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Lst>
  <p:notesMasterIdLst>
    <p:notesMasterId r:id="rId129"/>
  </p:notesMasterIdLst>
  <p:sldIdLst>
    <p:sldId id="256" r:id="rId7"/>
    <p:sldId id="1884" r:id="rId8"/>
    <p:sldId id="2134804232" r:id="rId9"/>
    <p:sldId id="265" r:id="rId10"/>
    <p:sldId id="2134804425" r:id="rId11"/>
    <p:sldId id="4603" r:id="rId12"/>
    <p:sldId id="2134804234" r:id="rId13"/>
    <p:sldId id="2134804448" r:id="rId14"/>
    <p:sldId id="263" r:id="rId15"/>
    <p:sldId id="2134804423" r:id="rId16"/>
    <p:sldId id="1887" r:id="rId17"/>
    <p:sldId id="259" r:id="rId18"/>
    <p:sldId id="4395" r:id="rId19"/>
    <p:sldId id="2134804299" r:id="rId20"/>
    <p:sldId id="4412" r:id="rId21"/>
    <p:sldId id="4604" r:id="rId22"/>
    <p:sldId id="2134804440" r:id="rId23"/>
    <p:sldId id="4411" r:id="rId24"/>
    <p:sldId id="2134804384" r:id="rId25"/>
    <p:sldId id="4576" r:id="rId26"/>
    <p:sldId id="4577" r:id="rId27"/>
    <p:sldId id="878" r:id="rId28"/>
    <p:sldId id="2134804248" r:id="rId29"/>
    <p:sldId id="2134804383" r:id="rId30"/>
    <p:sldId id="2134804300" r:id="rId31"/>
    <p:sldId id="2134804441" r:id="rId32"/>
    <p:sldId id="2134804442" r:id="rId33"/>
    <p:sldId id="2134804443" r:id="rId34"/>
    <p:sldId id="2134804444" r:id="rId35"/>
    <p:sldId id="2134804344" r:id="rId36"/>
    <p:sldId id="2134804380" r:id="rId37"/>
    <p:sldId id="2134804445" r:id="rId38"/>
    <p:sldId id="2134804330" r:id="rId39"/>
    <p:sldId id="2134804293" r:id="rId40"/>
    <p:sldId id="2134804294" r:id="rId41"/>
    <p:sldId id="2134804345" r:id="rId42"/>
    <p:sldId id="2134804439" r:id="rId43"/>
    <p:sldId id="2134804297" r:id="rId44"/>
    <p:sldId id="2134804311" r:id="rId45"/>
    <p:sldId id="2134804367" r:id="rId46"/>
    <p:sldId id="2134804312" r:id="rId47"/>
    <p:sldId id="2134804313" r:id="rId48"/>
    <p:sldId id="2134804326" r:id="rId49"/>
    <p:sldId id="2134804327" r:id="rId50"/>
    <p:sldId id="2134804320" r:id="rId51"/>
    <p:sldId id="2134804446" r:id="rId52"/>
    <p:sldId id="2134804370" r:id="rId53"/>
    <p:sldId id="4377" r:id="rId54"/>
    <p:sldId id="2134804369" r:id="rId55"/>
    <p:sldId id="2134804245" r:id="rId56"/>
    <p:sldId id="293" r:id="rId57"/>
    <p:sldId id="296" r:id="rId58"/>
    <p:sldId id="288" r:id="rId59"/>
    <p:sldId id="292" r:id="rId60"/>
    <p:sldId id="2134804447" r:id="rId61"/>
    <p:sldId id="2134804321" r:id="rId62"/>
    <p:sldId id="4504" r:id="rId63"/>
    <p:sldId id="2134804350" r:id="rId64"/>
    <p:sldId id="2134804414" r:id="rId65"/>
    <p:sldId id="4484" r:id="rId66"/>
    <p:sldId id="4606" r:id="rId67"/>
    <p:sldId id="4480" r:id="rId68"/>
    <p:sldId id="2134804415" r:id="rId69"/>
    <p:sldId id="4505" r:id="rId70"/>
    <p:sldId id="4328" r:id="rId71"/>
    <p:sldId id="2134804402" r:id="rId72"/>
    <p:sldId id="4312" r:id="rId73"/>
    <p:sldId id="2134804449" r:id="rId74"/>
    <p:sldId id="4415" r:id="rId75"/>
    <p:sldId id="2134804372" r:id="rId76"/>
    <p:sldId id="2134804236" r:id="rId77"/>
    <p:sldId id="2134804250" r:id="rId78"/>
    <p:sldId id="2134804288" r:id="rId79"/>
    <p:sldId id="2134804289" r:id="rId80"/>
    <p:sldId id="342" r:id="rId81"/>
    <p:sldId id="2134804303" r:id="rId82"/>
    <p:sldId id="2134804421" r:id="rId83"/>
    <p:sldId id="2134804422" r:id="rId84"/>
    <p:sldId id="305" r:id="rId85"/>
    <p:sldId id="4550" r:id="rId86"/>
    <p:sldId id="2134804453" r:id="rId87"/>
    <p:sldId id="4582" r:id="rId88"/>
    <p:sldId id="2134804416" r:id="rId89"/>
    <p:sldId id="2134804417" r:id="rId90"/>
    <p:sldId id="4524" r:id="rId91"/>
    <p:sldId id="2134804454" r:id="rId92"/>
    <p:sldId id="4618" r:id="rId93"/>
    <p:sldId id="4584" r:id="rId94"/>
    <p:sldId id="4574" r:id="rId95"/>
    <p:sldId id="4601" r:id="rId96"/>
    <p:sldId id="336" r:id="rId97"/>
    <p:sldId id="2134804404" r:id="rId98"/>
    <p:sldId id="2134804455" r:id="rId99"/>
    <p:sldId id="2134804374" r:id="rId100"/>
    <p:sldId id="2134804403" r:id="rId101"/>
    <p:sldId id="4588" r:id="rId102"/>
    <p:sldId id="4589" r:id="rId103"/>
    <p:sldId id="4500" r:id="rId104"/>
    <p:sldId id="875" r:id="rId105"/>
    <p:sldId id="2134804418" r:id="rId106"/>
    <p:sldId id="2134804411" r:id="rId107"/>
    <p:sldId id="2134804412" r:id="rId108"/>
    <p:sldId id="2134804419" r:id="rId109"/>
    <p:sldId id="2134804420" r:id="rId110"/>
    <p:sldId id="2134804268" r:id="rId111"/>
    <p:sldId id="349" r:id="rId112"/>
    <p:sldId id="2134804405" r:id="rId113"/>
    <p:sldId id="2134804456" r:id="rId114"/>
    <p:sldId id="4322" r:id="rId115"/>
    <p:sldId id="4442" r:id="rId116"/>
    <p:sldId id="2134804457" r:id="rId117"/>
    <p:sldId id="4497" r:id="rId118"/>
    <p:sldId id="369" r:id="rId119"/>
    <p:sldId id="2134804340" r:id="rId120"/>
    <p:sldId id="2134804356" r:id="rId121"/>
    <p:sldId id="4598" r:id="rId122"/>
    <p:sldId id="2134804222" r:id="rId123"/>
    <p:sldId id="4498" r:id="rId124"/>
    <p:sldId id="2134804430" r:id="rId125"/>
    <p:sldId id="4446" r:id="rId126"/>
    <p:sldId id="2134804424" r:id="rId127"/>
    <p:sldId id="2134804243" r:id="rId128"/>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Bonga" initials="KB" lastIdx="87"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8" name="Helden, L.B.J. van (Lotte)" initials="HLv(" lastIdx="87" clrIdx="7">
    <p:extLst>
      <p:ext uri="{19B8F6BF-5375-455C-9EA6-DF929625EA0E}">
        <p15:presenceInfo xmlns:p15="http://schemas.microsoft.com/office/powerpoint/2012/main" userId="Helden, L.B.J. van (Lotte)" providerId="None"/>
      </p:ext>
    </p:extLst>
  </p:cmAuthor>
  <p:cmAuthor id="9" name="Iris Visser" initials="IV" lastIdx="12" clrIdx="8">
    <p:extLst>
      <p:ext uri="{19B8F6BF-5375-455C-9EA6-DF929625EA0E}">
        <p15:presenceInfo xmlns:p15="http://schemas.microsoft.com/office/powerpoint/2012/main" userId="b3b80e0e0de5c98e" providerId="Windows Live"/>
      </p:ext>
    </p:extLst>
  </p:cmAuthor>
  <p:cmAuthor id="10" name="Louise Amand" initials="LA [2]" lastIdx="140" clrIdx="9">
    <p:extLst>
      <p:ext uri="{19B8F6BF-5375-455C-9EA6-DF929625EA0E}">
        <p15:presenceInfo xmlns:p15="http://schemas.microsoft.com/office/powerpoint/2012/main" userId="Louise Amand" providerId="None"/>
      </p:ext>
    </p:extLst>
  </p:cmAuthor>
  <p:cmAuthor id="11" name="Isabel Hoffmann" initials="IH" lastIdx="148" clrIdx="10">
    <p:extLst>
      <p:ext uri="{19B8F6BF-5375-455C-9EA6-DF929625EA0E}">
        <p15:presenceInfo xmlns:p15="http://schemas.microsoft.com/office/powerpoint/2012/main" userId="S::isabel.hoffmann@capitalscoalition.org::c2405fd7-2932-4b55-94b3-c13902532598" providerId="AD"/>
      </p:ext>
    </p:extLst>
  </p:cmAuthor>
  <p:cmAuthor id="12" name="Guest User" initials="GU [2]" lastIdx="7" clrIdx="11">
    <p:extLst>
      <p:ext uri="{19B8F6BF-5375-455C-9EA6-DF929625EA0E}">
        <p15:presenceInfo xmlns:p15="http://schemas.microsoft.com/office/powerpoint/2012/main" userId="S::urn:spo:anon#bb09362be0f916736ac721a0a3071673f4fca2700aceb2c9c7186c0f62a0272a::" providerId="AD"/>
      </p:ext>
    </p:extLst>
  </p:cmAuthor>
  <p:cmAuthor id="13" name="Lotte  Van Helden" initials="LVH" lastIdx="32" clrIdx="12">
    <p:extLst>
      <p:ext uri="{19B8F6BF-5375-455C-9EA6-DF929625EA0E}">
        <p15:presenceInfo xmlns:p15="http://schemas.microsoft.com/office/powerpoint/2012/main" userId="Lotte  Van Helden" providerId="None"/>
      </p:ext>
    </p:extLst>
  </p:cmAuthor>
  <p:cmAuthor id="14" name="Iris Visser" initials="IV [2]" lastIdx="17" clrIdx="13">
    <p:extLst>
      <p:ext uri="{19B8F6BF-5375-455C-9EA6-DF929625EA0E}">
        <p15:presenceInfo xmlns:p15="http://schemas.microsoft.com/office/powerpoint/2012/main" userId="S::iris@natuurverdubbelaars.onmicrosoft.com::0f884832-f886-4163-a751-3c84f91db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BAED"/>
    <a:srgbClr val="A9EAEA"/>
    <a:srgbClr val="FFFFFF"/>
    <a:srgbClr val="AFABAB"/>
    <a:srgbClr val="FCA904"/>
    <a:srgbClr val="23BAED"/>
    <a:srgbClr val="00BCF2"/>
    <a:srgbClr val="BBD151"/>
    <a:srgbClr val="4B97B0"/>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63908" autoAdjust="0"/>
  </p:normalViewPr>
  <p:slideViewPr>
    <p:cSldViewPr snapToGrid="0">
      <p:cViewPr varScale="1">
        <p:scale>
          <a:sx n="74" d="100"/>
          <a:sy n="74" d="100"/>
        </p:scale>
        <p:origin x="2364" y="42"/>
      </p:cViewPr>
      <p:guideLst>
        <p:guide orient="horz" pos="2160"/>
        <p:guide pos="3840"/>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commentAuthors" Target="commentAuthor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98-4274-A3E8-9DAA6FD46E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98-4274-A3E8-9DAA6FD46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98-4274-A3E8-9DAA6FD46E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98-4274-A3E8-9DAA6FD46E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98-4274-A3E8-9DAA6FD46E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98-4274-A3E8-9DAA6FD46E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98-4274-A3E8-9DAA6FD46E8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98-4274-A3E8-9DAA6FD46E8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D98-4274-A3E8-9DAA6FD46E8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D98-4274-A3E8-9DAA6FD46E8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D98-4274-A3E8-9DAA6FD46E87}"/>
              </c:ext>
            </c:extLst>
          </c:dPt>
          <c:dLbls>
            <c:dLbl>
              <c:idx val="10"/>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DD98-4274-A3E8-9DAA6FD46E8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Sector!$B$2:$B$26</c:f>
              <c:strCache>
                <c:ptCount val="11"/>
                <c:pt idx="0">
                  <c:v>Apparel</c:v>
                </c:pt>
                <c:pt idx="1">
                  <c:v>Chemicals</c:v>
                </c:pt>
                <c:pt idx="2">
                  <c:v>Construction Materials </c:v>
                </c:pt>
                <c:pt idx="3">
                  <c:v>Consumer Products </c:v>
                </c:pt>
                <c:pt idx="4">
                  <c:v>Energy and Utilities</c:v>
                </c:pt>
                <c:pt idx="5">
                  <c:v>Food and Beverage</c:v>
                </c:pt>
                <c:pt idx="6">
                  <c:v>Forest Products</c:v>
                </c:pt>
                <c:pt idx="7">
                  <c:v>Multi-sector</c:v>
                </c:pt>
                <c:pt idx="8">
                  <c:v>Pharmaceuticals</c:v>
                </c:pt>
                <c:pt idx="9">
                  <c:v>Transport</c:v>
                </c:pt>
                <c:pt idx="10">
                  <c:v>Other</c:v>
                </c:pt>
              </c:strCache>
            </c:strRef>
          </c:cat>
          <c:val>
            <c:numRef>
              <c:f>Sector!$C$2:$C$26</c:f>
              <c:numCache>
                <c:formatCode>General</c:formatCode>
                <c:ptCount val="11"/>
                <c:pt idx="0">
                  <c:v>5</c:v>
                </c:pt>
                <c:pt idx="1">
                  <c:v>11</c:v>
                </c:pt>
                <c:pt idx="2">
                  <c:v>7</c:v>
                </c:pt>
                <c:pt idx="3">
                  <c:v>7</c:v>
                </c:pt>
                <c:pt idx="4">
                  <c:v>13</c:v>
                </c:pt>
                <c:pt idx="5">
                  <c:v>19</c:v>
                </c:pt>
                <c:pt idx="6">
                  <c:v>20</c:v>
                </c:pt>
                <c:pt idx="7">
                  <c:v>24</c:v>
                </c:pt>
                <c:pt idx="8">
                  <c:v>5</c:v>
                </c:pt>
                <c:pt idx="9">
                  <c:v>5</c:v>
                </c:pt>
                <c:pt idx="10">
                  <c:v>29</c:v>
                </c:pt>
              </c:numCache>
            </c:numRef>
          </c:val>
          <c:extLst>
            <c:ext xmlns:c16="http://schemas.microsoft.com/office/drawing/2014/chart" uri="{C3380CC4-5D6E-409C-BE32-E72D297353CC}">
              <c16:uniqueId val="{00000016-DD98-4274-A3E8-9DAA6FD46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6-4B97-A6B4-1A09082A81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76-4B97-A6B4-1A09082A81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76-4B97-A6B4-1A09082A81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76-4B97-A6B4-1A09082A81CC}"/>
              </c:ext>
            </c:extLst>
          </c:dPt>
          <c:dLbls>
            <c:dLbl>
              <c:idx val="2"/>
              <c:layout>
                <c:manualLayout>
                  <c:x val="-4.5352646790824007E-2"/>
                  <c:y val="0.1385759062619831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776-4B97-A6B4-1A09082A81CC}"/>
                </c:ext>
              </c:extLst>
            </c:dLbl>
            <c:dLbl>
              <c:idx val="3"/>
              <c:layout>
                <c:manualLayout>
                  <c:x val="6.2808781286743283E-3"/>
                  <c:y val="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153657782115017"/>
                      <c:h val="0.18629017356757999"/>
                    </c:manualLayout>
                  </c15:layout>
                </c:ext>
                <c:ext xmlns:c16="http://schemas.microsoft.com/office/drawing/2014/chart" uri="{C3380CC4-5D6E-409C-BE32-E72D297353CC}">
                  <c16:uniqueId val="{00000007-B776-4B97-A6B4-1A09082A81C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12</c:v>
                </c:pt>
                <c:pt idx="1">
                  <c:v>4</c:v>
                </c:pt>
                <c:pt idx="2">
                  <c:v>2</c:v>
                </c:pt>
                <c:pt idx="3">
                  <c:v>2</c:v>
                </c:pt>
              </c:numCache>
            </c:numRef>
          </c:val>
          <c:extLst>
            <c:ext xmlns:c16="http://schemas.microsoft.com/office/drawing/2014/chart" uri="{C3380CC4-5D6E-409C-BE32-E72D297353CC}">
              <c16:uniqueId val="{00000008-B776-4B97-A6B4-1A09082A81C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D-44E1-855E-71649135ED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D-44E1-855E-71649135EDBA}"/>
              </c:ext>
            </c:extLst>
          </c:dPt>
          <c:dLbls>
            <c:dLbl>
              <c:idx val="0"/>
              <c:layout>
                <c:manualLayout>
                  <c:x val="8.2016538338475178E-2"/>
                  <c:y val="-8.7932605773721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4D-44E1-855E-71649135EDBA}"/>
                </c:ext>
              </c:extLst>
            </c:dLbl>
            <c:dLbl>
              <c:idx val="1"/>
              <c:layout>
                <c:manualLayout>
                  <c:x val="-7.7480077753561624E-2"/>
                  <c:y val="8.3961633830588397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1549"/>
                        <a:gd name="adj2" fmla="val 67396"/>
                      </a:avLst>
                    </a:prstGeom>
                    <a:noFill/>
                    <a:ln>
                      <a:noFill/>
                    </a:ln>
                  </c15:spPr>
                </c:ext>
                <c:ext xmlns:c16="http://schemas.microsoft.com/office/drawing/2014/chart" uri="{C3380CC4-5D6E-409C-BE32-E72D297353CC}">
                  <c16:uniqueId val="{00000003-444D-44E1-855E-71649135EDB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type'!$B$2:$B$3</c:f>
              <c:strCache>
                <c:ptCount val="2"/>
                <c:pt idx="0">
                  <c:v>Business </c:v>
                </c:pt>
                <c:pt idx="1">
                  <c:v>Finance</c:v>
                </c:pt>
              </c:strCache>
            </c:strRef>
          </c:cat>
          <c:val>
            <c:numRef>
              <c:f>'Company type'!$C$2:$C$3</c:f>
              <c:numCache>
                <c:formatCode>General</c:formatCode>
                <c:ptCount val="2"/>
                <c:pt idx="0">
                  <c:v>16</c:v>
                </c:pt>
                <c:pt idx="1">
                  <c:v>3</c:v>
                </c:pt>
              </c:numCache>
            </c:numRef>
          </c:val>
          <c:extLst>
            <c:ext xmlns:c16="http://schemas.microsoft.com/office/drawing/2014/chart" uri="{C3380CC4-5D6E-409C-BE32-E72D297353CC}">
              <c16:uniqueId val="{00000004-444D-44E1-855E-71649135EDB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A3-4553-AE73-9475E312F9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A3-4553-AE73-9475E312F9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A3-4553-AE73-9475E312F9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0A3-4553-AE73-9475E312F9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0A3-4553-AE73-9475E312F9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0A3-4553-AE73-9475E312F9C0}"/>
              </c:ext>
            </c:extLst>
          </c:dPt>
          <c:dLbls>
            <c:dLbl>
              <c:idx val="0"/>
              <c:layout>
                <c:manualLayout>
                  <c:x val="0.10565013636185078"/>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0A3-4553-AE73-9475E312F9C0}"/>
                </c:ext>
              </c:extLst>
            </c:dLbl>
            <c:dLbl>
              <c:idx val="5"/>
              <c:layout>
                <c:manualLayout>
                  <c:x val="-6.5824117956819389E-2"/>
                  <c:y val="4.56621004566210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0A3-4553-AE73-9475E312F9C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apps'!$B$2:$B$10</c:f>
              <c:strCache>
                <c:ptCount val="4"/>
                <c:pt idx="0">
                  <c:v>Assess impacts on stakeholders</c:v>
                </c:pt>
                <c:pt idx="1">
                  <c:v>Assess risks and opportunities</c:v>
                </c:pt>
                <c:pt idx="2">
                  <c:v>Estimate total value and/or net impact</c:v>
                </c:pt>
                <c:pt idx="3">
                  <c:v>Unspecified</c:v>
                </c:pt>
              </c:strCache>
            </c:strRef>
          </c:cat>
          <c:val>
            <c:numRef>
              <c:f>'Business apps'!$C$2:$C$10</c:f>
              <c:numCache>
                <c:formatCode>General</c:formatCode>
                <c:ptCount val="6"/>
                <c:pt idx="0">
                  <c:v>2</c:v>
                </c:pt>
                <c:pt idx="1">
                  <c:v>9</c:v>
                </c:pt>
                <c:pt idx="2">
                  <c:v>6</c:v>
                </c:pt>
                <c:pt idx="3">
                  <c:v>2</c:v>
                </c:pt>
              </c:numCache>
            </c:numRef>
          </c:val>
          <c:extLst>
            <c:ext xmlns:c16="http://schemas.microsoft.com/office/drawing/2014/chart" uri="{C3380CC4-5D6E-409C-BE32-E72D297353CC}">
              <c16:uniqueId val="{0000000C-20A3-4553-AE73-9475E312F9C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dirty="0"/>
            <a:t>Module 2</a:t>
          </a:r>
        </a:p>
        <a:p>
          <a:pPr algn="ctr"/>
          <a:r>
            <a:rPr lang="en-GB" sz="20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dirty="0"/>
            <a:t>Module 2</a:t>
          </a:r>
        </a:p>
        <a:p>
          <a:pPr marL="0" lvl="0" indent="0" algn="ctr" defTabSz="1155700">
            <a:lnSpc>
              <a:spcPct val="90000"/>
            </a:lnSpc>
            <a:spcBef>
              <a:spcPct val="0"/>
            </a:spcBef>
            <a:spcAft>
              <a:spcPct val="35000"/>
            </a:spcAft>
            <a:buNone/>
          </a:pPr>
          <a:r>
            <a:rPr lang="en-GB" sz="2000" kern="1200" dirty="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5/17/2021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‹nr.›</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naturalcapitalcoalition.org/natural-capital-protocol-food-and-beverage-sector-guide/"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www.wbcsd.org/Programs/Redefining-Value/Business-Decision-Making/Assess-and-Manage-Performance/Resources/Guide-to-Corporate-Ecosystem-Valuation" TargetMode="External"/><Relationship Id="rId4" Type="http://schemas.openxmlformats.org/officeDocument/2006/relationships/hyperlink" Target="https://www.gistimpact.com/i360xn.php"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hift.tools/iframe/1377?"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bioscope.info/" TargetMode="External"/><Relationship Id="rId5" Type="http://schemas.openxmlformats.org/officeDocument/2006/relationships/hyperlink" Target="https://coolfarmtool.org/coolfarmtool/" TargetMode="External"/><Relationship Id="rId4" Type="http://schemas.openxmlformats.org/officeDocument/2006/relationships/hyperlink" Target="http://tessa.tools/" TargetMode="External"/></Relationships>
</file>

<file path=ppt/notesSlides/_rels/notesSlide103.xml.rels><?xml version="1.0" encoding="UTF-8" standalone="yes"?>
<Relationships xmlns="http://schemas.openxmlformats.org/package/2006/relationships"><Relationship Id="rId8" Type="http://schemas.openxmlformats.org/officeDocument/2006/relationships/hyperlink" Target="https://ec.europa.eu/eurostat/web/waste" TargetMode="External"/><Relationship Id="rId3" Type="http://schemas.openxmlformats.org/officeDocument/2006/relationships/hyperlink" Target="https://www.ademe.fr/en/agribalyse-program" TargetMode="External"/><Relationship Id="rId7" Type="http://schemas.openxmlformats.org/officeDocument/2006/relationships/hyperlink" Target="https://www.worldwildlife.org/publications/living-planet-report-2020" TargetMode="External"/><Relationship Id="rId12" Type="http://schemas.openxmlformats.org/officeDocument/2006/relationships/hyperlink" Target="https://ghgprotocol.org/calculation-tools"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www.iucnredlist.org/" TargetMode="External"/><Relationship Id="rId11" Type="http://schemas.openxmlformats.org/officeDocument/2006/relationships/hyperlink" Target="https://www.eea.europa.eu/themes/air/links/guidance-and-tools/emep-eea-air-pollutant-emission" TargetMode="External"/><Relationship Id="rId5" Type="http://schemas.openxmlformats.org/officeDocument/2006/relationships/hyperlink" Target="https://www.efsa.europa.eu/en/food-consumption/comprehensive-database" TargetMode="External"/><Relationship Id="rId10" Type="http://schemas.openxmlformats.org/officeDocument/2006/relationships/hyperlink" Target="https://www.epa.gov/air-emissions-factors-and-quantification" TargetMode="External"/><Relationship Id="rId4" Type="http://schemas.openxmlformats.org/officeDocument/2006/relationships/hyperlink" Target="https://quantis-intl.com/metrics/databases/wfldb-food/" TargetMode="External"/><Relationship Id="rId9" Type="http://schemas.openxmlformats.org/officeDocument/2006/relationships/hyperlink" Target="https://portals.iucn.org/library/node/48957" TargetMode="Externa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s://www.rff.org/publications/explainers/social-cost-carbon-101/" TargetMode="External"/><Relationship Id="rId13" Type="http://schemas.openxmlformats.org/officeDocument/2006/relationships/hyperlink" Target="https://www.oecd.org/env/tools-evaluation/mortalityriskvaluationinenvironmenthealthandtransportpolicies.htm" TargetMode="External"/><Relationship Id="rId3" Type="http://schemas.openxmlformats.org/officeDocument/2006/relationships/hyperlink" Target="https://shift.tools/search/full-text?q=evl%20tool" TargetMode="External"/><Relationship Id="rId7" Type="http://schemas.openxmlformats.org/officeDocument/2006/relationships/hyperlink" Target="https://www.es-partnership.org/esvd/" TargetMode="External"/><Relationship Id="rId12" Type="http://schemas.openxmlformats.org/officeDocument/2006/relationships/hyperlink" Target="https://www.oecd.org/env/tools-evaluation/env-value-statistical-life.htm"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teebweb.org/publications/teeb/" TargetMode="External"/><Relationship Id="rId11" Type="http://schemas.openxmlformats.org/officeDocument/2006/relationships/hyperlink" Target="https://www.cedelft.eu/en/publications/2191/environmental-prices-handbook-eu28-version" TargetMode="External"/><Relationship Id="rId5" Type="http://schemas.openxmlformats.org/officeDocument/2006/relationships/hyperlink" Target="https://www.sciencedirect.com/science/article/pii/S2212041612000101" TargetMode="External"/><Relationship Id="rId10" Type="http://schemas.openxmlformats.org/officeDocument/2006/relationships/hyperlink" Target="https://socialvalueint.org/resources/report-database/" TargetMode="External"/><Relationship Id="rId4" Type="http://schemas.openxmlformats.org/officeDocument/2006/relationships/hyperlink" Target="https://ec.europa.eu/environment/nature/capital_accounting/index_en.htm" TargetMode="External"/><Relationship Id="rId9" Type="http://schemas.openxmlformats.org/officeDocument/2006/relationships/hyperlink" Target="http://www.socialvalueuk.org/report-database/"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hift.tools/iframe/1377?"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ckinsey.com/business-functions/sustainability/our-insights/starting-at-the-source-sustainability-in-supply-chain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kering-group.opendatasoft.com/pages/report-201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qtgm-3EQOU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issuu.com/agrosuperinternacional/docs/reporte_integrado_-_agrosuper_2014"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Image source: https://www.pexels.com/nl-nl/foto/akkerland-azie-boer-bouwland-235731/ </a:t>
            </a:r>
          </a:p>
          <a:p>
            <a:endParaRPr lang="en-US" b="0" dirty="0"/>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‘Participant workbook’ and explain that its purpose is to use it throughout the training. We have included in there some of the slides from the training but also additional information. There is space for them to regularly take notes as well as write down their key learnings through each chapter. The aim is that at the end of the training they have a useful resource to look back to when wanting to get started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10</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 example of how the platform works, providing a fictional scenario.</a:t>
            </a:r>
          </a:p>
          <a:p>
            <a:r>
              <a:rPr lang="en-US" sz="1200" kern="1200" dirty="0">
                <a:solidFill>
                  <a:schemeClr val="tx1"/>
                </a:solidFill>
                <a:effectLst/>
                <a:latin typeface="+mn-lt"/>
                <a:ea typeface="+mn-ea"/>
                <a:cs typeface="+mn-cs"/>
              </a:rPr>
              <a:t>Conclusion is that:</a:t>
            </a:r>
            <a:endParaRPr lang="en-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no perfect answers!</a:t>
            </a:r>
            <a:endParaRPr lang="en-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choice of tool will depend on various factors:</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the scope? Are you looking at product, corporate level?</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perspective are you looking at? Business? Societal? Both?</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much resources do you have available to conduct the assessment?</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much information / data do you already have?</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Will you need external help?</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Etc.</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100</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to point out that there are a lot of useful tools out there that businesses can use to determine their impacts and dependencies. The tools differ in their focus: impacts/dependencies or both, the types of natural capital they include (only water, biodiversity?), and the method of valuation (qualitative, quantitative, monetary). Qualitative valuation is often considered to be very important at the start of an assessment as it can give businesses a good understanding of where their main impacts and dependencies are and where additional information may be needed to inform decision-making. The black dots mark the tools that require more technical knowledge and that are more difficult to implement.</a:t>
            </a:r>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23BAED"/>
                </a:solidFill>
              </a:rPr>
              <a:t>ENCORE (Natural Capital Finance Alliance)</a:t>
            </a:r>
            <a:r>
              <a:rPr lang="en-US" b="1" dirty="0"/>
              <a:t>: </a:t>
            </a:r>
            <a:r>
              <a:rPr lang="en-US" b="0" dirty="0"/>
              <a:t>The aim of the project is to help financial institutions to better understand, assess and integrate natural capital risks in their activities. It helps measure impacts and dependencies in a qualitative way.</a:t>
            </a:r>
            <a:br>
              <a:rPr lang="en-US" b="0" dirty="0"/>
            </a:br>
            <a:r>
              <a:rPr lang="en-US" b="0" dirty="0"/>
              <a:t>https://encore.naturalcapital.finance/en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rPr>
              <a:t>SASB (Sustainability Accounting Standards Board): </a:t>
            </a:r>
            <a:r>
              <a:rPr lang="en-US" b="0" i="0" dirty="0">
                <a:solidFill>
                  <a:srgbClr val="222222"/>
                </a:solidFill>
                <a:effectLst/>
                <a:latin typeface="Frutiger LT"/>
              </a:rPr>
              <a:t>Focus on financially material information on environmental and social topics and the governance of those topics. By focusing on financially material issues, SASB aims to help companies around the world to report on sustainability topics that matter most to investors. </a:t>
            </a:r>
            <a:br>
              <a:rPr lang="en-US" b="0" i="0" dirty="0">
                <a:solidFill>
                  <a:srgbClr val="222222"/>
                </a:solidFill>
                <a:effectLst/>
                <a:latin typeface="Frutiger LT"/>
              </a:rPr>
            </a:br>
            <a:r>
              <a:rPr lang="en-US" b="0" i="0" dirty="0">
                <a:solidFill>
                  <a:srgbClr val="222222"/>
                </a:solidFill>
                <a:effectLst/>
                <a:latin typeface="Frutiger LT"/>
              </a:rPr>
              <a:t>https://www.sasb.org/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hlinkClick r:id="rId3">
                  <a:extLst>
                    <a:ext uri="{A12FA001-AC4F-418D-AE19-62706E023703}">
                      <ahyp:hlinkClr xmlns:ahyp="http://schemas.microsoft.com/office/drawing/2018/hyperlinkcolor" val="tx"/>
                    </a:ext>
                  </a:extLst>
                </a:hlinkClick>
              </a:rPr>
              <a:t>Natural Capital Protocol: Food and Beverage Sector Guide</a:t>
            </a:r>
            <a:r>
              <a:rPr lang="en-GB" sz="1200" b="1" u="none" dirty="0">
                <a:solidFill>
                  <a:srgbClr val="23BAED"/>
                </a:solidFill>
              </a:rPr>
              <a:t>: </a:t>
            </a:r>
            <a:r>
              <a:rPr lang="en-GB" sz="1200" b="0" u="none" dirty="0">
                <a:solidFill>
                  <a:srgbClr val="23BAED"/>
                </a:solidFill>
              </a:rPr>
              <a:t>Guide specified to the Food &amp; Beverage sector. Through a stepwise approach, the Guide helps F&amp;B companies to determine their main impacts and dependencies.</a:t>
            </a:r>
            <a:br>
              <a:rPr lang="en-GB" sz="1200" b="0" u="none" dirty="0">
                <a:solidFill>
                  <a:srgbClr val="23BAED"/>
                </a:solidFill>
              </a:rPr>
            </a:br>
            <a:r>
              <a:rPr lang="en-GB" sz="1200" b="0" u="none" dirty="0">
                <a:solidFill>
                  <a:srgbClr val="23BAED"/>
                </a:solidFill>
              </a:rPr>
              <a:t>https://naturalcapitalcoalition.org/natural-capital-protocol-food-and-beverage-sector-guide/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rPr>
              <a:t>TEEB </a:t>
            </a:r>
            <a:r>
              <a:rPr lang="en-GB" sz="1200" b="1" u="none" dirty="0" err="1">
                <a:solidFill>
                  <a:srgbClr val="23BAED"/>
                </a:solidFill>
              </a:rPr>
              <a:t>AgriFood</a:t>
            </a:r>
            <a:r>
              <a:rPr lang="en-GB" sz="1200" b="1" u="none" dirty="0">
                <a:solidFill>
                  <a:srgbClr val="23BAED"/>
                </a:solidFill>
              </a:rPr>
              <a:t> Operational Guidelines for Business: </a:t>
            </a:r>
            <a:r>
              <a:rPr lang="en-US" sz="1200" b="0" u="none" dirty="0">
                <a:solidFill>
                  <a:srgbClr val="23BAED"/>
                </a:solidFill>
              </a:rPr>
              <a:t>Developed to support businesses in implementing the </a:t>
            </a:r>
            <a:r>
              <a:rPr lang="en-US" sz="1200" b="0" u="none" dirty="0" err="1">
                <a:solidFill>
                  <a:srgbClr val="23BAED"/>
                </a:solidFill>
              </a:rPr>
              <a:t>TEEBAgriFood</a:t>
            </a:r>
            <a:r>
              <a:rPr lang="en-US" sz="1200" b="0" u="none" dirty="0">
                <a:solidFill>
                  <a:srgbClr val="23BAED"/>
                </a:solidFill>
              </a:rPr>
              <a:t> Evaluation Framework, these Guidelines provide a practical way for businesses to understand and act upon their impact and dependency on natural, human, social, and produced capital.</a:t>
            </a:r>
            <a:br>
              <a:rPr lang="en-GB" sz="1200" b="1" u="none" dirty="0">
                <a:solidFill>
                  <a:srgbClr val="23BAED"/>
                </a:solidFill>
              </a:rPr>
            </a:br>
            <a:r>
              <a:rPr lang="en-GB" sz="1200" b="0" u="none" dirty="0">
                <a:solidFill>
                  <a:srgbClr val="23BAED"/>
                </a:solidFill>
              </a:rPr>
              <a:t>https://naturalcapitalcoalition.org/wp-content/uploads/2020/08/DRAFT-TEEBAgriFood-Operational-Guidelines.pdf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sng" dirty="0">
                <a:solidFill>
                  <a:srgbClr val="23BAED"/>
                </a:solidFill>
                <a:hlinkClick r:id="rId4">
                  <a:extLst>
                    <a:ext uri="{A12FA001-AC4F-418D-AE19-62706E023703}">
                      <ahyp:hlinkClr xmlns:ahyp="http://schemas.microsoft.com/office/drawing/2018/hyperlinkcolor" val="tx"/>
                    </a:ext>
                  </a:extLst>
                </a:hlinkClick>
              </a:rPr>
              <a:t>I360X (Impact 360)</a:t>
            </a:r>
            <a:r>
              <a:rPr lang="en-GB" sz="1200" b="1" u="sng" dirty="0">
                <a:solidFill>
                  <a:srgbClr val="23BAED"/>
                </a:solidFill>
              </a:rPr>
              <a:t>: </a:t>
            </a:r>
            <a:r>
              <a:rPr lang="en-GB" sz="1200" b="0" u="none" dirty="0">
                <a:solidFill>
                  <a:srgbClr val="23BAED"/>
                </a:solidFill>
              </a:rPr>
              <a:t>The tool can be used to make a qualitative and quantitative assessment of the sustainability impacts on a range of capitals, including natural, social and human capital. </a:t>
            </a:r>
            <a:br>
              <a:rPr lang="en-GB" sz="1200" b="1" u="sng" dirty="0">
                <a:solidFill>
                  <a:srgbClr val="23BAED"/>
                </a:solidFill>
              </a:rPr>
            </a:br>
            <a:r>
              <a:rPr lang="en-GB" sz="1200" b="0" u="none" dirty="0">
                <a:solidFill>
                  <a:srgbClr val="23BAED"/>
                </a:solidFill>
              </a:rPr>
              <a:t>https://www.gistimpact.com/i360xn.php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23BAED"/>
                </a:solidFill>
                <a:hlinkClick r:id="rId5">
                  <a:extLst>
                    <a:ext uri="{A12FA001-AC4F-418D-AE19-62706E023703}">
                      <ahyp:hlinkClr xmlns:ahyp="http://schemas.microsoft.com/office/drawing/2018/hyperlinkcolor" val="tx"/>
                    </a:ext>
                  </a:extLst>
                </a:hlinkClick>
              </a:rPr>
              <a:t>Corporate Ecosystem Valuation (CEV)</a:t>
            </a:r>
            <a:r>
              <a:rPr lang="en-US" dirty="0">
                <a:cs typeface="Calibri"/>
              </a:rPr>
              <a:t>: </a:t>
            </a:r>
            <a:r>
              <a:rPr lang="en-US" b="0" i="0" dirty="0">
                <a:solidFill>
                  <a:srgbClr val="373A3C"/>
                </a:solidFill>
                <a:effectLst/>
                <a:latin typeface="freight-sans-pro"/>
              </a:rPr>
              <a:t>This first-of-its-kind framework enables companies to consider the actual benefits and value of the ecosystem services they depend upon and impact, giving them new information and insights to include in business planning and financial analysis. </a:t>
            </a:r>
            <a:br>
              <a:rPr lang="en-US" b="0" i="0" dirty="0">
                <a:solidFill>
                  <a:srgbClr val="373A3C"/>
                </a:solidFill>
                <a:effectLst/>
                <a:latin typeface="freight-sans-pro"/>
              </a:rPr>
            </a:br>
            <a:r>
              <a:rPr lang="en-US" b="0" i="0" dirty="0">
                <a:solidFill>
                  <a:srgbClr val="373A3C"/>
                </a:solidFill>
                <a:effectLst/>
                <a:latin typeface="freight-sans-pro"/>
              </a:rPr>
              <a:t>https://www.wbcsd.org/Programs/Redefining-Value/Business-Decision-Making/Assess-and-Manage-Performance/Resources/Guide-to-Corporate-Ecosystem-Valuation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rgbClr val="23BAED"/>
                </a:solidFill>
                <a:latin typeface="+mn-lt"/>
                <a:ea typeface="+mn-ea"/>
                <a:cs typeface="+mn-cs"/>
              </a:rPr>
              <a:t>InVEST</a:t>
            </a:r>
            <a:r>
              <a:rPr lang="en-US" sz="1200" b="1" kern="1200" dirty="0">
                <a:solidFill>
                  <a:srgbClr val="23BAED"/>
                </a:solidFill>
                <a:latin typeface="+mn-lt"/>
                <a:ea typeface="+mn-ea"/>
                <a:cs typeface="+mn-cs"/>
              </a:rPr>
              <a:t>: </a:t>
            </a:r>
            <a:r>
              <a:rPr lang="en-US" b="0" i="0" dirty="0" err="1">
                <a:solidFill>
                  <a:srgbClr val="373A3C"/>
                </a:solidFill>
                <a:effectLst/>
                <a:latin typeface="freight-sans-pro"/>
              </a:rPr>
              <a:t>InVEST</a:t>
            </a:r>
            <a:r>
              <a:rPr lang="en-US" b="0" i="0" dirty="0">
                <a:solidFill>
                  <a:srgbClr val="373A3C"/>
                </a:solidFill>
                <a:effectLst/>
                <a:latin typeface="freight-sans-pro"/>
              </a:rPr>
              <a:t> is a suite of free, open-source software models used to map and value the goods and services from nature that sustain and fulfill human life.  If properly managed, ecosystems yield a flow of services that are vital to humanity, including the production of goods (e.g., food), life-support processes (e.g., water purification), and life-fulfilling conditions (e.g., beauty, opportunities for recreation), and the conservation of options (e.g., genetic diversity for future use). </a:t>
            </a:r>
            <a:br>
              <a:rPr lang="en-US" b="0" i="0" dirty="0">
                <a:solidFill>
                  <a:srgbClr val="373A3C"/>
                </a:solidFill>
                <a:effectLst/>
                <a:latin typeface="freight-sans-pro"/>
              </a:rPr>
            </a:br>
            <a:r>
              <a:rPr lang="en-US" b="0" i="0" dirty="0">
                <a:solidFill>
                  <a:srgbClr val="373A3C"/>
                </a:solidFill>
                <a:effectLst/>
                <a:latin typeface="freight-sans-pro"/>
              </a:rPr>
              <a:t>https://naturalcapitalproject.stanford.edu/software/invest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dirty="0">
              <a:solidFill>
                <a:srgbClr val="23BAED"/>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9984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to point out that there are a lot of useful tools out there that businesses can use to determine their impacts and dependencies. The tools differ in their focus: impacts/dependencies or both, the types of natural capital they include (only water, biodiversity?), and the method of valuation (qualitative, quantitative, monetary). Qualitative valuation is often considered to be very important at the start of an assessment as it can give businesses a good understanding of where their main impacts and dependencies are and where additional information may be needed to inform decision-making. The black dots mark the tools that require more technical knowledge and that are more difficult to implement.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dirty="0">
              <a:solidFill>
                <a:srgbClr val="23BAED"/>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ARIES: </a:t>
            </a:r>
            <a:r>
              <a:rPr lang="en-US" b="0" i="0" dirty="0">
                <a:solidFill>
                  <a:srgbClr val="373A3C"/>
                </a:solidFill>
                <a:effectLst/>
                <a:latin typeface="freight-sans-pro"/>
              </a:rPr>
              <a:t>ARIES redefines ecosystem services assessment and valuation in decision-making. The ARIES approach to mapping benefits, beneficiaries, and service flows is a powerful new way to visualize, value, and manage the ecosystems on which the human economy and well-being depend. </a:t>
            </a:r>
            <a:br>
              <a:rPr lang="en-US" b="0" i="0" dirty="0">
                <a:solidFill>
                  <a:srgbClr val="373A3C"/>
                </a:solidFill>
                <a:effectLst/>
                <a:latin typeface="freight-sans-pro"/>
              </a:rPr>
            </a:br>
            <a:r>
              <a:rPr lang="nl-NL" dirty="0">
                <a:hlinkClick r:id="rId3"/>
              </a:rPr>
              <a:t>http://shift.tools/iframe/1377?</a:t>
            </a:r>
            <a:r>
              <a:rPr lang="nl-NL"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23BAED"/>
                </a:solidFill>
                <a:latin typeface="Arial"/>
                <a:hlinkClick r:id="rId4">
                  <a:extLst>
                    <a:ext uri="{A12FA001-AC4F-418D-AE19-62706E023703}">
                      <ahyp:hlinkClr xmlns:ahyp="http://schemas.microsoft.com/office/drawing/2018/hyperlinkcolor" val="tx"/>
                    </a:ext>
                  </a:extLst>
                </a:hlinkClick>
              </a:rPr>
              <a:t>Toolkit for Ecosystem Service Site-Based Assessment (TESSA)</a:t>
            </a:r>
            <a:r>
              <a:rPr lang="en-GB" sz="1800" b="1" dirty="0">
                <a:solidFill>
                  <a:srgbClr val="23BAED"/>
                </a:solidFill>
                <a:latin typeface="Arial"/>
              </a:rPr>
              <a:t>: </a:t>
            </a:r>
            <a:r>
              <a:rPr lang="en-US" sz="2800" b="0" i="0" dirty="0">
                <a:solidFill>
                  <a:srgbClr val="333333"/>
                </a:solidFill>
                <a:effectLst/>
                <a:latin typeface="Helvetica Neue"/>
              </a:rPr>
              <a:t>Understanding the impacts on natural capital and ecosystem services of actual and potential changes in state at individual sites to promote better planning decisions and support biodiversity conservation and ecosystem service delivery. This toolkit is designed to provide practical guidance on how to identify which services may be significant at a site of interest, what data are needed to measure them, what methods or sources can be used to obtain the data and how to communicate the results.</a:t>
            </a:r>
            <a:br>
              <a:rPr lang="en-US" sz="2800" b="0" i="0" dirty="0">
                <a:solidFill>
                  <a:srgbClr val="333333"/>
                </a:solidFill>
                <a:effectLst/>
                <a:latin typeface="Helvetica Neue"/>
              </a:rPr>
            </a:br>
            <a:r>
              <a:rPr lang="en-US" sz="2800" b="0" i="0" dirty="0">
                <a:solidFill>
                  <a:srgbClr val="333333"/>
                </a:solidFill>
                <a:effectLst/>
                <a:latin typeface="Helvetica Neue"/>
              </a:rPr>
              <a:t>http://tessa.tools/</a:t>
            </a:r>
            <a:endParaRPr lang="en-US" sz="1800" b="1" dirty="0">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Segoe UI" panose="020B0502040204020203" pitchFamily="34" charset="0"/>
              </a:rPr>
              <a:t>Farm Sustainability Assessment (FSA): </a:t>
            </a:r>
            <a:r>
              <a:rPr lang="en-US" sz="1800" dirty="0">
                <a:latin typeface="Segoe UI" panose="020B0502040204020203" pitchFamily="34" charset="0"/>
              </a:rPr>
              <a:t>is a set of tools for food and drink businesses that want to assess, improve and validate on-farm sustainability in their supply chains. The tools enable effective and efficient supply chain collaboration right down to the level of the farmer.</a:t>
            </a:r>
            <a:br>
              <a:rPr lang="en-US" sz="1800" dirty="0">
                <a:latin typeface="Segoe UI" panose="020B0502040204020203" pitchFamily="34" charset="0"/>
              </a:rPr>
            </a:br>
            <a:r>
              <a:rPr lang="en-GB" sz="1800" dirty="0">
                <a:latin typeface="Segoe UI" panose="020B0502040204020203" pitchFamily="34" charset="0"/>
              </a:rPr>
              <a:t>https://saiplatform.org/our-value/what-we-do/#Programmes_and_Tools: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b="1" dirty="0"/>
              <a:t>The Cool Farm Tool: </a:t>
            </a:r>
            <a:r>
              <a:rPr lang="nl-NL" sz="1800" b="0" dirty="0"/>
              <a:t>An online </a:t>
            </a:r>
            <a:r>
              <a:rPr lang="nl-NL" sz="1800" b="0" dirty="0" err="1"/>
              <a:t>greenhouse</a:t>
            </a:r>
            <a:r>
              <a:rPr lang="nl-NL" sz="1800" b="0" dirty="0"/>
              <a:t> gas, water, </a:t>
            </a:r>
            <a:r>
              <a:rPr lang="nl-NL" sz="1800" b="0" dirty="0" err="1"/>
              <a:t>and</a:t>
            </a:r>
            <a:r>
              <a:rPr lang="nl-NL" sz="1800" b="0" dirty="0"/>
              <a:t> </a:t>
            </a:r>
            <a:r>
              <a:rPr lang="nl-NL" sz="1800" b="0" dirty="0" err="1"/>
              <a:t>biodiversity</a:t>
            </a:r>
            <a:r>
              <a:rPr lang="nl-NL" sz="1800" b="0" dirty="0"/>
              <a:t> calculator </a:t>
            </a:r>
            <a:r>
              <a:rPr lang="nl-NL" sz="1800" b="0" dirty="0" err="1"/>
              <a:t>for</a:t>
            </a:r>
            <a:r>
              <a:rPr lang="nl-NL" sz="1800" b="0" dirty="0"/>
              <a:t> </a:t>
            </a:r>
            <a:r>
              <a:rPr lang="nl-NL" sz="1800" b="0" dirty="0" err="1"/>
              <a:t>farming</a:t>
            </a:r>
            <a:r>
              <a:rPr lang="nl-NL" sz="1800" b="0" dirty="0"/>
              <a:t> (free </a:t>
            </a:r>
            <a:r>
              <a:rPr lang="nl-NL" sz="1800" b="0" dirty="0" err="1"/>
              <a:t>for</a:t>
            </a:r>
            <a:r>
              <a:rPr lang="nl-NL" sz="1800" b="0" dirty="0"/>
              <a:t> farmers)</a:t>
            </a:r>
            <a:r>
              <a:rPr lang="nl-NL" sz="1800" b="1" dirty="0"/>
              <a:t> </a:t>
            </a:r>
            <a:br>
              <a:rPr lang="nl-NL" sz="1800" b="1" dirty="0"/>
            </a:br>
            <a:r>
              <a:rPr lang="nl-NL" sz="1800" dirty="0">
                <a:hlinkClick r:id="rId5"/>
              </a:rPr>
              <a:t>https://coolfarmtool.org/coolfarmtool/</a:t>
            </a:r>
            <a:r>
              <a:rPr lang="nl-NL" sz="1800" dirty="0"/>
              <a:t> </a:t>
            </a:r>
            <a:endParaRPr lang="en-GB" sz="1800" dirty="0">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b="1" dirty="0"/>
              <a:t>CROPWAT: </a:t>
            </a:r>
            <a:r>
              <a:rPr lang="en-US" sz="1800" dirty="0"/>
              <a:t>CROPWAT is a decision support tool developed by the Land and Water Development Division of FAO. It facilitates the calculation of crop water requirements and irrigation requirements based on soil, climate and crop data. CROPWAT informs the development of irrigation schedules for different management conditions and the calculation of required water supply for varying crop patterns. </a:t>
            </a:r>
            <a:br>
              <a:rPr lang="en-US" sz="1800" dirty="0"/>
            </a:br>
            <a:r>
              <a:rPr lang="en-US" sz="1800" dirty="0"/>
              <a:t>http://teebweb.org/wp-content/uploads/2018/11/Ch7.pdf</a:t>
            </a:r>
            <a:endParaRPr lang="en-GB" sz="1800" b="0" u="none" dirty="0">
              <a:solidFill>
                <a:srgbClr val="23BAED"/>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t>BioScope</a:t>
            </a:r>
            <a:r>
              <a:rPr lang="en-US" b="1" dirty="0"/>
              <a:t>: </a:t>
            </a:r>
            <a:r>
              <a:rPr lang="en-US" b="0" i="0" dirty="0">
                <a:solidFill>
                  <a:srgbClr val="373A3C"/>
                </a:solidFill>
                <a:effectLst/>
                <a:latin typeface="freight-sans-pro"/>
              </a:rPr>
              <a:t>Platform BEE's </a:t>
            </a:r>
            <a:r>
              <a:rPr lang="en-US" b="0" i="0" dirty="0" err="1">
                <a:solidFill>
                  <a:srgbClr val="373A3C"/>
                </a:solidFill>
                <a:effectLst/>
                <a:latin typeface="freight-sans-pro"/>
              </a:rPr>
              <a:t>BioScope</a:t>
            </a:r>
            <a:r>
              <a:rPr lang="en-US" b="0" i="0" dirty="0">
                <a:solidFill>
                  <a:srgbClr val="373A3C"/>
                </a:solidFill>
                <a:effectLst/>
                <a:latin typeface="freight-sans-pro"/>
              </a:rPr>
              <a:t> provides businesses with a simple and fast indication of the most important impacts on biodiversity arising from their supply chain. The focus is on climate change and agricultural land occupation as these are the two main impact drivers on biodiversity.</a:t>
            </a:r>
            <a:br>
              <a:rPr lang="en-US" b="0" i="0" dirty="0">
                <a:solidFill>
                  <a:srgbClr val="373A3C"/>
                </a:solidFill>
                <a:effectLst/>
                <a:latin typeface="freight-sans-pro"/>
              </a:rPr>
            </a:br>
            <a:r>
              <a:rPr lang="nl-NL" dirty="0">
                <a:hlinkClick r:id="rId6"/>
              </a:rPr>
              <a:t>https://bioscope.info/</a:t>
            </a:r>
            <a:r>
              <a:rPr lang="en-US" b="1"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8515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1" i="0" u="none" dirty="0" err="1">
                <a:solidFill>
                  <a:srgbClr val="373A3C"/>
                </a:solidFill>
                <a:effectLst/>
                <a:latin typeface="freight-sans-pro"/>
              </a:rPr>
              <a:t>Ecoinvent</a:t>
            </a:r>
            <a:r>
              <a:rPr lang="en-US" b="0" i="0" u="none" dirty="0">
                <a:solidFill>
                  <a:srgbClr val="373A3C"/>
                </a:solidFill>
                <a:effectLst/>
                <a:latin typeface="freight-sans-pro"/>
              </a:rPr>
              <a:t>: a life cycle inventory database. </a:t>
            </a:r>
            <a:r>
              <a:rPr lang="en-US" b="0" i="0" u="none" dirty="0">
                <a:solidFill>
                  <a:srgbClr val="282828"/>
                </a:solidFill>
                <a:effectLst/>
                <a:latin typeface="foco"/>
              </a:rPr>
              <a:t>The </a:t>
            </a:r>
            <a:r>
              <a:rPr lang="en-US" b="0" i="0" u="none" dirty="0" err="1">
                <a:solidFill>
                  <a:srgbClr val="282828"/>
                </a:solidFill>
                <a:effectLst/>
                <a:latin typeface="foco"/>
              </a:rPr>
              <a:t>ecoinvent</a:t>
            </a:r>
            <a:r>
              <a:rPr lang="en-US" b="0" i="0" u="none" dirty="0">
                <a:solidFill>
                  <a:srgbClr val="282828"/>
                </a:solidFill>
                <a:effectLst/>
                <a:latin typeface="foco"/>
              </a:rPr>
              <a:t> database provides process data for thousands of products, helping you make truly informed choices about their environmental impact.</a:t>
            </a:r>
            <a:br>
              <a:rPr lang="en-US" b="0" i="0" u="none" dirty="0">
                <a:solidFill>
                  <a:srgbClr val="282828"/>
                </a:solidFill>
                <a:effectLst/>
                <a:latin typeface="foco"/>
              </a:rPr>
            </a:br>
            <a:r>
              <a:rPr lang="en-US" b="0" i="0" u="none" dirty="0">
                <a:solidFill>
                  <a:srgbClr val="282828"/>
                </a:solidFill>
                <a:effectLst/>
                <a:latin typeface="foco"/>
              </a:rPr>
              <a:t>https://www.ecoinvent.org/</a:t>
            </a:r>
          </a:p>
          <a:p>
            <a:pPr marL="171450" indent="-171450" algn="l">
              <a:buFont typeface="Arial" panose="020B0604020202020204" pitchFamily="34" charset="0"/>
              <a:buChar char="•"/>
            </a:pPr>
            <a:r>
              <a:rPr lang="nl-NL" sz="1200" b="1" i="0" u="none" kern="1200" dirty="0" err="1">
                <a:solidFill>
                  <a:srgbClr val="373A3C"/>
                </a:solidFill>
                <a:effectLst/>
                <a:latin typeface="freight-sans-pro"/>
                <a:ea typeface="+mn-ea"/>
                <a:cs typeface="+mn-cs"/>
              </a:rPr>
              <a:t>Agribalyse</a:t>
            </a:r>
            <a:r>
              <a:rPr lang="nl-NL" sz="1200" b="1" i="0" u="none" kern="1200" dirty="0">
                <a:solidFill>
                  <a:srgbClr val="373A3C"/>
                </a:solidFill>
                <a:effectLst/>
                <a:latin typeface="freight-sans-pro"/>
                <a:ea typeface="+mn-ea"/>
                <a:cs typeface="+mn-cs"/>
              </a:rPr>
              <a:t> program</a:t>
            </a:r>
            <a:r>
              <a:rPr lang="nl-NL" sz="1200" b="0" i="0" u="none" kern="1200" dirty="0">
                <a:solidFill>
                  <a:srgbClr val="373A3C"/>
                </a:solidFill>
                <a:effectLst/>
                <a:latin typeface="freight-sans-pro"/>
                <a:ea typeface="+mn-ea"/>
                <a:cs typeface="+mn-cs"/>
              </a:rPr>
              <a:t>: </a:t>
            </a:r>
            <a:r>
              <a:rPr lang="en-US" b="0" i="0" u="none" dirty="0">
                <a:solidFill>
                  <a:srgbClr val="4D5156"/>
                </a:solidFill>
                <a:effectLst/>
                <a:latin typeface="arial" panose="020B0604020202020204" pitchFamily="34" charset="0"/>
              </a:rPr>
              <a:t>The </a:t>
            </a:r>
            <a:r>
              <a:rPr lang="en-US" b="0" i="0" u="none" dirty="0">
                <a:solidFill>
                  <a:srgbClr val="5F6368"/>
                </a:solidFill>
                <a:effectLst/>
                <a:latin typeface="arial" panose="020B0604020202020204" pitchFamily="34" charset="0"/>
              </a:rPr>
              <a:t>AGRIBALYSE</a:t>
            </a:r>
            <a:r>
              <a:rPr lang="en-US" b="0" i="0" u="none" dirty="0">
                <a:solidFill>
                  <a:srgbClr val="4D5156"/>
                </a:solidFill>
                <a:effectLst/>
                <a:latin typeface="arial" panose="020B0604020202020204" pitchFamily="34" charset="0"/>
              </a:rPr>
              <a:t>® </a:t>
            </a:r>
            <a:r>
              <a:rPr lang="en-US" b="0" i="0" u="none" dirty="0">
                <a:solidFill>
                  <a:srgbClr val="5F6368"/>
                </a:solidFill>
                <a:effectLst/>
                <a:latin typeface="arial" panose="020B0604020202020204" pitchFamily="34" charset="0"/>
              </a:rPr>
              <a:t>program</a:t>
            </a:r>
            <a:r>
              <a:rPr lang="en-US" b="0" i="0" u="none" dirty="0">
                <a:solidFill>
                  <a:srgbClr val="4D5156"/>
                </a:solidFill>
                <a:effectLst/>
                <a:latin typeface="arial" panose="020B0604020202020204" pitchFamily="34" charset="0"/>
              </a:rPr>
              <a:t> consisted in elaborating a database of Life Cycle Inventories (LCI) of the main French agricultural products at the farm gate.</a:t>
            </a:r>
            <a:br>
              <a:rPr lang="en-US" b="0" i="0" u="none" dirty="0">
                <a:solidFill>
                  <a:srgbClr val="4D5156"/>
                </a:solidFill>
                <a:effectLst/>
                <a:latin typeface="arial" panose="020B0604020202020204" pitchFamily="34" charset="0"/>
              </a:rPr>
            </a:br>
            <a:r>
              <a:rPr lang="nl-NL" u="none" dirty="0">
                <a:hlinkClick r:id="rId3"/>
              </a:rPr>
              <a:t>https://www.ademe.fr/en/agribalyse-program</a:t>
            </a:r>
            <a:endParaRPr lang="en-US" sz="1200" b="0" i="0" u="none" kern="1200" dirty="0">
              <a:solidFill>
                <a:srgbClr val="373A3C"/>
              </a:solidFill>
              <a:effectLst/>
              <a:latin typeface="freight-sans-pro"/>
              <a:ea typeface="+mn-ea"/>
              <a:cs typeface="+mn-cs"/>
            </a:endParaRPr>
          </a:p>
          <a:p>
            <a:pPr marL="171450" indent="-171450" algn="l">
              <a:buFont typeface="Arial" panose="020B0604020202020204" pitchFamily="34" charset="0"/>
              <a:buChar char="•"/>
            </a:pPr>
            <a:r>
              <a:rPr lang="en-US" b="1" i="0" u="none" dirty="0">
                <a:solidFill>
                  <a:srgbClr val="333333"/>
                </a:solidFill>
                <a:effectLst/>
                <a:latin typeface="Roboto" panose="020B0604020202020204" charset="0"/>
              </a:rPr>
              <a:t>World Food LCA Database</a:t>
            </a:r>
            <a:r>
              <a:rPr lang="en-US" b="0" i="0" u="none" dirty="0">
                <a:solidFill>
                  <a:srgbClr val="333333"/>
                </a:solidFill>
                <a:effectLst/>
                <a:latin typeface="Roboto" panose="020B0604020202020204" charset="0"/>
              </a:rPr>
              <a:t>: </a:t>
            </a:r>
            <a:r>
              <a:rPr lang="en-US" b="0" i="0" u="none" dirty="0">
                <a:solidFill>
                  <a:srgbClr val="585858"/>
                </a:solidFill>
                <a:effectLst/>
                <a:latin typeface="Source Sans Pro" panose="020B0503030403020204" pitchFamily="34" charset="0"/>
              </a:rPr>
              <a:t>The World Food LCA Database provides players across the agri-food value chain with high-quality emissions factors and environmental footprint data (including carbon, water, and land) to help them better understand the impacts of their products and bolster decision-making.</a:t>
            </a:r>
            <a:br>
              <a:rPr lang="en-US" b="0" i="0" u="none" dirty="0">
                <a:solidFill>
                  <a:srgbClr val="585858"/>
                </a:solidFill>
                <a:effectLst/>
                <a:latin typeface="Source Sans Pro" panose="020B0503030403020204" pitchFamily="34" charset="0"/>
              </a:rPr>
            </a:br>
            <a:r>
              <a:rPr lang="nl-NL" dirty="0">
                <a:hlinkClick r:id="rId4"/>
              </a:rPr>
              <a:t>https://quantis-intl.com/metrics/databases/wfldb-food/</a:t>
            </a:r>
            <a:endParaRPr lang="en-US" b="0" i="0" u="none" dirty="0">
              <a:solidFill>
                <a:srgbClr val="585858"/>
              </a:solidFill>
              <a:effectLst/>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dirty="0">
                <a:solidFill>
                  <a:srgbClr val="373A3C"/>
                </a:solidFill>
                <a:effectLst/>
                <a:latin typeface="freight-sans-pro"/>
              </a:rPr>
              <a:t>EFSA Comprehensive European Food Consumption Database</a:t>
            </a:r>
            <a:r>
              <a:rPr lang="en-US" b="0" i="0" u="none" dirty="0">
                <a:solidFill>
                  <a:srgbClr val="373A3C"/>
                </a:solidFill>
                <a:effectLst/>
                <a:latin typeface="freight-sans-pro"/>
              </a:rPr>
              <a:t>: </a:t>
            </a:r>
            <a:r>
              <a:rPr lang="en-US" b="0" i="0" u="none" dirty="0">
                <a:solidFill>
                  <a:srgbClr val="333333"/>
                </a:solidFill>
                <a:effectLst/>
                <a:latin typeface="Roboto" panose="020B0604020202020204" charset="0"/>
              </a:rPr>
              <a:t>a source of information on food consumption across the European Union (EU). </a:t>
            </a:r>
            <a:r>
              <a:rPr lang="en-US" b="0" i="0" u="none" dirty="0">
                <a:solidFill>
                  <a:srgbClr val="373A3C"/>
                </a:solidFill>
                <a:effectLst/>
                <a:latin typeface="freight-sans-pro"/>
              </a:rPr>
              <a:t>It contains detailed data for a number of EU countries. </a:t>
            </a:r>
            <a:r>
              <a:rPr lang="en-US" b="0" i="0" u="none" dirty="0">
                <a:solidFill>
                  <a:srgbClr val="333333"/>
                </a:solidFill>
                <a:effectLst/>
                <a:latin typeface="Roboto" panose="020B0604020202020204" charset="0"/>
              </a:rPr>
              <a:t>The database plays a key role in the evaluation of the risks related to possible hazards in food in the EU and allows estimates of consumers’ exposure to such hazards. </a:t>
            </a:r>
            <a:br>
              <a:rPr lang="en-US" b="0" i="0" u="none" dirty="0">
                <a:solidFill>
                  <a:srgbClr val="333333"/>
                </a:solidFill>
                <a:effectLst/>
                <a:latin typeface="Roboto" panose="020B0604020202020204" charset="0"/>
              </a:rPr>
            </a:br>
            <a:r>
              <a:rPr lang="nl-NL" dirty="0">
                <a:hlinkClick r:id="rId5"/>
              </a:rPr>
              <a:t>https://www.efsa.europa.eu/en/food-consumption/comprehensive-database</a:t>
            </a:r>
            <a:endParaRPr lang="en-US" b="0" i="0" u="none" dirty="0">
              <a:solidFill>
                <a:srgbClr val="373A3C"/>
              </a:solidFill>
              <a:effectLst/>
              <a:latin typeface="freight-sans-pro"/>
            </a:endParaRPr>
          </a:p>
          <a:p>
            <a:pPr marL="171450" indent="-171450">
              <a:buFont typeface="Arial" panose="020B0604020202020204" pitchFamily="34" charset="0"/>
              <a:buChar char="•"/>
            </a:pPr>
            <a:r>
              <a:rPr lang="en-US" b="1" i="0" u="none" dirty="0">
                <a:solidFill>
                  <a:srgbClr val="373A3C"/>
                </a:solidFill>
                <a:effectLst/>
                <a:latin typeface="freight-sans-pro"/>
              </a:rPr>
              <a:t>IUCN Red list</a:t>
            </a:r>
            <a:r>
              <a:rPr lang="en-US" b="0" i="0" u="none" dirty="0">
                <a:solidFill>
                  <a:srgbClr val="373A3C"/>
                </a:solidFill>
                <a:effectLst/>
                <a:latin typeface="freight-sans-pro"/>
              </a:rPr>
              <a:t>: The International Union for Conservation of Nature’s Red List of Threatened Species is the world’s most comprehensive information source on the global conservation status of animal, fungi and plant species.</a:t>
            </a:r>
            <a:br>
              <a:rPr lang="en-US" b="0" i="0" u="none" dirty="0">
                <a:solidFill>
                  <a:srgbClr val="373A3C"/>
                </a:solidFill>
                <a:effectLst/>
                <a:latin typeface="freight-sans-pro"/>
              </a:rPr>
            </a:br>
            <a:r>
              <a:rPr lang="nl-NL" dirty="0">
                <a:hlinkClick r:id="rId6"/>
              </a:rPr>
              <a:t>https://www.iucnredlist.org/</a:t>
            </a:r>
            <a:endParaRPr lang="en-US" b="0" i="0" u="none" dirty="0">
              <a:solidFill>
                <a:srgbClr val="373A3C"/>
              </a:solidFill>
              <a:effectLst/>
              <a:latin typeface="freight-sans-pro"/>
            </a:endParaRPr>
          </a:p>
          <a:p>
            <a:pPr marL="171450" indent="-171450">
              <a:buFont typeface="Arial" panose="020B0604020202020204" pitchFamily="34" charset="0"/>
              <a:buChar char="•"/>
            </a:pPr>
            <a:r>
              <a:rPr lang="en-US" b="1" i="0" u="none" dirty="0">
                <a:solidFill>
                  <a:srgbClr val="373A3C"/>
                </a:solidFill>
                <a:effectLst/>
                <a:latin typeface="freight-sans-pro"/>
              </a:rPr>
              <a:t>WWF Living Planet Report (2020): </a:t>
            </a:r>
            <a:r>
              <a:rPr lang="en-US" b="0" i="0" u="none" dirty="0">
                <a:solidFill>
                  <a:srgbClr val="373A3C"/>
                </a:solidFill>
                <a:effectLst/>
                <a:latin typeface="freight-sans-pro"/>
              </a:rPr>
              <a:t>The Living Planet Report documents the state of the planet—including biodiversity, ecosystems, and demand on natural resources—and what it means for </a:t>
            </a:r>
            <a:r>
              <a:rPr lang="en-US" b="0" i="0" dirty="0">
                <a:solidFill>
                  <a:srgbClr val="373A3C"/>
                </a:solidFill>
                <a:effectLst/>
                <a:latin typeface="freight-sans-pro"/>
              </a:rPr>
              <a:t>humans and wildlife. </a:t>
            </a:r>
            <a:br>
              <a:rPr lang="en-US" b="0" i="0" dirty="0">
                <a:solidFill>
                  <a:srgbClr val="373A3C"/>
                </a:solidFill>
                <a:effectLst/>
                <a:latin typeface="freight-sans-pro"/>
              </a:rPr>
            </a:br>
            <a:r>
              <a:rPr lang="nl-NL" dirty="0">
                <a:hlinkClick r:id="rId7"/>
              </a:rPr>
              <a:t>https://www.worldwildlife.org/publications/living-planet-report-2020</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Eurostat – waste: </a:t>
            </a:r>
            <a:r>
              <a:rPr lang="en-US" b="0" i="0" dirty="0">
                <a:solidFill>
                  <a:srgbClr val="000000"/>
                </a:solidFill>
                <a:effectLst/>
                <a:latin typeface="open_sansregular"/>
              </a:rPr>
              <a:t>Eurostat produces regular statistics on waste generation and treatment for the whole economy and on specific waste streams.</a:t>
            </a:r>
            <a:br>
              <a:rPr lang="en-US" b="0" i="0" dirty="0">
                <a:solidFill>
                  <a:srgbClr val="000000"/>
                </a:solidFill>
                <a:effectLst/>
                <a:latin typeface="open_sansregular"/>
              </a:rPr>
            </a:br>
            <a:r>
              <a:rPr lang="nl-NL" dirty="0">
                <a:hlinkClick r:id="rId8"/>
              </a:rPr>
              <a:t>https://ec.europa.eu/eurostat/web/waste</a:t>
            </a:r>
            <a:endParaRPr lang="en-US" b="0" i="0" dirty="0">
              <a:solidFill>
                <a:srgbClr val="000000"/>
              </a:solidFill>
              <a:effectLst/>
              <a:latin typeface="open_sansregular"/>
            </a:endParaRPr>
          </a:p>
          <a:p>
            <a:pPr marL="171450" indent="-171450">
              <a:buFont typeface="Arial" panose="020B0604020202020204" pitchFamily="34" charset="0"/>
              <a:buChar char="•"/>
            </a:pPr>
            <a:r>
              <a:rPr lang="en-US" b="1" i="0" dirty="0">
                <a:solidFill>
                  <a:srgbClr val="000000"/>
                </a:solidFill>
                <a:effectLst/>
                <a:latin typeface="open_sansregular"/>
              </a:rPr>
              <a:t>The Marine Plastic Footprint: </a:t>
            </a:r>
            <a:r>
              <a:rPr lang="en-US" b="0" i="0" dirty="0">
                <a:solidFill>
                  <a:srgbClr val="454545"/>
                </a:solidFill>
                <a:effectLst/>
                <a:latin typeface="Helvetica Neue"/>
              </a:rPr>
              <a:t>a comprehensive framework to measure the inventory of marine plastic leakage, step-by-step and using a life-cycle perspective. It also offers generic data that can be used to calculate marine plastic leakage for a defined list of identified sources, including plastic waste, textile </a:t>
            </a:r>
            <a:r>
              <a:rPr lang="en-US" b="0" i="0" dirty="0" err="1">
                <a:solidFill>
                  <a:srgbClr val="454545"/>
                </a:solidFill>
                <a:effectLst/>
                <a:latin typeface="Helvetica Neue"/>
              </a:rPr>
              <a:t>fibres</a:t>
            </a:r>
            <a:r>
              <a:rPr lang="en-US" b="0" i="0" dirty="0">
                <a:solidFill>
                  <a:srgbClr val="454545"/>
                </a:solidFill>
                <a:effectLst/>
                <a:latin typeface="Helvetica Neue"/>
              </a:rPr>
              <a:t>, </a:t>
            </a:r>
            <a:r>
              <a:rPr lang="en-US" b="0" i="0" dirty="0" err="1">
                <a:solidFill>
                  <a:srgbClr val="454545"/>
                </a:solidFill>
                <a:effectLst/>
                <a:latin typeface="Helvetica Neue"/>
              </a:rPr>
              <a:t>tyre</a:t>
            </a:r>
            <a:r>
              <a:rPr lang="en-US" b="0" i="0" dirty="0">
                <a:solidFill>
                  <a:srgbClr val="454545"/>
                </a:solidFill>
                <a:effectLst/>
                <a:latin typeface="Helvetica Neue"/>
              </a:rPr>
              <a:t> dust, micro beads in cosmetics, and fishing nets. </a:t>
            </a:r>
            <a:br>
              <a:rPr lang="en-US" b="0" i="0" dirty="0">
                <a:solidFill>
                  <a:srgbClr val="454545"/>
                </a:solidFill>
                <a:effectLst/>
                <a:latin typeface="Helvetica Neue"/>
              </a:rPr>
            </a:br>
            <a:r>
              <a:rPr lang="nl-NL" dirty="0">
                <a:hlinkClick r:id="rId9"/>
              </a:rPr>
              <a:t>https://portals.iucn.org/library/node/48957</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EPA – air emissions: </a:t>
            </a:r>
            <a:r>
              <a:rPr lang="en-US" b="0" i="0" dirty="0">
                <a:solidFill>
                  <a:srgbClr val="373A3C"/>
                </a:solidFill>
                <a:effectLst/>
                <a:latin typeface="freight-sans-pro"/>
              </a:rPr>
              <a:t>Emissions factors are tools for building emissions inventories, guiding air quality management decisions and developing emissions control strategies.  This website provides current information on these tools and provides support for using them. </a:t>
            </a:r>
            <a:br>
              <a:rPr lang="en-US" b="0" i="0" dirty="0">
                <a:solidFill>
                  <a:srgbClr val="373A3C"/>
                </a:solidFill>
                <a:effectLst/>
                <a:latin typeface="freight-sans-pro"/>
              </a:rPr>
            </a:br>
            <a:r>
              <a:rPr lang="nl-NL" dirty="0">
                <a:hlinkClick r:id="rId10"/>
              </a:rPr>
              <a:t>https://www.epa.gov/air-emissions-factors-and-quantification</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EMEP/EEA: </a:t>
            </a:r>
            <a:r>
              <a:rPr lang="en-US" b="0" i="0" dirty="0">
                <a:solidFill>
                  <a:srgbClr val="333333"/>
                </a:solidFill>
                <a:effectLst/>
                <a:latin typeface="Open Sans" panose="020B0604020202020204" charset="0"/>
              </a:rPr>
              <a:t>The EMEP/EEA air pollutant emission inventory guidebook is prepared by the UNECE/EMEP Task Force on Emissions Inventories and Projections (TFEIP) and published by EEA. The Guidebook provides a guide to European atmospheric emissions inventory methodologies and emission factors</a:t>
            </a:r>
            <a:br>
              <a:rPr lang="en-US" b="0" i="0" dirty="0">
                <a:solidFill>
                  <a:srgbClr val="333333"/>
                </a:solidFill>
                <a:effectLst/>
                <a:latin typeface="Open Sans" panose="020B0604020202020204" charset="0"/>
              </a:rPr>
            </a:br>
            <a:r>
              <a:rPr lang="nl-NL" dirty="0">
                <a:hlinkClick r:id="rId11"/>
              </a:rPr>
              <a:t>https://www.eea.europa.eu/themes/air/links/guidance-and-tools/emep-eea-air-pollutant-emission</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err="1">
                <a:solidFill>
                  <a:srgbClr val="373A3C"/>
                </a:solidFill>
                <a:effectLst/>
                <a:latin typeface="freight-sans-pro"/>
              </a:rPr>
              <a:t>WaterStat</a:t>
            </a:r>
            <a:r>
              <a:rPr lang="en-US" b="1" i="0" dirty="0">
                <a:solidFill>
                  <a:srgbClr val="373A3C"/>
                </a:solidFill>
                <a:effectLst/>
                <a:latin typeface="freight-sans-pro"/>
              </a:rPr>
              <a:t>: </a:t>
            </a:r>
            <a:r>
              <a:rPr lang="en-US" b="0" i="0" dirty="0">
                <a:solidFill>
                  <a:srgbClr val="373A3C"/>
                </a:solidFill>
                <a:effectLst/>
                <a:latin typeface="freight-sans-pro"/>
              </a:rPr>
              <a:t>statistics on the water footprint. Part of the Water </a:t>
            </a:r>
            <a:r>
              <a:rPr lang="en-US" b="0" i="0" dirty="0" err="1">
                <a:solidFill>
                  <a:srgbClr val="373A3C"/>
                </a:solidFill>
                <a:effectLst/>
                <a:latin typeface="freight-sans-pro"/>
              </a:rPr>
              <a:t>Footprinting</a:t>
            </a:r>
            <a:r>
              <a:rPr lang="en-US" b="0" i="0" dirty="0">
                <a:solidFill>
                  <a:srgbClr val="373A3C"/>
                </a:solidFill>
                <a:effectLst/>
                <a:latin typeface="freight-sans-pro"/>
              </a:rPr>
              <a:t> -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Global Water Footprint Assessment Standard lays out the internationally accepted methodology for conducting a Water Footprint Assessment.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https://waterfootprint.org/en/resources/waterstat/</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Greenhouse Gas Protocol: </a:t>
            </a:r>
            <a:r>
              <a:rPr lang="en-US" sz="1800" dirty="0">
                <a:effectLst/>
                <a:latin typeface="Calibri" panose="020F0502020204030204" pitchFamily="34" charset="0"/>
                <a:ea typeface="Calibri" panose="020F0502020204030204" pitchFamily="34" charset="0"/>
                <a:cs typeface="Times New Roman" panose="02020603050405020304" pitchFamily="18" charset="0"/>
              </a:rPr>
              <a:t>Greenhouse Gas Protocol provides the world's most widely used greenhouse gas accounting standards for companies.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nl-NL" dirty="0">
                <a:hlinkClick r:id="rId12"/>
              </a:rPr>
              <a:t>https://ghgprotocol.org/calculation-tools</a:t>
            </a:r>
            <a:endParaRPr lang="en-US" b="0" i="0" dirty="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1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373A3C"/>
                </a:solidFill>
                <a:effectLst/>
                <a:latin typeface="freight-sans-pro"/>
              </a:rPr>
              <a:t>EVL: </a:t>
            </a:r>
            <a:r>
              <a:rPr lang="en-US" b="0" i="0" dirty="0">
                <a:solidFill>
                  <a:srgbClr val="373A3C"/>
                </a:solidFill>
                <a:effectLst/>
                <a:latin typeface="freight-sans-pro"/>
              </a:rPr>
              <a:t>The Environmental Value Look-Up (EVL) Tool is a searchable database which contains indicative monetary values for a range of environmental impacts. </a:t>
            </a:r>
            <a:br>
              <a:rPr lang="en-US" b="0" i="0" dirty="0">
                <a:solidFill>
                  <a:srgbClr val="373A3C"/>
                </a:solidFill>
                <a:effectLst/>
                <a:latin typeface="freight-sans-pro"/>
              </a:rPr>
            </a:br>
            <a:r>
              <a:rPr lang="nl-NL" dirty="0">
                <a:hlinkClick r:id="rId3"/>
              </a:rPr>
              <a:t>https://shift.tools/search/full-text?q=evl%20tool</a:t>
            </a:r>
            <a:endParaRPr lang="en-US" b="0" i="0" dirty="0">
              <a:solidFill>
                <a:srgbClr val="373A3C"/>
              </a:solidFill>
              <a:effectLst/>
              <a:latin typeface="freight-sans-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373A3C"/>
                </a:solidFill>
                <a:effectLst/>
                <a:latin typeface="freight-sans-pro"/>
              </a:rPr>
              <a:t>EU KIP-INCA: </a:t>
            </a:r>
            <a:r>
              <a:rPr lang="en-US" b="0" i="0" dirty="0">
                <a:solidFill>
                  <a:srgbClr val="000000"/>
                </a:solidFill>
                <a:effectLst/>
                <a:latin typeface="Arial" panose="020B0604020202020204" pitchFamily="34" charset="0"/>
              </a:rPr>
              <a:t>An integrated natural accounting system for ecosystems and their services and associated data sets is being developed by the Knowledge Innovation Project (KIP INCA). </a:t>
            </a:r>
            <a:br>
              <a:rPr lang="en-US" b="0" i="0" dirty="0">
                <a:solidFill>
                  <a:srgbClr val="000000"/>
                </a:solidFill>
                <a:effectLst/>
                <a:latin typeface="Arial" panose="020B0604020202020204" pitchFamily="34" charset="0"/>
              </a:rPr>
            </a:br>
            <a:r>
              <a:rPr lang="nl-NL" dirty="0">
                <a:hlinkClick r:id="rId4"/>
              </a:rPr>
              <a:t>https://ec.europa.eu/environment/nature/capital_accounting/index_en.htm</a:t>
            </a:r>
            <a:endParaRPr lang="en-US"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373A3C"/>
                </a:solidFill>
                <a:effectLst/>
                <a:latin typeface="freight-sans-pro"/>
              </a:rPr>
              <a:t>De Groot et al. (2012): </a:t>
            </a:r>
            <a:r>
              <a:rPr lang="en-US" b="0" i="0" dirty="0">
                <a:solidFill>
                  <a:srgbClr val="2E2E2E"/>
                </a:solidFill>
                <a:effectLst/>
                <a:latin typeface="NexusSerif"/>
              </a:rPr>
              <a:t>This paper gives an overview of the value of ecosystem services of 10 main </a:t>
            </a:r>
            <a:r>
              <a:rPr lang="en-US" b="0" i="0" u="none" strike="noStrike" dirty="0">
                <a:solidFill>
                  <a:srgbClr val="0C7DBB"/>
                </a:solidFill>
                <a:effectLst/>
                <a:latin typeface="NexusSerif"/>
              </a:rPr>
              <a:t>biomes </a:t>
            </a:r>
            <a:r>
              <a:rPr lang="en-US" b="0" i="0" dirty="0">
                <a:solidFill>
                  <a:srgbClr val="2E2E2E"/>
                </a:solidFill>
                <a:effectLst/>
                <a:latin typeface="NexusSerif"/>
              </a:rPr>
              <a:t>expressed in monetary units.</a:t>
            </a:r>
            <a:br>
              <a:rPr lang="en-US" b="0" i="0" dirty="0">
                <a:solidFill>
                  <a:srgbClr val="2E2E2E"/>
                </a:solidFill>
                <a:effectLst/>
                <a:latin typeface="NexusSerif"/>
              </a:rPr>
            </a:br>
            <a:r>
              <a:rPr lang="nl-NL" dirty="0">
                <a:hlinkClick r:id="rId5"/>
              </a:rPr>
              <a:t>https://www.sciencedirect.com/science/article/pii/S2212041612000101</a:t>
            </a:r>
            <a:endParaRPr lang="en-US" dirty="0">
              <a:cs typeface="Calibri"/>
            </a:endParaRPr>
          </a:p>
          <a:p>
            <a:pPr marL="171450" indent="-171450">
              <a:buFont typeface="Arial" panose="020B0604020202020204" pitchFamily="34" charset="0"/>
              <a:buChar char="•"/>
            </a:pPr>
            <a:r>
              <a:rPr lang="en-US" b="1" i="0" dirty="0">
                <a:solidFill>
                  <a:srgbClr val="373A3C"/>
                </a:solidFill>
                <a:effectLst/>
                <a:latin typeface="freight-sans-pro"/>
              </a:rPr>
              <a:t>TEEB: </a:t>
            </a:r>
            <a:r>
              <a:rPr lang="en-US" b="0" i="0" dirty="0">
                <a:solidFill>
                  <a:srgbClr val="373A3C"/>
                </a:solidFill>
                <a:effectLst/>
                <a:latin typeface="freight-sans-pro"/>
              </a:rPr>
              <a:t>The aim of TEEB is to assess the economic impacts of biodiversity loss and to offer practical responses to ecosystem decline </a:t>
            </a:r>
            <a:br>
              <a:rPr lang="en-US" b="0" i="0" dirty="0">
                <a:solidFill>
                  <a:srgbClr val="373A3C"/>
                </a:solidFill>
                <a:effectLst/>
                <a:latin typeface="freight-sans-pro"/>
              </a:rPr>
            </a:br>
            <a:r>
              <a:rPr lang="nl-NL" dirty="0">
                <a:hlinkClick r:id="rId6"/>
              </a:rPr>
              <a:t>http://teebweb.org/publications/teeb/</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ESVD: </a:t>
            </a:r>
            <a:r>
              <a:rPr lang="en-US" sz="1800" dirty="0">
                <a:effectLst/>
                <a:latin typeface="Segoe UI" panose="020B0502040204020203" pitchFamily="34" charset="0"/>
              </a:rPr>
              <a:t>The Ecosystem Services Valuation Database (ESVD) is a follow-up to the “The Economics of Ecosystems and Biodiversity” (TEEB) database which contained over 1,300 data points from 267 case studies on monetary values of ecosystem services across all biomes.</a:t>
            </a:r>
            <a:br>
              <a:rPr lang="en-US" sz="1800" dirty="0">
                <a:effectLst/>
                <a:latin typeface="Segoe UI" panose="020B0502040204020203" pitchFamily="34" charset="0"/>
              </a:rPr>
            </a:br>
            <a:r>
              <a:rPr lang="nl-NL" sz="2800" dirty="0">
                <a:hlinkClick r:id="rId7"/>
              </a:rPr>
              <a:t>https://www.es-partnership.org/esvd/</a:t>
            </a:r>
            <a:endParaRPr lang="en-US" sz="1800" dirty="0">
              <a:effectLst/>
              <a:latin typeface="Segoe UI" panose="020B0502040204020203" pitchFamily="34" charset="0"/>
            </a:endParaRPr>
          </a:p>
          <a:p>
            <a:pPr marL="171450" indent="-171450">
              <a:buFont typeface="Arial" panose="020B0604020202020204" pitchFamily="34" charset="0"/>
              <a:buChar char="•"/>
            </a:pPr>
            <a:r>
              <a:rPr lang="en-US" b="1" i="0" dirty="0">
                <a:solidFill>
                  <a:srgbClr val="373A3C"/>
                </a:solidFill>
                <a:effectLst/>
                <a:latin typeface="freight-sans-pro"/>
              </a:rPr>
              <a:t>Social Costs of Carbon: </a:t>
            </a:r>
            <a:r>
              <a:rPr lang="en-US" b="0" i="0" dirty="0">
                <a:solidFill>
                  <a:srgbClr val="373A3C"/>
                </a:solidFill>
                <a:effectLst/>
                <a:latin typeface="freight-sans-pro"/>
              </a:rPr>
              <a:t>The SCC is a tool that estimates, in dollars, the economic damages that would result from emitting one additional ton of greenhouse gases into the atmosphere</a:t>
            </a:r>
            <a:br>
              <a:rPr lang="en-US" b="0" i="0" dirty="0">
                <a:solidFill>
                  <a:srgbClr val="373A3C"/>
                </a:solidFill>
                <a:effectLst/>
                <a:latin typeface="freight-sans-pro"/>
              </a:rPr>
            </a:br>
            <a:r>
              <a:rPr lang="nl-NL" dirty="0">
                <a:hlinkClick r:id="rId8"/>
              </a:rPr>
              <a:t>https://www.rff.org/publications/explainers/social-cost-carbon-101/</a:t>
            </a:r>
            <a:endParaRPr lang="en-US" b="0" i="0" dirty="0">
              <a:solidFill>
                <a:srgbClr val="373A3C"/>
              </a:solidFill>
              <a:effectLst/>
              <a:latin typeface="freight-sans-pro"/>
            </a:endParaRPr>
          </a:p>
          <a:p>
            <a:pPr marL="171450" indent="-171450">
              <a:buFont typeface="Arial" panose="020B0604020202020204" pitchFamily="34" charset="0"/>
              <a:buChar char="•"/>
            </a:pPr>
            <a:r>
              <a:rPr lang="en-US" b="1" i="0" dirty="0">
                <a:solidFill>
                  <a:srgbClr val="373A3C"/>
                </a:solidFill>
                <a:effectLst/>
                <a:latin typeface="freight-sans-pro"/>
              </a:rPr>
              <a:t>Social Value UK</a:t>
            </a:r>
            <a:r>
              <a:rPr lang="en-US" b="0" i="0" dirty="0">
                <a:solidFill>
                  <a:srgbClr val="373A3C"/>
                </a:solidFill>
                <a:effectLst/>
                <a:latin typeface="freight-sans-pro"/>
              </a:rPr>
              <a:t>: </a:t>
            </a:r>
            <a:r>
              <a:rPr lang="en-US" b="0" i="0" u="none" strike="noStrike" dirty="0">
                <a:solidFill>
                  <a:srgbClr val="FDC533"/>
                </a:solidFill>
                <a:effectLst/>
                <a:latin typeface="Open Sans" panose="020B0604020202020204" charset="0"/>
                <a:hlinkClick r:id="rId9"/>
              </a:rPr>
              <a:t>database</a:t>
            </a:r>
            <a:r>
              <a:rPr lang="en-US" b="0" i="0" dirty="0">
                <a:solidFill>
                  <a:srgbClr val="5A5A5A"/>
                </a:solidFill>
                <a:effectLst/>
                <a:latin typeface="Open Sans" panose="020B0604020202020204" charset="0"/>
              </a:rPr>
              <a:t> of over 800 social value, SROI and cost benefit analysis report</a:t>
            </a:r>
            <a:r>
              <a:rPr lang="en-US" b="0" i="0" dirty="0">
                <a:solidFill>
                  <a:srgbClr val="373A3C"/>
                </a:solidFill>
                <a:effectLst/>
                <a:latin typeface="freight-sans-pro"/>
              </a:rPr>
              <a:t>.</a:t>
            </a:r>
            <a:br>
              <a:rPr lang="en-US" b="0" i="0" dirty="0">
                <a:solidFill>
                  <a:srgbClr val="373A3C"/>
                </a:solidFill>
                <a:effectLst/>
                <a:latin typeface="freight-sans-pro"/>
              </a:rPr>
            </a:br>
            <a:r>
              <a:rPr lang="nl-NL" dirty="0">
                <a:hlinkClick r:id="rId10"/>
              </a:rPr>
              <a:t>https://socialvalueint.org/resources/report-database/</a:t>
            </a:r>
            <a:endParaRPr lang="en-US" b="0" i="0" dirty="0">
              <a:solidFill>
                <a:srgbClr val="373A3C"/>
              </a:solidFill>
              <a:effectLst/>
              <a:latin typeface="freight-sans-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u="none" dirty="0" err="1">
                <a:solidFill>
                  <a:srgbClr val="00BCF2"/>
                </a:solidFill>
                <a:latin typeface="Arial"/>
                <a:hlinkClick r:id="rId11">
                  <a:extLst>
                    <a:ext uri="{A12FA001-AC4F-418D-AE19-62706E023703}">
                      <ahyp:hlinkClr xmlns:ahyp="http://schemas.microsoft.com/office/drawing/2018/hyperlinkcolor" val="tx"/>
                    </a:ext>
                  </a:extLst>
                </a:hlinkClick>
              </a:rPr>
              <a:t>Environmental</a:t>
            </a:r>
            <a:r>
              <a:rPr lang="fr-FR" sz="1200" b="1" u="none" dirty="0">
                <a:solidFill>
                  <a:srgbClr val="00BCF2"/>
                </a:solidFill>
                <a:latin typeface="Arial"/>
                <a:hlinkClick r:id="rId11">
                  <a:extLst>
                    <a:ext uri="{A12FA001-AC4F-418D-AE19-62706E023703}">
                      <ahyp:hlinkClr xmlns:ahyp="http://schemas.microsoft.com/office/drawing/2018/hyperlinkcolor" val="tx"/>
                    </a:ext>
                  </a:extLst>
                </a:hlinkClick>
              </a:rPr>
              <a:t> </a:t>
            </a:r>
            <a:r>
              <a:rPr lang="fr-FR" sz="1200" b="1" u="none" dirty="0" err="1">
                <a:solidFill>
                  <a:srgbClr val="00BCF2"/>
                </a:solidFill>
                <a:latin typeface="Arial"/>
                <a:hlinkClick r:id="rId11">
                  <a:extLst>
                    <a:ext uri="{A12FA001-AC4F-418D-AE19-62706E023703}">
                      <ahyp:hlinkClr xmlns:ahyp="http://schemas.microsoft.com/office/drawing/2018/hyperlinkcolor" val="tx"/>
                    </a:ext>
                  </a:extLst>
                </a:hlinkClick>
              </a:rPr>
              <a:t>Prices</a:t>
            </a:r>
            <a:r>
              <a:rPr lang="fr-FR" sz="1200" b="1" u="none" dirty="0">
                <a:solidFill>
                  <a:srgbClr val="00BCF2"/>
                </a:solidFill>
                <a:latin typeface="Arial"/>
                <a:hlinkClick r:id="rId11">
                  <a:extLst>
                    <a:ext uri="{A12FA001-AC4F-418D-AE19-62706E023703}">
                      <ahyp:hlinkClr xmlns:ahyp="http://schemas.microsoft.com/office/drawing/2018/hyperlinkcolor" val="tx"/>
                    </a:ext>
                  </a:extLst>
                </a:hlinkClick>
              </a:rPr>
              <a:t> </a:t>
            </a:r>
            <a:r>
              <a:rPr lang="fr-FR" sz="1200" b="1" u="none" dirty="0" err="1">
                <a:solidFill>
                  <a:srgbClr val="00BCF2"/>
                </a:solidFill>
                <a:latin typeface="Arial"/>
                <a:hlinkClick r:id="rId11">
                  <a:extLst>
                    <a:ext uri="{A12FA001-AC4F-418D-AE19-62706E023703}">
                      <ahyp:hlinkClr xmlns:ahyp="http://schemas.microsoft.com/office/drawing/2018/hyperlinkcolor" val="tx"/>
                    </a:ext>
                  </a:extLst>
                </a:hlinkClick>
              </a:rPr>
              <a:t>Handbook</a:t>
            </a:r>
            <a:r>
              <a:rPr lang="fr-FR" sz="1200" b="1" u="none" dirty="0">
                <a:solidFill>
                  <a:srgbClr val="00BCF2"/>
                </a:solidFill>
                <a:latin typeface="Arial"/>
                <a:hlinkClick r:id="rId11">
                  <a:extLst>
                    <a:ext uri="{A12FA001-AC4F-418D-AE19-62706E023703}">
                      <ahyp:hlinkClr xmlns:ahyp="http://schemas.microsoft.com/office/drawing/2018/hyperlinkcolor" val="tx"/>
                    </a:ext>
                  </a:extLst>
                </a:hlinkClick>
              </a:rPr>
              <a:t> EU28 version</a:t>
            </a:r>
            <a:r>
              <a:rPr lang="fr-FR" sz="1200" b="1" u="none" dirty="0">
                <a:solidFill>
                  <a:srgbClr val="00BCF2"/>
                </a:solidFill>
                <a:latin typeface="Arial"/>
              </a:rPr>
              <a:t> </a:t>
            </a:r>
            <a:r>
              <a:rPr lang="en-US" sz="1200" u="none" dirty="0">
                <a:solidFill>
                  <a:srgbClr val="23BAED"/>
                </a:solidFill>
                <a:latin typeface="+mj-lt"/>
                <a:ea typeface="Calibri" panose="020F0502020204030204" pitchFamily="34" charset="0"/>
                <a:cs typeface="Times New Roman" panose="02020603050405020304" pitchFamily="18" charset="0"/>
              </a:rPr>
              <a:t>– </a:t>
            </a:r>
            <a:r>
              <a:rPr lang="en-US" b="0" i="0" u="none" dirty="0">
                <a:solidFill>
                  <a:srgbClr val="7F7F7F"/>
                </a:solidFill>
                <a:effectLst/>
                <a:latin typeface="Source Sans Pro" panose="020B0503030403020204" pitchFamily="34" charset="0"/>
              </a:rPr>
              <a:t>Environmental prices are prices for the social cost of pollution, expressed in Euros per kilogram pollutant. Environmental prices indicate the loss of economic </a:t>
            </a:r>
            <a:r>
              <a:rPr lang="en-US" b="0" i="0" dirty="0">
                <a:solidFill>
                  <a:srgbClr val="7F7F7F"/>
                </a:solidFill>
                <a:effectLst/>
                <a:latin typeface="Source Sans Pro" panose="020B0503030403020204" pitchFamily="34" charset="0"/>
              </a:rPr>
              <a:t>welfare that occurs when one additional kilogram of the pollutant finds its way into the environment. Captured in a single monetary unit.</a:t>
            </a:r>
            <a:br>
              <a:rPr lang="en-US" b="0" i="0" dirty="0">
                <a:solidFill>
                  <a:srgbClr val="7F7F7F"/>
                </a:solidFill>
                <a:effectLst/>
                <a:latin typeface="Source Sans Pro" panose="020B0503030403020204" pitchFamily="34" charset="0"/>
              </a:rPr>
            </a:br>
            <a:r>
              <a:rPr lang="nl-NL" dirty="0">
                <a:hlinkClick r:id="rId11"/>
              </a:rPr>
              <a:t>https://www.cedelft.eu/en/publications/2191/environmental-prices-handbook-eu28-version</a:t>
            </a:r>
            <a:endParaRPr lang="en-US" b="0" i="0" dirty="0">
              <a:solidFill>
                <a:srgbClr val="7F7F7F"/>
              </a:solidFill>
              <a:effectLst/>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BCF2"/>
                </a:solidFill>
                <a:latin typeface="Arial"/>
                <a:hlinkClick r:id="rId12">
                  <a:extLst>
                    <a:ext uri="{A12FA001-AC4F-418D-AE19-62706E023703}">
                      <ahyp:hlinkClr xmlns:ahyp="http://schemas.microsoft.com/office/drawing/2018/hyperlinkcolor" val="tx"/>
                    </a:ext>
                  </a:extLst>
                </a:hlinkClick>
              </a:rPr>
              <a:t>OECD Meta-analysis of Value of Statistical Life estimates</a:t>
            </a:r>
            <a:r>
              <a:rPr lang="en-US" sz="1200" b="1" dirty="0">
                <a:solidFill>
                  <a:srgbClr val="00BCF2"/>
                </a:solidFill>
                <a:latin typeface="Arial"/>
              </a:rPr>
              <a:t> </a:t>
            </a:r>
            <a:r>
              <a:rPr lang="en-US" sz="1200" b="0" dirty="0">
                <a:solidFill>
                  <a:srgbClr val="00BCF2"/>
                </a:solidFill>
                <a:latin typeface="Arial"/>
              </a:rPr>
              <a:t>- </a:t>
            </a:r>
            <a:r>
              <a:rPr lang="en-US" b="0" i="0" dirty="0">
                <a:solidFill>
                  <a:srgbClr val="333333"/>
                </a:solidFill>
                <a:effectLst/>
                <a:latin typeface="Helvetica Neue"/>
              </a:rPr>
              <a:t>It is increasingly common to include estimates of value of statistical life (VSL) in analyses of proposed policies that affect people’s mortality </a:t>
            </a:r>
            <a:r>
              <a:rPr lang="en-US" b="0" i="0" dirty="0" err="1">
                <a:solidFill>
                  <a:srgbClr val="333333"/>
                </a:solidFill>
                <a:effectLst/>
                <a:latin typeface="Helvetica Neue"/>
              </a:rPr>
              <a:t>risks.The</a:t>
            </a:r>
            <a:r>
              <a:rPr lang="en-US" b="0" i="0" dirty="0">
                <a:solidFill>
                  <a:srgbClr val="333333"/>
                </a:solidFill>
                <a:effectLst/>
                <a:latin typeface="Helvetica Neue"/>
              </a:rPr>
              <a:t> analysis is presented in the publication </a:t>
            </a:r>
            <a:r>
              <a:rPr lang="en-US" b="0" i="0" u="sng" dirty="0">
                <a:solidFill>
                  <a:srgbClr val="2973BD"/>
                </a:solidFill>
                <a:effectLst/>
                <a:latin typeface="Helvetica Neue"/>
                <a:hlinkClick r:id="rId13"/>
              </a:rPr>
              <a:t>Mortality Risk Valuation in Environment, Health and Transport Policies</a:t>
            </a:r>
            <a:r>
              <a:rPr lang="en-US" b="0" i="0" dirty="0">
                <a:solidFill>
                  <a:srgbClr val="333333"/>
                </a:solidFill>
                <a:effectLst/>
                <a:latin typeface="Helvetica Neue"/>
              </a:rPr>
              <a:t>.</a:t>
            </a:r>
            <a:br>
              <a:rPr lang="en-US" b="0" i="0" dirty="0">
                <a:solidFill>
                  <a:srgbClr val="333333"/>
                </a:solidFill>
                <a:effectLst/>
                <a:latin typeface="Helvetica Neue"/>
              </a:rPr>
            </a:br>
            <a:r>
              <a:rPr lang="nl-NL" dirty="0">
                <a:hlinkClick r:id="rId12"/>
              </a:rPr>
              <a:t>https://www.oecd.org/env/tools-evaluation/env-value-statistical-life.htm</a:t>
            </a:r>
            <a:endParaRPr lang="en-US" b="0" i="0" dirty="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31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cs typeface="Calibri"/>
              </a:rPr>
              <a:t>ENCORE: </a:t>
            </a:r>
            <a:r>
              <a:rPr lang="en-US" b="0" dirty="0"/>
              <a:t>The aim of the project is to help financial institutions to better understand, assess and integrate natural capital risks in their activities. It helps measure impacts and dependencies in a qualitative way.</a:t>
            </a:r>
            <a:br>
              <a:rPr lang="en-US" b="0" dirty="0"/>
            </a:br>
            <a:r>
              <a:rPr lang="en-US" b="0" dirty="0"/>
              <a:t>https://encore.naturalcapital.finance/en</a:t>
            </a:r>
            <a:endParaRPr lang="en-US" b="0" dirty="0">
              <a:cs typeface="Calibri"/>
            </a:endParaRPr>
          </a:p>
          <a:p>
            <a:pPr marL="171450" indent="-171450">
              <a:buFont typeface="Arial" panose="020B0604020202020204" pitchFamily="34" charset="0"/>
              <a:buChar char="•"/>
              <a:defRPr/>
            </a:pPr>
            <a:r>
              <a:rPr lang="en-US" b="1" dirty="0" err="1">
                <a:cs typeface="Calibri"/>
              </a:rPr>
              <a:t>NatCap</a:t>
            </a:r>
            <a:r>
              <a:rPr lang="en-US" b="1" dirty="0">
                <a:cs typeface="Calibri"/>
              </a:rPr>
              <a:t> checker</a:t>
            </a:r>
            <a:r>
              <a:rPr lang="en-US" b="0" dirty="0">
                <a:cs typeface="Calibri"/>
              </a:rPr>
              <a:t>: </a:t>
            </a:r>
            <a:r>
              <a:rPr lang="en-US" dirty="0"/>
              <a:t>The Natural Capital Checker (</a:t>
            </a:r>
            <a:r>
              <a:rPr lang="en-US" dirty="0" err="1"/>
              <a:t>NatCap</a:t>
            </a:r>
            <a:r>
              <a:rPr lang="en-US" dirty="0"/>
              <a:t> Checker) provides a self-assessment tool to enable users to assess, communicate and improve the level of confidence in their natural capital assessment. </a:t>
            </a:r>
            <a:br>
              <a:rPr lang="en-US" dirty="0"/>
            </a:br>
            <a:r>
              <a:rPr lang="en-US" dirty="0"/>
              <a:t>https://capitalscoalition.org/events/natcap-checker-beta-launch-webinar/</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cs typeface="Calibri"/>
              </a:rPr>
              <a:t>TESSA</a:t>
            </a:r>
            <a:r>
              <a:rPr lang="en-US" dirty="0">
                <a:cs typeface="Calibri"/>
              </a:rPr>
              <a:t>: </a:t>
            </a:r>
            <a:r>
              <a:rPr lang="en-US" b="0" i="0" dirty="0">
                <a:solidFill>
                  <a:srgbClr val="373A3C"/>
                </a:solidFill>
                <a:effectLst/>
                <a:latin typeface="freight-sans-pro"/>
              </a:rPr>
              <a:t>The Toolkit for Ecosystem Service Site-based Assessment (TESSA) is a rapid, low-cost, participatory valuation tool designed to be used by non-experts for assessing the benefits that people get from nature (ecosystem services).</a:t>
            </a:r>
            <a:br>
              <a:rPr lang="en-US" b="0" i="0" dirty="0">
                <a:solidFill>
                  <a:srgbClr val="373A3C"/>
                </a:solidFill>
                <a:effectLst/>
                <a:latin typeface="freight-sans-pro"/>
              </a:rPr>
            </a:br>
            <a:r>
              <a:rPr lang="en-US" sz="1200" b="0" i="0" dirty="0">
                <a:solidFill>
                  <a:srgbClr val="333333"/>
                </a:solidFill>
                <a:effectLst/>
                <a:latin typeface="Helvetica Neue"/>
              </a:rPr>
              <a:t>http://tessa.tools/</a:t>
            </a:r>
            <a:endParaRPr lang="en-US" dirty="0">
              <a:cs typeface="Calibri"/>
            </a:endParaRPr>
          </a:p>
          <a:p>
            <a:pPr marL="171450" indent="-171450">
              <a:buFont typeface="Arial" panose="020B0604020202020204" pitchFamily="34" charset="0"/>
              <a:buChar char="•"/>
              <a:defRPr/>
            </a:pPr>
            <a:r>
              <a:rPr lang="en-US" b="1" dirty="0">
                <a:cs typeface="Calibri"/>
              </a:rPr>
              <a:t>CEV</a:t>
            </a:r>
            <a:r>
              <a:rPr lang="en-US" dirty="0">
                <a:cs typeface="Calibri"/>
              </a:rPr>
              <a:t>: </a:t>
            </a:r>
            <a:r>
              <a:rPr lang="en-US" b="0" i="0" dirty="0">
                <a:solidFill>
                  <a:srgbClr val="373A3C"/>
                </a:solidFill>
                <a:effectLst/>
                <a:latin typeface="freight-sans-pro"/>
              </a:rPr>
              <a:t>This first-of-its-kind framework enables companies to consider the actual benefits and value of the ecosystem services they depend upon and impact, giving them new information and insights to include in business planning and financial analysis. </a:t>
            </a:r>
            <a:br>
              <a:rPr lang="en-US" b="0" i="0" dirty="0">
                <a:solidFill>
                  <a:srgbClr val="373A3C"/>
                </a:solidFill>
                <a:effectLst/>
                <a:latin typeface="freight-sans-pro"/>
              </a:rPr>
            </a:br>
            <a:r>
              <a:rPr lang="en-US" b="0" i="0" dirty="0">
                <a:solidFill>
                  <a:srgbClr val="373A3C"/>
                </a:solidFill>
                <a:effectLst/>
                <a:latin typeface="freight-sans-pro"/>
              </a:rPr>
              <a:t>https://www.wbcsd.org/Programs/Redefining-Value/Business-Decision-Making/Assess-and-Manage-Performance/Resources/Guide-to-Corporate-Ecosystem-Valuation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cs typeface="Calibri"/>
              </a:rPr>
              <a:t>ARIES</a:t>
            </a:r>
            <a:r>
              <a:rPr lang="en-US" dirty="0">
                <a:cs typeface="Calibri"/>
              </a:rPr>
              <a:t>: </a:t>
            </a:r>
            <a:r>
              <a:rPr lang="en-US" b="0" i="0" dirty="0">
                <a:solidFill>
                  <a:srgbClr val="373A3C"/>
                </a:solidFill>
                <a:effectLst/>
                <a:latin typeface="freight-sans-pro"/>
              </a:rPr>
              <a:t>ARIES redefines ecosystem services assessment and valuation in decision-making. The ARIES approach to mapping benefits, beneficiaries, and service flows is a powerful new way to visualize, value, and manage the ecosystems on which the human economy and well-being depend.</a:t>
            </a:r>
            <a:br>
              <a:rPr lang="en-US" b="0" i="0" dirty="0">
                <a:solidFill>
                  <a:srgbClr val="373A3C"/>
                </a:solidFill>
                <a:effectLst/>
                <a:latin typeface="freight-sans-pro"/>
              </a:rPr>
            </a:br>
            <a:r>
              <a:rPr lang="nl-NL" dirty="0">
                <a:hlinkClick r:id="rId3"/>
              </a:rPr>
              <a:t>http://shift.tools/iframe/1377?</a:t>
            </a:r>
            <a:r>
              <a:rPr lang="nl-NL"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cs typeface="Calibri"/>
              </a:rPr>
              <a:t>InVEST</a:t>
            </a:r>
            <a:r>
              <a:rPr lang="en-US" dirty="0">
                <a:cs typeface="Calibri"/>
              </a:rPr>
              <a:t>: </a:t>
            </a:r>
            <a:r>
              <a:rPr lang="en-US" b="0" i="0" dirty="0" err="1">
                <a:solidFill>
                  <a:srgbClr val="373A3C"/>
                </a:solidFill>
                <a:effectLst/>
                <a:latin typeface="freight-sans-pro"/>
              </a:rPr>
              <a:t>InVEST</a:t>
            </a:r>
            <a:r>
              <a:rPr lang="en-US" b="0" i="0" dirty="0">
                <a:solidFill>
                  <a:srgbClr val="373A3C"/>
                </a:solidFill>
                <a:effectLst/>
                <a:latin typeface="freight-sans-pro"/>
              </a:rPr>
              <a:t> is a suite of free, open-source software models used to map and value the goods and services from nature that sustain and fulfill human life. </a:t>
            </a:r>
            <a:br>
              <a:rPr lang="en-US" b="0" i="0" dirty="0">
                <a:solidFill>
                  <a:srgbClr val="373A3C"/>
                </a:solidFill>
                <a:effectLst/>
                <a:latin typeface="freight-sans-pro"/>
              </a:rPr>
            </a:br>
            <a:r>
              <a:rPr lang="en-US" b="0" i="0" dirty="0">
                <a:solidFill>
                  <a:srgbClr val="373A3C"/>
                </a:solidFill>
                <a:effectLst/>
                <a:latin typeface="freight-sans-pro"/>
              </a:rPr>
              <a:t>https://naturalcapitalproject.stanford.edu/software/invest</a:t>
            </a:r>
          </a:p>
          <a:p>
            <a:pPr>
              <a:defRPr/>
            </a:pPr>
            <a:endParaRPr lang="en-US" b="0" i="0" dirty="0">
              <a:solidFill>
                <a:srgbClr val="373A3C"/>
              </a:solidFill>
              <a:effectLst/>
              <a:latin typeface="freight-sans-pro"/>
            </a:endParaRPr>
          </a:p>
          <a:p>
            <a:pPr>
              <a:defRPr/>
            </a:pPr>
            <a:r>
              <a:rPr lang="en-US" b="0" i="0" dirty="0">
                <a:solidFill>
                  <a:srgbClr val="373A3C"/>
                </a:solidFill>
                <a:effectLst/>
                <a:latin typeface="freight-sans-pro"/>
              </a:rPr>
              <a:t>Note: some of these tools (e.g. ARIES and </a:t>
            </a:r>
            <a:r>
              <a:rPr lang="en-US" b="0" i="0" dirty="0" err="1">
                <a:solidFill>
                  <a:srgbClr val="373A3C"/>
                </a:solidFill>
                <a:effectLst/>
                <a:latin typeface="freight-sans-pro"/>
              </a:rPr>
              <a:t>InVEST</a:t>
            </a:r>
            <a:r>
              <a:rPr lang="en-US" b="0" i="0" dirty="0">
                <a:solidFill>
                  <a:srgbClr val="373A3C"/>
                </a:solidFill>
                <a:effectLst/>
                <a:latin typeface="freight-sans-pro"/>
              </a:rPr>
              <a:t>) require a lot of data and effort. But there are also less complicated tools (e.g. Encore and </a:t>
            </a:r>
            <a:r>
              <a:rPr lang="en-US" b="0" i="0" dirty="0" err="1">
                <a:solidFill>
                  <a:srgbClr val="373A3C"/>
                </a:solidFill>
                <a:effectLst/>
                <a:latin typeface="freight-sans-pro"/>
              </a:rPr>
              <a:t>NatCap</a:t>
            </a:r>
            <a:r>
              <a:rPr lang="en-US" b="0" i="0" dirty="0">
                <a:solidFill>
                  <a:srgbClr val="373A3C"/>
                </a:solidFill>
                <a:effectLst/>
                <a:latin typeface="freight-sans-pro"/>
              </a:rPr>
              <a:t> checker – but these are not monetary valuation tools)</a:t>
            </a:r>
          </a:p>
        </p:txBody>
      </p:sp>
      <p:sp>
        <p:nvSpPr>
          <p:cNvPr id="4" name="Slide Number Placeholder 3"/>
          <p:cNvSpPr>
            <a:spLocks noGrp="1"/>
          </p:cNvSpPr>
          <p:nvPr>
            <p:ph type="sldNum" sz="quarter" idx="5"/>
          </p:nvPr>
        </p:nvSpPr>
        <p:spPr/>
        <p:txBody>
          <a:bodyPr/>
          <a:lstStyle/>
          <a:p>
            <a:fld id="{3D8C6B78-E725-420E-9A4E-2F78CBAA16FC}" type="slidenum">
              <a:rPr lang="en-US" smtClean="0"/>
              <a:t>105</a:t>
            </a:fld>
            <a:endParaRPr lang="en-US"/>
          </a:p>
        </p:txBody>
      </p:sp>
    </p:spTree>
    <p:extLst>
      <p:ext uri="{BB962C8B-B14F-4D97-AF65-F5344CB8AC3E}">
        <p14:creationId xmlns:p14="http://schemas.microsoft.com/office/powerpoint/2010/main" val="26019351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94: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p94: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ATTENTION s</a:t>
            </a:r>
            <a:r>
              <a:rPr lang="en-GB" sz="1200" b="1" dirty="0">
                <a:solidFill>
                  <a:schemeClr val="dk1"/>
                </a:solidFill>
                <a:latin typeface="Calibri"/>
                <a:ea typeface="Calibri"/>
                <a:cs typeface="Calibri"/>
                <a:sym typeface="Calibri"/>
              </a:rPr>
              <a:t>hould talk through at least one of these with some information as to the use of the data and what it has helped the company to achieve!</a:t>
            </a:r>
            <a:endParaRPr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Can ask after explaining this slide, what are participants’ corporate culture when it comes to this? What would their senior management team prefer?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err="1"/>
              <a:t>Tru</a:t>
            </a:r>
            <a:r>
              <a:rPr lang="en-GB" dirty="0"/>
              <a:t> Fizz &amp; YES Bank: YES BANK carried out the natural capital assessment for </a:t>
            </a:r>
            <a:r>
              <a:rPr lang="en-GB" dirty="0" err="1"/>
              <a:t>Trufizz</a:t>
            </a:r>
            <a:r>
              <a:rPr lang="en-GB" dirty="0"/>
              <a:t>. The overall nature and extent of business, and societal costs and benefits gives rise to significant concerns as according to the assessment done for the company, 98% of the potential revenue is at risk because of the water quantity risk. One of the key objectives of this assessment was to report and disclose the results with </a:t>
            </a:r>
            <a:r>
              <a:rPr lang="en-GB" dirty="0" err="1"/>
              <a:t>Trufizz’s</a:t>
            </a:r>
            <a:r>
              <a:rPr lang="en-GB" dirty="0"/>
              <a:t> stakeholders and increase engagement with them. This will be done both with external as well as internal stakeholders.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Arla: Arla Foods conducted an E P&amp;L and found that the following impact categories were most significant: Global Warming (CO2, CH4, N2O), Respiratory inorganics (air emissions: particles, ammonia, NOx, SO2), Nature occupation (biodiversity). The results are calculated based on comprehensive data collection and life cycle assessments. The E P&amp;L can help focusing on the most important impacts. Furthermore, the account can be used as a baseline to which different improvement options are evaluated.</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Nespresso: Conducted a Life Cycle Assessment (LCA). Within LCA, Nespresso has chosen the carbon indicator to guide integrated and consistent actions on climate change. </a:t>
            </a:r>
            <a:r>
              <a:rPr lang="en-GB" b="0" i="0" dirty="0">
                <a:solidFill>
                  <a:srgbClr val="000000"/>
                </a:solidFill>
                <a:latin typeface="Arial"/>
                <a:ea typeface="Arial"/>
                <a:cs typeface="Arial"/>
                <a:sym typeface="Arial"/>
              </a:rPr>
              <a:t>Nespresso today commits that every cup of Nespresso coffee, both for at-home and for professional customers, will be carbon neutral by 2022.</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Metro &amp; </a:t>
            </a:r>
            <a:r>
              <a:rPr lang="en-GB" dirty="0" err="1"/>
              <a:t>Denkstatt</a:t>
            </a:r>
            <a:r>
              <a:rPr lang="en-GB" dirty="0"/>
              <a:t>: Sustainability accounting using the Natural Capital and Social Capital Protocol. In Bulgaria, </a:t>
            </a:r>
            <a:r>
              <a:rPr lang="en-GB" dirty="0" err="1"/>
              <a:t>Denkstatt</a:t>
            </a:r>
            <a:r>
              <a:rPr lang="en-GB" dirty="0"/>
              <a:t> had assessed the benefits for the economy and the environment resulting from the Food Service Delivery (FSD) business model and the program “Nurtured with care in Bulgaria”. As part of the traditional delivery model of METRO AG, the customer buys from Cash &amp; Carry stores. In the FSD model, professional customers make orders and METRO delivers from its central warehouse. One of the conclusions is that the chain has a positive impact on the environment, directing producers to more environmentally friendly agricultural practices.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Coca Cola &amp; </a:t>
            </a:r>
            <a:r>
              <a:rPr lang="en-GB" dirty="0" err="1"/>
              <a:t>Denkstatt</a:t>
            </a:r>
            <a:r>
              <a:rPr lang="en-GB" dirty="0"/>
              <a:t>: The Coca-Cola Company has set an ambitious global water stewardship target, which includes protecting water resources, reducing water use, treating all process water and returning it to the environment in a clean state, and replenishing product-related water use by 2020, with the goal of water-neutral. Together with </a:t>
            </a:r>
            <a:r>
              <a:rPr lang="en-GB" dirty="0" err="1"/>
              <a:t>Denkstatt</a:t>
            </a:r>
            <a:r>
              <a:rPr lang="en-GB" dirty="0"/>
              <a:t>, an ecosystem services valuation (ESV) tool was developed and applied to 8 water replenishment projects. Most projects lead to high ecosystem change but generate a lower return on investment for the environment (lower right quadrant).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890" name="Google Shape;1890;p94: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The objectives for today are…</a:t>
            </a:r>
          </a:p>
        </p:txBody>
      </p:sp>
      <p:sp>
        <p:nvSpPr>
          <p:cNvPr id="4" name="Slide Number Placeholder 3"/>
          <p:cNvSpPr>
            <a:spLocks noGrp="1"/>
          </p:cNvSpPr>
          <p:nvPr>
            <p:ph type="sldNum" sz="quarter" idx="5"/>
          </p:nvPr>
        </p:nvSpPr>
        <p:spPr/>
        <p:txBody>
          <a:bodyPr/>
          <a:lstStyle/>
          <a:p>
            <a:fld id="{3D8C6B78-E725-420E-9A4E-2F78CBAA16FC}" type="slidenum">
              <a:rPr lang="en-US" smtClean="0"/>
              <a:t>107</a:t>
            </a:fld>
            <a:endParaRPr lang="en-US"/>
          </a:p>
        </p:txBody>
      </p:sp>
    </p:spTree>
    <p:extLst>
      <p:ext uri="{BB962C8B-B14F-4D97-AF65-F5344CB8AC3E}">
        <p14:creationId xmlns:p14="http://schemas.microsoft.com/office/powerpoint/2010/main" val="18705314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108</a:t>
            </a:fld>
            <a:endParaRPr lang="en-US"/>
          </a:p>
        </p:txBody>
      </p:sp>
    </p:spTree>
    <p:extLst>
      <p:ext uri="{BB962C8B-B14F-4D97-AF65-F5344CB8AC3E}">
        <p14:creationId xmlns:p14="http://schemas.microsoft.com/office/powerpoint/2010/main" val="8956917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from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109</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7DBAF288-DB09-4B38-A774-AED1A4768F10}" type="slidenum">
              <a:rPr lang="en-GB" smtClean="0"/>
              <a:t>11</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111</a:t>
            </a:fld>
            <a:endParaRPr lang="en-US"/>
          </a:p>
        </p:txBody>
      </p:sp>
    </p:spTree>
    <p:extLst>
      <p:ext uri="{BB962C8B-B14F-4D97-AF65-F5344CB8AC3E}">
        <p14:creationId xmlns:p14="http://schemas.microsoft.com/office/powerpoint/2010/main" val="36941197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112</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114: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114: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SzPts val="2000"/>
              <a:buFont typeface="Arial"/>
              <a:buAutoNum type="arabicPeriod"/>
            </a:pPr>
            <a:r>
              <a:rPr lang="en-US" sz="1200" b="1" dirty="0"/>
              <a:t>Business impacts and depends on nature </a:t>
            </a:r>
            <a:endParaRPr lang="en-US" dirty="0"/>
          </a:p>
          <a:p>
            <a:pPr marL="457200" indent="-457200">
              <a:lnSpc>
                <a:spcPct val="100000"/>
              </a:lnSpc>
              <a:buFont typeface="+mj-lt"/>
              <a:buAutoNum type="arabicPeriod"/>
            </a:pPr>
            <a:r>
              <a:rPr lang="en-US" sz="1200" b="1" dirty="0"/>
              <a:t>Identifying, measuring and valuing your natural capital impacts and dependencies helps make better and more informed decisions</a:t>
            </a:r>
          </a:p>
          <a:p>
            <a:pPr marL="457200" indent="-457200">
              <a:lnSpc>
                <a:spcPct val="100000"/>
              </a:lnSpc>
              <a:buFont typeface="+mj-lt"/>
              <a:buAutoNum type="arabicPeriod"/>
            </a:pPr>
            <a:r>
              <a:rPr lang="en-US" sz="1200" b="1" dirty="0"/>
              <a:t>The Natural Capital Protocol provides the framework to go through that process</a:t>
            </a:r>
          </a:p>
          <a:p>
            <a:pPr marL="457200" lvl="0" indent="-457200" algn="l" rtl="0">
              <a:lnSpc>
                <a:spcPct val="100000"/>
              </a:lnSpc>
              <a:spcAft>
                <a:spcPts val="0"/>
              </a:spcAft>
              <a:buSzPts val="2000"/>
              <a:buFont typeface="Arial"/>
              <a:buAutoNum type="arabicPeriod"/>
            </a:pPr>
            <a:r>
              <a:rPr lang="en-US" sz="1200" b="1" dirty="0"/>
              <a:t>There are many existing tools &amp; resource: the one you choose depends on the objective &amp; scope of your assessment</a:t>
            </a:r>
          </a:p>
          <a:p>
            <a:pPr marL="457200" indent="-457200" fontAlgn="t">
              <a:lnSpc>
                <a:spcPct val="100000"/>
              </a:lnSpc>
              <a:buSzPts val="2000"/>
              <a:buFont typeface="Arial"/>
              <a:buAutoNum type="arabicPeriod"/>
            </a:pPr>
            <a:r>
              <a:rPr lang="en-US" sz="1200" b="1" dirty="0"/>
              <a:t>The first steps to assessing natural capital are to define your objective, identify your impacts and/or dependencies, and scope your assessment</a:t>
            </a:r>
          </a:p>
          <a:p>
            <a:pPr marL="0" lvl="0" indent="0" algn="l" rtl="0">
              <a:spcBef>
                <a:spcPts val="0"/>
              </a:spcBef>
              <a:spcAft>
                <a:spcPts val="0"/>
              </a:spcAft>
              <a:buNone/>
            </a:pPr>
            <a:endParaRPr b="1" dirty="0"/>
          </a:p>
          <a:p>
            <a:pPr marL="0" lvl="0" indent="0" algn="l" rtl="0">
              <a:spcBef>
                <a:spcPts val="0"/>
              </a:spcBef>
              <a:spcAft>
                <a:spcPts val="0"/>
              </a:spcAft>
              <a:buNone/>
            </a:pPr>
            <a:r>
              <a:rPr lang="en-GB" b="0" i="1" dirty="0"/>
              <a:t>ADDITIONAL BACKGROUND INFORMATION</a:t>
            </a:r>
            <a:endParaRPr dirty="0"/>
          </a:p>
          <a:p>
            <a:pPr marL="0" lvl="0" indent="0" algn="l" rtl="0">
              <a:spcBef>
                <a:spcPts val="0"/>
              </a:spcBef>
              <a:spcAft>
                <a:spcPts val="0"/>
              </a:spcAft>
              <a:buNone/>
            </a:pPr>
            <a:r>
              <a:rPr lang="en-GB" b="1" dirty="0"/>
              <a:t>How much will an assessment cost?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Some of the Protocol pilot testers - like our members </a:t>
            </a:r>
            <a:r>
              <a:rPr lang="en-GB"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Nestlé</a:t>
            </a:r>
            <a:r>
              <a:rPr lang="en-GB" sz="1200" b="0" i="0" dirty="0">
                <a:solidFill>
                  <a:schemeClr val="dk1"/>
                </a:solidFill>
                <a:latin typeface="Calibri"/>
                <a:ea typeface="Calibri"/>
                <a:cs typeface="Calibri"/>
                <a:sym typeface="Calibri"/>
              </a:rPr>
              <a:t> and </a:t>
            </a:r>
            <a:r>
              <a:rPr lang="en-GB" sz="1200" b="0" i="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Roche</a:t>
            </a:r>
            <a:r>
              <a:rPr lang="en-GB" sz="1200" b="0" i="0" dirty="0">
                <a:solidFill>
                  <a:schemeClr val="dk1"/>
                </a:solidFill>
                <a:latin typeface="Calibri"/>
                <a:ea typeface="Calibri"/>
                <a:cs typeface="Calibri"/>
                <a:sym typeface="Calibri"/>
              </a:rPr>
              <a:t> - estimated they spent about USD $50,000 on consulting services for their assessments over a six-month period. Some companies spend less, others spend more.</a:t>
            </a:r>
            <a:endParaRPr dirty="0"/>
          </a:p>
          <a:p>
            <a:pPr marL="0" lvl="0" indent="0" algn="l" rtl="0">
              <a:spcBef>
                <a:spcPts val="0"/>
              </a:spcBef>
              <a:spcAft>
                <a:spcPts val="0"/>
              </a:spcAft>
              <a:buNone/>
            </a:pPr>
            <a:r>
              <a:rPr lang="en-GB" sz="1200" b="0" i="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Dow</a:t>
            </a:r>
            <a:r>
              <a:rPr lang="en-GB" sz="1200" b="0" i="0" dirty="0">
                <a:solidFill>
                  <a:schemeClr val="dk1"/>
                </a:solidFill>
                <a:latin typeface="Calibri"/>
                <a:ea typeface="Calibri"/>
                <a:cs typeface="Calibri"/>
                <a:sym typeface="Calibri"/>
              </a:rPr>
              <a:t>, </a:t>
            </a:r>
            <a:r>
              <a:rPr lang="en-GB" sz="1200" b="0" i="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Kering</a:t>
            </a:r>
            <a:r>
              <a:rPr lang="en-GB" sz="1200" b="0" i="0" dirty="0">
                <a:solidFill>
                  <a:schemeClr val="dk1"/>
                </a:solidFill>
                <a:latin typeface="Calibri"/>
                <a:ea typeface="Calibri"/>
                <a:cs typeface="Calibri"/>
                <a:sym typeface="Calibri"/>
              </a:rPr>
              <a:t> and </a:t>
            </a:r>
            <a:r>
              <a:rPr lang="en-GB" sz="1200" b="0" i="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Natura</a:t>
            </a:r>
            <a:r>
              <a:rPr lang="en-GB" sz="1200" b="0" i="0" dirty="0">
                <a:solidFill>
                  <a:schemeClr val="dk1"/>
                </a:solidFill>
                <a:latin typeface="Calibri"/>
                <a:ea typeface="Calibri"/>
                <a:cs typeface="Calibri"/>
                <a:sym typeface="Calibri"/>
              </a:rPr>
              <a:t> have invested significantly more over a longer term, for in-depth assessments that contribute to their multi-year strategic ambitions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The Protocol can help companies navigate these kinds of situations by making sure the services required align with the assessment's objective.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Skills &amp; data needed:</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It's usually much more efficient to build on existing data that's readily available in-house, and the Protocol provides guidance on gathering and using that data too.</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Internal buy-in: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One way to facilitate engagement internally can be to show that "many companies are already doing natural capital assessments; they're just using different terminology and steps. </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sng" dirty="0">
                <a:solidFill>
                  <a:schemeClr val="dk1"/>
                </a:solidFill>
                <a:latin typeface="Calibri"/>
                <a:ea typeface="Calibri"/>
                <a:cs typeface="Calibri"/>
                <a:sym typeface="Calibri"/>
              </a:rPr>
              <a:t>The bottom line is</a:t>
            </a:r>
            <a:r>
              <a:rPr lang="en-GB" sz="1200" b="0" i="0" dirty="0">
                <a:solidFill>
                  <a:schemeClr val="dk1"/>
                </a:solidFill>
                <a:latin typeface="Calibri"/>
                <a:ea typeface="Calibri"/>
                <a:cs typeface="Calibri"/>
                <a:sym typeface="Calibri"/>
              </a:rPr>
              <a:t> that although carrying out a natural capital assessment is technical, it's also achievable. Not every assessment has to be a huge undertaking, so companies should start off with a scope that makes most sense to their situation. The Protocol will help you do this.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Finally, we must make sure the information obtained from the assessment is included in core business decision-making. This will ensure you have the best possible impact on your business, and on the environment.</a:t>
            </a:r>
            <a:endParaRPr dirty="0"/>
          </a:p>
        </p:txBody>
      </p:sp>
      <p:sp>
        <p:nvSpPr>
          <p:cNvPr id="2175" name="Google Shape;2175;p114: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Companies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need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secure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internal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buy</a:t>
            </a:r>
            <a:r>
              <a:rPr lang="nl-NL" sz="1200" dirty="0">
                <a:effectLst/>
                <a:latin typeface="Calibri" panose="020F0502020204030204" pitchFamily="34" charset="0"/>
                <a:ea typeface="Calibri" panose="020F0502020204030204" pitchFamily="34" charset="0"/>
                <a:cs typeface="Times New Roman" panose="02020603050405020304" pitchFamily="18" charset="0"/>
              </a:rPr>
              <a:t>-in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get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green light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starting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a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assessement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ensure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will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be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used</a:t>
            </a:r>
            <a:r>
              <a:rPr lang="nl-NL" sz="1200" dirty="0">
                <a:effectLst/>
                <a:latin typeface="Calibri" panose="020F0502020204030204" pitchFamily="34" charset="0"/>
                <a:ea typeface="Calibri" panose="020F0502020204030204" pitchFamily="34" charset="0"/>
                <a:cs typeface="Times New Roman" panose="02020603050405020304" pitchFamily="18" charset="0"/>
              </a:rPr>
              <a:t> in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future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decision</a:t>
            </a:r>
            <a:r>
              <a:rPr lang="nl-NL" sz="1200" dirty="0">
                <a:effectLst/>
                <a:latin typeface="Calibri" panose="020F0502020204030204" pitchFamily="34" charset="0"/>
                <a:ea typeface="Calibri" panose="020F0502020204030204" pitchFamily="34" charset="0"/>
                <a:cs typeface="Times New Roman" panose="02020603050405020304" pitchFamily="18" charset="0"/>
              </a:rPr>
              <a:t>-making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proceses</a:t>
            </a:r>
            <a:r>
              <a:rPr lang="nl-NL" sz="1200" dirty="0">
                <a:effectLst/>
                <a:latin typeface="Calibri" panose="020F0502020204030204" pitchFamily="34" charset="0"/>
                <a:ea typeface="Calibri" panose="020F0502020204030204" pitchFamily="34" charset="0"/>
                <a:cs typeface="Times New Roman" panose="02020603050405020304" pitchFamily="18" charset="0"/>
              </a:rPr>
              <a:t>. Point out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under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WeValueNature’s</a:t>
            </a:r>
            <a:r>
              <a:rPr lang="nl-NL" sz="1200" dirty="0">
                <a:effectLst/>
                <a:latin typeface="Calibri" panose="020F0502020204030204" pitchFamily="34" charset="0"/>
                <a:ea typeface="Calibri" panose="020F0502020204030204" pitchFamily="34" charset="0"/>
                <a:cs typeface="Times New Roman" panose="02020603050405020304" pitchFamily="18" charset="0"/>
              </a:rPr>
              <a:t> media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library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participants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find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b="1" dirty="0">
                <a:effectLst/>
                <a:latin typeface="Calibri" panose="020F0502020204030204" pitchFamily="34" charset="0"/>
                <a:ea typeface="Calibri" panose="020F0502020204030204" pitchFamily="34" charset="0"/>
                <a:cs typeface="Times New Roman" panose="02020603050405020304" pitchFamily="18" charset="0"/>
              </a:rPr>
              <a:t>persona actions cards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key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roles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within</a:t>
            </a:r>
            <a:r>
              <a:rPr lang="nl-NL" sz="1200" dirty="0">
                <a:effectLst/>
                <a:latin typeface="Calibri" panose="020F0502020204030204" pitchFamily="34" charset="0"/>
                <a:ea typeface="Calibri" panose="020F0502020204030204" pitchFamily="34" charset="0"/>
                <a:cs typeface="Times New Roman" panose="02020603050405020304" pitchFamily="18" charset="0"/>
              </a:rPr>
              <a:t> a company (e.g. CEO, CFO,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sustainability</a:t>
            </a:r>
            <a:r>
              <a:rPr lang="nl-NL" sz="1200" dirty="0">
                <a:effectLst/>
                <a:latin typeface="Calibri" panose="020F0502020204030204" pitchFamily="34" charset="0"/>
                <a:ea typeface="Calibri" panose="020F0502020204030204" pitchFamily="34" charset="0"/>
                <a:cs typeface="Times New Roman" panose="02020603050405020304" pitchFamily="18" charset="0"/>
              </a:rPr>
              <a:t> manager,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procurement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manager, marketing manager, farmer),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describing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useful</a:t>
            </a:r>
            <a:r>
              <a:rPr lang="nl-NL" sz="1200" dirty="0">
                <a:effectLst/>
                <a:latin typeface="Calibri" panose="020F0502020204030204" pitchFamily="34" charset="0"/>
                <a:ea typeface="Calibri" panose="020F0502020204030204" pitchFamily="34" charset="0"/>
                <a:cs typeface="Times New Roman" panose="02020603050405020304" pitchFamily="18" charset="0"/>
              </a:rPr>
              <a:t> actions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he/</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200" dirty="0">
                <a:effectLst/>
                <a:latin typeface="Calibri" panose="020F0502020204030204" pitchFamily="34" charset="0"/>
                <a:ea typeface="Calibri" panose="020F0502020204030204" pitchFamily="34" charset="0"/>
                <a:cs typeface="Times New Roman" panose="02020603050405020304" pitchFamily="18" charset="0"/>
              </a:rPr>
              <a:t> take,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challenges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needs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effectively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engaging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on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topic of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r>
              <a:rPr lang="en-GB" sz="1200" b="0" dirty="0"/>
              <a:t>All cards can be retrieved through: https://wevaluenature.eu/media-item/307</a:t>
            </a:r>
            <a:endParaRPr lang="en-US" sz="1200" b="1"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2201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000" b="1" dirty="0"/>
              <a:t>Sustainability Manager</a:t>
            </a:r>
          </a:p>
          <a:p>
            <a:pPr algn="l"/>
            <a:endParaRPr lang="en-GB" sz="2000" b="1" dirty="0"/>
          </a:p>
          <a:p>
            <a:pPr algn="l"/>
            <a:r>
              <a:rPr lang="en-GB" sz="3600" b="1" dirty="0"/>
              <a:t>Actions</a:t>
            </a:r>
          </a:p>
          <a:p>
            <a:pPr marL="171450" indent="-171450" algn="l">
              <a:buFont typeface="Arial" panose="020B0604020202020204" pitchFamily="34" charset="0"/>
              <a:buChar char="•"/>
            </a:pPr>
            <a:r>
              <a:rPr lang="en-GB" sz="2000" dirty="0"/>
              <a:t>Collaborate &amp; identify allies</a:t>
            </a:r>
          </a:p>
          <a:p>
            <a:pPr marL="171450" indent="-171450" algn="l">
              <a:buFont typeface="Arial" panose="020B0604020202020204" pitchFamily="34" charset="0"/>
              <a:buChar char="•"/>
            </a:pPr>
            <a:r>
              <a:rPr lang="en-GB" sz="2000" dirty="0"/>
              <a:t>Identify entry points</a:t>
            </a:r>
          </a:p>
          <a:p>
            <a:pPr marL="171450" indent="-171450" algn="l">
              <a:buFont typeface="Arial" panose="020B0604020202020204" pitchFamily="34" charset="0"/>
              <a:buChar char="•"/>
            </a:pPr>
            <a:r>
              <a:rPr lang="en-GB" sz="2000" dirty="0"/>
              <a:t>Mitigate &amp; manage your impacts and dependencies</a:t>
            </a:r>
          </a:p>
          <a:p>
            <a:pPr marL="171450" indent="-171450" algn="l">
              <a:buFont typeface="Arial" panose="020B0604020202020204" pitchFamily="34" charset="0"/>
              <a:buChar char="•"/>
            </a:pPr>
            <a:r>
              <a:rPr lang="en-GB" sz="2000" dirty="0"/>
              <a:t>Set targets</a:t>
            </a:r>
          </a:p>
          <a:p>
            <a:pPr marL="171450" indent="-171450" algn="l">
              <a:buFont typeface="Arial" panose="020B0604020202020204" pitchFamily="34" charset="0"/>
              <a:buChar char="•"/>
            </a:pPr>
            <a:r>
              <a:rPr lang="en-GB" sz="2000" dirty="0"/>
              <a:t>Monitor &amp; report</a:t>
            </a:r>
          </a:p>
          <a:p>
            <a:pPr marL="171450" indent="-171450" algn="l">
              <a:buFont typeface="Arial" panose="020B0604020202020204" pitchFamily="34" charset="0"/>
              <a:buChar char="•"/>
            </a:pPr>
            <a:r>
              <a:rPr lang="en-GB" sz="2000" dirty="0"/>
              <a:t>Integrate &amp; take action</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Cross-collaboration &amp; support</a:t>
            </a:r>
          </a:p>
          <a:p>
            <a:pPr marL="171450" indent="-171450" algn="l">
              <a:buFont typeface="Arial" panose="020B0604020202020204" pitchFamily="34" charset="0"/>
              <a:buChar char="•"/>
            </a:pPr>
            <a:r>
              <a:rPr lang="en-GB" sz="1200" dirty="0"/>
              <a:t>Financial support</a:t>
            </a:r>
          </a:p>
          <a:p>
            <a:pPr marL="171450" indent="-171450" algn="l">
              <a:buFont typeface="Arial" panose="020B0604020202020204" pitchFamily="34" charset="0"/>
              <a:buChar char="•"/>
            </a:pPr>
            <a:r>
              <a:rPr lang="en-GB" sz="1200" dirty="0"/>
              <a:t>More clarity on how and where to get started</a:t>
            </a:r>
          </a:p>
          <a:p>
            <a:pPr marL="171450" indent="-171450" algn="l">
              <a:buFont typeface="Arial" panose="020B0604020202020204" pitchFamily="34" charset="0"/>
              <a:buChar char="•"/>
            </a:pPr>
            <a:endParaRPr lang="en-GB" sz="1200" dirty="0"/>
          </a:p>
          <a:p>
            <a:pPr algn="l"/>
            <a:r>
              <a:rPr lang="en-GB" sz="2000" b="1" dirty="0"/>
              <a:t>Barriers</a:t>
            </a:r>
          </a:p>
          <a:p>
            <a:pPr marL="171450" indent="-171450" algn="l">
              <a:buFont typeface="Arial" panose="020B0604020202020204" pitchFamily="34" charset="0"/>
              <a:buChar char="•"/>
            </a:pPr>
            <a:r>
              <a:rPr lang="en-GB" sz="1200" dirty="0"/>
              <a:t>Getting internal buy-in and support</a:t>
            </a:r>
          </a:p>
          <a:p>
            <a:pPr marL="171450" indent="-171450" algn="l">
              <a:buFont typeface="Arial" panose="020B0604020202020204" pitchFamily="34" charset="0"/>
              <a:buChar char="•"/>
            </a:pPr>
            <a:r>
              <a:rPr lang="en-GB" sz="1200" dirty="0"/>
              <a:t>Translating complex environmental issues into a language that is understood by others</a:t>
            </a:r>
          </a:p>
          <a:p>
            <a:pPr marL="171450" indent="-171450" algn="l">
              <a:buFont typeface="Arial" panose="020B0604020202020204" pitchFamily="34" charset="0"/>
              <a:buChar char="•"/>
            </a:pPr>
            <a:r>
              <a:rPr lang="en-GB" sz="1200" dirty="0"/>
              <a:t>Retrieving needed resources and datasets</a:t>
            </a:r>
          </a:p>
          <a:p>
            <a:pPr algn="l"/>
            <a:endParaRPr lang="en-GB" sz="2000" b="1" dirty="0"/>
          </a:p>
          <a:p>
            <a:pPr algn="l"/>
            <a:r>
              <a:rPr lang="en-GB" sz="2000" b="1" dirty="0"/>
              <a:t>How to engage?</a:t>
            </a:r>
          </a:p>
          <a:p>
            <a:pPr marL="171450" indent="-171450" algn="l">
              <a:buFont typeface="Arial" panose="020B0604020202020204" pitchFamily="34" charset="0"/>
              <a:buChar char="•"/>
            </a:pPr>
            <a:r>
              <a:rPr lang="en-US" sz="1200" dirty="0"/>
              <a:t>Be open to making changes</a:t>
            </a:r>
          </a:p>
          <a:p>
            <a:pPr marL="171450" indent="-171450" algn="l">
              <a:buFont typeface="Arial" panose="020B0604020202020204" pitchFamily="34" charset="0"/>
              <a:buChar char="•"/>
            </a:pPr>
            <a:r>
              <a:rPr lang="en-US" sz="1200" dirty="0"/>
              <a:t>Be curious and ask questions</a:t>
            </a:r>
          </a:p>
          <a:p>
            <a:pPr marL="171450" indent="-171450" algn="l">
              <a:buFont typeface="Arial" panose="020B0604020202020204" pitchFamily="34" charset="0"/>
              <a:buChar char="•"/>
            </a:pPr>
            <a:r>
              <a:rPr lang="en-US" sz="1200" dirty="0"/>
              <a:t>Discuss how natural capital relates to the current sustainability strategy</a:t>
            </a:r>
          </a:p>
          <a:p>
            <a:pPr marL="171450" indent="-171450" algn="l">
              <a:buFont typeface="Arial" panose="020B0604020202020204" pitchFamily="34" charset="0"/>
              <a:buChar char="•"/>
            </a:pPr>
            <a:r>
              <a:rPr lang="en-US" sz="1200" dirty="0"/>
              <a:t>Point out the most material natural capital impacts and dependencies</a:t>
            </a:r>
          </a:p>
          <a:p>
            <a:pPr marL="171450" indent="-171450" algn="l">
              <a:buFont typeface="Arial" panose="020B0604020202020204" pitchFamily="34" charset="0"/>
              <a:buChar char="•"/>
            </a:pPr>
            <a:endParaRPr lang="en-US" sz="1200" dirty="0"/>
          </a:p>
          <a:p>
            <a:pPr marL="0" indent="0" algn="l">
              <a:buFont typeface="Arial" panose="020B0604020202020204" pitchFamily="34" charset="0"/>
              <a:buNone/>
            </a:pPr>
            <a:r>
              <a:rPr lang="en-US" sz="1200" b="1" dirty="0"/>
              <a:t>CEO</a:t>
            </a:r>
          </a:p>
          <a:p>
            <a:pPr algn="l"/>
            <a:r>
              <a:rPr lang="en-GB" sz="2000" b="1" dirty="0"/>
              <a:t>Actions</a:t>
            </a:r>
          </a:p>
          <a:p>
            <a:pPr marL="171450" indent="-171450" algn="l">
              <a:buFont typeface="Arial" panose="020B0604020202020204" pitchFamily="34" charset="0"/>
              <a:buChar char="•"/>
            </a:pPr>
            <a:r>
              <a:rPr lang="en-GB" sz="1200" dirty="0"/>
              <a:t>Understand your company’s link to sustainability</a:t>
            </a:r>
          </a:p>
          <a:p>
            <a:pPr marL="171450" indent="-171450" algn="l">
              <a:buFont typeface="Arial" panose="020B0604020202020204" pitchFamily="34" charset="0"/>
              <a:buChar char="•"/>
            </a:pPr>
            <a:r>
              <a:rPr lang="en-GB" sz="1200" dirty="0"/>
              <a:t>Strategize and allocate resource</a:t>
            </a:r>
          </a:p>
          <a:p>
            <a:pPr marL="171450" indent="-171450" algn="l">
              <a:buFont typeface="Arial" panose="020B0604020202020204" pitchFamily="34" charset="0"/>
              <a:buChar char="•"/>
            </a:pPr>
            <a:r>
              <a:rPr lang="en-GB" sz="1200" dirty="0"/>
              <a:t>Governance</a:t>
            </a:r>
          </a:p>
          <a:p>
            <a:pPr marL="171450" indent="-171450" algn="l">
              <a:buFont typeface="Arial" panose="020B0604020202020204" pitchFamily="34" charset="0"/>
              <a:buChar char="•"/>
            </a:pPr>
            <a:r>
              <a:rPr lang="en-GB" sz="1200" dirty="0"/>
              <a:t>Set ambitious goals and targets</a:t>
            </a:r>
          </a:p>
          <a:p>
            <a:pPr marL="171450" indent="-171450" algn="l">
              <a:buFont typeface="Arial" panose="020B0604020202020204" pitchFamily="34" charset="0"/>
              <a:buChar char="•"/>
            </a:pPr>
            <a:r>
              <a:rPr lang="en-GB" sz="1200" dirty="0"/>
              <a:t>Develop and implement scalable solutions</a:t>
            </a:r>
          </a:p>
          <a:p>
            <a:pPr marL="171450" indent="-171450" algn="l">
              <a:buFont typeface="Arial" panose="020B0604020202020204" pitchFamily="34" charset="0"/>
              <a:buChar char="•"/>
            </a:pPr>
            <a:r>
              <a:rPr lang="en-GB" sz="1200" dirty="0"/>
              <a:t>Be vocal and challenge peers</a:t>
            </a:r>
          </a:p>
          <a:p>
            <a:pPr marL="171450" indent="-171450" algn="l">
              <a:buFont typeface="Arial" panose="020B0604020202020204" pitchFamily="34" charset="0"/>
              <a:buChar char="•"/>
            </a:pPr>
            <a:r>
              <a:rPr lang="en-GB" sz="1200" dirty="0"/>
              <a:t>Lead</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Clear and concise messaging</a:t>
            </a:r>
          </a:p>
          <a:p>
            <a:pPr marL="171450" indent="-171450" algn="l">
              <a:buFont typeface="Arial" panose="020B0604020202020204" pitchFamily="34" charset="0"/>
              <a:buChar char="•"/>
            </a:pPr>
            <a:r>
              <a:rPr lang="en-GB" sz="1200" dirty="0"/>
              <a:t>Good understanding of the urgency and business case</a:t>
            </a:r>
          </a:p>
          <a:p>
            <a:pPr marL="171450" indent="-171450" algn="l">
              <a:buFont typeface="Arial" panose="020B0604020202020204" pitchFamily="34" charset="0"/>
              <a:buChar char="•"/>
            </a:pPr>
            <a:r>
              <a:rPr lang="en-GB" sz="1200" dirty="0"/>
              <a:t>Information translated into actionable options</a:t>
            </a:r>
          </a:p>
          <a:p>
            <a:pPr algn="l"/>
            <a:endParaRPr lang="en-GB" sz="1200" b="0" dirty="0"/>
          </a:p>
          <a:p>
            <a:pPr algn="l"/>
            <a:r>
              <a:rPr lang="en-GB" sz="2000" b="1" dirty="0"/>
              <a:t>Barriers</a:t>
            </a:r>
          </a:p>
          <a:p>
            <a:pPr marL="171450" indent="-171450" algn="l">
              <a:buFont typeface="Arial" panose="020B0604020202020204" pitchFamily="34" charset="0"/>
              <a:buChar char="•"/>
            </a:pPr>
            <a:r>
              <a:rPr lang="en-GB" sz="1200" dirty="0"/>
              <a:t>Understanding the complexities of sustainability</a:t>
            </a:r>
          </a:p>
          <a:p>
            <a:pPr marL="171450" indent="-171450" algn="l">
              <a:buFont typeface="Arial" panose="020B0604020202020204" pitchFamily="34" charset="0"/>
              <a:buChar char="•"/>
            </a:pPr>
            <a:r>
              <a:rPr lang="en-GB" sz="1200" dirty="0"/>
              <a:t>Limited time</a:t>
            </a:r>
          </a:p>
          <a:p>
            <a:pPr marL="171450" indent="-171450" algn="l">
              <a:buFont typeface="Arial" panose="020B0604020202020204" pitchFamily="34" charset="0"/>
              <a:buChar char="•"/>
            </a:pPr>
            <a:r>
              <a:rPr lang="en-GB" sz="1200" dirty="0"/>
              <a:t>Balancing responsibility for nature with responsibilities towards shareholders</a:t>
            </a:r>
          </a:p>
          <a:p>
            <a:pPr algn="l"/>
            <a:endParaRPr lang="en-GB" sz="2000" b="1" dirty="0"/>
          </a:p>
          <a:p>
            <a:pPr algn="l"/>
            <a:r>
              <a:rPr lang="en-GB" sz="3600" b="1" dirty="0"/>
              <a:t>How to engage?</a:t>
            </a:r>
          </a:p>
          <a:p>
            <a:pPr marL="171450" indent="-171450" algn="l">
              <a:buFont typeface="Arial" panose="020B0604020202020204" pitchFamily="34" charset="0"/>
              <a:buChar char="•"/>
            </a:pPr>
            <a:r>
              <a:rPr lang="en-US" sz="2000" dirty="0"/>
              <a:t>Paint the overall picture of why NC is important to the company</a:t>
            </a:r>
          </a:p>
          <a:p>
            <a:pPr marL="171450" indent="-171450" algn="l">
              <a:buFont typeface="Arial" panose="020B0604020202020204" pitchFamily="34" charset="0"/>
              <a:buChar char="•"/>
            </a:pPr>
            <a:r>
              <a:rPr lang="en-US" sz="2000" dirty="0"/>
              <a:t>Show how NC related to the current strategy</a:t>
            </a:r>
          </a:p>
          <a:p>
            <a:pPr marL="171450" indent="-171450" algn="l">
              <a:buFont typeface="Arial" panose="020B0604020202020204" pitchFamily="34" charset="0"/>
              <a:buChar char="•"/>
            </a:pPr>
            <a:r>
              <a:rPr lang="en-US" sz="2000" dirty="0"/>
              <a:t>Indicate what other companies are already </a:t>
            </a:r>
            <a:r>
              <a:rPr lang="en-US" sz="2000" dirty="0" err="1"/>
              <a:t>doinng</a:t>
            </a:r>
            <a:endParaRPr lang="en-US" sz="2000" dirty="0"/>
          </a:p>
          <a:p>
            <a:pPr marL="171450" indent="-171450" algn="l">
              <a:buFont typeface="Arial" panose="020B0604020202020204" pitchFamily="34" charset="0"/>
              <a:buChar char="•"/>
            </a:pPr>
            <a:r>
              <a:rPr lang="en-US" sz="2000" dirty="0"/>
              <a:t>Ask for commitment, even when starting small</a:t>
            </a:r>
            <a:endParaRPr lang="en-GB" sz="2000" dirty="0"/>
          </a:p>
          <a:p>
            <a:pPr marL="0" indent="0" algn="l">
              <a:buFont typeface="Arial" panose="020B0604020202020204" pitchFamily="34" charset="0"/>
              <a:buNone/>
            </a:pPr>
            <a:endParaRPr lang="en-GB" sz="1200" dirty="0"/>
          </a:p>
          <a:p>
            <a:pPr algn="l"/>
            <a:endParaRPr lang="en-GB" sz="2000" b="1" dirty="0"/>
          </a:p>
          <a:p>
            <a:pPr marL="0" indent="0" algn="l">
              <a:buFont typeface="Arial" panose="020B0604020202020204" pitchFamily="34" charset="0"/>
              <a:buNone/>
            </a:pPr>
            <a:r>
              <a:rPr lang="en-GB" sz="1200" b="0" dirty="0"/>
              <a:t>All cards can be retrieved through: https://wevaluenature.eu/media-item/307</a:t>
            </a:r>
            <a:endParaRPr lang="en-US" sz="1200" b="1" dirty="0"/>
          </a:p>
          <a:p>
            <a:pPr marL="0" indent="0" algn="l">
              <a:buFont typeface="Arial" panose="020B0604020202020204" pitchFamily="34" charset="0"/>
              <a:buNone/>
            </a:pPr>
            <a:endParaRPr lang="en-GB" sz="1200" dirty="0"/>
          </a:p>
          <a:p>
            <a:pPr marL="171450" indent="-171450" algn="l">
              <a:buFont typeface="Arial" panose="020B0604020202020204" pitchFamily="34" charset="0"/>
              <a:buChar char="•"/>
            </a:pPr>
            <a:endParaRPr lang="en-GB" sz="1200" dirty="0"/>
          </a:p>
          <a:p>
            <a:pPr algn="l"/>
            <a:endParaRPr lang="en-GB" sz="2000" b="1" dirty="0"/>
          </a:p>
          <a:p>
            <a:pPr marL="0" indent="0" algn="l">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705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None/>
            </a:pPr>
            <a:r>
              <a:rPr lang="en-US" dirty="0"/>
              <a:t>Through </a:t>
            </a:r>
            <a:r>
              <a:rPr lang="en-US" dirty="0" err="1"/>
              <a:t>Mentimeter</a:t>
            </a:r>
            <a:r>
              <a:rPr lang="en-US" dirty="0"/>
              <a:t>, we will ask you to share:</a:t>
            </a:r>
          </a:p>
          <a:p>
            <a:pPr marL="0" indent="0">
              <a:lnSpc>
                <a:spcPct val="100000"/>
              </a:lnSpc>
              <a:buNone/>
            </a:pPr>
            <a:endParaRPr lang="en-GB" sz="100" dirty="0"/>
          </a:p>
          <a:p>
            <a:pPr>
              <a:lnSpc>
                <a:spcPct val="100000"/>
              </a:lnSpc>
            </a:pPr>
            <a:r>
              <a:rPr lang="en-US" b="1" dirty="0"/>
              <a:t>2</a:t>
            </a:r>
            <a:r>
              <a:rPr lang="en-US" dirty="0"/>
              <a:t> </a:t>
            </a:r>
            <a:r>
              <a:rPr lang="en-US" b="1" dirty="0"/>
              <a:t>key learnings </a:t>
            </a:r>
            <a:r>
              <a:rPr lang="en-US" dirty="0"/>
              <a:t>that were most useful to you today,</a:t>
            </a:r>
          </a:p>
          <a:p>
            <a:pPr marL="0" indent="0">
              <a:lnSpc>
                <a:spcPct val="100000"/>
              </a:lnSpc>
              <a:buNone/>
            </a:pPr>
            <a:endParaRPr lang="en-US" sz="300" dirty="0"/>
          </a:p>
          <a:p>
            <a:pPr>
              <a:lnSpc>
                <a:spcPct val="100000"/>
              </a:lnSpc>
            </a:pPr>
            <a:r>
              <a:rPr lang="en-GB" b="1" dirty="0"/>
              <a:t>1</a:t>
            </a:r>
            <a:r>
              <a:rPr lang="en-GB" dirty="0"/>
              <a:t> </a:t>
            </a:r>
            <a:r>
              <a:rPr lang="en-GB" b="1" dirty="0"/>
              <a:t>concrete next step / activity </a:t>
            </a:r>
            <a:r>
              <a:rPr lang="en-GB" dirty="0"/>
              <a:t>you could take to move your company forward in the natural capital journey? </a:t>
            </a:r>
            <a:endParaRPr lang="en-US"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116</a:t>
            </a:fld>
            <a:endParaRPr lang="en-GB"/>
          </a:p>
        </p:txBody>
      </p:sp>
    </p:spTree>
    <p:extLst>
      <p:ext uri="{BB962C8B-B14F-4D97-AF65-F5344CB8AC3E}">
        <p14:creationId xmlns:p14="http://schemas.microsoft.com/office/powerpoint/2010/main" val="99513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117</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Natural Capital Coalition has recently launched a set of training videos that will guide you in an interactive way </a:t>
            </a:r>
            <a:r>
              <a:rPr lang="en-CH" sz="1200" dirty="0"/>
              <a:t>through a light natural capital assessment to explore just how much can be achieved with limited resources.</a:t>
            </a:r>
            <a:r>
              <a:rPr lang="en-US" sz="1200" dirty="0"/>
              <a:t> Interested to learn more? Check out these videos </a:t>
            </a:r>
            <a:r>
              <a:rPr lang="en-US" sz="1200" u="sng" dirty="0">
                <a:hlinkClick r:id="rId3"/>
              </a:rPr>
              <a:t>here</a:t>
            </a:r>
            <a:r>
              <a:rPr lang="en-US" sz="1200" u="sng" dirty="0"/>
              <a:t>: https://naturalcapitalcoalition.org/protocol-training/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WVN training resources: https://wevaluenature.eu/training-resources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dirty="0"/>
          </a:p>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118</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ELSE would you need? What support would you need?</a:t>
            </a:r>
          </a:p>
          <a:p>
            <a:pPr lvl="1"/>
            <a:r>
              <a:rPr lang="en-US" dirty="0"/>
              <a:t>Sign-up for in-person day training, t-t-t</a:t>
            </a:r>
          </a:p>
          <a:p>
            <a:pPr lvl="1"/>
            <a:r>
              <a:rPr lang="en-US" dirty="0"/>
              <a:t>If want support, need to fill out survey (Google form survey)</a:t>
            </a:r>
          </a:p>
          <a:p>
            <a:pPr lvl="1"/>
            <a:r>
              <a:rPr lang="en-US" dirty="0"/>
              <a:t>Refining training further, keen to know how have used this training and catch-up via call (if don’t want to, let us know)</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https://wevaluenature.eu/</a:t>
            </a:r>
          </a:p>
          <a:p>
            <a:pPr lvl="1"/>
            <a:endParaRPr lang="en-US" dirty="0"/>
          </a:p>
          <a:p>
            <a:endParaRPr lang="nl-NL" dirty="0"/>
          </a:p>
          <a:p>
            <a:endParaRPr lang="en-CH" dirty="0"/>
          </a:p>
        </p:txBody>
      </p:sp>
      <p:sp>
        <p:nvSpPr>
          <p:cNvPr id="4" name="Slide Number Placeholder 3"/>
          <p:cNvSpPr>
            <a:spLocks noGrp="1"/>
          </p:cNvSpPr>
          <p:nvPr>
            <p:ph type="sldNum" sz="quarter" idx="5"/>
          </p:nvPr>
        </p:nvSpPr>
        <p:spPr/>
        <p:txBody>
          <a:bodyPr/>
          <a:lstStyle/>
          <a:p>
            <a:pPr defTabSz="1752996">
              <a:defRPr/>
            </a:pPr>
            <a:fld id="{8BA301F5-20D8-456B-8F82-D08BC0ADD896}" type="slidenum">
              <a:rPr lang="en-CH">
                <a:solidFill>
                  <a:prstClr val="black"/>
                </a:solidFill>
                <a:latin typeface="Calibri" panose="020F0502020204030204"/>
              </a:rPr>
              <a:pPr defTabSz="1752996">
                <a:defRPr/>
              </a:pPr>
              <a:t>120</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63C681CC-C11B-3645-8C41-4F5A9A85CA91}" type="slidenum">
              <a:rPr lang="en-US" smtClean="0"/>
              <a:t>122</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306553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15</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16</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17</a:t>
            </a:fld>
            <a:endParaRPr lang="en-US"/>
          </a:p>
        </p:txBody>
      </p:sp>
    </p:spTree>
    <p:extLst>
      <p:ext uri="{BB962C8B-B14F-4D97-AF65-F5344CB8AC3E}">
        <p14:creationId xmlns:p14="http://schemas.microsoft.com/office/powerpoint/2010/main" val="3781007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b="1" dirty="0"/>
              <a:t>Presenter to explain that natural capital should not be approached in isolation and that it is closely interlinked with other capitals (incl. social and human capital).</a:t>
            </a:r>
            <a:br>
              <a:rPr lang="en-GB" b="0" dirty="0"/>
            </a:br>
            <a:endParaRPr lang="en-GB" b="0" dirty="0"/>
          </a:p>
          <a:p>
            <a:pPr fontAlgn="base"/>
            <a:r>
              <a:rPr lang="en-US" dirty="0"/>
              <a:t>The </a:t>
            </a:r>
            <a:r>
              <a:rPr lang="en-US" b="1" dirty="0"/>
              <a:t>International Integrated Reporting Council’s (IIRC) </a:t>
            </a:r>
            <a:r>
              <a:rPr lang="en-US" dirty="0"/>
              <a:t>categorization of </a:t>
            </a:r>
            <a:r>
              <a:rPr lang="en-US" b="1" dirty="0"/>
              <a:t>six capitals</a:t>
            </a:r>
            <a:r>
              <a:rPr lang="en-US"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https://integratedreporting.org/wp-content/uploads/2013/03/IR-Background-Paper-Capitals.pdf</a:t>
            </a:r>
          </a:p>
          <a:p>
            <a:pPr fontAlgn="base"/>
            <a:endParaRPr lang="en-US" dirty="0"/>
          </a:p>
          <a:p>
            <a:pPr fontAlgn="base"/>
            <a:r>
              <a:rPr lang="en-GB" dirty="0"/>
              <a:t>Sustainable development is composed of different ‘’spheres’’ including the </a:t>
            </a:r>
            <a:r>
              <a:rPr lang="en-GB" b="1" dirty="0"/>
              <a:t>natural environment, society and economy</a:t>
            </a:r>
            <a:r>
              <a:rPr lang="en-GB" dirty="0"/>
              <a:t>. The Stockholm Resilience Institute (2016) </a:t>
            </a:r>
            <a:r>
              <a:rPr lang="en-GB" b="1" dirty="0"/>
              <a:t>represents nature – and natural capital – as the basis of the other development goals. Without a strong natural base, we will not be able to contribute to a resilient economy and just society. </a:t>
            </a:r>
            <a:br>
              <a:rPr lang="en-GB" dirty="0"/>
            </a:br>
            <a:r>
              <a:rPr lang="en-GB" dirty="0"/>
              <a:t>https://www.stockholmresilience.org/research/research-news/2016-06-14-how-food-connects-all-the-sdgs.html</a:t>
            </a:r>
            <a:br>
              <a:rPr lang="en-GB" dirty="0"/>
            </a:br>
            <a:endParaRPr lang="en-GB" dirty="0"/>
          </a:p>
          <a:p>
            <a:pPr fontAlgn="base"/>
            <a:r>
              <a:rPr lang="en-GB" dirty="0"/>
              <a:t>The Natural Capital and Social &amp; Human Capitals Coalition recognized the important linkages between social, human and natural capital, and united their efforts under the </a:t>
            </a:r>
            <a:r>
              <a:rPr lang="en-GB" b="1" dirty="0"/>
              <a:t>Capitals Coalition (2020). </a:t>
            </a:r>
            <a:r>
              <a:rPr lang="en-GB" b="0" dirty="0"/>
              <a:t>The Capitals Coalition works towards transforming the way decisions are made by including the value provided by nature, people &amp; society.</a:t>
            </a:r>
          </a:p>
          <a:p>
            <a:pPr fontAlgn="base"/>
            <a:endParaRPr lang="en-GB" b="0" dirty="0"/>
          </a:p>
          <a:p>
            <a:pPr fontAlgn="base"/>
            <a:r>
              <a:rPr lang="en-GB" b="0" dirty="0"/>
              <a:t>Natural Capital Protocol: https://capitalscoalition.org/capitals-approach/natural-capital-protocol/?fwp_filter_tabs=training_material</a:t>
            </a:r>
          </a:p>
          <a:p>
            <a:pPr fontAlgn="base"/>
            <a:r>
              <a:rPr lang="en-GB" b="0" dirty="0"/>
              <a:t>Social &amp; Human Capital Protocol: https://capitalscoalition.org/capitals-approach/social-human-capital-protocol/</a:t>
            </a:r>
            <a:endParaRPr lang="en-GB" b="1" dirty="0"/>
          </a:p>
          <a:p>
            <a:pPr fontAlgn="base"/>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Before kicking-off the training, introduce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making valuing nature the new normal 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Take this opportunity to also thank the different stakeholders that supported the training (if relevant).</a:t>
            </a:r>
            <a:endParaRPr lang="en-CH" sz="1200" kern="1200" dirty="0">
              <a:solidFill>
                <a:schemeClr val="tx1"/>
              </a:solidFill>
              <a:effectLst/>
              <a:latin typeface="+mn-lt"/>
              <a:ea typeface="+mn-ea"/>
              <a:cs typeface="+mn-cs"/>
            </a:endParaRPr>
          </a:p>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i="0" dirty="0"/>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805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Biodiversity: </a:t>
            </a:r>
            <a:r>
              <a:rPr lang="en-US" b="1" i="0" dirty="0">
                <a:solidFill>
                  <a:srgbClr val="222222"/>
                </a:solidFill>
                <a:effectLst/>
                <a:latin typeface="arial" panose="020B0604020202020204" pitchFamily="34" charset="0"/>
              </a:rPr>
              <a:t>the variety of plant and animal life in the world or in a particular habitat, a high level of which is usually considered to be important and desirable.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definition according to the Natural Capital Protocol. Refer to p. 12 of Natural Capital Protocol.</a:t>
            </a:r>
          </a:p>
          <a:p>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stocks </a:t>
            </a:r>
            <a:r>
              <a:rPr lang="en-GB" sz="1200" kern="1200" dirty="0">
                <a:solidFill>
                  <a:schemeClr val="tx1"/>
                </a:solidFill>
                <a:effectLst/>
                <a:latin typeface="+mn-lt"/>
                <a:ea typeface="+mn-ea"/>
                <a:cs typeface="+mn-cs"/>
              </a:rPr>
              <a:t>refer to the natural resources available to us (</a:t>
            </a:r>
            <a:r>
              <a:rPr lang="en-US" b="1" dirty="0">
                <a:solidFill>
                  <a:srgbClr val="FFFF00"/>
                </a:solidFill>
                <a:cs typeface="Calibri"/>
              </a:rPr>
              <a:t>biodiversity, plants, animals, water, soils and minerals</a:t>
            </a:r>
            <a:r>
              <a:rPr lang="en-US" b="0" dirty="0">
                <a:solidFill>
                  <a:srgbClr val="FFFF00"/>
                </a:solidFill>
                <a:cs typeface="Calibri"/>
              </a:rPr>
              <a:t>) </a:t>
            </a:r>
            <a:r>
              <a:rPr lang="en-GB" sz="1200" kern="1200" dirty="0">
                <a:solidFill>
                  <a:schemeClr val="tx1"/>
                </a:solidFill>
                <a:effectLst/>
                <a:latin typeface="+mn-lt"/>
                <a:ea typeface="+mn-ea"/>
                <a:cs typeface="+mn-cs"/>
              </a:rPr>
              <a:t>while the </a:t>
            </a:r>
            <a:r>
              <a:rPr lang="en-GB" sz="1200" b="1" kern="1200" dirty="0">
                <a:solidFill>
                  <a:schemeClr val="tx1"/>
                </a:solidFill>
                <a:effectLst/>
                <a:latin typeface="+mn-lt"/>
                <a:ea typeface="+mn-ea"/>
                <a:cs typeface="+mn-cs"/>
              </a:rPr>
              <a:t>flows</a:t>
            </a:r>
            <a:r>
              <a:rPr lang="en-GB" sz="1200" kern="1200" dirty="0">
                <a:solidFill>
                  <a:schemeClr val="tx1"/>
                </a:solidFill>
                <a:effectLst/>
                <a:latin typeface="+mn-lt"/>
                <a:ea typeface="+mn-ea"/>
                <a:cs typeface="+mn-cs"/>
              </a:rPr>
              <a:t> refer to the different benefits people receive from ecosystems such as:</a:t>
            </a:r>
            <a:endParaRPr lang="en-CH" sz="1200" kern="1200" dirty="0">
              <a:solidFill>
                <a:schemeClr val="tx1"/>
              </a:solidFill>
              <a:effectLst/>
              <a:latin typeface="+mn-lt"/>
              <a:ea typeface="+mn-ea"/>
              <a:cs typeface="+mn-cs"/>
            </a:endParaRPr>
          </a:p>
          <a:p>
            <a:pPr marL="171450" lvl="0" indent="-171450">
              <a:buFontTx/>
              <a:buChar char="-"/>
            </a:pPr>
            <a:r>
              <a:rPr lang="en-US" b="1" dirty="0">
                <a:solidFill>
                  <a:srgbClr val="FFFF00"/>
                </a:solidFill>
                <a:cs typeface="Calibri"/>
              </a:rPr>
              <a:t>Pollination</a:t>
            </a:r>
          </a:p>
          <a:p>
            <a:pPr marL="171450" lvl="0" indent="-171450">
              <a:buFontTx/>
              <a:buChar char="-"/>
            </a:pPr>
            <a:r>
              <a:rPr lang="en-US" b="1" dirty="0">
                <a:solidFill>
                  <a:srgbClr val="FFFF00"/>
                </a:solidFill>
                <a:cs typeface="Calibri"/>
              </a:rPr>
              <a:t>Water regulation &amp; purification</a:t>
            </a:r>
          </a:p>
          <a:p>
            <a:pPr marL="171450" lvl="0" indent="-171450">
              <a:buFontTx/>
              <a:buChar char="-"/>
            </a:pPr>
            <a:r>
              <a:rPr lang="en-US" b="1" dirty="0">
                <a:solidFill>
                  <a:srgbClr val="FFFF00"/>
                </a:solidFill>
                <a:cs typeface="Calibri"/>
              </a:rPr>
              <a:t>Pest control</a:t>
            </a:r>
          </a:p>
          <a:p>
            <a:pPr marL="171450" lvl="0" indent="-171450">
              <a:buFontTx/>
              <a:buChar char="-"/>
            </a:pPr>
            <a:r>
              <a:rPr lang="en-US" b="1" dirty="0">
                <a:solidFill>
                  <a:srgbClr val="FFFF00"/>
                </a:solidFill>
                <a:cs typeface="Calibri"/>
              </a:rPr>
              <a:t>Climate regulation </a:t>
            </a:r>
          </a:p>
          <a:p>
            <a:pPr marL="171450" lvl="0" indent="-171450">
              <a:buFontTx/>
              <a:buChar char="-"/>
            </a:pPr>
            <a:r>
              <a:rPr lang="en-US" b="1" dirty="0">
                <a:solidFill>
                  <a:srgbClr val="FFFF00"/>
                </a:solidFill>
                <a:cs typeface="Calibri"/>
              </a:rPr>
              <a:t>Erosion regulation</a:t>
            </a:r>
          </a:p>
          <a:p>
            <a:pPr marL="171450" lvl="0" indent="-171450">
              <a:buFontTx/>
              <a:buChar char="-"/>
            </a:pPr>
            <a:r>
              <a:rPr lang="en-US" b="1" dirty="0">
                <a:solidFill>
                  <a:srgbClr val="FFFF00"/>
                </a:solidFill>
                <a:cs typeface="Calibri"/>
              </a:rPr>
              <a:t>Nutrient retention</a:t>
            </a:r>
          </a:p>
          <a:p>
            <a:pPr marL="171450" lvl="0" indent="-171450">
              <a:buFontTx/>
              <a:buChar char="-"/>
            </a:pPr>
            <a:r>
              <a:rPr lang="en-US" b="1" dirty="0">
                <a:solidFill>
                  <a:srgbClr val="FFFF00"/>
                </a:solidFill>
                <a:cs typeface="Calibri"/>
              </a:rPr>
              <a:t>Ecotourism</a:t>
            </a:r>
          </a:p>
          <a:p>
            <a:pPr marL="171450" lvl="0" indent="-171450">
              <a:buFontTx/>
              <a:buChar char="-"/>
            </a:pPr>
            <a:endParaRPr lang="en-US" b="1" dirty="0">
              <a:solidFill>
                <a:srgbClr val="FFFF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Floods</a:t>
            </a:r>
          </a:p>
          <a:p>
            <a:pPr marL="171450" lvl="0" indent="-171450">
              <a:buFontTx/>
              <a:buChar char="-"/>
            </a:pPr>
            <a:r>
              <a:rPr lang="en-GB" sz="1200" kern="1200" dirty="0">
                <a:solidFill>
                  <a:schemeClr val="tx1"/>
                </a:solidFill>
                <a:effectLst/>
                <a:latin typeface="+mn-lt"/>
                <a:ea typeface="+mn-ea"/>
                <a:cs typeface="+mn-cs"/>
              </a:rPr>
              <a:t>Droughts</a:t>
            </a:r>
          </a:p>
          <a:p>
            <a:pPr marL="0" lvl="0" indent="0">
              <a:buFontTx/>
              <a:buNone/>
            </a:pPr>
            <a:r>
              <a:rPr lang="en-GB" sz="1200" kern="1200" dirty="0">
                <a:solidFill>
                  <a:schemeClr val="tx1"/>
                </a:solidFill>
                <a:effectLst/>
                <a:latin typeface="+mn-lt"/>
                <a:ea typeface="+mn-ea"/>
                <a:cs typeface="+mn-cs"/>
              </a:rPr>
              <a:t>As well as supports fundamental processes such as:</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carbon and water cycles</a:t>
            </a:r>
          </a:p>
          <a:p>
            <a:pPr marL="171450" lvl="0" indent="-171450">
              <a:buFontTx/>
              <a:buChar char="-"/>
            </a:pPr>
            <a:r>
              <a:rPr lang="en-GB" sz="1200" kern="1200" dirty="0">
                <a:solidFill>
                  <a:schemeClr val="tx1"/>
                </a:solidFill>
                <a:effectLst/>
                <a:latin typeface="+mn-lt"/>
                <a:ea typeface="+mn-ea"/>
                <a:cs typeface="+mn-cs"/>
              </a:rPr>
              <a:t>soil formation</a:t>
            </a:r>
            <a:endParaRPr lang="en-CH" sz="1200" kern="1200" dirty="0">
              <a:solidFill>
                <a:schemeClr val="tx1"/>
              </a:solidFill>
              <a:effectLst/>
              <a:latin typeface="+mn-lt"/>
              <a:ea typeface="+mn-ea"/>
              <a:cs typeface="+mn-cs"/>
            </a:endParaRPr>
          </a:p>
          <a:p>
            <a:pPr marL="0" lvl="0" indent="0">
              <a:buFontTx/>
              <a:buNone/>
            </a:pPr>
            <a:endParaRPr lang="en-US" b="1" dirty="0">
              <a:solidFill>
                <a:srgbClr val="FFFF00"/>
              </a:solidFill>
              <a:cs typeface="Calibri"/>
            </a:endParaRPr>
          </a:p>
          <a:p>
            <a:r>
              <a:rPr lang="en-US" b="0" dirty="0">
                <a:solidFill>
                  <a:srgbClr val="FFFF00"/>
                </a:solidFill>
                <a:cs typeface="Calibri"/>
              </a:rPr>
              <a:t>Examples of </a:t>
            </a:r>
            <a:r>
              <a:rPr lang="en-US" b="1" dirty="0">
                <a:solidFill>
                  <a:srgbClr val="FFFF00"/>
                </a:solidFill>
                <a:cs typeface="Calibri"/>
              </a:rPr>
              <a:t>values </a:t>
            </a:r>
            <a:r>
              <a:rPr lang="en-US" b="0" dirty="0">
                <a:solidFill>
                  <a:srgbClr val="FFFF00"/>
                </a:solidFill>
                <a:cs typeface="Calibri"/>
              </a:rPr>
              <a:t>are </a:t>
            </a:r>
            <a:r>
              <a:rPr lang="en-US" b="1" dirty="0">
                <a:solidFill>
                  <a:srgbClr val="FFFF00"/>
                </a:solidFill>
                <a:cs typeface="Calibri"/>
              </a:rPr>
              <a:t>fresh water and agriculture (food).</a:t>
            </a:r>
            <a:endParaRPr lang="en-GB" sz="1200" kern="1200" dirty="0">
              <a:solidFill>
                <a:schemeClr val="tx1"/>
              </a:solidFill>
              <a:effectLst/>
              <a:latin typeface="+mn-lt"/>
              <a:ea typeface="+mn-ea"/>
              <a:cs typeface="+mn-cs"/>
            </a:endParaRPr>
          </a:p>
          <a:p>
            <a:pPr lvl="0"/>
            <a:endParaRPr lang="en-CH"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 example:</a:t>
            </a:r>
            <a:br>
              <a:rPr lang="en-GB" sz="1200" kern="1200" dirty="0">
                <a:solidFill>
                  <a:schemeClr val="tx1"/>
                </a:solidFill>
                <a:effectLst/>
                <a:latin typeface="+mn-lt"/>
                <a:ea typeface="+mn-ea"/>
                <a:cs typeface="+mn-cs"/>
              </a:rPr>
            </a:br>
            <a:r>
              <a:rPr lang="en-GB" sz="1200" dirty="0"/>
              <a:t>Bees pollinate 87 of the leading food crops worldwide. Insect pollination can increase crop yield by a quarter.</a:t>
            </a:r>
            <a:r>
              <a:rPr lang="nl-NL" sz="1200" dirty="0"/>
              <a:t> </a:t>
            </a:r>
            <a:r>
              <a:rPr lang="nl-NL" sz="1200" kern="1200" dirty="0">
                <a:solidFill>
                  <a:schemeClr val="tx1"/>
                </a:solidFill>
                <a:effectLst/>
                <a:latin typeface="+mn-lt"/>
                <a:ea typeface="+mn-ea"/>
                <a:cs typeface="+mn-cs"/>
              </a:rPr>
              <a:t>(FAO, 2018)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http://www.fao.org/3/i9527en/i9527en.pdf</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1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none" dirty="0"/>
              <a:t>Presenter to explain ecosystem services using the notes below and referring to p. 12 /111 of the Natural Capital Protocol: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cs typeface="Calibri"/>
              </a:rPr>
              <a:t>Provide examples of ecosystem services that are relevant to F&amp;B sector (water purification, soil biodiversity, pollination). Provide examples for provisioning, regulating, supporting, and cultural services.</a:t>
            </a:r>
          </a:p>
          <a:p>
            <a:endParaRPr lang="en-US" b="1"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628650" lvl="1" indent="-171450">
              <a:buFont typeface="Arial" panose="020B0604020202020204" pitchFamily="34" charset="0"/>
              <a:buChar char="•"/>
            </a:pPr>
            <a:endParaRPr lang="en-US" u="none" dirty="0"/>
          </a:p>
          <a:p>
            <a:r>
              <a:rPr lang="en-GB" sz="1200" kern="1200" dirty="0">
                <a:solidFill>
                  <a:schemeClr val="tx1"/>
                </a:solidFill>
                <a:effectLst/>
                <a:latin typeface="+mn-lt"/>
                <a:ea typeface="+mn-ea"/>
                <a:cs typeface="+mn-cs"/>
              </a:rPr>
              <a:t>Ecosystem services – key distinction between:</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Supporting services: fundamental ecological processes that support the delivery of our ecosystem services</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nl-NL" sz="1200" u="none" kern="1200" dirty="0">
              <a:solidFill>
                <a:schemeClr val="tx1"/>
              </a:solidFill>
              <a:effectLst/>
              <a:latin typeface="+mn-lt"/>
              <a:ea typeface="+mn-ea"/>
              <a:cs typeface="+mn-cs"/>
            </a:endParaRPr>
          </a:p>
          <a:p>
            <a:pPr lvl="0"/>
            <a:endParaRPr lang="en-US" u="none" dirty="0"/>
          </a:p>
          <a:p>
            <a:pPr marL="0" indent="0">
              <a:buFont typeface="Arial" panose="020B0604020202020204" pitchFamily="34" charset="0"/>
              <a:buNone/>
            </a:pPr>
            <a:r>
              <a:rPr lang="en-US" u="none" dirty="0"/>
              <a:t>There are many classification schemes for ecosystem services including the CICES and the FEGS-CS which measure ecosystem outputs that are directly consumed or used by beneficiaries </a:t>
            </a:r>
          </a:p>
          <a:p>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23</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This</a:t>
            </a:r>
            <a:r>
              <a:rPr lang="nl-NL" b="1" dirty="0"/>
              <a:t> slide </a:t>
            </a:r>
            <a:r>
              <a:rPr lang="nl-NL" b="1" dirty="0" err="1"/>
              <a:t>describes</a:t>
            </a:r>
            <a:r>
              <a:rPr lang="nl-NL" b="1" dirty="0"/>
              <a:t> </a:t>
            </a:r>
            <a:r>
              <a:rPr lang="nl-NL" b="1" dirty="0" err="1"/>
              <a:t>the</a:t>
            </a:r>
            <a:r>
              <a:rPr lang="nl-NL" b="1" dirty="0"/>
              <a:t> </a:t>
            </a:r>
            <a:r>
              <a:rPr lang="nl-NL" b="1" dirty="0" err="1"/>
              <a:t>four</a:t>
            </a:r>
            <a:r>
              <a:rPr lang="nl-NL" b="1" dirty="0"/>
              <a:t> </a:t>
            </a:r>
            <a:r>
              <a:rPr lang="nl-NL" b="1" dirty="0" err="1"/>
              <a:t>categories</a:t>
            </a:r>
            <a:r>
              <a:rPr lang="nl-NL" b="1" dirty="0"/>
              <a:t> of </a:t>
            </a:r>
            <a:r>
              <a:rPr lang="nl-NL" b="1" dirty="0" err="1"/>
              <a:t>ecosystem</a:t>
            </a:r>
            <a:r>
              <a:rPr lang="nl-NL" b="1" dirty="0"/>
              <a:t> services </a:t>
            </a:r>
            <a:r>
              <a:rPr lang="nl-NL" b="1" dirty="0" err="1"/>
              <a:t>and</a:t>
            </a:r>
            <a:r>
              <a:rPr lang="nl-NL" b="1" dirty="0"/>
              <a:t> </a:t>
            </a:r>
            <a:r>
              <a:rPr lang="nl-NL" b="1" dirty="0" err="1"/>
              <a:t>provides</a:t>
            </a:r>
            <a:r>
              <a:rPr lang="nl-NL" b="1" dirty="0"/>
              <a:t> </a:t>
            </a:r>
            <a:r>
              <a:rPr lang="nl-NL" b="1" dirty="0" err="1"/>
              <a:t>examples</a:t>
            </a:r>
            <a:r>
              <a:rPr lang="nl-NL" b="1" dirty="0"/>
              <a:t> </a:t>
            </a:r>
            <a:r>
              <a:rPr lang="nl-NL" b="1" dirty="0" err="1"/>
              <a:t>for</a:t>
            </a:r>
            <a:r>
              <a:rPr lang="nl-NL" b="1" dirty="0"/>
              <a:t> </a:t>
            </a:r>
            <a:r>
              <a:rPr lang="nl-NL" b="1" dirty="0" err="1"/>
              <a:t>each</a:t>
            </a:r>
            <a:r>
              <a:rPr lang="nl-NL" b="1" dirty="0"/>
              <a:t> of </a:t>
            </a:r>
            <a:r>
              <a:rPr lang="nl-NL" b="1" dirty="0" err="1"/>
              <a:t>the</a:t>
            </a:r>
            <a:r>
              <a:rPr lang="nl-NL" b="1" dirty="0"/>
              <a:t> </a:t>
            </a:r>
            <a:r>
              <a:rPr lang="nl-NL" b="1" dirty="0" err="1"/>
              <a:t>categories</a:t>
            </a:r>
            <a:r>
              <a:rPr lang="nl-NL" b="1" dirty="0"/>
              <a:t>. The green line </a:t>
            </a:r>
            <a:r>
              <a:rPr lang="nl-NL" b="1" dirty="0" err="1"/>
              <a:t>highlights</a:t>
            </a:r>
            <a:r>
              <a:rPr lang="nl-NL" b="1" dirty="0"/>
              <a:t> </a:t>
            </a:r>
            <a:r>
              <a:rPr lang="nl-NL" b="1" dirty="0" err="1"/>
              <a:t>the</a:t>
            </a:r>
            <a:r>
              <a:rPr lang="nl-NL" b="1" dirty="0"/>
              <a:t> </a:t>
            </a:r>
            <a:r>
              <a:rPr lang="nl-NL" b="1" dirty="0" err="1"/>
              <a:t>ecosystem</a:t>
            </a:r>
            <a:r>
              <a:rPr lang="nl-NL" b="1" dirty="0"/>
              <a:t> services </a:t>
            </a:r>
            <a:r>
              <a:rPr lang="nl-NL" b="1" dirty="0" err="1"/>
              <a:t>that</a:t>
            </a:r>
            <a:r>
              <a:rPr lang="nl-NL" b="1" dirty="0"/>
              <a:t> are </a:t>
            </a:r>
            <a:r>
              <a:rPr lang="nl-NL" b="1" dirty="0" err="1"/>
              <a:t>particularly</a:t>
            </a:r>
            <a:r>
              <a:rPr lang="nl-NL" b="1" dirty="0"/>
              <a:t> relevant </a:t>
            </a:r>
            <a:r>
              <a:rPr lang="nl-NL" b="1" dirty="0" err="1"/>
              <a:t>for</a:t>
            </a:r>
            <a:r>
              <a:rPr lang="nl-NL" b="1" dirty="0"/>
              <a:t> </a:t>
            </a:r>
            <a:r>
              <a:rPr lang="nl-NL" b="1" dirty="0" err="1"/>
              <a:t>the</a:t>
            </a:r>
            <a:r>
              <a:rPr lang="nl-NL" b="1" dirty="0"/>
              <a:t>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35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Protocol Food and Beverage Sector Guide,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chemeClr val="tx1">
                  <a:lumMod val="50000"/>
                  <a:lumOff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50000"/>
                    <a:lumOff val="50000"/>
                  </a:schemeClr>
                </a:solidFill>
              </a:rPr>
              <a:t>All businesses </a:t>
            </a:r>
            <a:r>
              <a:rPr lang="en-US" sz="1200" b="1" dirty="0">
                <a:solidFill>
                  <a:schemeClr val="tx1">
                    <a:lumMod val="50000"/>
                    <a:lumOff val="50000"/>
                  </a:schemeClr>
                </a:solidFill>
              </a:rPr>
              <a:t>impact and depend </a:t>
            </a:r>
            <a:r>
              <a:rPr lang="en-US" sz="120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impacts: harmful substances used in packaging (waste, greenhouse gas emissions, discharges to soil and water, water 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dependencies: health of workers (energy, climate regulation, pollination, materials, erosion and soil regulation,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sz="120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costs: consumers get 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Examples benefits: increased productivity due to a program of health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sz="1200" dirty="0">
                <a:solidFill>
                  <a:schemeClr val="tx1">
                    <a:lumMod val="50000"/>
                    <a:lumOff val="50000"/>
                  </a:schemeClr>
                </a:solidFill>
              </a:rPr>
              <a:t>These in turn lead to </a:t>
            </a:r>
            <a:r>
              <a:rPr lang="en-US" sz="1200" b="1" dirty="0">
                <a:solidFill>
                  <a:schemeClr val="tx1">
                    <a:lumMod val="50000"/>
                    <a:lumOff val="50000"/>
                  </a:schemeClr>
                </a:solidFill>
              </a:rPr>
              <a:t>risks and opportunities </a:t>
            </a:r>
            <a:r>
              <a:rPr lang="en-US" sz="120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risks: operational, reputational and financial risk (</a:t>
            </a:r>
            <a:r>
              <a:rPr lang="en-US" sz="1800" b="0" i="0" u="none" strike="noStrike" baseline="0" dirty="0">
                <a:solidFill>
                  <a:srgbClr val="262626"/>
                </a:solidFill>
                <a:latin typeface="Gotham-Book"/>
              </a:rPr>
              <a:t>Increased raw material or resource costs, New regulations or license fees, </a:t>
            </a:r>
            <a:r>
              <a:rPr lang="nl-NL" sz="1800" b="0" i="0" u="none" strike="noStrike" baseline="0" dirty="0" err="1">
                <a:solidFill>
                  <a:srgbClr val="262626"/>
                </a:solidFill>
                <a:latin typeface="Gotham-Book"/>
              </a:rPr>
              <a:t>Changing</a:t>
            </a:r>
            <a:r>
              <a:rPr lang="nl-NL" sz="1800" b="0" i="0" u="none" strike="noStrike" baseline="0" dirty="0">
                <a:solidFill>
                  <a:srgbClr val="262626"/>
                </a:solidFill>
                <a:latin typeface="Gotham-Book"/>
              </a:rPr>
              <a:t> customer </a:t>
            </a:r>
            <a:r>
              <a:rPr lang="nl-NL" sz="1800" b="0" i="0" u="none" strike="noStrike" baseline="0" dirty="0" err="1">
                <a:solidFill>
                  <a:srgbClr val="262626"/>
                </a:solidFill>
                <a:latin typeface="Gotham-Book"/>
              </a:rPr>
              <a:t>values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pPr algn="l"/>
            <a:r>
              <a:rPr lang="en-US" sz="1200" dirty="0">
                <a:solidFill>
                  <a:schemeClr val="tx1">
                    <a:lumMod val="50000"/>
                    <a:lumOff val="50000"/>
                  </a:schemeClr>
                </a:solidFill>
              </a:rPr>
              <a:t>Example opportunities: operational opportunity (</a:t>
            </a:r>
            <a:r>
              <a:rPr lang="en-US" sz="1800" b="0" i="0" u="none" strike="noStrike" baseline="0" dirty="0">
                <a:solidFill>
                  <a:srgbClr val="262626"/>
                </a:solidFill>
                <a:latin typeface="Gotham-Book"/>
              </a:rPr>
              <a:t>Reduce the costs of resource inputs (e.g. through efficiency gains or switching </a:t>
            </a:r>
            <a:r>
              <a:rPr lang="nl-NL" sz="1800" b="0" i="0" u="none" strike="noStrike" baseline="0" dirty="0" err="1">
                <a:solidFill>
                  <a:srgbClr val="262626"/>
                </a:solidFill>
                <a:latin typeface="Gotham-Book"/>
              </a:rPr>
              <a:t>suppliers</a:t>
            </a:r>
            <a:r>
              <a:rPr lang="nl-NL" sz="1800" b="0" i="0" u="none" strike="noStrike" baseline="0" dirty="0">
                <a:solidFill>
                  <a:srgbClr val="262626"/>
                </a:solidFill>
                <a:latin typeface="Gotham-Book"/>
              </a:rPr>
              <a:t>), </a:t>
            </a:r>
            <a:r>
              <a:rPr lang="en-US" sz="1800" b="0" i="0" u="none" strike="noStrike" baseline="0" dirty="0">
                <a:solidFill>
                  <a:srgbClr val="262626"/>
                </a:solidFill>
                <a:latin typeface="Gotham-Book"/>
              </a:rPr>
              <a:t>Reduce environmental fees and charges, Growing demand for credibly certified </a:t>
            </a:r>
            <a:r>
              <a:rPr lang="nl-NL" sz="1800" b="0" i="0" u="none" strike="noStrike" baseline="0" dirty="0" err="1">
                <a:solidFill>
                  <a:srgbClr val="262626"/>
                </a:solidFill>
                <a:latin typeface="Gotham-Book"/>
              </a:rPr>
              <a:t>products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the examples show (rice example below)</a:t>
            </a:r>
            <a:r>
              <a:rPr lang="en-GB" b="1" i="1" dirty="0">
                <a:highlight>
                  <a:srgbClr val="FFFF00"/>
                </a:highlight>
              </a:rPr>
              <a:t> </a:t>
            </a:r>
            <a:r>
              <a:rPr lang="en-GB" dirty="0"/>
              <a:t>is that </a:t>
            </a:r>
            <a:r>
              <a:rPr lang="en-US" sz="1200" dirty="0">
                <a:solidFill>
                  <a:schemeClr val="tx1">
                    <a:lumMod val="65000"/>
                    <a:lumOff val="35000"/>
                  </a:schemeClr>
                </a:solidFill>
                <a:latin typeface="Verdana" panose="020B0604030504040204" pitchFamily="34" charset="0"/>
                <a:ea typeface="Verdana" panose="020B0604030504040204" pitchFamily="34" charset="0"/>
              </a:rPr>
              <a:t>n</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Example: 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1. All businesses </a:t>
            </a:r>
            <a:r>
              <a:rPr lang="en-US" sz="1200" b="1" dirty="0">
                <a:solidFill>
                  <a:schemeClr val="tx1">
                    <a:lumMod val="50000"/>
                    <a:lumOff val="50000"/>
                  </a:schemeClr>
                </a:solidFill>
              </a:rPr>
              <a:t>impact and depend </a:t>
            </a:r>
            <a:r>
              <a:rPr lang="en-US" sz="1200" b="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impacts: </a:t>
            </a:r>
            <a:r>
              <a:rPr lang="nl-NL" sz="1200" b="0" i="0" u="none" strike="noStrike" baseline="0" dirty="0">
                <a:solidFill>
                  <a:srgbClr val="262626"/>
                </a:solidFill>
                <a:latin typeface="Gotham-Book"/>
              </a:rPr>
              <a:t>water </a:t>
            </a:r>
            <a:r>
              <a:rPr lang="nl-NL" sz="1200" b="0" i="0" u="none" strike="noStrike" baseline="0" dirty="0" err="1">
                <a:solidFill>
                  <a:srgbClr val="262626"/>
                </a:solidFill>
                <a:latin typeface="Gotham-Book"/>
              </a:rPr>
              <a:t>pollutants</a:t>
            </a: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dependencies: water to flood the rice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US" sz="1200" b="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b="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costs: poor water quality can affect the quality of the rice produced / poor water quality can impact the health of downstream water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benefits: higher quality rice/less absence of employees due to an improved wastewater treatment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US" sz="1200" b="0" dirty="0">
                <a:solidFill>
                  <a:schemeClr val="tx1">
                    <a:lumMod val="50000"/>
                    <a:lumOff val="50000"/>
                  </a:schemeClr>
                </a:solidFill>
              </a:rPr>
              <a:t>These in turn lead </a:t>
            </a:r>
            <a:r>
              <a:rPr lang="en-US" sz="1200" b="1" dirty="0">
                <a:solidFill>
                  <a:schemeClr val="tx1">
                    <a:lumMod val="50000"/>
                    <a:lumOff val="50000"/>
                  </a:schemeClr>
                </a:solidFill>
              </a:rPr>
              <a:t>to risks and opportunities </a:t>
            </a:r>
            <a:r>
              <a:rPr lang="en-US" sz="1200" b="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risks: This may pose operational risks if social conflict over polluted water adds to security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opportunities: </a:t>
            </a:r>
            <a:r>
              <a:rPr lang="en-GB" b="0" dirty="0"/>
              <a:t>This may also pose societal opportunities if businesses use managed water catchments to improve water quality for local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15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Natural Capital Coalition </a:t>
            </a:r>
            <a:r>
              <a:rPr lang="en-US" sz="1200" b="0" i="0" u="none" strike="noStrike" kern="1200" baseline="0" dirty="0">
                <a:solidFill>
                  <a:schemeClr val="tx1"/>
                </a:solidFill>
                <a:latin typeface="+mn-lt"/>
                <a:ea typeface="+mn-ea"/>
                <a:cs typeface="+mn-cs"/>
              </a:rPr>
              <a:t>is a collaborative space to harmonize approaches to natural capital.</a:t>
            </a:r>
          </a:p>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network represents over 300 organizations across all parts of society and around the world.</a:t>
            </a:r>
          </a:p>
          <a:p>
            <a:pPr marL="0" marR="0" lvl="0" indent="0" algn="l" defTabSz="736264" rtl="0" eaLnBrk="1" fontAlgn="auto" latinLnBrk="0" hangingPunct="1">
              <a:lnSpc>
                <a:spcPct val="114000"/>
              </a:lnSpc>
              <a:spcBef>
                <a:spcPts val="0"/>
              </a:spcBef>
              <a:spcAft>
                <a:spcPts val="0"/>
              </a:spcAft>
              <a:buClr>
                <a:srgbClr val="FF6F49"/>
              </a:buClr>
              <a:buSzTx/>
              <a:buFontTx/>
              <a:buNone/>
              <a:tabLst/>
              <a:defRPr/>
            </a:pPr>
            <a:r>
              <a:rPr lang="en-GB"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the inclusion of natural capital in decision making,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harmonizing approaches and getting them to scale, quickly.</a:t>
            </a:r>
            <a:b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b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The Natural Capital Protocol: </a:t>
            </a:r>
            <a:r>
              <a:rPr lang="en-US" sz="1200" b="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https://naturalcapitalcoalition.org/natural-capital-protocol/</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Protocol</a:t>
            </a:r>
            <a:r>
              <a:rPr lang="en-GB" sz="1200" b="0" i="0" u="none" strike="noStrike" kern="1200" baseline="0" dirty="0">
                <a:solidFill>
                  <a:schemeClr val="tx1"/>
                </a:solidFill>
                <a:latin typeface="+mn-lt"/>
                <a:ea typeface="+mn-ea"/>
                <a:cs typeface="+mn-cs"/>
              </a:rPr>
              <a:t> aims to </a:t>
            </a:r>
            <a:r>
              <a:rPr lang="en-GB" sz="1200" b="1" i="0" u="none" strike="noStrike" kern="1200" baseline="0" dirty="0">
                <a:solidFill>
                  <a:schemeClr val="tx1"/>
                </a:solidFill>
                <a:latin typeface="+mn-lt"/>
                <a:ea typeface="+mn-ea"/>
                <a:cs typeface="+mn-cs"/>
              </a:rPr>
              <a:t>support better decisions </a:t>
            </a:r>
            <a:r>
              <a:rPr lang="en-GB" sz="1200" b="0" i="0" u="none" strike="noStrike" kern="1200" baseline="0" dirty="0">
                <a:solidFill>
                  <a:schemeClr val="tx1"/>
                </a:solidFill>
                <a:latin typeface="+mn-lt"/>
                <a:ea typeface="+mn-ea"/>
                <a:cs typeface="+mn-cs"/>
              </a:rPr>
              <a:t>by taking into account how business interacts with natural capital in decision making. Until now, natural capital has for the most part and still is, being excluded from decisions. </a:t>
            </a:r>
          </a:p>
          <a:p>
            <a:r>
              <a:rPr lang="en-GB" sz="1200" b="0" i="0" u="none" strike="noStrike" kern="1200" baseline="0" dirty="0">
                <a:solidFill>
                  <a:schemeClr val="tx1"/>
                </a:solidFill>
                <a:latin typeface="+mn-lt"/>
                <a:ea typeface="+mn-ea"/>
                <a:cs typeface="+mn-cs"/>
              </a:rPr>
              <a:t>So it is to be understood as a Framework that was really designed to help </a:t>
            </a:r>
            <a:r>
              <a:rPr lang="en-GB" sz="1200" b="1" i="0" u="none" strike="noStrike" kern="1200" baseline="0" dirty="0">
                <a:solidFill>
                  <a:schemeClr val="tx1"/>
                </a:solidFill>
                <a:latin typeface="+mn-lt"/>
                <a:ea typeface="+mn-ea"/>
                <a:cs typeface="+mn-cs"/>
              </a:rPr>
              <a:t>generate trusted, credible and actionable information </a:t>
            </a:r>
            <a:r>
              <a:rPr lang="en-GB" sz="1200" b="0" i="0" u="none" strike="noStrike" kern="1200" baseline="0" dirty="0">
                <a:solidFill>
                  <a:schemeClr val="tx1"/>
                </a:solidFill>
                <a:latin typeface="+mn-lt"/>
                <a:ea typeface="+mn-ea"/>
                <a:cs typeface="+mn-cs"/>
              </a:rPr>
              <a:t>that business managers need to inform decisions by identifying, measuring and valuing impacts and dependencies on natural capital. </a:t>
            </a:r>
          </a:p>
          <a:p>
            <a:endParaRPr lang="en-GB" sz="1200" b="0" i="0" u="none" strike="noStrike" kern="1200" baseline="0" dirty="0">
              <a:solidFill>
                <a:schemeClr val="tx1"/>
              </a:solidFill>
              <a:latin typeface="+mn-lt"/>
              <a:ea typeface="+mn-ea"/>
              <a:cs typeface="+mn-cs"/>
            </a:endParaRPr>
          </a:p>
          <a:p>
            <a:r>
              <a:rPr lang="en-US" sz="1200" dirty="0">
                <a:solidFill>
                  <a:schemeClr val="tx1">
                    <a:lumMod val="65000"/>
                    <a:lumOff val="35000"/>
                  </a:schemeClr>
                </a:solidFill>
              </a:rPr>
              <a:t>The Protocol </a:t>
            </a:r>
            <a:r>
              <a:rPr lang="en-US" sz="1200" b="1" dirty="0">
                <a:solidFill>
                  <a:srgbClr val="23BAED"/>
                </a:solidFill>
              </a:rPr>
              <a:t>builds upon many approaches </a:t>
            </a:r>
            <a:r>
              <a:rPr lang="en-US" sz="1200" dirty="0">
                <a:solidFill>
                  <a:schemeClr val="tx1">
                    <a:lumMod val="65000"/>
                    <a:lumOff val="35000"/>
                  </a:schemeClr>
                </a:solidFill>
              </a:rPr>
              <a:t>already used within business. </a:t>
            </a:r>
          </a:p>
          <a:p>
            <a:r>
              <a:rPr lang="en-US" sz="1200" dirty="0">
                <a:solidFill>
                  <a:schemeClr val="tx1">
                    <a:lumMod val="65000"/>
                    <a:lumOff val="35000"/>
                  </a:schemeClr>
                </a:solidFill>
              </a:rPr>
              <a:t>It acts as an </a:t>
            </a:r>
            <a:r>
              <a:rPr lang="en-US" sz="1200" b="1" dirty="0">
                <a:solidFill>
                  <a:srgbClr val="23BAED"/>
                </a:solidFill>
              </a:rPr>
              <a:t>overarching globally accepted framework </a:t>
            </a:r>
            <a:r>
              <a:rPr lang="en-US" sz="1200" dirty="0">
                <a:solidFill>
                  <a:schemeClr val="tx1">
                    <a:lumMod val="65000"/>
                    <a:lumOff val="35000"/>
                  </a:schemeClr>
                </a:solidFill>
              </a:rPr>
              <a:t>to build and expand this information into robust natural capital assessments.</a:t>
            </a:r>
          </a:p>
          <a:p>
            <a:endParaRPr lang="en-US" sz="1200" dirty="0">
              <a:solidFill>
                <a:schemeClr val="tx1">
                  <a:lumMod val="65000"/>
                  <a:lumOff val="35000"/>
                </a:schemeClr>
              </a:solidFill>
            </a:endParaRPr>
          </a:p>
          <a:p>
            <a:r>
              <a:rPr lang="en-GB" sz="1200" b="0" i="0" u="none" strike="noStrike" kern="1200" baseline="0" dirty="0">
                <a:solidFill>
                  <a:schemeClr val="tx1"/>
                </a:solidFill>
                <a:latin typeface="+mn-lt"/>
                <a:ea typeface="+mn-ea"/>
                <a:cs typeface="+mn-cs"/>
              </a:rPr>
              <a:t>STRUCTURE of the Protocol:</a:t>
            </a:r>
          </a:p>
          <a:p>
            <a:r>
              <a:rPr lang="en-GB" sz="1200" b="1" i="0" u="none" strike="noStrike" kern="1200" baseline="0" dirty="0">
                <a:solidFill>
                  <a:schemeClr val="tx1"/>
                </a:solidFill>
                <a:latin typeface="+mn-lt"/>
                <a:ea typeface="+mn-ea"/>
                <a:cs typeface="+mn-cs"/>
              </a:rPr>
              <a:t>4 overarching stages</a:t>
            </a:r>
            <a:r>
              <a:rPr lang="en-GB" sz="1200" b="0" i="0" u="none" strike="noStrike" kern="1200" baseline="0" dirty="0">
                <a:solidFill>
                  <a:schemeClr val="tx1"/>
                </a:solidFill>
                <a:latin typeface="+mn-lt"/>
                <a:ea typeface="+mn-ea"/>
                <a:cs typeface="+mn-cs"/>
              </a:rPr>
              <a:t> of frame (why), scope (what), measure and value (how) and apply (so what) and </a:t>
            </a:r>
            <a:r>
              <a:rPr lang="en-GB" sz="1200" b="1" i="0" u="none" strike="noStrike" kern="1200" baseline="0" dirty="0">
                <a:solidFill>
                  <a:schemeClr val="tx1"/>
                </a:solidFill>
                <a:latin typeface="+mn-lt"/>
                <a:ea typeface="+mn-ea"/>
                <a:cs typeface="+mn-cs"/>
              </a:rPr>
              <a:t>9 logical steps</a:t>
            </a:r>
            <a:r>
              <a:rPr lang="en-GB" sz="1200" b="0" i="0" u="none" strike="noStrike" kern="1200" baseline="0" dirty="0">
                <a:solidFill>
                  <a:schemeClr val="tx1"/>
                </a:solidFill>
                <a:latin typeface="+mn-lt"/>
                <a:ea typeface="+mn-ea"/>
                <a:cs typeface="+mn-cs"/>
              </a:rPr>
              <a:t>. It should be easy to follow and should be suitable for any business across any sector or geography. </a:t>
            </a:r>
          </a:p>
          <a:p>
            <a:r>
              <a:rPr lang="en-GB" sz="1200" b="0" i="0" u="none" strike="noStrike" kern="1200" baseline="0" dirty="0">
                <a:solidFill>
                  <a:schemeClr val="tx1"/>
                </a:solidFill>
                <a:latin typeface="+mn-lt"/>
                <a:ea typeface="+mn-ea"/>
                <a:cs typeface="+mn-cs"/>
              </a:rPr>
              <a:t>The stages and steps are </a:t>
            </a:r>
            <a:r>
              <a:rPr lang="en-GB" sz="1200" b="1" i="0" u="none" strike="noStrike" kern="1200" baseline="0" dirty="0">
                <a:solidFill>
                  <a:schemeClr val="tx1"/>
                </a:solidFill>
                <a:latin typeface="+mn-lt"/>
                <a:ea typeface="+mn-ea"/>
                <a:cs typeface="+mn-cs"/>
              </a:rPr>
              <a:t>iterative </a:t>
            </a:r>
            <a:r>
              <a:rPr lang="en-GB" sz="1200" b="0" i="0" u="none" strike="noStrike" kern="1200" baseline="0" dirty="0">
                <a:solidFill>
                  <a:schemeClr val="tx1"/>
                </a:solidFill>
                <a:latin typeface="+mn-lt"/>
                <a:ea typeface="+mn-ea"/>
                <a:cs typeface="+mn-cs"/>
              </a:rPr>
              <a:t>so expect that you may need to revisit a previous step. </a:t>
            </a:r>
          </a:p>
          <a:p>
            <a:endParaRPr lang="en-GB" sz="1200" b="0" i="0" u="none" strike="noStrike" kern="1200" baseline="0" dirty="0">
              <a:solidFill>
                <a:schemeClr val="tx1"/>
              </a:solidFill>
              <a:latin typeface="+mn-lt"/>
              <a:ea typeface="+mn-ea"/>
              <a:cs typeface="+mn-cs"/>
            </a:endParaRPr>
          </a:p>
          <a:p>
            <a:r>
              <a:rPr lang="en-US" b="1" dirty="0"/>
              <a:t>4 principles:</a:t>
            </a:r>
          </a:p>
          <a:p>
            <a:r>
              <a:rPr lang="en-US" b="1" dirty="0"/>
              <a:t>Relevance</a:t>
            </a:r>
            <a:r>
              <a:rPr lang="en-US" dirty="0"/>
              <a:t>: Ensure that you consider the most relevant issues throughout your natural capital assessment including the impacts and/or dependencies that are most material for the business and its stakeholders (adapted from CDSB 2015 and WRI and WBCSD 2004). </a:t>
            </a:r>
            <a:br>
              <a:rPr lang="en-US" dirty="0"/>
            </a:br>
            <a:r>
              <a:rPr lang="en-US" b="1" dirty="0"/>
              <a:t>Rigor:</a:t>
            </a:r>
            <a:r>
              <a:rPr lang="en-US" dirty="0"/>
              <a:t> Use technically robust (from a scientific and economic perspective) information, data, and methods that are also fit for purpose. </a:t>
            </a:r>
            <a:br>
              <a:rPr lang="en-US" dirty="0"/>
            </a:br>
            <a:r>
              <a:rPr lang="en-US" b="1" dirty="0"/>
              <a:t>Replicability:</a:t>
            </a:r>
            <a:r>
              <a:rPr lang="en-US" dirty="0"/>
              <a:t> Ensure that all assumptions, data, caveats, and methods used are transparent, traceable, fully documented, and repeatable. This allows for eventual verification or audit, as required (adapted from GRI 2013). </a:t>
            </a:r>
            <a:br>
              <a:rPr lang="en-US" dirty="0"/>
            </a:br>
            <a:r>
              <a:rPr lang="en-US" b="1" dirty="0"/>
              <a:t>Consistency:</a:t>
            </a:r>
            <a:r>
              <a:rPr lang="en-US" dirty="0"/>
              <a:t> Ensure the data and methods used for an assessment are compatible with each other and with the scope of analysis, which depends on the overall objective and expected application (adapted from WRI and WBCSD 2004 and IIRC 2013).</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3613096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Important to note that the NCP as an overarching framework won’t give you actual results. You therefore need to use the Nat Cap toolkit to get tools.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https://naturalcapitalcoalition.org/wp-content/uploads/2016/07/NCC_Primer_WEB_2016-07-08.pdf</a:t>
            </a:r>
            <a:endParaRPr lang="en-US" sz="1200" b="1" dirty="0">
              <a:solidFill>
                <a:schemeClr val="tx1">
                  <a:lumMod val="65000"/>
                  <a:lumOff val="35000"/>
                </a:schemeClr>
              </a:solidFill>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Highlight that the aim of the training will focus on the second and third stage of the Protocol: going into measurement and valuation technical details. </a:t>
            </a:r>
          </a:p>
          <a:p>
            <a:pPr marL="0" indent="0">
              <a:buFont typeface="Arial" panose="020B0604020202020204" pitchFamily="34" charset="0"/>
              <a:buNone/>
            </a:pPr>
            <a:endParaRPr lang="en-US" dirty="0"/>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1 </a:t>
            </a:r>
            <a:r>
              <a:rPr lang="en-GB" sz="1600" dirty="0">
                <a:solidFill>
                  <a:srgbClr val="00B0F0"/>
                </a:solidFill>
              </a:rPr>
              <a:t>—</a:t>
            </a:r>
            <a:r>
              <a:rPr lang="en-GB" sz="1600" dirty="0"/>
              <a:t> </a:t>
            </a:r>
            <a:r>
              <a:rPr lang="en-US" sz="1200" dirty="0">
                <a:solidFill>
                  <a:srgbClr val="595959"/>
                </a:solidFill>
                <a:latin typeface="Arial"/>
                <a:cs typeface="Arial"/>
              </a:rPr>
              <a:t>Consider </a:t>
            </a:r>
            <a:r>
              <a:rPr lang="en-US" sz="1200" b="1" dirty="0">
                <a:solidFill>
                  <a:srgbClr val="23BAED"/>
                </a:solidFill>
                <a:latin typeface="Arial"/>
                <a:cs typeface="Arial"/>
              </a:rPr>
              <a:t>all forms of capital</a:t>
            </a:r>
            <a:r>
              <a:rPr lang="en-US" sz="1200" dirty="0">
                <a:solidFill>
                  <a:srgbClr val="595959"/>
                </a:solidFill>
                <a:latin typeface="Arial"/>
                <a:cs typeface="Arial"/>
              </a:rPr>
              <a:t> and include all relevant capitals </a:t>
            </a:r>
            <a:br>
              <a:rPr lang="en-US" sz="1200" dirty="0">
                <a:solidFill>
                  <a:srgbClr val="595959"/>
                </a:solidFill>
                <a:latin typeface="Arial"/>
                <a:cs typeface="Arial"/>
              </a:rPr>
            </a:br>
            <a:r>
              <a:rPr lang="en-US" dirty="0"/>
              <a:t>You should take into account all potentially relevant capitals, based on your organization’s business model, and where any are deemed not relevant, you should state that they are not relevant, and why. This evaluation of relevance should be achieved through undertaking some form of </a:t>
            </a:r>
            <a:r>
              <a:rPr lang="en-US" i="1" dirty="0"/>
              <a:t>materiality assessment </a:t>
            </a:r>
            <a:r>
              <a:rPr lang="en-US" dirty="0"/>
              <a:t>that considers the significance of an issue to your organization and its stakeholders.</a:t>
            </a:r>
            <a:endParaRPr lang="en-US" sz="1200" dirty="0">
              <a:solidFill>
                <a:srgbClr val="595959"/>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2</a:t>
            </a:r>
            <a:r>
              <a:rPr lang="en-GB" sz="1200" b="1" dirty="0">
                <a:solidFill>
                  <a:srgbClr val="00B0F0"/>
                </a:solidFill>
              </a:rPr>
              <a:t> </a:t>
            </a:r>
            <a:r>
              <a:rPr lang="en-GB" sz="1200" dirty="0">
                <a:solidFill>
                  <a:srgbClr val="00B0F0"/>
                </a:solidFill>
              </a:rPr>
              <a:t>—</a:t>
            </a:r>
            <a:r>
              <a:rPr lang="en-US" sz="1200" dirty="0">
                <a:solidFill>
                  <a:srgbClr val="595959"/>
                </a:solidFill>
                <a:latin typeface="Arial"/>
                <a:cs typeface="Arial"/>
              </a:rPr>
              <a:t> Take into account the </a:t>
            </a:r>
            <a:r>
              <a:rPr lang="en-US" sz="1200" b="1" dirty="0">
                <a:solidFill>
                  <a:srgbClr val="23BAED"/>
                </a:solidFill>
                <a:latin typeface="Arial"/>
                <a:cs typeface="Arial"/>
              </a:rPr>
              <a:t>surrounding system </a:t>
            </a:r>
            <a:r>
              <a:rPr lang="en-US" sz="1200" dirty="0">
                <a:solidFill>
                  <a:srgbClr val="595959"/>
                </a:solidFill>
                <a:latin typeface="Arial"/>
                <a:cs typeface="Arial"/>
              </a:rPr>
              <a:t>and its inter-connections </a:t>
            </a:r>
            <a:br>
              <a:rPr lang="en-US" sz="1200" dirty="0">
                <a:solidFill>
                  <a:srgbClr val="595959"/>
                </a:solidFill>
                <a:latin typeface="Arial"/>
                <a:cs typeface="Arial"/>
              </a:rPr>
            </a:br>
            <a:r>
              <a:rPr lang="en-US" dirty="0"/>
              <a:t>To be recognized as an integrated capitals assessment, adopting a systems-based approach is essential. The relevant system(s) should be considered, in particular the material </a:t>
            </a:r>
            <a:r>
              <a:rPr lang="en-US" i="1" dirty="0"/>
              <a:t>inter-connections within, and between, the different capitals</a:t>
            </a:r>
            <a:r>
              <a:rPr lang="en-US" dirty="0"/>
              <a:t>. This exercise should be initiated in </a:t>
            </a:r>
            <a:r>
              <a:rPr lang="en-US" i="1" dirty="0"/>
              <a:t>the Frame and Scope Stages of a capitals assessment</a:t>
            </a:r>
            <a:r>
              <a:rPr lang="en-US" dirty="0"/>
              <a:t>. Systems in this context include for example landscapes, river basin catchments, the broader working conditions within countries of operation, the networks and stakeholders that may be able to help devise or deliver a solution and the inter-connections between nature, people and organizations within these boundaries. </a:t>
            </a: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3 </a:t>
            </a:r>
            <a:r>
              <a:rPr lang="en-GB" sz="1200" dirty="0">
                <a:solidFill>
                  <a:srgbClr val="00B0F0"/>
                </a:solidFill>
              </a:rPr>
              <a:t>— </a:t>
            </a:r>
            <a:r>
              <a:rPr lang="en-US" sz="1200" dirty="0">
                <a:solidFill>
                  <a:srgbClr val="595959"/>
                </a:solidFill>
                <a:latin typeface="Arial"/>
                <a:cs typeface="Arial"/>
              </a:rPr>
              <a:t>Apply an appropriate level of attribution based on your </a:t>
            </a:r>
            <a:r>
              <a:rPr lang="en-US" sz="1200" b="1" dirty="0">
                <a:solidFill>
                  <a:srgbClr val="23BAED"/>
                </a:solidFill>
                <a:latin typeface="Arial"/>
                <a:cs typeface="Arial"/>
              </a:rPr>
              <a:t>degree of influence </a:t>
            </a:r>
            <a:br>
              <a:rPr lang="en-US" sz="1200" b="1" dirty="0">
                <a:solidFill>
                  <a:srgbClr val="23BAED"/>
                </a:solidFill>
                <a:latin typeface="Arial"/>
                <a:cs typeface="Arial"/>
              </a:rPr>
            </a:br>
            <a:r>
              <a:rPr lang="en-US" dirty="0"/>
              <a:t>Identifying what you are </a:t>
            </a:r>
            <a:r>
              <a:rPr lang="en-US" i="1" dirty="0"/>
              <a:t>fully or partially responsible for and the correct level of attribution</a:t>
            </a:r>
            <a:r>
              <a:rPr lang="en-US" dirty="0"/>
              <a:t> is challenging but extremely important. There will be some impacts and dependencies that you are clearly responsible for and others where you may only have a limited degree of influence</a:t>
            </a:r>
            <a:r>
              <a:rPr lang="en-US" sz="1200" b="1" dirty="0">
                <a:solidFill>
                  <a:srgbClr val="23BAED"/>
                </a:solidFill>
                <a:latin typeface="Arial"/>
                <a:cs typeface="Arial"/>
              </a:rPr>
              <a:t>. </a:t>
            </a:r>
            <a:r>
              <a:rPr lang="en-US" dirty="0"/>
              <a:t>To understand the extent to which your organization has actually contributed to a particular impact you should consider </a:t>
            </a:r>
            <a:r>
              <a:rPr lang="en-US" i="1" dirty="0"/>
              <a:t>what would have happened anyway in the absence of your activity (i.e. a counterfactual scenario). </a:t>
            </a:r>
            <a:br>
              <a:rPr lang="en-US" sz="1200" b="1" dirty="0">
                <a:solidFill>
                  <a:srgbClr val="23BAED"/>
                </a:solidFill>
                <a:latin typeface="Arial"/>
                <a:cs typeface="Arial"/>
              </a:rPr>
            </a:br>
            <a:r>
              <a:rPr lang="en-US" sz="1200" b="0" dirty="0">
                <a:solidFill>
                  <a:srgbClr val="23BAED"/>
                </a:solidFill>
                <a:latin typeface="Arial"/>
                <a:cs typeface="Arial"/>
              </a:rPr>
              <a:t>Levels of attribution: direct, partial direct, indirect, enabling</a:t>
            </a:r>
            <a:endParaRPr lang="en-US" sz="1200" b="1" dirty="0">
              <a:solidFill>
                <a:srgbClr val="23BAED"/>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4 </a:t>
            </a:r>
            <a:r>
              <a:rPr lang="en-GB" sz="1200" dirty="0">
                <a:solidFill>
                  <a:srgbClr val="00B0F0"/>
                </a:solidFill>
              </a:rPr>
              <a:t>— </a:t>
            </a:r>
            <a:r>
              <a:rPr lang="en-US" sz="1200" dirty="0">
                <a:solidFill>
                  <a:srgbClr val="595959"/>
                </a:solidFill>
                <a:latin typeface="Arial"/>
                <a:cs typeface="Arial"/>
              </a:rPr>
              <a:t>Present values at an </a:t>
            </a:r>
            <a:r>
              <a:rPr lang="en-US" sz="1200" b="1" dirty="0">
                <a:solidFill>
                  <a:srgbClr val="23BAED"/>
                </a:solidFill>
                <a:latin typeface="Arial"/>
                <a:cs typeface="Arial"/>
              </a:rPr>
              <a:t>appropriately granular level </a:t>
            </a:r>
            <a:r>
              <a:rPr lang="en-US" sz="1200" dirty="0">
                <a:solidFill>
                  <a:srgbClr val="595959"/>
                </a:solidFill>
                <a:latin typeface="Arial"/>
                <a:cs typeface="Arial"/>
              </a:rPr>
              <a:t>for the decision being made </a:t>
            </a:r>
            <a:br>
              <a:rPr lang="en-US" sz="1200" dirty="0">
                <a:solidFill>
                  <a:srgbClr val="595959"/>
                </a:solidFill>
                <a:latin typeface="Arial"/>
                <a:cs typeface="Arial"/>
              </a:rPr>
            </a:br>
            <a:r>
              <a:rPr lang="en-US" dirty="0"/>
              <a:t>The aim of this principle is to ensure that information provided through an assessment is </a:t>
            </a:r>
            <a:r>
              <a:rPr lang="en-US" i="1" dirty="0"/>
              <a:t>presented at the right level of detail to be useful </a:t>
            </a:r>
            <a:r>
              <a:rPr lang="en-US" dirty="0"/>
              <a:t>in decision making. This means showing positive and negative values both for each capital, and within each capital, at a suitably granular level. </a:t>
            </a:r>
            <a:endParaRPr lang="en-US" sz="1200" dirty="0">
              <a:solidFill>
                <a:srgbClr val="595959"/>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5 </a:t>
            </a:r>
            <a:r>
              <a:rPr lang="en-GB" sz="1200" dirty="0">
                <a:solidFill>
                  <a:srgbClr val="00B0F0"/>
                </a:solidFill>
              </a:rPr>
              <a:t>— </a:t>
            </a:r>
            <a:r>
              <a:rPr lang="en-US" sz="1200" dirty="0">
                <a:solidFill>
                  <a:srgbClr val="595959"/>
                </a:solidFill>
                <a:latin typeface="Arial"/>
                <a:cs typeface="Arial"/>
              </a:rPr>
              <a:t>Specify and address </a:t>
            </a:r>
            <a:r>
              <a:rPr lang="en-US" sz="1200" b="1" dirty="0">
                <a:solidFill>
                  <a:srgbClr val="23BAED"/>
                </a:solidFill>
                <a:latin typeface="Arial"/>
                <a:cs typeface="Arial"/>
              </a:rPr>
              <a:t>key differences in impacts and dependencies</a:t>
            </a:r>
            <a:r>
              <a:rPr lang="en-US" sz="1200" dirty="0">
                <a:solidFill>
                  <a:srgbClr val="595959"/>
                </a:solidFill>
                <a:latin typeface="Arial"/>
                <a:cs typeface="Arial"/>
              </a:rPr>
              <a:t> amongst all stakeholders</a:t>
            </a:r>
            <a:br>
              <a:rPr lang="en-US" sz="1200" dirty="0">
                <a:solidFill>
                  <a:srgbClr val="595959"/>
                </a:solidFill>
                <a:latin typeface="Arial"/>
                <a:cs typeface="Arial"/>
              </a:rPr>
            </a:br>
            <a:r>
              <a:rPr lang="en-US" dirty="0"/>
              <a:t>When deciding alternative courses of action, there will inevitably be some form of </a:t>
            </a:r>
            <a:r>
              <a:rPr lang="en-US" i="1" dirty="0"/>
              <a:t>trade-off between and within the different capitals</a:t>
            </a:r>
            <a:r>
              <a:rPr lang="en-US" dirty="0"/>
              <a:t>. The extent of relevant stakeholder groups becomes broader when more than one capital is part of an assessment, so a </a:t>
            </a:r>
            <a:r>
              <a:rPr lang="en-US" i="1" dirty="0"/>
              <a:t>more comprehensive stakeholder mapping </a:t>
            </a:r>
            <a:r>
              <a:rPr lang="en-US" dirty="0"/>
              <a:t>across all capitals is needed.</a:t>
            </a:r>
            <a:endParaRPr lang="en-US" sz="1200" dirty="0">
              <a:solidFill>
                <a:srgbClr val="595959"/>
              </a:solidFill>
              <a:latin typeface="Arial"/>
              <a:cs typeface="Arial"/>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2675673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Highlight that the aim of the training will focus on the second (</a:t>
            </a:r>
            <a:r>
              <a:rPr lang="en-GB" sz="1200" b="1" i="0" u="none" strike="noStrike" kern="1200" baseline="0" dirty="0">
                <a:solidFill>
                  <a:schemeClr val="tx1"/>
                </a:solidFill>
                <a:latin typeface="+mn-lt"/>
                <a:ea typeface="+mn-ea"/>
                <a:cs typeface="+mn-cs"/>
              </a:rPr>
              <a:t>scope)</a:t>
            </a:r>
            <a:r>
              <a:rPr lang="en-GB" sz="1200" b="0" i="0" u="none" strike="noStrike" kern="1200" baseline="0" dirty="0">
                <a:solidFill>
                  <a:schemeClr val="tx1"/>
                </a:solidFill>
                <a:latin typeface="+mn-lt"/>
                <a:ea typeface="+mn-ea"/>
                <a:cs typeface="+mn-cs"/>
              </a:rPr>
              <a:t> and third stage (</a:t>
            </a:r>
            <a:r>
              <a:rPr lang="en-GB" sz="1200" b="1" i="0" u="none" strike="noStrike" kern="1200" baseline="0" dirty="0">
                <a:solidFill>
                  <a:schemeClr val="tx1"/>
                </a:solidFill>
                <a:latin typeface="+mn-lt"/>
                <a:ea typeface="+mn-ea"/>
                <a:cs typeface="+mn-cs"/>
              </a:rPr>
              <a:t>measure and value)</a:t>
            </a:r>
            <a:r>
              <a:rPr lang="en-GB" sz="1200" b="0" i="0" u="none" strike="noStrike" kern="1200" baseline="0" dirty="0">
                <a:solidFill>
                  <a:schemeClr val="tx1"/>
                </a:solidFill>
                <a:latin typeface="+mn-lt"/>
                <a:ea typeface="+mn-ea"/>
                <a:cs typeface="+mn-cs"/>
              </a:rPr>
              <a:t> of the Protocol: going into measurement and valuation technical details.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The Natural Capital Protocol: </a:t>
            </a:r>
            <a:r>
              <a:rPr lang="en-US" sz="1200" b="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https://naturalcapitalcoalition.org/natural-capital-protocol/</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evidently a lot of pertinent risks around nature and the environment facing businesses today. Where does natural capital come into this - how can it help you manage these risks? </a:t>
            </a:r>
          </a:p>
          <a:p>
            <a:endParaRPr lang="en-US" dirty="0"/>
          </a:p>
          <a:p>
            <a:r>
              <a:rPr lang="en-US" b="1" dirty="0"/>
              <a:t>To assess natural capital is to assess your company’s impacts and dependencies on nature. </a:t>
            </a:r>
          </a:p>
          <a:p>
            <a:r>
              <a:rPr lang="en-US" dirty="0"/>
              <a:t>It provides information that will help you to understand your relationship with nature. By focusing on impacts and dependencies, natural capital provides structure to this understanding. </a:t>
            </a:r>
          </a:p>
          <a:p>
            <a:r>
              <a:rPr lang="en-US" dirty="0"/>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Natural </a:t>
            </a:r>
            <a:r>
              <a:rPr lang="nl-NL" dirty="0" err="1"/>
              <a:t>Capital</a:t>
            </a:r>
            <a:r>
              <a:rPr lang="nl-NL" dirty="0"/>
              <a:t> Protocol: https://capitalscoalition.org/capitals-approach/natural-capital-protocol/?fwp_filter_tabs=training_material</a:t>
            </a:r>
          </a:p>
          <a:p>
            <a:endParaRPr lang="nl-NL" dirty="0"/>
          </a:p>
          <a:p>
            <a:r>
              <a:rPr lang="nl-NL" dirty="0"/>
              <a:t>Business </a:t>
            </a:r>
            <a:r>
              <a:rPr lang="nl-NL" dirty="0" err="1"/>
              <a:t>Ecosystems</a:t>
            </a:r>
            <a:r>
              <a:rPr lang="nl-NL" dirty="0"/>
              <a:t> Training (BET) training </a:t>
            </a:r>
            <a:r>
              <a:rPr lang="nl-NL" dirty="0" err="1"/>
              <a:t>material</a:t>
            </a:r>
            <a:r>
              <a:rPr lang="nl-NL" dirty="0"/>
              <a:t>: https://www.wbcsd.org/Programs/Redefining-Value/Business-Decision-Making/Assess-and-Manage-Performance/BET/Business-Ecosystems-Training</a:t>
            </a:r>
          </a:p>
          <a:p>
            <a:endParaRPr lang="nl-NL" dirty="0"/>
          </a:p>
          <a:p>
            <a:r>
              <a:rPr lang="nl-NL" dirty="0" err="1"/>
              <a:t>Nature^Squared</a:t>
            </a:r>
            <a:r>
              <a:rPr lang="nl-NL" dirty="0"/>
              <a:t>: https://www.nature-squared.org/</a:t>
            </a:r>
          </a:p>
          <a:p>
            <a:endParaRPr lang="nl-NL" dirty="0"/>
          </a:p>
          <a:p>
            <a:r>
              <a:rPr lang="nl-NL" dirty="0"/>
              <a:t>Little Blue Research Ltd.: https://www.littleblueresearch.com/</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UNDERSTANDING NATURAL CAPITAL</a:t>
            </a:r>
          </a:p>
          <a:p>
            <a:r>
              <a:rPr lang="en-GB" sz="1200" b="0" kern="1200" dirty="0">
                <a:solidFill>
                  <a:schemeClr val="tx1"/>
                </a:solidFill>
                <a:effectLst/>
                <a:latin typeface="+mn-lt"/>
                <a:ea typeface="+mn-ea"/>
                <a:cs typeface="+mn-cs"/>
              </a:rPr>
              <a:t>A lot is happening on sustainability and that can be overwhelming. Luckily, a lot of synergy exists between various concepts and efforts can often be aligned to contribute to several goals. In this infographic we aim to illustrate how natural capital is linked to many sustainability concepts that your company may already be working on. </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Even if natural capital is a relative new concept to you or your organizations, you will find it is closely linked to other things you are already familiar with. Natural capital can be seen as an additional lens which allows you to uncover important issues for your organizations sustainability journey and connect the dots between various ongoing sustainability efforts. This infographic explains for each concept, goal, methodology, scheme or framework what it is and how it is linked to natural capital.</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The </a:t>
            </a:r>
            <a:r>
              <a:rPr lang="nl-NL" dirty="0" err="1"/>
              <a:t>infographic</a:t>
            </a:r>
            <a:r>
              <a:rPr lang="nl-NL" dirty="0"/>
              <a:t> </a:t>
            </a:r>
            <a:r>
              <a:rPr lang="nl-NL" dirty="0" err="1"/>
              <a:t>can</a:t>
            </a:r>
            <a:r>
              <a:rPr lang="nl-NL" dirty="0"/>
              <a:t> </a:t>
            </a:r>
            <a:r>
              <a:rPr lang="nl-NL" dirty="0" err="1"/>
              <a:t>be</a:t>
            </a:r>
            <a:r>
              <a:rPr lang="nl-NL" dirty="0"/>
              <a:t> </a:t>
            </a:r>
            <a:r>
              <a:rPr lang="nl-NL" dirty="0" err="1"/>
              <a:t>downloaded</a:t>
            </a:r>
            <a:r>
              <a:rPr lang="nl-NL" dirty="0"/>
              <a:t> on </a:t>
            </a:r>
            <a:r>
              <a:rPr lang="nl-NL" dirty="0" err="1"/>
              <a:t>the</a:t>
            </a:r>
            <a:r>
              <a:rPr lang="nl-NL" dirty="0"/>
              <a:t> We Value Nature – Digital media </a:t>
            </a:r>
            <a:r>
              <a:rPr lang="nl-NL" dirty="0" err="1"/>
              <a:t>library</a:t>
            </a:r>
            <a:r>
              <a:rPr lang="nl-NL" dirty="0"/>
              <a:t>: https://wevaluenature.eu/media-item/305</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70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three examples of concepts. All key concepts can be found via this link: https://wevaluenature.eu/media-item/305</a:t>
            </a:r>
          </a:p>
          <a:p>
            <a:endParaRPr lang="en-US" dirty="0"/>
          </a:p>
          <a:p>
            <a:r>
              <a:rPr lang="en-US" dirty="0"/>
              <a:t>Planetary Boundaries: Planetary boundaries are a concept developed by </a:t>
            </a:r>
            <a:r>
              <a:rPr lang="en-US" dirty="0" err="1"/>
              <a:t>Rockström</a:t>
            </a:r>
            <a:r>
              <a:rPr lang="en-US" dirty="0"/>
              <a:t> of the Stockholm Resilience Centre,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 Natural capital assessments provide insight into how your company is performing against these ecological ceilings. If you are already reporting against indicators for the planetary boundaries, you already have performed at least a partial natural capital assessment.</a:t>
            </a:r>
          </a:p>
          <a:p>
            <a:r>
              <a:rPr lang="en-US" dirty="0"/>
              <a:t>https://www.stockholmresilience.org/research/planetary-boundaries.html</a:t>
            </a:r>
          </a:p>
          <a:p>
            <a:endParaRPr lang="en-US" dirty="0"/>
          </a:p>
          <a:p>
            <a:r>
              <a:rPr lang="en-US" dirty="0"/>
              <a:t>Sustainable Development Goals: The Wedding Cake Model orders the Sustainable Development Goals (SDGs) across three layers: the biosphere, the </a:t>
            </a:r>
            <a:r>
              <a:rPr lang="en-US" dirty="0" err="1"/>
              <a:t>sociosphere</a:t>
            </a:r>
            <a:r>
              <a:rPr lang="en-US" dirty="0"/>
              <a:t> and the economic sphere. This model indicates the conditionality and hierarchy between the goals. The bottom layer (biosphere), consisting of Clear Water (6), Climate Action (13), Life Below Water (14) and Life on Land (15), forms a foundation for the layers above. If your company is already committed to the SDGs, securing goals 6, 13, 14 and 15 is essential to achieve the other goals. By working on natural capital, you are contributing to these goals and the SDGs as a whole.</a:t>
            </a:r>
          </a:p>
          <a:p>
            <a:r>
              <a:rPr lang="en-US" dirty="0"/>
              <a:t>https://www.stockholmresilience.org/research/research-news/2016-06-14-how-food-connects-all-the-sdgs.html</a:t>
            </a:r>
          </a:p>
          <a:p>
            <a:endParaRPr lang="en-US" dirty="0"/>
          </a:p>
          <a:p>
            <a:r>
              <a:rPr lang="en-US" dirty="0"/>
              <a:t>Integrated Reporting / SASB: Integrated Reporting is a reporting standard that considers several (financial, manufactured, human, intellectual, natural and social) capitals, and aims to provide an integrated overview of how companies create value. The SASB reporting standard connects businesses and investors on the financial impacts of sustainability. These frameworks will be merged into the new Value Reporting Foundation in the foreseeable future. Within this framework, Natural Capital is one of the key capitals to report on. Performing a natural capital assessment is a way to implement this framework on the element of natural capital.</a:t>
            </a:r>
          </a:p>
          <a:p>
            <a:r>
              <a:rPr lang="en-US" dirty="0"/>
              <a:t>https://integratedreporting.org/news/iirc-and-sasb-announce-intent-to-merge-in-major-step-towards-simplifying-the-corporate-reporting-system/</a:t>
            </a:r>
          </a:p>
          <a:p>
            <a:endParaRPr lang="en-US" dirty="0"/>
          </a:p>
          <a:p>
            <a:endParaRPr lang="en-US"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8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32</a:t>
            </a:fld>
            <a:endParaRPr lang="en-US"/>
          </a:p>
        </p:txBody>
      </p:sp>
    </p:spTree>
    <p:extLst>
      <p:ext uri="{BB962C8B-B14F-4D97-AF65-F5344CB8AC3E}">
        <p14:creationId xmlns:p14="http://schemas.microsoft.com/office/powerpoint/2010/main" val="1061394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https://www.pexels.com/photo/crop-ethnic-woman-with-basket-of-apples-5529527/</a:t>
            </a:r>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2947405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Like in many other sectors, supply chains in the food &amp; beverage sector can be </a:t>
            </a:r>
            <a:r>
              <a:rPr lang="en-GB" b="1" dirty="0">
                <a:solidFill>
                  <a:srgbClr val="23BAED"/>
                </a:solidFill>
              </a:rPr>
              <a:t>complex.</a:t>
            </a:r>
          </a:p>
          <a:p>
            <a:pPr marL="171450" indent="-171450">
              <a:buFontTx/>
              <a:buChar char="-"/>
            </a:pPr>
            <a:r>
              <a:rPr lang="en-GB" dirty="0"/>
              <a:t>Most supply chains are composed of a variety of actors, including input companies, farmers, traders, manufacturers, retailers and consumers.</a:t>
            </a:r>
          </a:p>
          <a:p>
            <a:pPr marL="171450" indent="-171450">
              <a:buFontTx/>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23BAED"/>
                </a:solidFill>
              </a:rPr>
              <a:t>Every actor in the supply chain has a role to play </a:t>
            </a:r>
            <a:r>
              <a:rPr lang="en-GB" dirty="0"/>
              <a:t>in realising a sustainable food &amp; beverage sector.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E.g. farmers produce the raw materials which are consequently transformed into final products. On the end of the chain – downstream – are the consumers who buy the final products.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Businesses in different parts of the supply chain do not operate independently from each other – they are </a:t>
            </a:r>
            <a:r>
              <a:rPr lang="en-GB" b="1" dirty="0">
                <a:solidFill>
                  <a:srgbClr val="23BAED"/>
                </a:solidFill>
              </a:rPr>
              <a:t>strongly </a:t>
            </a:r>
            <a:r>
              <a:rPr lang="en-GB" b="1" dirty="0">
                <a:solidFill>
                  <a:srgbClr val="00B0F0"/>
                </a:solidFill>
              </a:rPr>
              <a:t>interlinked.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Most supply chains are highly efficient: different actors along the supply chain work closely together, moving the product down through the chain up to the consumer.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For most companies, engaging with </a:t>
            </a:r>
            <a:r>
              <a:rPr lang="en-GB" sz="1200" b="1" dirty="0">
                <a:solidFill>
                  <a:srgbClr val="23BAED"/>
                </a:solidFill>
              </a:rPr>
              <a:t>farmers and consumers</a:t>
            </a:r>
            <a:r>
              <a:rPr lang="en-GB" dirty="0"/>
              <a:t> is key as they are </a:t>
            </a:r>
            <a:r>
              <a:rPr lang="en-GB" sz="1200" b="1" dirty="0">
                <a:solidFill>
                  <a:srgbClr val="23BAED"/>
                </a:solidFill>
              </a:rPr>
              <a:t>important leverage points </a:t>
            </a:r>
            <a:r>
              <a:rPr lang="en-GB" dirty="0"/>
              <a:t>for becoming more sustainable.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Mouse click to make the blue arrows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Capitals Coalition, </a:t>
            </a:r>
            <a:r>
              <a:rPr lang="nl-NL" sz="1200" i="1" dirty="0">
                <a:solidFill>
                  <a:prstClr val="black">
                    <a:lumMod val="65000"/>
                    <a:lumOff val="35000"/>
                  </a:prstClr>
                </a:solidFill>
                <a:latin typeface="Arial"/>
              </a:rPr>
              <a:t>TEEB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agriculture</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and</a:t>
            </a:r>
            <a:r>
              <a:rPr lang="nl-NL" sz="1200" i="1" dirty="0">
                <a:solidFill>
                  <a:prstClr val="black">
                    <a:lumMod val="65000"/>
                    <a:lumOff val="35000"/>
                  </a:prstClr>
                </a:solidFill>
                <a:latin typeface="Arial"/>
              </a:rPr>
              <a:t> food: </a:t>
            </a:r>
            <a:r>
              <a:rPr lang="nl-NL" sz="1200" i="1" dirty="0" err="1">
                <a:solidFill>
                  <a:prstClr val="black">
                    <a:lumMod val="65000"/>
                    <a:lumOff val="35000"/>
                  </a:prstClr>
                </a:solidFill>
                <a:latin typeface="Arial"/>
              </a:rPr>
              <a:t>operational</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guidelines</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business</a:t>
            </a:r>
            <a:r>
              <a:rPr lang="nl-NL" sz="1200" dirty="0">
                <a:solidFill>
                  <a:prstClr val="black">
                    <a:lumMod val="65000"/>
                    <a:lumOff val="35000"/>
                  </a:prstClr>
                </a:solidFill>
                <a:latin typeface="Arial"/>
              </a:rPr>
              <a:t>, 2020: </a:t>
            </a:r>
            <a:endParaRPr lang="en-GB" dirty="0"/>
          </a:p>
          <a:p>
            <a:pPr marL="0" indent="0">
              <a:buFontTx/>
              <a:buNone/>
            </a:pPr>
            <a:r>
              <a:rPr lang="en-GB" dirty="0"/>
              <a:t>https://capitalscoalition.org/teebagrifood-operational-guidelines-for-business-launch/</a:t>
            </a:r>
          </a:p>
        </p:txBody>
      </p:sp>
      <p:sp>
        <p:nvSpPr>
          <p:cNvPr id="4" name="Slide Number Placeholder 3"/>
          <p:cNvSpPr>
            <a:spLocks noGrp="1"/>
          </p:cNvSpPr>
          <p:nvPr>
            <p:ph type="sldNum" sz="quarter" idx="5"/>
          </p:nvPr>
        </p:nvSpPr>
        <p:spPr/>
        <p:txBody>
          <a:bodyPr/>
          <a:lstStyle/>
          <a:p>
            <a:fld id="{BA38B6F6-72D7-4A1C-99FF-18950054F23C}" type="slidenum">
              <a:rPr lang="nl-NL" smtClean="0"/>
              <a:t>34</a:t>
            </a:fld>
            <a:endParaRPr lang="nl-NL"/>
          </a:p>
        </p:txBody>
      </p:sp>
    </p:spTree>
    <p:extLst>
      <p:ext uri="{BB962C8B-B14F-4D97-AF65-F5344CB8AC3E}">
        <p14:creationId xmlns:p14="http://schemas.microsoft.com/office/powerpoint/2010/main" val="192408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food and beverage sector is </a:t>
            </a:r>
            <a:r>
              <a:rPr lang="en-US" sz="1200" b="1" dirty="0">
                <a:solidFill>
                  <a:srgbClr val="23BAED"/>
                </a:solidFill>
              </a:rPr>
              <a:t>highly dependent </a:t>
            </a:r>
            <a:r>
              <a:rPr lang="en-US" sz="1200" dirty="0"/>
              <a:t>on healthy and productive farmlands </a:t>
            </a:r>
            <a:r>
              <a:rPr lang="en-US" sz="1200" b="1" dirty="0">
                <a:solidFill>
                  <a:srgbClr val="23BAED"/>
                </a:solidFill>
              </a:rPr>
              <a:t>for the continuity of supply</a:t>
            </a:r>
            <a:r>
              <a:rPr lang="en-US" sz="1200" dirty="0"/>
              <a:t>.</a:t>
            </a:r>
          </a:p>
          <a:p>
            <a:r>
              <a:rPr lang="en-US" b="0" i="0" dirty="0">
                <a:solidFill>
                  <a:srgbClr val="4D4C4C"/>
                </a:solidFill>
                <a:effectLst/>
                <a:latin typeface="Helvetica" panose="020B0604020202020204" pitchFamily="34" charset="0"/>
              </a:rPr>
              <a:t>- McKinsey &amp; Company, 2016: </a:t>
            </a:r>
            <a:r>
              <a:rPr lang="nl-NL" dirty="0">
                <a:hlinkClick r:id="rId3"/>
              </a:rPr>
              <a:t>https://www.mckinsey.com/business-functions/sustainability/our-insights/starting-at-the-source-sustainability-in-supply-chains</a:t>
            </a:r>
            <a:r>
              <a:rPr lang="en-US" b="0" i="0" dirty="0">
                <a:solidFill>
                  <a:srgbClr val="4D4C4C"/>
                </a:solidFill>
                <a:effectLst/>
                <a:latin typeface="Helvetica" panose="020B0604020202020204" pitchFamily="34" charset="0"/>
              </a:rPr>
              <a:t> </a:t>
            </a:r>
          </a:p>
          <a:p>
            <a:r>
              <a:rPr lang="en-US" b="0" i="0" dirty="0">
                <a:solidFill>
                  <a:srgbClr val="333333"/>
                </a:solidFill>
                <a:effectLst/>
                <a:latin typeface="McKinsey Sans"/>
              </a:rPr>
              <a:t>GrainCorp, a large Australian agriculture business, reported that a drought cut its grain deliveries by 23%, leading to a 64% drop in 2014 profits. Unilever estimates that it loses some €300 million per year as worsening water scarcity and declining agricultural productivity lead to higher food costs.</a:t>
            </a:r>
            <a:endParaRPr lang="en-US" b="0" i="0" dirty="0">
              <a:solidFill>
                <a:srgbClr val="4D4C4C"/>
              </a:solidFill>
              <a:effectLst/>
              <a:latin typeface="Helvetica" panose="020B0604020202020204" pitchFamily="34" charset="0"/>
            </a:endParaRPr>
          </a:p>
          <a:p>
            <a:endParaRPr lang="en-US" b="0" i="0" dirty="0">
              <a:solidFill>
                <a:srgbClr val="4D4C4C"/>
              </a:solidFill>
              <a:effectLst/>
              <a:latin typeface="Helvetica" panose="020B0604020202020204" pitchFamily="34" charset="0"/>
            </a:endParaRPr>
          </a:p>
          <a:p>
            <a:br>
              <a:rPr lang="en-US" b="0" i="0" dirty="0">
                <a:solidFill>
                  <a:srgbClr val="4D4C4C"/>
                </a:solidFill>
                <a:effectLst/>
                <a:latin typeface="Helvetica" panose="020B0604020202020204" pitchFamily="34" charset="0"/>
              </a:rPr>
            </a:br>
            <a:r>
              <a:rPr lang="en-US" b="0" i="0" dirty="0">
                <a:solidFill>
                  <a:srgbClr val="4D4C4C"/>
                </a:solidFill>
                <a:effectLst/>
                <a:latin typeface="Helvetica" panose="020B0604020202020204" pitchFamily="34" charset="0"/>
              </a:rPr>
              <a:t>- </a:t>
            </a:r>
            <a:r>
              <a:rPr lang="en-US" b="0" i="0" dirty="0" err="1">
                <a:solidFill>
                  <a:srgbClr val="4D4C4C"/>
                </a:solidFill>
                <a:effectLst/>
                <a:latin typeface="Helvetica" panose="020B0604020202020204" pitchFamily="34" charset="0"/>
              </a:rPr>
              <a:t>Kering</a:t>
            </a:r>
            <a:r>
              <a:rPr lang="en-US" b="0" i="0" dirty="0">
                <a:solidFill>
                  <a:srgbClr val="4D4C4C"/>
                </a:solidFill>
                <a:effectLst/>
                <a:latin typeface="Helvetica" panose="020B0604020202020204" pitchFamily="34" charset="0"/>
              </a:rPr>
              <a:t> report 2019: </a:t>
            </a:r>
            <a:r>
              <a:rPr lang="nl-NL" dirty="0">
                <a:hlinkClick r:id="rId4"/>
              </a:rPr>
              <a:t>https://kering-group.opendatasoft.com/pages/report-2019/</a:t>
            </a:r>
            <a:endParaRPr lang="en-US" b="0" i="0" dirty="0">
              <a:solidFill>
                <a:srgbClr val="4D4C4C"/>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C4C"/>
                </a:solidFill>
                <a:effectLst/>
                <a:latin typeface="Helvetica" panose="020B0604020202020204" pitchFamily="34" charset="0"/>
              </a:rPr>
              <a:t>The figure shows how the Group's environmental impacts across the supply chain are distributed. We see that the Group's most significant impacts are generated in the supply chain (92%), and in particular from the production and processing of raw materials that together represent 76% of the total environmental impacts. </a:t>
            </a:r>
            <a:r>
              <a:rPr lang="en-US" b="0" i="0" dirty="0" err="1">
                <a:solidFill>
                  <a:srgbClr val="4D4C4C"/>
                </a:solidFill>
                <a:effectLst/>
                <a:latin typeface="Helvetica" panose="020B0604020202020204" pitchFamily="34" charset="0"/>
              </a:rPr>
              <a:t>Kering's</a:t>
            </a:r>
            <a:r>
              <a:rPr lang="en-US" b="0" i="0" dirty="0">
                <a:solidFill>
                  <a:srgbClr val="4D4C4C"/>
                </a:solidFill>
                <a:effectLst/>
                <a:latin typeface="Helvetica" panose="020B0604020202020204" pitchFamily="34" charset="0"/>
              </a:rPr>
              <a:t> own operations represent only 8% of the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4C4C"/>
              </a:solidFill>
              <a:effectLst/>
              <a:latin typeface="Helvetica" panose="020B0604020202020204" pitchFamily="34" charset="0"/>
            </a:endParaRPr>
          </a:p>
          <a:p>
            <a:endParaRPr lang="en-US" b="0" i="0" dirty="0">
              <a:solidFill>
                <a:srgbClr val="4D4C4C"/>
              </a:solidFill>
              <a:effectLst/>
              <a:latin typeface="Helvetica" panose="020B060402020202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288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b="0" i="0" dirty="0">
                <a:solidFill>
                  <a:srgbClr val="4D4C4C"/>
                </a:solidFill>
                <a:effectLst/>
                <a:latin typeface="Helvetica" panose="020B0604020202020204" pitchFamily="34" charset="0"/>
              </a:rPr>
              <a:t>The story is </a:t>
            </a:r>
            <a:r>
              <a:rPr lang="nl-NL" sz="1800" b="0" i="0" dirty="0" err="1">
                <a:solidFill>
                  <a:srgbClr val="4D4C4C"/>
                </a:solidFill>
                <a:effectLst/>
                <a:latin typeface="Helvetica" panose="020B0604020202020204" pitchFamily="34" charset="0"/>
              </a:rPr>
              <a:t>not</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very</a:t>
            </a:r>
            <a:r>
              <a:rPr lang="nl-NL" sz="1800" b="0" i="0" dirty="0">
                <a:solidFill>
                  <a:srgbClr val="4D4C4C"/>
                </a:solidFill>
                <a:effectLst/>
                <a:latin typeface="Helvetica" panose="020B0604020202020204" pitchFamily="34" charset="0"/>
              </a:rPr>
              <a:t> different </a:t>
            </a:r>
            <a:r>
              <a:rPr lang="nl-NL" sz="1800" b="0" i="0" dirty="0" err="1">
                <a:solidFill>
                  <a:srgbClr val="4D4C4C"/>
                </a:solidFill>
                <a:effectLst/>
                <a:latin typeface="Helvetica" panose="020B0604020202020204" pitchFamily="34" charset="0"/>
              </a:rPr>
              <a:t>for</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the</a:t>
            </a:r>
            <a:r>
              <a:rPr lang="nl-NL" sz="1800" b="0" i="0" dirty="0">
                <a:solidFill>
                  <a:srgbClr val="4D4C4C"/>
                </a:solidFill>
                <a:effectLst/>
                <a:latin typeface="Helvetica" panose="020B0604020202020204" pitchFamily="34" charset="0"/>
              </a:rPr>
              <a:t> Food &amp; </a:t>
            </a:r>
            <a:r>
              <a:rPr lang="nl-NL" sz="1800" b="0" i="0" dirty="0" err="1">
                <a:solidFill>
                  <a:srgbClr val="4D4C4C"/>
                </a:solidFill>
                <a:effectLst/>
                <a:latin typeface="Helvetica" panose="020B0604020202020204" pitchFamily="34" charset="0"/>
              </a:rPr>
              <a:t>Beverage</a:t>
            </a:r>
            <a:r>
              <a:rPr lang="nl-NL" sz="1800" b="0" i="0" dirty="0">
                <a:solidFill>
                  <a:srgbClr val="4D4C4C"/>
                </a:solidFill>
                <a:effectLst/>
                <a:latin typeface="Helvetica" panose="020B0604020202020204" pitchFamily="34" charset="0"/>
              </a:rPr>
              <a:t> sector. </a:t>
            </a:r>
            <a:r>
              <a:rPr lang="nl-NL" sz="1800" b="0" i="0" dirty="0" err="1">
                <a:solidFill>
                  <a:srgbClr val="4D4C4C"/>
                </a:solidFill>
                <a:effectLst/>
                <a:latin typeface="Helvetica" panose="020B0604020202020204" pitchFamily="34" charset="0"/>
              </a:rPr>
              <a:t>Environmental</a:t>
            </a:r>
            <a:r>
              <a:rPr lang="nl-NL" sz="1800" b="0" i="0" dirty="0">
                <a:solidFill>
                  <a:srgbClr val="4D4C4C"/>
                </a:solidFill>
                <a:effectLst/>
                <a:latin typeface="Helvetica" panose="020B0604020202020204" pitchFamily="34" charset="0"/>
              </a:rPr>
              <a:t> impacts are </a:t>
            </a:r>
            <a:r>
              <a:rPr lang="nl-NL" sz="1800" b="0" i="0" dirty="0" err="1">
                <a:solidFill>
                  <a:srgbClr val="4D4C4C"/>
                </a:solidFill>
                <a:effectLst/>
                <a:latin typeface="Helvetica" panose="020B0604020202020204" pitchFamily="34" charset="0"/>
              </a:rPr>
              <a:t>unequally</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distributed</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along</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the</a:t>
            </a:r>
            <a:r>
              <a:rPr lang="nl-NL" sz="1800" b="0" i="0" dirty="0">
                <a:solidFill>
                  <a:srgbClr val="4D4C4C"/>
                </a:solidFill>
                <a:effectLst/>
                <a:latin typeface="Helvetica" panose="020B0604020202020204" pitchFamily="34" charset="0"/>
              </a:rPr>
              <a:t> food chain </a:t>
            </a:r>
            <a:r>
              <a:rPr lang="nl-NL" sz="1800" b="0" i="0" dirty="0" err="1">
                <a:solidFill>
                  <a:srgbClr val="4D4C4C"/>
                </a:solidFill>
                <a:effectLst/>
                <a:latin typeface="Helvetica" panose="020B0604020202020204" pitchFamily="34" charset="0"/>
              </a:rPr>
              <a:t>with</a:t>
            </a:r>
            <a:r>
              <a:rPr lang="nl-NL" sz="1800" b="0" i="0" dirty="0">
                <a:solidFill>
                  <a:srgbClr val="4D4C4C"/>
                </a:solidFill>
                <a:effectLst/>
                <a:latin typeface="Helvetica" panose="020B0604020202020204" pitchFamily="34" charset="0"/>
              </a:rPr>
              <a:t> a high </a:t>
            </a:r>
            <a:r>
              <a:rPr lang="nl-NL" sz="1800" b="0" i="0" dirty="0" err="1">
                <a:solidFill>
                  <a:srgbClr val="4D4C4C"/>
                </a:solidFill>
                <a:effectLst/>
                <a:latin typeface="Helvetica" panose="020B0604020202020204" pitchFamily="34" charset="0"/>
              </a:rPr>
              <a:t>concentration</a:t>
            </a:r>
            <a:r>
              <a:rPr lang="nl-NL" sz="1800" b="0" i="0" dirty="0">
                <a:solidFill>
                  <a:srgbClr val="4D4C4C"/>
                </a:solidFill>
                <a:effectLst/>
                <a:latin typeface="Helvetica" panose="020B0604020202020204" pitchFamily="34" charset="0"/>
              </a:rPr>
              <a:t> at </a:t>
            </a:r>
            <a:r>
              <a:rPr lang="nl-NL" sz="1800" b="0" i="0" dirty="0" err="1">
                <a:solidFill>
                  <a:srgbClr val="4D4C4C"/>
                </a:solidFill>
                <a:effectLst/>
                <a:latin typeface="Helvetica" panose="020B0604020202020204" pitchFamily="34" charset="0"/>
              </a:rPr>
              <a:t>the</a:t>
            </a:r>
            <a:r>
              <a:rPr lang="nl-NL" sz="1800" b="0" i="0" dirty="0">
                <a:solidFill>
                  <a:srgbClr val="4D4C4C"/>
                </a:solidFill>
                <a:effectLst/>
                <a:latin typeface="Helvetica" panose="020B0604020202020204" pitchFamily="34" charset="0"/>
              </a:rPr>
              <a:t> level of </a:t>
            </a:r>
            <a:r>
              <a:rPr lang="nl-NL" sz="1800" b="0" i="0" dirty="0" err="1">
                <a:solidFill>
                  <a:srgbClr val="4D4C4C"/>
                </a:solidFill>
                <a:effectLst/>
                <a:latin typeface="Helvetica" panose="020B0604020202020204" pitchFamily="34" charset="0"/>
              </a:rPr>
              <a:t>agricultural</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production</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This</a:t>
            </a:r>
            <a:r>
              <a:rPr lang="nl-NL" sz="1800" b="0" i="0" dirty="0">
                <a:solidFill>
                  <a:srgbClr val="4D4C4C"/>
                </a:solidFill>
                <a:effectLst/>
                <a:latin typeface="Helvetica" panose="020B0604020202020204" pitchFamily="34" charset="0"/>
              </a:rPr>
              <a:t> is </a:t>
            </a:r>
            <a:r>
              <a:rPr lang="nl-NL" sz="1800" b="0" i="0" dirty="0" err="1">
                <a:solidFill>
                  <a:srgbClr val="4D4C4C"/>
                </a:solidFill>
                <a:effectLst/>
                <a:latin typeface="Helvetica" panose="020B0604020202020204" pitchFamily="34" charset="0"/>
              </a:rPr>
              <a:t>the</a:t>
            </a:r>
            <a:r>
              <a:rPr lang="nl-NL" sz="1800" b="0" i="0" dirty="0">
                <a:solidFill>
                  <a:srgbClr val="4D4C4C"/>
                </a:solidFill>
                <a:effectLst/>
                <a:latin typeface="Helvetica" panose="020B0604020202020204" pitchFamily="34" charset="0"/>
              </a:rPr>
              <a:t> case </a:t>
            </a:r>
            <a:r>
              <a:rPr lang="nl-NL" sz="1800" b="0" i="0" dirty="0" err="1">
                <a:solidFill>
                  <a:srgbClr val="4D4C4C"/>
                </a:solidFill>
                <a:effectLst/>
                <a:latin typeface="Helvetica" panose="020B0604020202020204" pitchFamily="34" charset="0"/>
              </a:rPr>
              <a:t>for</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almost</a:t>
            </a:r>
            <a:r>
              <a:rPr lang="nl-NL" sz="1800" b="0" i="0" dirty="0">
                <a:solidFill>
                  <a:srgbClr val="4D4C4C"/>
                </a:solidFill>
                <a:effectLst/>
                <a:latin typeface="Helvetica" panose="020B0604020202020204" pitchFamily="34" charset="0"/>
              </a:rPr>
              <a:t> </a:t>
            </a:r>
            <a:r>
              <a:rPr lang="nl-NL" sz="1800" b="0" i="0" dirty="0" err="1">
                <a:solidFill>
                  <a:srgbClr val="4D4C4C"/>
                </a:solidFill>
                <a:effectLst/>
                <a:latin typeface="Helvetica" panose="020B0604020202020204" pitchFamily="34" charset="0"/>
              </a:rPr>
              <a:t>all</a:t>
            </a:r>
            <a:r>
              <a:rPr lang="nl-NL" sz="1800" b="0" i="0" dirty="0">
                <a:solidFill>
                  <a:srgbClr val="4D4C4C"/>
                </a:solidFill>
                <a:effectLst/>
                <a:latin typeface="Helvetica" panose="020B0604020202020204" pitchFamily="34" charset="0"/>
              </a:rPr>
              <a:t> food </a:t>
            </a:r>
            <a:r>
              <a:rPr lang="nl-NL" sz="1800" b="0" i="0" dirty="0" err="1">
                <a:solidFill>
                  <a:srgbClr val="4D4C4C"/>
                </a:solidFill>
                <a:effectLst/>
                <a:latin typeface="Helvetica" panose="020B0604020202020204" pitchFamily="34" charset="0"/>
              </a:rPr>
              <a:t>products</a:t>
            </a:r>
            <a:r>
              <a:rPr lang="nl-NL" sz="1800" b="0" i="0" dirty="0">
                <a:solidFill>
                  <a:srgbClr val="4D4C4C"/>
                </a:solidFill>
                <a:effectLst/>
                <a:latin typeface="Helvetica" panose="020B0604020202020204" pitchFamily="34" charset="0"/>
              </a:rPr>
              <a:t> (e.g. Beef, </a:t>
            </a:r>
            <a:r>
              <a:rPr lang="nl-NL" sz="1800" b="0" i="0" dirty="0" err="1">
                <a:solidFill>
                  <a:srgbClr val="4D4C4C"/>
                </a:solidFill>
                <a:effectLst/>
                <a:latin typeface="Helvetica" panose="020B0604020202020204" pitchFamily="34" charset="0"/>
              </a:rPr>
              <a:t>rice</a:t>
            </a:r>
            <a:r>
              <a:rPr lang="nl-NL" sz="1800" b="0" i="0" dirty="0">
                <a:solidFill>
                  <a:srgbClr val="4D4C4C"/>
                </a:solidFill>
                <a:effectLst/>
                <a:latin typeface="Helvetica" panose="020B0604020202020204" pitchFamily="34" charset="0"/>
              </a:rPr>
              <a:t>, coffee).</a:t>
            </a:r>
          </a:p>
          <a:p>
            <a:endParaRPr lang="nl-NL" sz="1800" b="0" i="0" dirty="0">
              <a:solidFill>
                <a:srgbClr val="4D4C4C"/>
              </a:solidFill>
              <a:effectLst/>
              <a:latin typeface="Helvetica"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1800" dirty="0">
                <a:solidFill>
                  <a:prstClr val="black">
                    <a:lumMod val="65000"/>
                    <a:lumOff val="35000"/>
                  </a:prstClr>
                </a:solidFill>
                <a:latin typeface="Arial"/>
              </a:rPr>
              <a:t>Source: </a:t>
            </a:r>
            <a:r>
              <a:rPr lang="en-GB" sz="1800" dirty="0" err="1">
                <a:solidFill>
                  <a:prstClr val="black">
                    <a:lumMod val="65000"/>
                    <a:lumOff val="35000"/>
                  </a:prstClr>
                </a:solidFill>
                <a:latin typeface="Arial"/>
              </a:rPr>
              <a:t>Systain</a:t>
            </a:r>
            <a:r>
              <a:rPr lang="en-GB" sz="1800" dirty="0">
                <a:solidFill>
                  <a:prstClr val="black">
                    <a:lumMod val="65000"/>
                    <a:lumOff val="35000"/>
                  </a:prstClr>
                </a:solidFill>
                <a:latin typeface="Arial"/>
              </a:rPr>
              <a:t> &amp; Adelphi, </a:t>
            </a:r>
            <a:r>
              <a:rPr lang="nl-NL" sz="1800" i="1" dirty="0">
                <a:solidFill>
                  <a:prstClr val="black">
                    <a:lumMod val="65000"/>
                    <a:lumOff val="35000"/>
                  </a:prstClr>
                </a:solidFill>
                <a:latin typeface="Arial"/>
              </a:rPr>
              <a:t>Atlas on </a:t>
            </a:r>
            <a:r>
              <a:rPr lang="nl-NL" sz="1800" i="1" dirty="0" err="1">
                <a:solidFill>
                  <a:prstClr val="black">
                    <a:lumMod val="65000"/>
                    <a:lumOff val="35000"/>
                  </a:prstClr>
                </a:solidFill>
                <a:latin typeface="Arial"/>
              </a:rPr>
              <a:t>Environmental</a:t>
            </a:r>
            <a:r>
              <a:rPr lang="nl-NL" sz="1800" i="1" dirty="0">
                <a:solidFill>
                  <a:prstClr val="black">
                    <a:lumMod val="65000"/>
                    <a:lumOff val="35000"/>
                  </a:prstClr>
                </a:solidFill>
                <a:latin typeface="Arial"/>
              </a:rPr>
              <a:t> Impacts Supply </a:t>
            </a:r>
            <a:r>
              <a:rPr lang="nl-NL" sz="1800" i="1" dirty="0" err="1">
                <a:solidFill>
                  <a:prstClr val="black">
                    <a:lumMod val="65000"/>
                    <a:lumOff val="35000"/>
                  </a:prstClr>
                </a:solidFill>
                <a:latin typeface="Arial"/>
              </a:rPr>
              <a:t>Chains</a:t>
            </a:r>
            <a:r>
              <a:rPr lang="nl-NL" sz="1800" i="1" dirty="0">
                <a:solidFill>
                  <a:prstClr val="black">
                    <a:lumMod val="65000"/>
                    <a:lumOff val="35000"/>
                  </a:prstClr>
                </a:solidFill>
                <a:latin typeface="Arial"/>
              </a:rPr>
              <a:t>, </a:t>
            </a:r>
            <a:r>
              <a:rPr lang="nl-NL" sz="1800" dirty="0">
                <a:solidFill>
                  <a:prstClr val="black">
                    <a:lumMod val="65000"/>
                    <a:lumOff val="35000"/>
                  </a:prstClr>
                </a:solidFill>
                <a:latin typeface="Arial"/>
              </a:rPr>
              <a:t>2017:</a:t>
            </a:r>
            <a:endParaRPr lang="nl-NL" sz="1800" b="0" i="0" dirty="0">
              <a:solidFill>
                <a:srgbClr val="4D4C4C"/>
              </a:solidFill>
              <a:effectLst/>
              <a:latin typeface="Helvetica" panose="020B0604020202020204" pitchFamily="34" charset="0"/>
            </a:endParaRPr>
          </a:p>
          <a:p>
            <a:r>
              <a:rPr lang="nl-NL" sz="1800" dirty="0"/>
              <a:t>https://www.adelphi.de/en/publication/atlas-environmental-impacts-supply-chains</a:t>
            </a:r>
            <a:endParaRPr lang="en-CH" sz="1800" dirty="0"/>
          </a:p>
          <a:p>
            <a:pPr marL="0" indent="0">
              <a:lnSpc>
                <a:spcPct val="150000"/>
              </a:lnSpc>
              <a:buFontTx/>
              <a:buNone/>
            </a:pPr>
            <a:endParaRPr lang="en-US" b="0" i="0" dirty="0">
              <a:solidFill>
                <a:srgbClr val="4D4C4C"/>
              </a:solidFill>
              <a:effectLst/>
              <a:latin typeface="Helvetica"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b="0" i="0" dirty="0" err="1">
                <a:solidFill>
                  <a:srgbClr val="4D4C4C"/>
                </a:solidFill>
                <a:effectLst/>
                <a:latin typeface="Helvetica" panose="020B0604020202020204" pitchFamily="34" charset="0"/>
              </a:rPr>
              <a:t>Ourworldindata</a:t>
            </a:r>
            <a:r>
              <a:rPr lang="en-US" b="0" i="0" dirty="0">
                <a:solidFill>
                  <a:srgbClr val="4D4C4C"/>
                </a:solidFill>
                <a:effectLst/>
                <a:latin typeface="Helvetica" panose="020B0604020202020204" pitchFamily="34" charset="0"/>
              </a:rPr>
              <a:t>, 2020: </a:t>
            </a:r>
            <a:r>
              <a:rPr lang="nl-NL" dirty="0"/>
              <a:t>https://ourworldindata.org/environmental-impacts-of-food</a:t>
            </a:r>
          </a:p>
          <a:p>
            <a:pPr marL="0" marR="0" lvl="0" indent="0" algn="l" defTabSz="914400" rtl="0" eaLnBrk="1" fontAlgn="auto" latinLnBrk="0" hangingPunct="1">
              <a:lnSpc>
                <a:spcPct val="15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961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infographic that shows how a sustainable production landscape may look like, by visualizing practices that have a positive impact on i.e. soil, water, biodiversity, air and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http://www.nature-squared.org/</a:t>
            </a:r>
            <a:br>
              <a:rPr lang="en-US" sz="1200" dirty="0"/>
            </a:br>
            <a:endParaRPr lang="en-US" b="0" i="0" dirty="0">
              <a:solidFill>
                <a:srgbClr val="4D4C4C"/>
              </a:solidFill>
              <a:effectLst/>
              <a:latin typeface="Helvetica" panose="020B0604020202020204" pitchFamily="34" charset="0"/>
            </a:endParaRPr>
          </a:p>
          <a:p>
            <a:br>
              <a:rPr lang="en-US" b="0" i="0" dirty="0">
                <a:solidFill>
                  <a:srgbClr val="4D4C4C"/>
                </a:solidFill>
                <a:effectLst/>
                <a:latin typeface="Helvetica" panose="020B0604020202020204" pitchFamily="34" charset="0"/>
              </a:rPr>
            </a:br>
            <a:endParaRPr lang="en-US" b="0" i="0" dirty="0">
              <a:solidFill>
                <a:srgbClr val="4D4C4C"/>
              </a:solidFill>
              <a:effectLst/>
              <a:latin typeface="Helvetica" panose="020B0604020202020204" pitchFamily="34" charset="0"/>
            </a:endParaRPr>
          </a:p>
          <a:p>
            <a:endParaRPr lang="en-US" b="0" i="0" dirty="0">
              <a:solidFill>
                <a:srgbClr val="4D4C4C"/>
              </a:solidFill>
              <a:effectLst/>
              <a:latin typeface="Helvetica" panose="020B060402020202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946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Categorization</a:t>
            </a:r>
            <a:r>
              <a:rPr lang="nl-NL" dirty="0"/>
              <a:t> </a:t>
            </a:r>
            <a:r>
              <a:rPr lang="nl-NL" dirty="0" err="1"/>
              <a:t>based</a:t>
            </a:r>
            <a:r>
              <a:rPr lang="nl-NL" dirty="0"/>
              <a:t> on SAI report (2015) </a:t>
            </a:r>
            <a:r>
              <a:rPr lang="nl-NL" i="1" dirty="0" err="1"/>
              <a:t>Sustainable</a:t>
            </a:r>
            <a:r>
              <a:rPr lang="nl-NL" i="1" dirty="0"/>
              <a:t> </a:t>
            </a:r>
            <a:r>
              <a:rPr lang="nl-NL" i="1" dirty="0" err="1"/>
              <a:t>Sourcing</a:t>
            </a:r>
            <a:r>
              <a:rPr lang="nl-NL" i="1" dirty="0"/>
              <a:t> of Agricultural </a:t>
            </a:r>
            <a:r>
              <a:rPr lang="nl-NL" i="1" dirty="0" err="1"/>
              <a:t>Raw</a:t>
            </a:r>
            <a:r>
              <a:rPr lang="nl-NL" i="1" dirty="0"/>
              <a:t> </a:t>
            </a:r>
            <a:r>
              <a:rPr lang="nl-NL" i="1" dirty="0" err="1"/>
              <a:t>Materials</a:t>
            </a:r>
            <a:r>
              <a:rPr lang="nl-NL" i="1" dirty="0"/>
              <a:t>: a </a:t>
            </a:r>
            <a:r>
              <a:rPr lang="nl-NL" i="1" dirty="0" err="1"/>
              <a:t>Practitioner’s</a:t>
            </a:r>
            <a:r>
              <a:rPr lang="nl-NL" i="1" dirty="0"/>
              <a:t> guide</a:t>
            </a:r>
            <a:r>
              <a:rPr lang="nl-NL" dirty="0"/>
              <a:t>: </a:t>
            </a:r>
            <a:br>
              <a:rPr lang="nl-NL" dirty="0"/>
            </a:br>
            <a:r>
              <a:rPr lang="nl-NL" dirty="0"/>
              <a:t>“</a:t>
            </a:r>
            <a:r>
              <a:rPr lang="en-US" b="0" i="0" dirty="0">
                <a:solidFill>
                  <a:srgbClr val="4D4C4C"/>
                </a:solidFill>
                <a:effectLst/>
                <a:latin typeface="Helvetica" panose="020B0604020202020204" pitchFamily="34" charset="0"/>
              </a:rPr>
              <a:t>https://saiplatform.org/wp-content/uploads/2019/04/sai-sustainable-sourcing-guide-_june-2015.pdf</a:t>
            </a:r>
          </a:p>
          <a:p>
            <a:endParaRPr lang="nl-NL" dirty="0"/>
          </a:p>
          <a:p>
            <a:r>
              <a:rPr lang="nl-NL" dirty="0"/>
              <a:t>The report is </a:t>
            </a:r>
            <a:r>
              <a:rPr lang="nl-NL" dirty="0" err="1"/>
              <a:t>produced</a:t>
            </a:r>
            <a:r>
              <a:rPr lang="nl-NL" dirty="0"/>
              <a:t> in </a:t>
            </a:r>
            <a:r>
              <a:rPr lang="nl-NL" dirty="0" err="1"/>
              <a:t>collaboration</a:t>
            </a:r>
            <a:r>
              <a:rPr lang="nl-NL" dirty="0"/>
              <a:t> </a:t>
            </a:r>
            <a:r>
              <a:rPr lang="nl-NL" dirty="0" err="1"/>
              <a:t>with</a:t>
            </a:r>
            <a:r>
              <a:rPr lang="nl-NL" dirty="0"/>
              <a:t> IMD, CSL, International Trade Centre, IDH </a:t>
            </a:r>
            <a:r>
              <a:rPr lang="nl-NL" dirty="0" err="1"/>
              <a:t>the</a:t>
            </a:r>
            <a:r>
              <a:rPr lang="nl-NL" dirty="0"/>
              <a:t> </a:t>
            </a:r>
            <a:r>
              <a:rPr lang="nl-NL" dirty="0" err="1"/>
              <a:t>Sustainable</a:t>
            </a:r>
            <a:r>
              <a:rPr lang="nl-NL" dirty="0"/>
              <a:t> </a:t>
            </a:r>
            <a:r>
              <a:rPr lang="nl-NL" dirty="0" err="1"/>
              <a:t>Initiative</a:t>
            </a:r>
            <a:r>
              <a:rPr lang="nl-NL" dirty="0"/>
              <a:t> </a:t>
            </a:r>
            <a:r>
              <a:rPr lang="nl-NL" dirty="0" err="1"/>
              <a:t>with</a:t>
            </a:r>
            <a:r>
              <a:rPr lang="nl-NL" dirty="0"/>
              <a:t> support </a:t>
            </a:r>
            <a:r>
              <a:rPr lang="nl-NL" dirty="0" err="1"/>
              <a:t>from</a:t>
            </a:r>
            <a:r>
              <a:rPr lang="nl-NL" dirty="0"/>
              <a:t> BSR, </a:t>
            </a:r>
            <a:r>
              <a:rPr lang="nl-NL" dirty="0" err="1"/>
              <a:t>Sedex</a:t>
            </a:r>
            <a:r>
              <a:rPr lang="nl-NL" dirty="0"/>
              <a:t> </a:t>
            </a:r>
            <a:r>
              <a:rPr lang="nl-NL" dirty="0" err="1"/>
              <a:t>and</a:t>
            </a:r>
            <a:r>
              <a:rPr lang="nl-NL" dirty="0"/>
              <a:t> </a:t>
            </a:r>
            <a:r>
              <a:rPr lang="nl-NL" dirty="0" err="1"/>
              <a:t>the</a:t>
            </a:r>
            <a:r>
              <a:rPr lang="nl-NL" dirty="0"/>
              <a:t> </a:t>
            </a:r>
            <a:r>
              <a:rPr lang="nl-NL" dirty="0" err="1"/>
              <a:t>Sustainable</a:t>
            </a:r>
            <a:r>
              <a:rPr lang="nl-NL" dirty="0"/>
              <a:t> Food </a:t>
            </a:r>
            <a:r>
              <a:rPr lang="nl-NL" dirty="0" err="1"/>
              <a:t>Laboratory</a:t>
            </a:r>
            <a:r>
              <a:rPr lang="nl-NL" dirty="0"/>
              <a:t>.</a:t>
            </a:r>
          </a:p>
          <a:p>
            <a:endParaRPr lang="nl-NL" dirty="0"/>
          </a:p>
          <a:p>
            <a:r>
              <a:rPr lang="nl-NL" dirty="0" err="1"/>
              <a:t>Strategies</a:t>
            </a:r>
            <a:r>
              <a:rPr lang="nl-NL" dirty="0"/>
              <a:t> </a:t>
            </a:r>
            <a:r>
              <a:rPr lang="nl-NL" dirty="0" err="1"/>
              <a:t>can</a:t>
            </a:r>
            <a:r>
              <a:rPr lang="nl-NL" dirty="0"/>
              <a:t> </a:t>
            </a:r>
            <a:r>
              <a:rPr lang="nl-NL" dirty="0" err="1"/>
              <a:t>also</a:t>
            </a:r>
            <a:r>
              <a:rPr lang="nl-NL" dirty="0"/>
              <a:t> </a:t>
            </a:r>
            <a:r>
              <a:rPr lang="nl-NL" dirty="0" err="1"/>
              <a:t>be</a:t>
            </a:r>
            <a:r>
              <a:rPr lang="nl-NL" dirty="0"/>
              <a:t> </a:t>
            </a:r>
            <a:r>
              <a:rPr lang="nl-NL" dirty="0" err="1"/>
              <a:t>combined</a:t>
            </a:r>
            <a:r>
              <a:rPr lang="nl-NL" dirty="0"/>
              <a: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27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8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Value Nature: https://wevaluenature.eu/</a:t>
            </a:r>
          </a:p>
          <a:p>
            <a:endParaRPr lang="en-GB" dirty="0"/>
          </a:p>
          <a:p>
            <a:r>
              <a:rPr lang="en-GB" dirty="0"/>
              <a:t>Creative Commons: https://creativecommons.org/licenses/by/4.0/</a:t>
            </a:r>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All</a:t>
            </a:r>
            <a:r>
              <a:rPr lang="nl-NL" dirty="0"/>
              <a:t> action cards </a:t>
            </a:r>
            <a:r>
              <a:rPr lang="nl-NL" dirty="0" err="1"/>
              <a:t>can</a:t>
            </a:r>
            <a:r>
              <a:rPr lang="nl-NL" dirty="0"/>
              <a:t> </a:t>
            </a:r>
            <a:r>
              <a:rPr lang="nl-NL" dirty="0" err="1"/>
              <a:t>be</a:t>
            </a:r>
            <a:r>
              <a:rPr lang="nl-NL" dirty="0"/>
              <a:t> </a:t>
            </a:r>
            <a:r>
              <a:rPr lang="nl-NL" dirty="0" err="1"/>
              <a:t>retreived</a:t>
            </a:r>
            <a:r>
              <a:rPr lang="nl-NL" dirty="0"/>
              <a:t> </a:t>
            </a:r>
            <a:r>
              <a:rPr lang="nl-NL" dirty="0" err="1"/>
              <a:t>through</a:t>
            </a:r>
            <a:r>
              <a:rPr lang="nl-NL" dirty="0"/>
              <a:t>: </a:t>
            </a:r>
            <a:r>
              <a:rPr lang="en-GB" sz="1200" b="0" dirty="0"/>
              <a:t>https://wevaluenature.eu/media-item/307</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895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First </a:t>
            </a:r>
            <a:r>
              <a:rPr lang="nl-NL" b="0" dirty="0" err="1"/>
              <a:t>ask</a:t>
            </a:r>
            <a:r>
              <a:rPr lang="nl-NL" b="0" dirty="0"/>
              <a:t> </a:t>
            </a:r>
            <a:r>
              <a:rPr lang="nl-NL" b="0" dirty="0" err="1"/>
              <a:t>respondents</a:t>
            </a:r>
            <a:r>
              <a:rPr lang="nl-NL" b="0" dirty="0"/>
              <a:t> </a:t>
            </a:r>
            <a:r>
              <a:rPr lang="nl-NL" b="0" dirty="0" err="1"/>
              <a:t>about</a:t>
            </a:r>
            <a:r>
              <a:rPr lang="nl-NL" b="0" dirty="0"/>
              <a:t> </a:t>
            </a:r>
            <a:r>
              <a:rPr lang="nl-NL" b="0" dirty="0" err="1"/>
              <a:t>the</a:t>
            </a:r>
            <a:r>
              <a:rPr lang="nl-NL" b="0" dirty="0"/>
              <a:t> top 2 </a:t>
            </a:r>
            <a:r>
              <a:rPr lang="nl-NL" b="0" dirty="0" err="1"/>
              <a:t>risks</a:t>
            </a:r>
            <a:r>
              <a:rPr lang="nl-NL" b="0" dirty="0"/>
              <a:t> </a:t>
            </a:r>
            <a:r>
              <a:rPr lang="nl-NL" b="0" dirty="0" err="1"/>
              <a:t>that</a:t>
            </a:r>
            <a:r>
              <a:rPr lang="nl-NL" b="0" dirty="0"/>
              <a:t> </a:t>
            </a:r>
            <a:r>
              <a:rPr lang="nl-NL" b="0" dirty="0" err="1"/>
              <a:t>they</a:t>
            </a:r>
            <a:r>
              <a:rPr lang="nl-NL" b="0" dirty="0"/>
              <a:t> </a:t>
            </a:r>
            <a:r>
              <a:rPr lang="nl-NL" b="0" dirty="0" err="1"/>
              <a:t>see</a:t>
            </a:r>
            <a:r>
              <a:rPr lang="nl-NL" b="0" dirty="0"/>
              <a:t> </a:t>
            </a:r>
            <a:r>
              <a:rPr lang="nl-NL" b="0" dirty="0" err="1"/>
              <a:t>for</a:t>
            </a:r>
            <a:r>
              <a:rPr lang="nl-NL" b="0" dirty="0"/>
              <a:t> </a:t>
            </a:r>
            <a:r>
              <a:rPr lang="nl-NL" b="0" dirty="0" err="1"/>
              <a:t>their</a:t>
            </a:r>
            <a:r>
              <a:rPr lang="nl-NL" b="0" dirty="0"/>
              <a:t> company at farm level?</a:t>
            </a:r>
          </a:p>
          <a:p>
            <a:r>
              <a:rPr lang="nl-NL" b="0" dirty="0"/>
              <a:t>The next question </a:t>
            </a:r>
            <a:r>
              <a:rPr lang="nl-NL" b="0" dirty="0" err="1"/>
              <a:t>revolves</a:t>
            </a:r>
            <a:r>
              <a:rPr lang="nl-NL" b="0" dirty="0"/>
              <a:t> </a:t>
            </a:r>
            <a:r>
              <a:rPr lang="nl-NL" b="0" dirty="0" err="1"/>
              <a:t>around</a:t>
            </a:r>
            <a:r>
              <a:rPr lang="nl-NL" b="0" dirty="0"/>
              <a:t> </a:t>
            </a:r>
            <a:r>
              <a:rPr lang="nl-NL" b="0" dirty="0" err="1"/>
              <a:t>how</a:t>
            </a:r>
            <a:r>
              <a:rPr lang="nl-NL" b="0" dirty="0"/>
              <a:t> </a:t>
            </a:r>
            <a:r>
              <a:rPr lang="nl-NL" b="0" dirty="0" err="1"/>
              <a:t>they</a:t>
            </a:r>
            <a:r>
              <a:rPr lang="nl-NL" b="0" dirty="0"/>
              <a:t> </a:t>
            </a:r>
            <a:r>
              <a:rPr lang="nl-NL" b="0" dirty="0" err="1"/>
              <a:t>organize</a:t>
            </a:r>
            <a:r>
              <a:rPr lang="nl-NL" b="0" dirty="0"/>
              <a:t> </a:t>
            </a:r>
            <a:r>
              <a:rPr lang="nl-NL" b="0" dirty="0" err="1"/>
              <a:t>sustainable</a:t>
            </a:r>
            <a:r>
              <a:rPr lang="nl-NL" b="0" dirty="0"/>
              <a:t> change at farm level, </a:t>
            </a:r>
            <a:r>
              <a:rPr lang="nl-NL" b="0" dirty="0" err="1"/>
              <a:t>using</a:t>
            </a:r>
            <a:r>
              <a:rPr lang="nl-NL" b="0" dirty="0"/>
              <a:t> </a:t>
            </a:r>
            <a:r>
              <a:rPr lang="nl-NL" b="0" dirty="0" err="1"/>
              <a:t>the</a:t>
            </a:r>
            <a:r>
              <a:rPr lang="nl-NL" b="0" dirty="0"/>
              <a:t> </a:t>
            </a:r>
            <a:r>
              <a:rPr lang="nl-NL" b="0" dirty="0" err="1"/>
              <a:t>categories</a:t>
            </a:r>
            <a:r>
              <a:rPr lang="nl-NL" b="0" dirty="0"/>
              <a:t> as </a:t>
            </a:r>
            <a:r>
              <a:rPr lang="nl-NL" b="0" dirty="0" err="1"/>
              <a:t>explained</a:t>
            </a:r>
            <a:r>
              <a:rPr lang="nl-NL" b="0" dirty="0"/>
              <a:t> in </a:t>
            </a:r>
            <a:r>
              <a:rPr lang="nl-NL" b="0" dirty="0" err="1"/>
              <a:t>the</a:t>
            </a:r>
            <a:r>
              <a:rPr lang="nl-NL" b="0" dirty="0"/>
              <a:t> </a:t>
            </a:r>
            <a:r>
              <a:rPr lang="nl-NL" b="0" dirty="0" err="1"/>
              <a:t>previous</a:t>
            </a:r>
            <a:r>
              <a:rPr lang="nl-NL" b="0" dirty="0"/>
              <a:t> slides:</a:t>
            </a:r>
          </a:p>
          <a:p>
            <a:endParaRPr lang="nl-NL" b="0" dirty="0"/>
          </a:p>
          <a:p>
            <a:r>
              <a:rPr lang="nl-NL" dirty="0"/>
              <a:t>- </a:t>
            </a:r>
            <a:r>
              <a:rPr lang="nl-NL" dirty="0" err="1"/>
              <a:t>Industry</a:t>
            </a:r>
            <a:r>
              <a:rPr lang="nl-NL" dirty="0"/>
              <a:t> </a:t>
            </a:r>
            <a:r>
              <a:rPr lang="nl-NL" dirty="0" err="1"/>
              <a:t>wide</a:t>
            </a:r>
            <a:r>
              <a:rPr lang="nl-NL" dirty="0"/>
              <a:t> cooperation &amp; partnerships</a:t>
            </a:r>
          </a:p>
          <a:p>
            <a:pPr marL="0" indent="0">
              <a:buFontTx/>
              <a:buNone/>
            </a:pPr>
            <a:r>
              <a:rPr lang="nl-NL" dirty="0"/>
              <a:t>- Standards </a:t>
            </a:r>
            <a:r>
              <a:rPr lang="nl-NL" dirty="0" err="1"/>
              <a:t>and</a:t>
            </a:r>
            <a:r>
              <a:rPr lang="nl-NL" dirty="0"/>
              <a:t> </a:t>
            </a:r>
            <a:r>
              <a:rPr lang="nl-NL" dirty="0" err="1"/>
              <a:t>certification</a:t>
            </a:r>
            <a:endParaRPr lang="nl-NL" dirty="0"/>
          </a:p>
          <a:p>
            <a:r>
              <a:rPr lang="nl-NL" dirty="0"/>
              <a:t>- </a:t>
            </a:r>
            <a:r>
              <a:rPr lang="nl-NL" dirty="0" err="1"/>
              <a:t>Implementing</a:t>
            </a:r>
            <a:r>
              <a:rPr lang="nl-NL" dirty="0"/>
              <a:t> </a:t>
            </a:r>
            <a:r>
              <a:rPr lang="nl-NL" dirty="0" err="1"/>
              <a:t>sustainability</a:t>
            </a:r>
            <a:r>
              <a:rPr lang="nl-NL" dirty="0"/>
              <a:t> </a:t>
            </a:r>
            <a:r>
              <a:rPr lang="nl-NL" dirty="0" err="1"/>
              <a:t>requirements</a:t>
            </a:r>
            <a:r>
              <a:rPr lang="nl-NL" dirty="0"/>
              <a:t> in </a:t>
            </a:r>
            <a:r>
              <a:rPr lang="nl-NL" dirty="0" err="1"/>
              <a:t>company’s</a:t>
            </a:r>
            <a:r>
              <a:rPr lang="nl-NL" dirty="0"/>
              <a:t> </a:t>
            </a:r>
            <a:r>
              <a:rPr lang="nl-NL" dirty="0" err="1"/>
              <a:t>supply</a:t>
            </a:r>
            <a:r>
              <a:rPr lang="nl-NL" dirty="0"/>
              <a:t> chain</a:t>
            </a:r>
          </a:p>
          <a:p>
            <a:r>
              <a:rPr lang="nl-NL" dirty="0"/>
              <a:t>- </a:t>
            </a:r>
            <a:r>
              <a:rPr lang="nl-NL" dirty="0" err="1"/>
              <a:t>Other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562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explain why businesses should engage with consumers on the topic of natural capital. </a:t>
            </a:r>
          </a:p>
          <a:p>
            <a:pPr marL="171450" indent="-171450">
              <a:buFontTx/>
              <a:buChar char="-"/>
            </a:pPr>
            <a:r>
              <a:rPr lang="en-GB" dirty="0"/>
              <a:t>Consumers are the actors in the supply chain who eventually buy the F&amp;B products. </a:t>
            </a:r>
          </a:p>
          <a:p>
            <a:pPr marL="0" indent="0">
              <a:buFontTx/>
              <a:buNone/>
            </a:pPr>
            <a:endParaRPr lang="en-GB" dirty="0"/>
          </a:p>
          <a:p>
            <a:pPr marL="0" indent="0">
              <a:buFontTx/>
              <a:buNone/>
            </a:pPr>
            <a:r>
              <a:rPr lang="en-GB" dirty="0"/>
              <a:t>Finding a market for sustainably produced products is important for your business. It is therefore key to engage consumers on the topic of natural capital.</a:t>
            </a:r>
          </a:p>
          <a:p>
            <a:pPr marL="0" indent="0">
              <a:buFontTx/>
              <a:buNone/>
            </a:pPr>
            <a:endParaRPr lang="en-GB" dirty="0"/>
          </a:p>
          <a:p>
            <a:pPr marL="0" indent="0">
              <a:buFontTx/>
              <a:buNone/>
            </a:pPr>
            <a:r>
              <a:rPr lang="en-US" dirty="0"/>
              <a:t>TEEB FOR AGRICULTURE AND FOOD: OPERATIONAL GUIDELINES FOR BUSINESS, 2020:</a:t>
            </a:r>
          </a:p>
          <a:p>
            <a:pPr marL="0" indent="0">
              <a:buFontTx/>
              <a:buNone/>
            </a:pPr>
            <a:r>
              <a:rPr lang="en-US" dirty="0"/>
              <a:t>https://capitalscoalition.org/teebagrifood-operational-guidelines-for-business-launch/</a:t>
            </a:r>
            <a:endParaRPr lang="en-GB" dirty="0"/>
          </a:p>
        </p:txBody>
      </p:sp>
      <p:sp>
        <p:nvSpPr>
          <p:cNvPr id="4" name="Slide Number Placeholder 3"/>
          <p:cNvSpPr>
            <a:spLocks noGrp="1"/>
          </p:cNvSpPr>
          <p:nvPr>
            <p:ph type="sldNum" sz="quarter" idx="5"/>
          </p:nvPr>
        </p:nvSpPr>
        <p:spPr/>
        <p:txBody>
          <a:bodyPr/>
          <a:lstStyle/>
          <a:p>
            <a:fld id="{BA38B6F6-72D7-4A1C-99FF-18950054F23C}" type="slidenum">
              <a:rPr lang="nl-NL" smtClean="0"/>
              <a:t>42</a:t>
            </a:fld>
            <a:endParaRPr lang="nl-NL"/>
          </a:p>
        </p:txBody>
      </p:sp>
    </p:spTree>
    <p:extLst>
      <p:ext uri="{BB962C8B-B14F-4D97-AF65-F5344CB8AC3E}">
        <p14:creationId xmlns:p14="http://schemas.microsoft.com/office/powerpoint/2010/main" val="98040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Presenter to explain that there are positive consumer trends on natural capital.</a:t>
            </a:r>
          </a:p>
          <a:p>
            <a:r>
              <a:rPr lang="en-US" sz="1200" b="0" dirty="0"/>
              <a:t>Consumers find it increasingly important to buy products that are produced sustainably. The market for sustainable products is now growing faster than the market for conventional products.</a:t>
            </a:r>
          </a:p>
          <a:p>
            <a:endParaRPr lang="en-US" sz="1200" b="0" dirty="0"/>
          </a:p>
          <a:p>
            <a:r>
              <a:rPr lang="en-US" sz="1200" b="0" dirty="0"/>
              <a:t>However, we still see a mismatch in what people say and how they act (in the supermarket). </a:t>
            </a:r>
          </a:p>
          <a:p>
            <a:endParaRPr lang="en-US" sz="1200" b="0" dirty="0"/>
          </a:p>
          <a:p>
            <a:r>
              <a:rPr lang="en-US" sz="1200" dirty="0"/>
              <a:t>Harvard Business review 2019 survey </a:t>
            </a:r>
          </a:p>
          <a:p>
            <a:r>
              <a:rPr lang="en-GB" dirty="0"/>
              <a:t>https://hbr.org/2019/07/the-elusive-green-consumer#:~:text=In%20one%20rec</a:t>
            </a:r>
          </a:p>
          <a:p>
            <a:br>
              <a:rPr lang="en-US" dirty="0"/>
            </a:br>
            <a:r>
              <a:rPr lang="en-US" b="0" i="0" dirty="0">
                <a:solidFill>
                  <a:srgbClr val="002B54"/>
                </a:solidFill>
                <a:effectLst/>
                <a:latin typeface="Helvetica Neue"/>
              </a:rPr>
              <a:t>The European Union market for sustainable products (2019)</a:t>
            </a:r>
            <a:br>
              <a:rPr lang="en-GB" b="0" i="0" dirty="0">
                <a:solidFill>
                  <a:srgbClr val="002B54"/>
                </a:solidFill>
                <a:effectLst/>
                <a:latin typeface="Helvetica Neue"/>
              </a:rPr>
            </a:br>
            <a:r>
              <a:rPr lang="en-GB" b="0" i="0" dirty="0">
                <a:solidFill>
                  <a:srgbClr val="002B54"/>
                </a:solidFill>
                <a:effectLst/>
                <a:latin typeface="Helvetica Neue"/>
              </a:rPr>
              <a:t>https://www.intracen.org/publication/The-European-Union-market-for-sustainable-products/</a:t>
            </a:r>
            <a:endParaRPr lang="en-GB" b="0" dirty="0"/>
          </a:p>
          <a:p>
            <a:endParaRPr lang="en-GB" dirty="0"/>
          </a:p>
          <a:p>
            <a:r>
              <a:rPr lang="en-US" b="0" i="0" dirty="0">
                <a:solidFill>
                  <a:srgbClr val="222222"/>
                </a:solidFill>
                <a:effectLst/>
                <a:latin typeface="Georgia" panose="02040502050405020303" pitchFamily="18" charset="0"/>
              </a:rPr>
              <a:t>FMI-Label Insight (2018):</a:t>
            </a:r>
            <a:br>
              <a:rPr lang="en-US" b="0" i="0" dirty="0">
                <a:solidFill>
                  <a:srgbClr val="222222"/>
                </a:solidFill>
                <a:effectLst/>
                <a:latin typeface="Georgia" panose="02040502050405020303" pitchFamily="18" charset="0"/>
              </a:rPr>
            </a:br>
            <a:r>
              <a:rPr lang="en-US" b="0" i="0" dirty="0">
                <a:solidFill>
                  <a:srgbClr val="222222"/>
                </a:solidFill>
                <a:effectLst/>
                <a:latin typeface="Georgia" panose="02040502050405020303" pitchFamily="18" charset="0"/>
              </a:rPr>
              <a:t>https://www.fmi.org/blog/view/fmi-blog/2018/09/21/transparency-can-impact-the-bottom-line</a:t>
            </a:r>
            <a:endParaRPr lang="en-GB" dirty="0"/>
          </a:p>
          <a:p>
            <a:endParaRPr lang="en-GB" dirty="0"/>
          </a:p>
          <a:p>
            <a:r>
              <a:rPr lang="en-GB" dirty="0" err="1"/>
              <a:t>Unillever</a:t>
            </a:r>
            <a:r>
              <a:rPr lang="en-GB" dirty="0"/>
              <a:t> (2020) – Consumers and sustainability</a:t>
            </a:r>
          </a:p>
          <a:p>
            <a:r>
              <a:rPr lang="en-GB" dirty="0"/>
              <a:t>https://www.unilever.com/sustainable-living/our-strategy/consumers-and-sustainability/ent%20survey%2065,about%2026%25%20actually%20do%20so.&amp;text=We%20have%20been%20studying%20how,marketing%2C%20economics%2C%20and%20psychology.</a:t>
            </a:r>
          </a:p>
          <a:p>
            <a:endParaRPr lang="en-GB" dirty="0"/>
          </a:p>
          <a:p>
            <a:r>
              <a:rPr lang="en-GB" dirty="0"/>
              <a:t>2020 Global Buying Green Report</a:t>
            </a:r>
          </a:p>
          <a:p>
            <a:r>
              <a:rPr lang="en-GB" dirty="0"/>
              <a:t>https://triviumpackaging.com/sustainability/2020BuyingGreenReport.pdf</a:t>
            </a:r>
          </a:p>
        </p:txBody>
      </p:sp>
      <p:sp>
        <p:nvSpPr>
          <p:cNvPr id="4" name="Slide Number Placeholder 3"/>
          <p:cNvSpPr>
            <a:spLocks noGrp="1"/>
          </p:cNvSpPr>
          <p:nvPr>
            <p:ph type="sldNum" sz="quarter" idx="5"/>
          </p:nvPr>
        </p:nvSpPr>
        <p:spPr/>
        <p:txBody>
          <a:bodyPr/>
          <a:lstStyle/>
          <a:p>
            <a:fld id="{BA38B6F6-72D7-4A1C-99FF-18950054F23C}" type="slidenum">
              <a:rPr lang="nl-NL" smtClean="0"/>
              <a:t>43</a:t>
            </a:fld>
            <a:endParaRPr lang="nl-NL"/>
          </a:p>
        </p:txBody>
      </p:sp>
    </p:spTree>
    <p:extLst>
      <p:ext uri="{BB962C8B-B14F-4D97-AF65-F5344CB8AC3E}">
        <p14:creationId xmlns:p14="http://schemas.microsoft.com/office/powerpoint/2010/main" val="1745291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38B6F6-72D7-4A1C-99FF-18950054F23C}" type="slidenum">
              <a:rPr lang="nl-NL" smtClean="0"/>
              <a:t>44</a:t>
            </a:fld>
            <a:endParaRPr lang="nl-NL"/>
          </a:p>
        </p:txBody>
      </p:sp>
    </p:spTree>
    <p:extLst>
      <p:ext uri="{BB962C8B-B14F-4D97-AF65-F5344CB8AC3E}">
        <p14:creationId xmlns:p14="http://schemas.microsoft.com/office/powerpoint/2010/main" val="2377383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First </a:t>
            </a:r>
            <a:r>
              <a:rPr lang="nl-NL" b="0" dirty="0" err="1"/>
              <a:t>ask</a:t>
            </a:r>
            <a:r>
              <a:rPr lang="nl-NL" b="0" dirty="0"/>
              <a:t> </a:t>
            </a:r>
            <a:r>
              <a:rPr lang="nl-NL" b="0" dirty="0" err="1"/>
              <a:t>respondents</a:t>
            </a:r>
            <a:r>
              <a:rPr lang="nl-NL" b="0" dirty="0"/>
              <a:t> </a:t>
            </a:r>
            <a:r>
              <a:rPr lang="nl-NL" b="0" dirty="0" err="1"/>
              <a:t>about</a:t>
            </a:r>
            <a:r>
              <a:rPr lang="nl-NL" b="0" dirty="0"/>
              <a:t> </a:t>
            </a:r>
            <a:r>
              <a:rPr lang="nl-NL" b="0" dirty="0" err="1"/>
              <a:t>the</a:t>
            </a:r>
            <a:r>
              <a:rPr lang="nl-NL" b="0" dirty="0"/>
              <a:t> top 2 </a:t>
            </a:r>
            <a:r>
              <a:rPr lang="nl-NL" b="0" dirty="0" err="1"/>
              <a:t>risks</a:t>
            </a:r>
            <a:r>
              <a:rPr lang="nl-NL" b="0" dirty="0"/>
              <a:t> </a:t>
            </a:r>
            <a:r>
              <a:rPr lang="nl-NL" b="0" dirty="0" err="1"/>
              <a:t>that</a:t>
            </a:r>
            <a:r>
              <a:rPr lang="nl-NL" b="0" dirty="0"/>
              <a:t> </a:t>
            </a:r>
            <a:r>
              <a:rPr lang="nl-NL" b="0" dirty="0" err="1"/>
              <a:t>they</a:t>
            </a:r>
            <a:r>
              <a:rPr lang="nl-NL" b="0" dirty="0"/>
              <a:t> face in marketing </a:t>
            </a:r>
            <a:r>
              <a:rPr lang="nl-NL" b="0" dirty="0" err="1"/>
              <a:t>their</a:t>
            </a:r>
            <a:r>
              <a:rPr lang="nl-NL" b="0" dirty="0"/>
              <a:t> </a:t>
            </a:r>
            <a:r>
              <a:rPr lang="nl-NL" b="0" dirty="0" err="1"/>
              <a:t>sustainability</a:t>
            </a:r>
            <a:r>
              <a:rPr lang="nl-NL" b="0" dirty="0"/>
              <a:t> </a:t>
            </a:r>
            <a:r>
              <a:rPr lang="nl-NL" b="0" dirty="0" err="1"/>
              <a:t>efforts</a:t>
            </a:r>
            <a:r>
              <a:rPr lang="nl-NL" b="0" dirty="0"/>
              <a:t>.</a:t>
            </a:r>
          </a:p>
          <a:p>
            <a:r>
              <a:rPr lang="nl-NL" b="0" dirty="0"/>
              <a:t>The next question </a:t>
            </a:r>
            <a:r>
              <a:rPr lang="nl-NL" b="0" dirty="0" err="1"/>
              <a:t>revolves</a:t>
            </a:r>
            <a:r>
              <a:rPr lang="nl-NL" b="0" dirty="0"/>
              <a:t> </a:t>
            </a:r>
            <a:r>
              <a:rPr lang="nl-NL" b="0" dirty="0" err="1"/>
              <a:t>around</a:t>
            </a:r>
            <a:r>
              <a:rPr lang="nl-NL" b="0" dirty="0"/>
              <a:t> </a:t>
            </a:r>
            <a:r>
              <a:rPr lang="nl-NL" b="0" dirty="0" err="1"/>
              <a:t>how</a:t>
            </a:r>
            <a:r>
              <a:rPr lang="nl-NL" b="0" dirty="0"/>
              <a:t> </a:t>
            </a:r>
            <a:r>
              <a:rPr lang="nl-NL" b="0" dirty="0" err="1"/>
              <a:t>they</a:t>
            </a:r>
            <a:r>
              <a:rPr lang="nl-NL" b="0" dirty="0"/>
              <a:t> </a:t>
            </a:r>
            <a:r>
              <a:rPr lang="nl-NL" b="0" dirty="0" err="1"/>
              <a:t>engage</a:t>
            </a:r>
            <a:r>
              <a:rPr lang="nl-NL" b="0" dirty="0"/>
              <a:t> </a:t>
            </a:r>
            <a:r>
              <a:rPr lang="nl-NL" b="0" dirty="0" err="1"/>
              <a:t>with</a:t>
            </a:r>
            <a:r>
              <a:rPr lang="nl-NL" b="0" dirty="0"/>
              <a:t> </a:t>
            </a:r>
            <a:r>
              <a:rPr lang="nl-NL" b="0" dirty="0" err="1"/>
              <a:t>consumers</a:t>
            </a:r>
            <a:r>
              <a:rPr lang="nl-NL" b="0" dirty="0"/>
              <a:t>, </a:t>
            </a:r>
            <a:r>
              <a:rPr lang="nl-NL" b="0" dirty="0" err="1"/>
              <a:t>using</a:t>
            </a:r>
            <a:r>
              <a:rPr lang="nl-NL" b="0" dirty="0"/>
              <a:t> </a:t>
            </a:r>
            <a:r>
              <a:rPr lang="nl-NL" b="0" dirty="0" err="1"/>
              <a:t>the</a:t>
            </a:r>
            <a:r>
              <a:rPr lang="nl-NL" b="0" dirty="0"/>
              <a:t> </a:t>
            </a:r>
            <a:r>
              <a:rPr lang="nl-NL" b="0" dirty="0" err="1"/>
              <a:t>categories</a:t>
            </a:r>
            <a:r>
              <a:rPr lang="nl-NL" b="0" dirty="0"/>
              <a:t> as </a:t>
            </a:r>
            <a:r>
              <a:rPr lang="nl-NL" b="0" dirty="0" err="1"/>
              <a:t>explained</a:t>
            </a:r>
            <a:r>
              <a:rPr lang="nl-NL" b="0" dirty="0"/>
              <a:t> in </a:t>
            </a:r>
            <a:r>
              <a:rPr lang="nl-NL" b="0" dirty="0" err="1"/>
              <a:t>the</a:t>
            </a:r>
            <a:r>
              <a:rPr lang="nl-NL" b="0" dirty="0"/>
              <a:t> </a:t>
            </a:r>
            <a:r>
              <a:rPr lang="nl-NL" b="0" dirty="0" err="1"/>
              <a:t>previous</a:t>
            </a:r>
            <a:r>
              <a:rPr lang="nl-NL" b="0" dirty="0"/>
              <a:t> slides:</a:t>
            </a:r>
          </a:p>
          <a:p>
            <a:endParaRPr lang="nl-NL" b="0" dirty="0"/>
          </a:p>
          <a:p>
            <a:pPr marL="171450" indent="-171450">
              <a:buFontTx/>
              <a:buChar char="-"/>
            </a:pPr>
            <a:r>
              <a:rPr lang="nl-NL" dirty="0" err="1"/>
              <a:t>Third</a:t>
            </a:r>
            <a:r>
              <a:rPr lang="nl-NL" dirty="0"/>
              <a:t> party </a:t>
            </a:r>
            <a:r>
              <a:rPr lang="nl-NL" dirty="0" err="1"/>
              <a:t>certification</a:t>
            </a:r>
            <a:endParaRPr lang="nl-NL" dirty="0"/>
          </a:p>
          <a:p>
            <a:pPr marL="171450" indent="-171450">
              <a:buFontTx/>
              <a:buChar char="-"/>
            </a:pPr>
            <a:r>
              <a:rPr lang="nl-NL" dirty="0"/>
              <a:t>Storytelling</a:t>
            </a:r>
          </a:p>
          <a:p>
            <a:pPr marL="171450" indent="-171450">
              <a:buFontTx/>
              <a:buChar char="-"/>
            </a:pPr>
            <a:r>
              <a:rPr lang="nl-NL" dirty="0"/>
              <a:t>Blockchain </a:t>
            </a:r>
            <a:r>
              <a:rPr lang="nl-NL" dirty="0" err="1"/>
              <a:t>technology</a:t>
            </a:r>
            <a:endParaRPr lang="nl-NL" dirty="0"/>
          </a:p>
          <a:p>
            <a:pPr marL="171450" indent="-171450">
              <a:buFontTx/>
              <a:buChar char="-"/>
            </a:pPr>
            <a:r>
              <a:rPr lang="nl-NL" dirty="0"/>
              <a:t>True </a:t>
            </a:r>
            <a:r>
              <a:rPr lang="nl-NL" dirty="0" err="1"/>
              <a:t>cost</a:t>
            </a:r>
            <a:r>
              <a:rPr lang="nl-NL" dirty="0"/>
              <a:t> accounting</a:t>
            </a:r>
          </a:p>
          <a:p>
            <a:pPr marL="171450" indent="-171450">
              <a:buFontTx/>
              <a:buChar char="-"/>
            </a:pPr>
            <a:r>
              <a:rPr lang="nl-NL" dirty="0" err="1"/>
              <a:t>Other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909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3031572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the steps to undertaking a 1st natural capital assessment using the diagram on the slide. </a:t>
            </a:r>
            <a:endParaRPr lang="en-US" dirty="0"/>
          </a:p>
          <a:p>
            <a:endParaRPr lang="nl-NL" dirty="0"/>
          </a:p>
        </p:txBody>
      </p:sp>
      <p:sp>
        <p:nvSpPr>
          <p:cNvPr id="4" name="Tijdelijke aanduiding voor dianumm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399824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the steps to undertaking a 1st natural capital assessment using the diagram on the slide. Presenter to explain that defining the objective has been explained in module 1. The next step is identifying your impacts and/or dependencies.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gn="l"/>
            <a:r>
              <a:rPr lang="en-US" sz="1200" b="0" i="0" u="none" strike="noStrike" baseline="0" dirty="0">
                <a:solidFill>
                  <a:srgbClr val="262626"/>
                </a:solidFill>
                <a:latin typeface="Gotham-Book"/>
              </a:rPr>
              <a:t>Collecting this information may involve:</a:t>
            </a:r>
          </a:p>
          <a:p>
            <a:pPr algn="l"/>
            <a:r>
              <a:rPr lang="en-US" sz="1200" b="0" i="0" u="none" strike="noStrike" baseline="0" dirty="0">
                <a:solidFill>
                  <a:srgbClr val="262626"/>
                </a:solidFill>
                <a:latin typeface="Gotham-Book"/>
              </a:rPr>
              <a:t>• Seeking expert opinion and/or analysis, or leveraging existing information (e.g., results of an environmental impact assessment) and local knowledge of key issues;</a:t>
            </a:r>
          </a:p>
          <a:p>
            <a:pPr algn="l"/>
            <a:r>
              <a:rPr lang="en-US" sz="1200" b="0" i="0" u="none" strike="noStrike" baseline="0" dirty="0">
                <a:solidFill>
                  <a:srgbClr val="262626"/>
                </a:solidFill>
                <a:latin typeface="Gotham-Book"/>
              </a:rPr>
              <a:t>• Consulting stakeholders (internal and/or external) (e.g., interviews, workshops, </a:t>
            </a:r>
            <a:r>
              <a:rPr lang="nl-NL" sz="1200" b="0" i="0" u="none" strike="noStrike" baseline="0" dirty="0">
                <a:solidFill>
                  <a:srgbClr val="262626"/>
                </a:solidFill>
                <a:latin typeface="Gotham-Book"/>
              </a:rPr>
              <a:t>questionnaire </a:t>
            </a:r>
            <a:r>
              <a:rPr lang="nl-NL" sz="1200" b="0" i="0" u="none" strike="noStrike" baseline="0" dirty="0" err="1">
                <a:solidFill>
                  <a:srgbClr val="262626"/>
                </a:solidFill>
                <a:latin typeface="Gotham-Book"/>
              </a:rPr>
              <a:t>surveys</a:t>
            </a:r>
            <a:r>
              <a:rPr lang="nl-NL" sz="1200" b="0" i="0" u="none" strike="noStrike" baseline="0" dirty="0">
                <a:solidFill>
                  <a:srgbClr val="262626"/>
                </a:solidFill>
                <a:latin typeface="Gotham-Book"/>
              </a:rPr>
              <a:t>);</a:t>
            </a:r>
          </a:p>
          <a:p>
            <a:pPr algn="l"/>
            <a:r>
              <a:rPr lang="en-US" sz="1200" b="0" i="0" u="none" strike="noStrike" baseline="0" dirty="0">
                <a:solidFill>
                  <a:srgbClr val="262626"/>
                </a:solidFill>
                <a:latin typeface="Gotham-Book"/>
              </a:rPr>
              <a:t>• Compiling publicly available information on specific issues (e.g., case studies from relevant locations, land-use maps, species threat assessments);</a:t>
            </a:r>
          </a:p>
          <a:p>
            <a:pPr algn="l"/>
            <a:r>
              <a:rPr lang="en-US" sz="1200" b="0" i="0" u="none" strike="noStrike" baseline="0" dirty="0">
                <a:solidFill>
                  <a:srgbClr val="262626"/>
                </a:solidFill>
                <a:latin typeface="Gotham-Book"/>
              </a:rPr>
              <a:t>• Conducting a rapid assessment of value (e.g., what proportion of total sales revenue depends upon a specific ecosystem and/or abiotic service? What is the financial value of the production asset involved?); and, where available,</a:t>
            </a:r>
          </a:p>
          <a:p>
            <a:pPr algn="l"/>
            <a:r>
              <a:rPr lang="en-US" sz="1200" b="0" i="0" u="none" strike="noStrike" baseline="0" dirty="0">
                <a:solidFill>
                  <a:srgbClr val="262626"/>
                </a:solidFill>
                <a:latin typeface="Gotham-Book"/>
              </a:rPr>
              <a:t>• Referring to dedicated sector guidance (e.g., sector guides accompanying the Natural </a:t>
            </a:r>
            <a:r>
              <a:rPr lang="nl-NL" sz="1200" b="0" i="0" u="none" strike="noStrike" baseline="0" dirty="0" err="1">
                <a:solidFill>
                  <a:srgbClr val="262626"/>
                </a:solidFill>
                <a:latin typeface="Gotham-Book"/>
              </a:rPr>
              <a:t>Capital</a:t>
            </a:r>
            <a:r>
              <a:rPr lang="nl-NL" sz="1200" b="0" i="0" u="none" strike="noStrike" baseline="0" dirty="0">
                <a:solidFill>
                  <a:srgbClr val="262626"/>
                </a:solidFill>
                <a:latin typeface="Gotham-Book"/>
              </a:rPr>
              <a:t> Protocol).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gn="l"/>
            <a:r>
              <a:rPr lang="en-US" sz="1200" b="0" i="0" u="none" strike="noStrike" baseline="0" dirty="0">
                <a:solidFill>
                  <a:srgbClr val="262626"/>
                </a:solidFill>
                <a:latin typeface="Gotham-Book"/>
              </a:rPr>
              <a:t>It is recommended to establish a panel of relevant people with a broad range of skills to complete the materiality assessment, and to ensure the panel is consistent throughout the </a:t>
            </a:r>
            <a:r>
              <a:rPr lang="nl-NL" sz="1200" b="0" i="0" u="none" strike="noStrike" baseline="0" dirty="0">
                <a:solidFill>
                  <a:srgbClr val="262626"/>
                </a:solidFill>
                <a:latin typeface="Gotham-Book"/>
              </a:rPr>
              <a:t>assessment.</a:t>
            </a:r>
            <a:endParaRPr lang="en-GB" b="1" dirty="0"/>
          </a:p>
          <a:p>
            <a:endParaRPr lang="nl-NL" dirty="0"/>
          </a:p>
        </p:txBody>
      </p:sp>
      <p:sp>
        <p:nvSpPr>
          <p:cNvPr id="4" name="Tijdelijke aanduiding voor dianumm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317473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for now are all muted but will unmute when open floor for Qs &amp; discussion – will be flexible with time</a:t>
            </a:r>
          </a:p>
          <a:p>
            <a:r>
              <a:rPr lang="en-US" dirty="0"/>
              <a:t>Encourage to participate – the more discussions, the more beneficial the VO</a:t>
            </a:r>
          </a:p>
          <a:p>
            <a:r>
              <a:rPr lang="en-US" dirty="0"/>
              <a:t>Make sure to explain that will be able to write down their Qs directly in the google document</a:t>
            </a:r>
          </a:p>
          <a:p>
            <a:endParaRPr lang="en-US" dirty="0"/>
          </a:p>
          <a:p>
            <a:r>
              <a:rPr lang="en-US" dirty="0"/>
              <a:t>NOT FORGET to mention that we will then share with them the live document, as well as recording</a:t>
            </a:r>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example from Haagen-Dazs on their honeybees pollinator habitat project</a:t>
            </a:r>
            <a:endParaRPr kumimoji="0" lang="en-CH"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dirty="0">
                <a:solidFill>
                  <a:srgbClr val="0563C1"/>
                </a:solidFill>
                <a:effectLst/>
                <a:latin typeface="Calibri" panose="020F0502020204030204" pitchFamily="34" charset="0"/>
                <a:ea typeface="Calibri" panose="020F0502020204030204" pitchFamily="34" charset="0"/>
                <a:hlinkClick r:id="rId3"/>
              </a:rPr>
              <a:t>https://www.youtube.com/watch?v=qtgm-3EQOU4</a:t>
            </a:r>
            <a:endParaRPr lang="en-CH"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99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38: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38: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u="none" dirty="0"/>
              <a:t>Presenter to provide detail on natural capital impacts using the notes below and referring to p. 16 of the Natural Capital Protocol: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Protocol defines a </a:t>
            </a:r>
            <a:r>
              <a:rPr lang="en-GB" b="0" dirty="0"/>
              <a:t>natural capital impact </a:t>
            </a:r>
            <a:r>
              <a:rPr lang="en-GB" dirty="0"/>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endParaRPr dirty="0"/>
          </a:p>
          <a:p>
            <a:pPr marL="0" lvl="0" indent="0" algn="l" rtl="0">
              <a:spcBef>
                <a:spcPts val="0"/>
              </a:spcBef>
              <a:spcAft>
                <a:spcPts val="0"/>
              </a:spcAft>
              <a:buNone/>
            </a:pPr>
            <a:endParaRPr u="none" dirty="0"/>
          </a:p>
          <a:p>
            <a:pPr marL="0" lvl="0" indent="0" algn="l" rtl="0">
              <a:spcBef>
                <a:spcPts val="0"/>
              </a:spcBef>
              <a:spcAft>
                <a:spcPts val="0"/>
              </a:spcAft>
              <a:buNone/>
            </a:pPr>
            <a:r>
              <a:rPr lang="en-GB" b="1" u="none" dirty="0"/>
              <a:t>Presenter to link natural capital impacts with the risks and opportunities material covered in M1, using the notes below. Presenter to elaborate on the business impact diagram, using some examples:</a:t>
            </a:r>
            <a:endParaRPr dirty="0"/>
          </a:p>
          <a:p>
            <a:pPr marL="0" lvl="0" indent="0" algn="l" rtl="0">
              <a:spcBef>
                <a:spcPts val="0"/>
              </a:spcBef>
              <a:spcAft>
                <a:spcPts val="0"/>
              </a:spcAft>
              <a:buNone/>
            </a:pPr>
            <a:endParaRPr u="sng" dirty="0"/>
          </a:p>
          <a:p>
            <a:pPr marL="171450" lvl="0" indent="-171450" algn="l" rtl="0">
              <a:spcBef>
                <a:spcPts val="0"/>
              </a:spcBef>
              <a:spcAft>
                <a:spcPts val="0"/>
              </a:spcAft>
              <a:buClr>
                <a:schemeClr val="dk1"/>
              </a:buClr>
              <a:buSzPts val="1200"/>
              <a:buFont typeface="Arial"/>
              <a:buChar char="•"/>
            </a:pPr>
            <a:r>
              <a:rPr lang="en-GB" u="none" dirty="0"/>
              <a:t>Thinking back to some of the content in M1, we can see how natural capital impacts can pose different risks and opportunities for businesses. </a:t>
            </a:r>
            <a:endParaRPr dirty="0"/>
          </a:p>
          <a:p>
            <a:pPr marL="0" lvl="0" indent="0" algn="l" rtl="0">
              <a:spcBef>
                <a:spcPts val="0"/>
              </a:spcBef>
              <a:spcAft>
                <a:spcPts val="0"/>
              </a:spcAft>
              <a:buNone/>
            </a:pPr>
            <a:endParaRPr i="1" dirty="0"/>
          </a:p>
          <a:p>
            <a:pPr marL="171450" lvl="0" indent="-171450" algn="l" rtl="0">
              <a:spcBef>
                <a:spcPts val="0"/>
              </a:spcBef>
              <a:spcAft>
                <a:spcPts val="0"/>
              </a:spcAft>
              <a:buClr>
                <a:schemeClr val="dk1"/>
              </a:buClr>
              <a:buSzPts val="1200"/>
              <a:buFont typeface="Arial"/>
              <a:buChar char="•"/>
            </a:pPr>
            <a:r>
              <a:rPr lang="en-GB" b="1" dirty="0"/>
              <a:t>GHG emissions e.g. transportation, primary production</a:t>
            </a:r>
            <a:endParaRPr dirty="0"/>
          </a:p>
          <a:p>
            <a:pPr marL="628650" lvl="1" indent="-171450" algn="l" rtl="0">
              <a:spcBef>
                <a:spcPts val="0"/>
              </a:spcBef>
              <a:spcAft>
                <a:spcPts val="0"/>
              </a:spcAft>
              <a:buClr>
                <a:schemeClr val="dk1"/>
              </a:buClr>
              <a:buSzPts val="1200"/>
              <a:buFont typeface="Arial"/>
              <a:buChar char="•"/>
            </a:pPr>
            <a:r>
              <a:rPr lang="en-GB" dirty="0"/>
              <a:t>This may pose societal risks for businesses due to the health risks arising from the effect of air pollution on respiratory disease </a:t>
            </a:r>
            <a:endParaRPr dirty="0"/>
          </a:p>
          <a:p>
            <a:pPr marL="628650" lvl="1" indent="-171450" algn="l" rtl="0">
              <a:spcBef>
                <a:spcPts val="0"/>
              </a:spcBef>
              <a:spcAft>
                <a:spcPts val="0"/>
              </a:spcAft>
              <a:buClr>
                <a:schemeClr val="dk1"/>
              </a:buClr>
              <a:buSzPts val="1200"/>
              <a:buFont typeface="Arial"/>
              <a:buChar char="•"/>
            </a:pPr>
            <a:r>
              <a:rPr lang="en-GB" dirty="0"/>
              <a:t>On the other hand, this could pose a reputational and marketing opportunity due to new revenue streams offered in areas like carbon offsetting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Land management e.g. forest management</a:t>
            </a:r>
            <a:endParaRPr dirty="0"/>
          </a:p>
          <a:p>
            <a:pPr marL="628650" lvl="1" indent="-171450" algn="l" rtl="0">
              <a:spcBef>
                <a:spcPts val="0"/>
              </a:spcBef>
              <a:spcAft>
                <a:spcPts val="0"/>
              </a:spcAft>
              <a:buClr>
                <a:schemeClr val="dk1"/>
              </a:buClr>
              <a:buSzPts val="1200"/>
              <a:buFont typeface="Arial"/>
              <a:buChar char="•"/>
            </a:pPr>
            <a:r>
              <a:rPr lang="en-GB" dirty="0"/>
              <a:t>This may pose an operational risk by increasing natural hazard costs through degradation of natural ecosystems </a:t>
            </a:r>
            <a:endParaRPr dirty="0"/>
          </a:p>
          <a:p>
            <a:pPr marL="628650" lvl="1" indent="-171450" algn="l" rtl="0">
              <a:spcBef>
                <a:spcPts val="0"/>
              </a:spcBef>
              <a:spcAft>
                <a:spcPts val="0"/>
              </a:spcAft>
              <a:buClr>
                <a:schemeClr val="dk1"/>
              </a:buClr>
              <a:buSzPts val="1200"/>
              <a:buFont typeface="Arial"/>
              <a:buChar char="•"/>
            </a:pPr>
            <a:r>
              <a:rPr lang="en-GB" dirty="0"/>
              <a:t>This may also pose an operational opportunity if businesses invest in sustainable and green land management, reducing costs by protecting against natural hazards and contributing to tackling the loss of biodiversity</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Waste e.g. post-consumer waste</a:t>
            </a:r>
            <a:endParaRPr dirty="0"/>
          </a:p>
          <a:p>
            <a:pPr marL="628650" lvl="1" indent="-171450" algn="l" rtl="0">
              <a:spcBef>
                <a:spcPts val="0"/>
              </a:spcBef>
              <a:spcAft>
                <a:spcPts val="0"/>
              </a:spcAft>
              <a:buClr>
                <a:schemeClr val="dk1"/>
              </a:buClr>
              <a:buSzPts val="1200"/>
              <a:buFont typeface="Arial"/>
              <a:buChar char="•"/>
            </a:pPr>
            <a:r>
              <a:rPr lang="en-GB" dirty="0"/>
              <a:t>This may pose legal and regulatory risks if new laws or license fees are established, charging more for waste disposal </a:t>
            </a:r>
            <a:endParaRPr dirty="0"/>
          </a:p>
          <a:p>
            <a:pPr marL="628650" lvl="1" indent="-171450" algn="l" rtl="0">
              <a:spcBef>
                <a:spcPts val="0"/>
              </a:spcBef>
              <a:spcAft>
                <a:spcPts val="0"/>
              </a:spcAft>
              <a:buClr>
                <a:schemeClr val="dk1"/>
              </a:buClr>
              <a:buSzPts val="1200"/>
              <a:buFont typeface="Arial"/>
              <a:buChar char="•"/>
            </a:pPr>
            <a:r>
              <a:rPr lang="en-GB" dirty="0"/>
              <a:t>This may also pose an operational opportunity for businesses if they minimise or add value to waste and recapture valuable materials otherwise discarded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Discharges to soil e.g. fertilizers &amp; pesticides</a:t>
            </a:r>
            <a:endParaRPr dirty="0"/>
          </a:p>
          <a:p>
            <a:pPr marL="628650" lvl="1" indent="-171450" algn="l" rtl="0">
              <a:spcBef>
                <a:spcPts val="0"/>
              </a:spcBef>
              <a:spcAft>
                <a:spcPts val="0"/>
              </a:spcAft>
              <a:buClr>
                <a:schemeClr val="dk1"/>
              </a:buClr>
              <a:buSzPts val="1200"/>
              <a:buFont typeface="Arial"/>
              <a:buChar char="•"/>
            </a:pPr>
            <a:r>
              <a:rPr lang="en-GB" dirty="0"/>
              <a:t>This may pose a financial risk if the business’ sales fall due to negative publicity about the business’ impacts on natural capital</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Groundwater discharge e.g. wastewater</a:t>
            </a:r>
            <a:endParaRPr dirty="0"/>
          </a:p>
          <a:p>
            <a:pPr marL="628650" lvl="1" indent="-171450" algn="l" rtl="0">
              <a:spcBef>
                <a:spcPts val="0"/>
              </a:spcBef>
              <a:spcAft>
                <a:spcPts val="0"/>
              </a:spcAft>
              <a:buClr>
                <a:schemeClr val="dk1"/>
              </a:buClr>
              <a:buSzPts val="1200"/>
              <a:buFont typeface="Arial"/>
              <a:buChar char="•"/>
            </a:pPr>
            <a:r>
              <a:rPr lang="en-GB" dirty="0"/>
              <a:t>This may pose operational risks if social conflict over polluted water adds to security costs </a:t>
            </a:r>
            <a:endParaRPr dirty="0"/>
          </a:p>
          <a:p>
            <a:pPr marL="628650" lvl="1" indent="-171450" algn="l" rtl="0">
              <a:spcBef>
                <a:spcPts val="0"/>
              </a:spcBef>
              <a:spcAft>
                <a:spcPts val="0"/>
              </a:spcAft>
              <a:buClr>
                <a:schemeClr val="dk1"/>
              </a:buClr>
              <a:buSzPts val="1200"/>
              <a:buFont typeface="Arial"/>
              <a:buChar char="•"/>
            </a:pPr>
            <a:r>
              <a:rPr lang="en-GB" dirty="0"/>
              <a:t>This may also pose societal opportunities if businesses use managed water catchments to improve water quality for local communities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Water extraction and management e.g. factory equipment cleaning</a:t>
            </a:r>
            <a:endParaRPr dirty="0"/>
          </a:p>
          <a:p>
            <a:pPr marL="628650" lvl="1" indent="-171450" algn="l" rtl="0">
              <a:spcBef>
                <a:spcPts val="0"/>
              </a:spcBef>
              <a:spcAft>
                <a:spcPts val="0"/>
              </a:spcAft>
              <a:buClr>
                <a:schemeClr val="dk1"/>
              </a:buClr>
              <a:buSzPts val="1200"/>
              <a:buFont typeface="Arial"/>
              <a:buChar char="•"/>
            </a:pPr>
            <a:r>
              <a:rPr lang="en-GB" dirty="0"/>
              <a:t>This may pose a financial opportunity if businesses alter the way in which they go about water extraction, thus attaining ”green funds” or investor interest in sustainability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Disturbances e.g. heavy machinery operation</a:t>
            </a:r>
            <a:endParaRPr dirty="0"/>
          </a:p>
          <a:p>
            <a:pPr marL="628650" lvl="1" indent="-171450" algn="l" rtl="0">
              <a:spcBef>
                <a:spcPts val="0"/>
              </a:spcBef>
              <a:spcAft>
                <a:spcPts val="0"/>
              </a:spcAft>
              <a:buClr>
                <a:schemeClr val="dk1"/>
              </a:buClr>
              <a:buSzPts val="1200"/>
              <a:buFont typeface="Arial"/>
              <a:buChar char="•"/>
            </a:pPr>
            <a:r>
              <a:rPr lang="en-GB" dirty="0"/>
              <a:t>This may pose societal issues again as wider society is impacted negatively from heightened noise and light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Arial"/>
              <a:buNone/>
            </a:pPr>
            <a:r>
              <a:rPr lang="en-GB" sz="1200" b="0" u="sng" dirty="0">
                <a:highlight>
                  <a:srgbClr val="FFFF00"/>
                </a:highlight>
              </a:rPr>
              <a:t>Links to risk – read one example from module 1</a:t>
            </a:r>
            <a:endParaRPr sz="1200" b="0" dirty="0">
              <a:highlight>
                <a:srgbClr val="FFFF00"/>
              </a:highlight>
            </a:endParaRPr>
          </a:p>
          <a:p>
            <a:pPr marL="0" lvl="0" indent="0" algn="l" rtl="0">
              <a:spcBef>
                <a:spcPts val="0"/>
              </a:spcBef>
              <a:spcAft>
                <a:spcPts val="0"/>
              </a:spcAft>
              <a:buClr>
                <a:schemeClr val="dk1"/>
              </a:buClr>
              <a:buSzPts val="1200"/>
              <a:buFont typeface="Arial"/>
              <a:buNone/>
            </a:pPr>
            <a:r>
              <a:rPr lang="en-GB" sz="1200" b="0" dirty="0">
                <a:highlight>
                  <a:srgbClr val="FFFF00"/>
                </a:highlight>
              </a:rPr>
              <a:t>Reputation risk – increased public &amp; consumer awareness of environmental and social damages + </a:t>
            </a:r>
            <a:r>
              <a:rPr lang="en-GB" sz="1400" b="0" i="0" dirty="0">
                <a:solidFill>
                  <a:schemeClr val="dk1"/>
                </a:solidFill>
                <a:highlight>
                  <a:srgbClr val="FFFF00"/>
                </a:highlight>
                <a:latin typeface="Calibri"/>
                <a:ea typeface="Calibri"/>
                <a:cs typeface="Calibri"/>
                <a:sym typeface="Calibri"/>
              </a:rPr>
              <a:t>consumers are increasingly demanding assurance that the products they buy are produced in way that protect our environment (link to pollution)</a:t>
            </a:r>
            <a:endParaRPr dirty="0"/>
          </a:p>
          <a:p>
            <a:pPr marL="0" lvl="0" indent="0" algn="l" rtl="0">
              <a:spcBef>
                <a:spcPts val="0"/>
              </a:spcBef>
              <a:spcAft>
                <a:spcPts val="0"/>
              </a:spcAft>
              <a:buClr>
                <a:schemeClr val="dk1"/>
              </a:buClr>
              <a:buSzPts val="1200"/>
              <a:buFont typeface="Arial"/>
              <a:buNone/>
            </a:pPr>
            <a:endParaRPr sz="1200" b="0" dirty="0">
              <a:highlight>
                <a:srgbClr val="FFFF00"/>
              </a:highlight>
            </a:endParaRPr>
          </a:p>
          <a:p>
            <a:pPr marL="0" lvl="0" indent="0" algn="l" rtl="0">
              <a:spcBef>
                <a:spcPts val="0"/>
              </a:spcBef>
              <a:spcAft>
                <a:spcPts val="0"/>
              </a:spcAft>
              <a:buClr>
                <a:schemeClr val="dk1"/>
              </a:buClr>
              <a:buSzPts val="1200"/>
              <a:buFont typeface="Arial"/>
              <a:buNone/>
            </a:pPr>
            <a:r>
              <a:rPr lang="en-GB" sz="1200" b="0" dirty="0">
                <a:highlight>
                  <a:srgbClr val="FFFF00"/>
                </a:highlight>
              </a:rPr>
              <a:t>Legal risk – </a:t>
            </a:r>
            <a:r>
              <a:rPr lang="en-GB" b="0" i="0" dirty="0">
                <a:solidFill>
                  <a:srgbClr val="121212"/>
                </a:solidFill>
                <a:latin typeface="Arial"/>
                <a:ea typeface="Arial"/>
                <a:cs typeface="Arial"/>
                <a:sym typeface="Arial"/>
              </a:rPr>
              <a:t>California looks set to regulate groundwater for the first time</a:t>
            </a:r>
            <a:r>
              <a:rPr lang="en-GB" sz="1200" b="0" i="0" dirty="0">
                <a:solidFill>
                  <a:srgbClr val="121212"/>
                </a:solidFill>
                <a:highlight>
                  <a:srgbClr val="FFFF00"/>
                </a:highlight>
                <a:latin typeface="Arial"/>
                <a:ea typeface="Arial"/>
                <a:cs typeface="Arial"/>
                <a:sym typeface="Arial"/>
              </a:rPr>
              <a:t> </a:t>
            </a:r>
            <a:endParaRPr dirty="0"/>
          </a:p>
          <a:p>
            <a:pPr marL="0" lvl="0" indent="0" algn="l" rtl="0">
              <a:spcBef>
                <a:spcPts val="0"/>
              </a:spcBef>
              <a:spcAft>
                <a:spcPts val="0"/>
              </a:spcAft>
              <a:buClr>
                <a:srgbClr val="121212"/>
              </a:buClr>
              <a:buSzPts val="1200"/>
              <a:buFont typeface="Arial"/>
              <a:buNone/>
            </a:pPr>
            <a:r>
              <a:rPr lang="en-GB" sz="1200" b="0" i="0" u="none" dirty="0">
                <a:solidFill>
                  <a:srgbClr val="121212"/>
                </a:solidFill>
                <a:highlight>
                  <a:srgbClr val="FFFF00"/>
                </a:highlight>
                <a:latin typeface="Arial"/>
                <a:ea typeface="Arial"/>
                <a:cs typeface="Arial"/>
                <a:sym typeface="Arial"/>
              </a:rPr>
              <a:t>Source: </a:t>
            </a:r>
            <a:r>
              <a:rPr lang="en-GB" sz="1400" b="0" i="0" u="none" dirty="0">
                <a:solidFill>
                  <a:schemeClr val="accent5"/>
                </a:solidFill>
                <a:highlight>
                  <a:srgbClr val="FFFF00"/>
                </a:highlight>
                <a:latin typeface="Calibri"/>
                <a:ea typeface="Calibri"/>
                <a:cs typeface="Calibri"/>
                <a:sym typeface="Calibri"/>
              </a:rPr>
              <a:t>https://www.theguardian.com/sustainable-business/2014/sep/03/california-drought-water-groundwater-regulation-bill-law-farm</a:t>
            </a:r>
            <a:r>
              <a:rPr lang="en-GB" sz="1400" b="0" i="0" u="sng" dirty="0">
                <a:solidFill>
                  <a:schemeClr val="accent5"/>
                </a:solidFill>
                <a:highlight>
                  <a:srgbClr val="FFFF00"/>
                </a:highlight>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Arial"/>
              <a:buNone/>
            </a:pPr>
            <a:endParaRPr sz="1200" b="0" dirty="0">
              <a:highlight>
                <a:srgbClr val="FFFF00"/>
              </a:highlight>
            </a:endParaRPr>
          </a:p>
          <a:p>
            <a:pPr marL="0" lvl="0" indent="0" algn="l" rtl="0">
              <a:spcBef>
                <a:spcPts val="0"/>
              </a:spcBef>
              <a:spcAft>
                <a:spcPts val="0"/>
              </a:spcAft>
              <a:buNone/>
            </a:pPr>
            <a:r>
              <a:rPr lang="en-GB" sz="1200" b="0" dirty="0">
                <a:highlight>
                  <a:srgbClr val="FFFF00"/>
                </a:highlight>
              </a:rPr>
              <a:t>Financial risk – Underlying all of these risks &amp; opportunities are financial ones! As we have seen, these risks imply important financial costs. </a:t>
            </a:r>
            <a:r>
              <a:rPr lang="en-GB" sz="1200" dirty="0" err="1">
                <a:solidFill>
                  <a:schemeClr val="dk1"/>
                </a:solidFill>
                <a:highlight>
                  <a:srgbClr val="FFFF00"/>
                </a:highlight>
                <a:latin typeface="Calibri"/>
                <a:ea typeface="Calibri"/>
                <a:cs typeface="Calibri"/>
                <a:sym typeface="Calibri"/>
              </a:rPr>
              <a:t>Oatly</a:t>
            </a:r>
            <a:r>
              <a:rPr lang="en-GB" sz="1200" dirty="0">
                <a:solidFill>
                  <a:schemeClr val="dk1"/>
                </a:solidFill>
                <a:highlight>
                  <a:srgbClr val="FFFF00"/>
                </a:highlight>
                <a:latin typeface="Calibri"/>
                <a:ea typeface="Calibri"/>
                <a:cs typeface="Calibri"/>
                <a:sym typeface="Calibri"/>
              </a:rPr>
              <a:t>, t</a:t>
            </a:r>
            <a:r>
              <a:rPr lang="en-GB" b="0" i="0" dirty="0">
                <a:solidFill>
                  <a:srgbClr val="343434"/>
                </a:solidFill>
                <a:latin typeface="Open Sans"/>
                <a:ea typeface="Open Sans"/>
                <a:cs typeface="Open Sans"/>
                <a:sym typeface="Open Sans"/>
              </a:rPr>
              <a:t>he plant-based brand, is facing consumer backlash following a recent investment round led by Blackstone – a name muddied by alleged ties with deforestation in the Amazon.</a:t>
            </a:r>
            <a:endParaRPr sz="1200" dirty="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highlight>
                  <a:srgbClr val="FFFF00"/>
                </a:highlight>
                <a:latin typeface="Calibri"/>
                <a:ea typeface="Calibri"/>
                <a:cs typeface="Calibri"/>
                <a:sym typeface="Calibri"/>
              </a:rPr>
              <a:t>Source: Food Navigator (2020) https://www.foodnavigator.com/Article/2020/09/04/Oatly-cancelled-Fans-pledge-boycott-over-contentious-shareholder-Blackstone?utm_source=copyright&amp;utm_medium=OnSite&amp;utm_campaign=copyright </a:t>
            </a:r>
            <a:endParaRPr dirty="0"/>
          </a:p>
          <a:p>
            <a:pPr marL="0" lvl="0" indent="0" algn="l" rtl="0">
              <a:spcBef>
                <a:spcPts val="0"/>
              </a:spcBef>
              <a:spcAft>
                <a:spcPts val="0"/>
              </a:spcAft>
              <a:buNone/>
            </a:pPr>
            <a:endParaRPr sz="1200"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Buenard"/>
              <a:buNone/>
            </a:pPr>
            <a:r>
              <a:rPr lang="en-GB" b="0" i="0" dirty="0">
                <a:solidFill>
                  <a:srgbClr val="000000"/>
                </a:solidFill>
                <a:latin typeface="Buenard"/>
                <a:ea typeface="Buenard"/>
                <a:cs typeface="Buenard"/>
                <a:sym typeface="Buenard"/>
              </a:rPr>
              <a:t>Campaigners defeat Coca-Cola plant in South India </a:t>
            </a:r>
            <a:r>
              <a:rPr lang="en-GB" b="0" i="0" dirty="0">
                <a:solidFill>
                  <a:srgbClr val="443D39"/>
                </a:solidFill>
                <a:latin typeface="Fira Sans"/>
                <a:ea typeface="Fira Sans"/>
                <a:cs typeface="Fira Sans"/>
                <a:sym typeface="Fira Sans"/>
              </a:rPr>
              <a:t>because it would worsen the already existing water shortages in the area and bring more pollution into the area.</a:t>
            </a:r>
            <a:r>
              <a:rPr lang="en-GB" sz="1200" b="0" i="0" dirty="0">
                <a:solidFill>
                  <a:schemeClr val="dk1"/>
                </a:solidFill>
                <a:highlight>
                  <a:srgbClr val="FFFF00"/>
                </a:highlight>
                <a:latin typeface="Calibri"/>
                <a:ea typeface="Calibri"/>
                <a:cs typeface="Calibri"/>
                <a:sym typeface="Calibri"/>
              </a:rPr>
              <a:t> </a:t>
            </a:r>
            <a:endParaRPr sz="1200" dirty="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highlight>
                  <a:srgbClr val="FFFF00"/>
                </a:highlight>
                <a:latin typeface="Calibri"/>
                <a:ea typeface="Calibri"/>
                <a:cs typeface="Calibri"/>
                <a:sym typeface="Calibri"/>
              </a:rPr>
              <a:t>Source: The Ecologist (2015) https://theecologist.org/2015/apr/21/campaigners-defeat-coca-cola-plant-south-india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u="sng" dirty="0"/>
              <a:t>Links to opportunity</a:t>
            </a:r>
            <a:endParaRPr dirty="0"/>
          </a:p>
          <a:p>
            <a:pPr marL="0" marR="0" lvl="0" indent="0" algn="l" rtl="0">
              <a:lnSpc>
                <a:spcPct val="100000"/>
              </a:lnSpc>
              <a:spcBef>
                <a:spcPts val="0"/>
              </a:spcBef>
              <a:spcAft>
                <a:spcPts val="0"/>
              </a:spcAft>
              <a:buClr>
                <a:srgbClr val="121212"/>
              </a:buClr>
              <a:buSzPts val="1200"/>
              <a:buFont typeface="Arial"/>
              <a:buNone/>
            </a:pPr>
            <a:r>
              <a:rPr lang="en-GB" b="0" i="0" dirty="0">
                <a:solidFill>
                  <a:srgbClr val="121212"/>
                </a:solidFill>
                <a:latin typeface="Arial"/>
                <a:ea typeface="Arial"/>
                <a:cs typeface="Arial"/>
                <a:sym typeface="Arial"/>
              </a:rPr>
              <a:t>Operational opportunity – </a:t>
            </a:r>
            <a:r>
              <a:rPr lang="en-GB" b="0" i="0" dirty="0" err="1">
                <a:solidFill>
                  <a:srgbClr val="121212"/>
                </a:solidFill>
                <a:latin typeface="Arial"/>
                <a:ea typeface="Arial"/>
                <a:cs typeface="Arial"/>
                <a:sym typeface="Arial"/>
              </a:rPr>
              <a:t>Adnams</a:t>
            </a:r>
            <a:r>
              <a:rPr lang="en-GB" b="0" i="0" dirty="0">
                <a:solidFill>
                  <a:srgbClr val="121212"/>
                </a:solidFill>
                <a:latin typeface="Arial"/>
                <a:ea typeface="Arial"/>
                <a:cs typeface="Arial"/>
                <a:sym typeface="Arial"/>
              </a:rPr>
              <a:t>, a beer producing company in the UK, implemented rainwater harvesting and grey water recycling systems. The company uses around three pints of water for every pint of beer produced: that's almost half the industry average. </a:t>
            </a:r>
            <a:endParaRPr dirty="0"/>
          </a:p>
          <a:p>
            <a:pPr marL="0" marR="0" lvl="0" indent="0" algn="l" rtl="0">
              <a:lnSpc>
                <a:spcPct val="100000"/>
              </a:lnSpc>
              <a:spcBef>
                <a:spcPts val="0"/>
              </a:spcBef>
              <a:spcAft>
                <a:spcPts val="0"/>
              </a:spcAft>
              <a:buClr>
                <a:srgbClr val="121212"/>
              </a:buClr>
              <a:buSzPts val="1200"/>
              <a:buFont typeface="Arial"/>
              <a:buNone/>
            </a:pPr>
            <a:r>
              <a:rPr lang="en-GB" b="0" i="0" dirty="0">
                <a:solidFill>
                  <a:srgbClr val="121212"/>
                </a:solidFill>
                <a:latin typeface="Arial"/>
                <a:ea typeface="Arial"/>
                <a:cs typeface="Arial"/>
                <a:sym typeface="Arial"/>
              </a:rPr>
              <a:t>Source: https://www.theguardian.com/sustainable-business/localism-water-security-food-drink-industry (2012)</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Reputation opportunity – Heineken’s goal is to be fully circular by 2030, with breweries that are completely climate neutral. </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Source: https://www.foodbev.com/news/heineken-beer-in-the-netherlands-brewed-with-green-energy/  (2020)</a:t>
            </a:r>
            <a:endParaRPr dirty="0"/>
          </a:p>
          <a:p>
            <a:pPr marL="0" lvl="0" indent="0" algn="l" rtl="0">
              <a:spcBef>
                <a:spcPts val="0"/>
              </a:spcBef>
              <a:spcAft>
                <a:spcPts val="0"/>
              </a:spcAft>
              <a:buNone/>
            </a:pPr>
            <a:endParaRPr dirty="0"/>
          </a:p>
        </p:txBody>
      </p:sp>
      <p:sp>
        <p:nvSpPr>
          <p:cNvPr id="1049" name="Google Shape;1049;p38: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41: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41: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r>
              <a:rPr lang="en-US" b="1" u="none" dirty="0"/>
              <a:t>Presenter to then walk through the sugarcane example using the notes below and referring to p. 24 of the F&amp;B sector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endParaRPr lang="en-US" dirty="0"/>
          </a:p>
          <a:p>
            <a:pPr marL="171450" indent="-171450">
              <a:buFont typeface="Arial" panose="020B0604020202020204" pitchFamily="34" charset="0"/>
              <a:buChar char="•"/>
            </a:pPr>
            <a:r>
              <a:rPr lang="en-US" dirty="0"/>
              <a:t>Business activities at a sugarcane plantation have a dependency on water to irrigate the crops.</a:t>
            </a:r>
          </a:p>
          <a:p>
            <a:pPr marL="171450" indent="-171450">
              <a:buFont typeface="Arial" panose="020B0604020202020204" pitchFamily="34" charset="0"/>
              <a:buChar char="•"/>
            </a:pPr>
            <a:r>
              <a:rPr lang="en-US" dirty="0"/>
              <a:t>Changes in natural capital cause the availability of water to decline due to:</a:t>
            </a:r>
          </a:p>
          <a:p>
            <a:pPr marL="171450" indent="-171450">
              <a:buFontTx/>
              <a:buChar char="-"/>
            </a:pPr>
            <a:r>
              <a:rPr lang="en-US" dirty="0"/>
              <a:t>Sugarcane farming itself, for example over-abstraction of water</a:t>
            </a:r>
          </a:p>
          <a:p>
            <a:pPr marL="171450" indent="-171450">
              <a:buFontTx/>
              <a:buChar char="-"/>
            </a:pPr>
            <a:r>
              <a:rPr lang="en-US" dirty="0"/>
              <a:t>Natural changes such as drought</a:t>
            </a:r>
          </a:p>
          <a:p>
            <a:pPr marL="171450" indent="-171450">
              <a:buFontTx/>
              <a:buChar char="-"/>
            </a:pPr>
            <a:r>
              <a:rPr lang="en-US" dirty="0"/>
              <a:t>Human-induced changes including other local farms and businesses abstracting water for their own purposes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company may be paying more for the water now, but at some point it may no longer have access to water in the area, no matter how much it costs - and this puts the company at risk, not just the cost of doing business. </a:t>
            </a:r>
          </a:p>
          <a:p>
            <a:pPr marL="171450" indent="-171450">
              <a:buFont typeface="Arial" panose="020B0604020202020204" pitchFamily="34" charset="0"/>
              <a:buChar char="•"/>
            </a:pPr>
            <a:endParaRPr lang="en-US" dirty="0"/>
          </a:p>
          <a:p>
            <a:pPr marL="0" indent="0">
              <a:buFontTx/>
              <a:buNone/>
            </a:pPr>
            <a:r>
              <a:rPr lang="en-US" dirty="0"/>
              <a:t>Changes in natural capital affect business dependency (by paying more for water to out-compete other users), so water availability is important.</a:t>
            </a:r>
            <a:endParaRPr dirty="0"/>
          </a:p>
          <a:p>
            <a:pPr marL="0" marR="0" lvl="0" indent="0" algn="l" rtl="0">
              <a:lnSpc>
                <a:spcPct val="100000"/>
              </a:lnSpc>
              <a:spcBef>
                <a:spcPts val="0"/>
              </a:spcBef>
              <a:spcAft>
                <a:spcPts val="0"/>
              </a:spcAft>
              <a:buClr>
                <a:schemeClr val="dk1"/>
              </a:buClr>
              <a:buSzPts val="1200"/>
              <a:buFont typeface="Arial"/>
              <a:buNone/>
            </a:pPr>
            <a:endParaRPr b="1" u="none" dirty="0"/>
          </a:p>
          <a:p>
            <a:pPr marL="0" marR="0" lvl="0" indent="0" algn="l" rtl="0">
              <a:lnSpc>
                <a:spcPct val="100000"/>
              </a:lnSpc>
              <a:spcBef>
                <a:spcPts val="0"/>
              </a:spcBef>
              <a:spcAft>
                <a:spcPts val="0"/>
              </a:spcAft>
              <a:buClr>
                <a:schemeClr val="dk1"/>
              </a:buClr>
              <a:buSzPts val="1200"/>
              <a:buFont typeface="Arial"/>
              <a:buNone/>
            </a:pPr>
            <a:endParaRPr b="1" u="none" dirty="0"/>
          </a:p>
          <a:p>
            <a:pPr marL="0" marR="0" lvl="0" indent="0" algn="l" rtl="0">
              <a:lnSpc>
                <a:spcPct val="100000"/>
              </a:lnSpc>
              <a:spcBef>
                <a:spcPts val="0"/>
              </a:spcBef>
              <a:spcAft>
                <a:spcPts val="0"/>
              </a:spcAft>
              <a:buClr>
                <a:schemeClr val="dk1"/>
              </a:buClr>
              <a:buSzPts val="1200"/>
              <a:buFont typeface="Calibri"/>
              <a:buNone/>
            </a:pPr>
            <a:endParaRPr b="1" u="none"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96" name="Google Shape;1096;p41: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33: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33: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u="none" dirty="0"/>
              <a:t>Presenter to provide detail on natural capital dependencies using the notes below and referring to p. 34 of the Natural Capital Protocol: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protocol defines </a:t>
            </a:r>
            <a:r>
              <a:rPr lang="en-GB" b="0" dirty="0"/>
              <a:t>natural capital dependency</a:t>
            </a:r>
            <a:r>
              <a:rPr lang="en-GB" dirty="0"/>
              <a:t> as: A business reliance on or use of natural capital. This can occur in your direct operations or somewhere else in your value chain.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u="none" dirty="0"/>
              <a:t>Presenter to link natural capital dependencies with the risks and opportunities material covered in M1, using the notes below. Presenter to elaborate on the business impact diagram, using some examples:</a:t>
            </a:r>
            <a:endParaRPr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Arial"/>
              <a:buChar char="•"/>
            </a:pPr>
            <a:r>
              <a:rPr lang="en-GB" dirty="0"/>
              <a:t>Again, </a:t>
            </a:r>
            <a:r>
              <a:rPr lang="en-GB" u="none" dirty="0"/>
              <a:t>thinking back to some of the content in M1, we can see how natural capital dependencies can pose different risks and opportunities for businesses. This is useful in establishing the value of natural capital dependencies in relation to other inputs and services that you rely on. </a:t>
            </a:r>
            <a:endParaRPr dirty="0"/>
          </a:p>
          <a:p>
            <a:pPr marL="171450" lvl="0" indent="-95250" algn="l" rtl="0">
              <a:spcBef>
                <a:spcPts val="0"/>
              </a:spcBef>
              <a:spcAft>
                <a:spcPts val="0"/>
              </a:spcAft>
              <a:buClr>
                <a:schemeClr val="dk1"/>
              </a:buClr>
              <a:buSzPts val="1200"/>
              <a:buFont typeface="Arial"/>
              <a:buNone/>
            </a:pPr>
            <a:endParaRPr b="1" dirty="0"/>
          </a:p>
          <a:p>
            <a:pPr marL="171450" lvl="0" indent="-171450" algn="l" rtl="0">
              <a:spcBef>
                <a:spcPts val="0"/>
              </a:spcBef>
              <a:spcAft>
                <a:spcPts val="0"/>
              </a:spcAft>
              <a:buClr>
                <a:schemeClr val="dk1"/>
              </a:buClr>
              <a:buSzPts val="1200"/>
              <a:buFont typeface="Arial"/>
              <a:buChar char="•"/>
            </a:pPr>
            <a:r>
              <a:rPr lang="en-GB" b="1" dirty="0"/>
              <a:t>Energy e.g. energy as a critical production input in a factory</a:t>
            </a:r>
            <a:endParaRPr dirty="0"/>
          </a:p>
          <a:p>
            <a:pPr marL="628650" lvl="1" indent="-171450" algn="l" rtl="0">
              <a:spcBef>
                <a:spcPts val="0"/>
              </a:spcBef>
              <a:spcAft>
                <a:spcPts val="0"/>
              </a:spcAft>
              <a:buClr>
                <a:schemeClr val="dk1"/>
              </a:buClr>
              <a:buSzPts val="1200"/>
              <a:buFont typeface="Arial"/>
              <a:buChar char="•"/>
            </a:pPr>
            <a:r>
              <a:rPr lang="en-GB" dirty="0"/>
              <a:t>A reliance on energy may pose financial risks due to volatilities in the energy market which could impose higher costs on the business </a:t>
            </a:r>
            <a:endParaRPr dirty="0"/>
          </a:p>
          <a:p>
            <a:pPr marL="628650" lvl="1" indent="-171450" algn="l" rtl="0">
              <a:spcBef>
                <a:spcPts val="0"/>
              </a:spcBef>
              <a:spcAft>
                <a:spcPts val="0"/>
              </a:spcAft>
              <a:buClr>
                <a:schemeClr val="dk1"/>
              </a:buClr>
              <a:buSzPts val="1200"/>
              <a:buFont typeface="Arial"/>
              <a:buChar char="•"/>
            </a:pPr>
            <a:r>
              <a:rPr lang="en-GB" dirty="0"/>
              <a:t>This could also open up financial opportunities if “green funds” become available for more renewable energy sources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Pollination e.g. regulating service critical in agriculture </a:t>
            </a:r>
            <a:endParaRPr dirty="0"/>
          </a:p>
          <a:p>
            <a:pPr marL="628650" lvl="1" indent="-171450" algn="l" rtl="0">
              <a:spcBef>
                <a:spcPts val="0"/>
              </a:spcBef>
              <a:spcAft>
                <a:spcPts val="0"/>
              </a:spcAft>
              <a:buClr>
                <a:schemeClr val="dk1"/>
              </a:buClr>
              <a:buSzPts val="1200"/>
              <a:buFont typeface="Arial"/>
              <a:buChar char="•"/>
            </a:pPr>
            <a:r>
              <a:rPr lang="en-GB" dirty="0"/>
              <a:t>This may pose an operational risk for agricultural sectors if pollination services start to vary</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Materials e.g. reliance on food crops</a:t>
            </a:r>
            <a:endParaRPr dirty="0"/>
          </a:p>
          <a:p>
            <a:pPr marL="628650" lvl="1" indent="-171450" algn="l" rtl="0">
              <a:spcBef>
                <a:spcPts val="0"/>
              </a:spcBef>
              <a:spcAft>
                <a:spcPts val="0"/>
              </a:spcAft>
              <a:buClr>
                <a:schemeClr val="dk1"/>
              </a:buClr>
              <a:buSzPts val="1200"/>
              <a:buFont typeface="Arial"/>
              <a:buChar char="•"/>
            </a:pPr>
            <a:r>
              <a:rPr lang="en-GB" dirty="0"/>
              <a:t>This may pose a societal risk if local communities start to experience reduced access to woodland or related ecosystem services as a result of business activities </a:t>
            </a:r>
            <a:endParaRPr dirty="0"/>
          </a:p>
          <a:p>
            <a:pPr marL="628650" lvl="1" indent="-171450" algn="l" rtl="0">
              <a:spcBef>
                <a:spcPts val="0"/>
              </a:spcBef>
              <a:spcAft>
                <a:spcPts val="0"/>
              </a:spcAft>
              <a:buClr>
                <a:schemeClr val="dk1"/>
              </a:buClr>
              <a:buSzPts val="1200"/>
              <a:buFont typeface="Arial"/>
              <a:buChar char="•"/>
            </a:pPr>
            <a:r>
              <a:rPr lang="en-GB" dirty="0"/>
              <a:t>This may pose a societal opportunity if local communities start to benefit from agriculture</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Erosion</a:t>
            </a:r>
            <a:r>
              <a:rPr lang="en-GB" dirty="0"/>
              <a:t> </a:t>
            </a:r>
            <a:r>
              <a:rPr lang="en-GB" b="1" dirty="0"/>
              <a:t>and soil regulation e.g. essential for beverage companies </a:t>
            </a:r>
            <a:endParaRPr dirty="0"/>
          </a:p>
          <a:p>
            <a:pPr marL="628650" lvl="1" indent="-171450" algn="l" rtl="0">
              <a:spcBef>
                <a:spcPts val="0"/>
              </a:spcBef>
              <a:spcAft>
                <a:spcPts val="0"/>
              </a:spcAft>
              <a:buClr>
                <a:schemeClr val="dk1"/>
              </a:buClr>
              <a:buSzPts val="1200"/>
              <a:buFont typeface="Arial"/>
              <a:buChar char="•"/>
            </a:pPr>
            <a:r>
              <a:rPr lang="en-GB" dirty="0"/>
              <a:t>This may post legal and regulatory risk if businesses are faced with fines, penalties, compensation or legal cost from regulation efforts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Water e.g. reliance on water to produce beer</a:t>
            </a:r>
            <a:endParaRPr dirty="0"/>
          </a:p>
          <a:p>
            <a:pPr marL="628650" lvl="1" indent="-171450" algn="l" rtl="0">
              <a:spcBef>
                <a:spcPts val="0"/>
              </a:spcBef>
              <a:spcAft>
                <a:spcPts val="0"/>
              </a:spcAft>
              <a:buClr>
                <a:schemeClr val="dk1"/>
              </a:buClr>
              <a:buSzPts val="1200"/>
              <a:buFont typeface="Arial"/>
              <a:buChar char="•"/>
            </a:pPr>
            <a:r>
              <a:rPr lang="en-GB" dirty="0"/>
              <a:t>This may pose reputational and marketing risk if loyalty of key suppliers of business services in the water industry falls</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Storm and flood protection e.g. local flood barriers </a:t>
            </a:r>
            <a:endParaRPr dirty="0"/>
          </a:p>
          <a:p>
            <a:pPr marL="628650" lvl="1" indent="-171450" algn="l" rtl="0">
              <a:spcBef>
                <a:spcPts val="0"/>
              </a:spcBef>
              <a:spcAft>
                <a:spcPts val="0"/>
              </a:spcAft>
              <a:buClr>
                <a:schemeClr val="dk1"/>
              </a:buClr>
              <a:buSzPts val="1200"/>
              <a:buFont typeface="Arial"/>
              <a:buChar char="•"/>
            </a:pPr>
            <a:r>
              <a:rPr lang="en-GB" dirty="0"/>
              <a:t>Reliance on flood barriers could pose increasing risk as climate change makes flooding more likely in certain regions</a:t>
            </a:r>
            <a:endParaRPr dirty="0"/>
          </a:p>
          <a:p>
            <a:pPr marL="628650" lvl="1" indent="-171450" algn="l" rtl="0">
              <a:spcBef>
                <a:spcPts val="0"/>
              </a:spcBef>
              <a:spcAft>
                <a:spcPts val="0"/>
              </a:spcAft>
              <a:buClr>
                <a:schemeClr val="dk1"/>
              </a:buClr>
              <a:buSzPts val="1200"/>
              <a:buFont typeface="Arial"/>
              <a:buChar char="•"/>
            </a:pPr>
            <a:r>
              <a:rPr lang="en-GB" dirty="0"/>
              <a:t>Investing in natural flood measures could provide wider benefits to local communities and thus benefit the business through reputation </a:t>
            </a: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Recreation e.g. for tourist attraction </a:t>
            </a:r>
            <a:endParaRPr dirty="0"/>
          </a:p>
          <a:p>
            <a:pPr marL="628650" lvl="1" indent="-171450" algn="l" rtl="0">
              <a:spcBef>
                <a:spcPts val="0"/>
              </a:spcBef>
              <a:spcAft>
                <a:spcPts val="0"/>
              </a:spcAft>
              <a:buClr>
                <a:schemeClr val="dk1"/>
              </a:buClr>
              <a:buSzPts val="1200"/>
              <a:buFont typeface="Arial"/>
              <a:buChar char="•"/>
            </a:pPr>
            <a:r>
              <a:rPr lang="en-GB" dirty="0"/>
              <a:t>If businesses rely on recreation such as tourist attractions to raise employee morale, they may be at risk of attracting and attaining their employees due to the volatility of the tourism industry – this could lead to higher recruitment and retention costs </a:t>
            </a:r>
            <a:endParaRPr dirty="0"/>
          </a:p>
          <a:p>
            <a:pPr marL="628650" lvl="1"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GB" b="1" dirty="0"/>
              <a:t>Climate regulation e.g. natural filtration of water </a:t>
            </a:r>
            <a:endParaRPr dirty="0"/>
          </a:p>
          <a:p>
            <a:pPr marL="628650" lvl="1" indent="-171450" algn="l" rtl="0">
              <a:spcBef>
                <a:spcPts val="0"/>
              </a:spcBef>
              <a:spcAft>
                <a:spcPts val="0"/>
              </a:spcAft>
              <a:buClr>
                <a:schemeClr val="dk1"/>
              </a:buClr>
              <a:buSzPts val="1200"/>
              <a:buFont typeface="Arial"/>
              <a:buChar char="•"/>
            </a:pPr>
            <a:r>
              <a:rPr lang="en-GB" dirty="0"/>
              <a:t>This may provide an operational opportunity if businesses invest in green infrastructure like water filtration services, thus reducing overall costs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96" name="Google Shape;996;p33: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3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37: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r>
              <a:rPr lang="en-US" b="1" u="none" dirty="0"/>
              <a:t>Presenter to then walk through the sugarcane example using the notes below and referring to p. 24 of the F&amp;B sector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endParaRPr lang="en-US" dirty="0"/>
          </a:p>
          <a:p>
            <a:pPr marL="171450" indent="-171450">
              <a:buFont typeface="Arial" panose="020B0604020202020204" pitchFamily="34" charset="0"/>
              <a:buChar char="•"/>
            </a:pPr>
            <a:r>
              <a:rPr lang="en-US" dirty="0"/>
              <a:t>Business activities at a sugarcane plantation have a dependency on water to irrigate the crops.</a:t>
            </a:r>
          </a:p>
          <a:p>
            <a:pPr marL="171450" indent="-171450">
              <a:buFont typeface="Arial" panose="020B0604020202020204" pitchFamily="34" charset="0"/>
              <a:buChar char="•"/>
            </a:pPr>
            <a:r>
              <a:rPr lang="en-US" dirty="0"/>
              <a:t>Changes in natural capital cause the availability of water to decline due to:</a:t>
            </a:r>
          </a:p>
          <a:p>
            <a:pPr marL="171450" indent="-171450">
              <a:buFontTx/>
              <a:buChar char="-"/>
            </a:pPr>
            <a:r>
              <a:rPr lang="en-US" dirty="0"/>
              <a:t>Sugarcane farming itself, for example over-abstraction of water</a:t>
            </a:r>
          </a:p>
          <a:p>
            <a:pPr marL="171450" indent="-171450">
              <a:buFontTx/>
              <a:buChar char="-"/>
            </a:pPr>
            <a:r>
              <a:rPr lang="en-US" dirty="0"/>
              <a:t>Natural changes such as drought</a:t>
            </a:r>
          </a:p>
          <a:p>
            <a:pPr marL="171450" indent="-171450">
              <a:buFontTx/>
              <a:buChar char="-"/>
            </a:pPr>
            <a:r>
              <a:rPr lang="en-US" dirty="0"/>
              <a:t>Human-induced changes including other local farms and businesses abstracting water for their own purposes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company may be paying more for the water now, but at some point it may no longer have access to water in the area, no matter how much it costs - and this puts the company at risk, not just the cost of doing business. </a:t>
            </a:r>
          </a:p>
          <a:p>
            <a:pPr marL="171450" indent="-171450">
              <a:buFont typeface="Arial" panose="020B0604020202020204" pitchFamily="34" charset="0"/>
              <a:buChar char="•"/>
            </a:pPr>
            <a:endParaRPr lang="en-US" dirty="0"/>
          </a:p>
          <a:p>
            <a:pPr marL="0" indent="0">
              <a:buFontTx/>
              <a:buNone/>
            </a:pPr>
            <a:r>
              <a:rPr lang="en-US" dirty="0"/>
              <a:t>Changes in natural capital affect business dependency (by paying more for water to out-compete other users), so water availability is important.</a:t>
            </a:r>
          </a:p>
          <a:p>
            <a:pPr marL="0" lvl="0" indent="0" algn="l" rtl="0">
              <a:spcBef>
                <a:spcPts val="0"/>
              </a:spcBef>
              <a:spcAft>
                <a:spcPts val="0"/>
              </a:spcAft>
              <a:buClr>
                <a:schemeClr val="dk1"/>
              </a:buClr>
              <a:buSzPts val="1200"/>
              <a:buFont typeface="Arial"/>
              <a:buNone/>
            </a:pPr>
            <a:endParaRPr dirty="0"/>
          </a:p>
        </p:txBody>
      </p:sp>
      <p:sp>
        <p:nvSpPr>
          <p:cNvPr id="1038" name="Google Shape;1038;p37: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587668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https://www.pexels.com/photo/photo-of-person-holding-knife-3296280/</a:t>
            </a:r>
          </a:p>
          <a:p>
            <a:endParaRPr lang="en-US" dirty="0"/>
          </a:p>
          <a:p>
            <a:r>
              <a:rPr lang="en-US" dirty="0"/>
              <a:t>An Ecosystem Services Review on Salmon Aquaculture in Chile – Los </a:t>
            </a:r>
            <a:r>
              <a:rPr lang="en-US" dirty="0" err="1"/>
              <a:t>Fiordos</a:t>
            </a:r>
            <a:r>
              <a:rPr lang="en-US" dirty="0"/>
              <a:t> (2016):</a:t>
            </a:r>
          </a:p>
          <a:p>
            <a:r>
              <a:rPr lang="en-US" dirty="0"/>
              <a:t>http://www.wolfscompany.com/wp-content/uploads/2016/04/Business-dependence-on-ecosystem-services-Salmon-industry-Chile-Final....pdf</a:t>
            </a:r>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3062391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Agrosuper</a:t>
            </a:r>
            <a:r>
              <a:rPr lang="en-US" dirty="0"/>
              <a:t>, 2014</a:t>
            </a:r>
          </a:p>
          <a:p>
            <a:r>
              <a:rPr lang="nl-NL" dirty="0">
                <a:hlinkClick r:id="rId3"/>
              </a:rPr>
              <a:t>https://issuu.com/agrosuperinternacional/docs/reporte_integrado_-_agrosuper_2014</a:t>
            </a:r>
            <a:endParaRPr lang="nl-NL" dirty="0"/>
          </a:p>
          <a:p>
            <a:endParaRPr lang="nl-NL" dirty="0"/>
          </a:p>
          <a:p>
            <a:r>
              <a:rPr lang="en-US" dirty="0"/>
              <a:t>An Ecosystem Services Review on Salmon Aquaculture in Chile – Los </a:t>
            </a:r>
            <a:r>
              <a:rPr lang="en-US" dirty="0" err="1"/>
              <a:t>Fiordos</a:t>
            </a:r>
            <a:r>
              <a:rPr lang="en-US" dirty="0"/>
              <a:t> (2016):</a:t>
            </a:r>
          </a:p>
          <a:p>
            <a:r>
              <a:rPr lang="en-US" dirty="0"/>
              <a:t>http://www.wolfscompany.com/wp-content/uploads/2016/04/Business-dependence-on-ecosystem-services-Salmon-industry-Chile-Final....pdf</a:t>
            </a:r>
          </a:p>
          <a:p>
            <a:endParaRPr lang="en-US" dirty="0"/>
          </a:p>
          <a:p>
            <a:r>
              <a:rPr lang="en-US" dirty="0"/>
              <a:t>Round Table on Responsible Soy (RTRS):</a:t>
            </a:r>
            <a:br>
              <a:rPr lang="en-US" dirty="0"/>
            </a:br>
            <a:r>
              <a:rPr lang="en-US" dirty="0"/>
              <a:t>https://responsiblesoy.org/</a:t>
            </a:r>
          </a:p>
          <a:p>
            <a:endParaRPr lang="en-US" dirty="0"/>
          </a:p>
          <a:p>
            <a:r>
              <a:rPr lang="en-US" dirty="0"/>
              <a:t>Salmon Chile:</a:t>
            </a:r>
          </a:p>
          <a:p>
            <a:r>
              <a:rPr lang="en-US" dirty="0"/>
              <a:t>https://www.salmonchile.cl/en/home/</a:t>
            </a:r>
          </a:p>
          <a:p>
            <a:endParaRPr lang="en-US" dirty="0"/>
          </a:p>
          <a:p>
            <a:r>
              <a:rPr lang="en-US" dirty="0"/>
              <a:t>GSI Global Salmon Initiative:</a:t>
            </a:r>
          </a:p>
          <a:p>
            <a:r>
              <a:rPr lang="en-US" dirty="0"/>
              <a:t>https://globalsalmoninitiative.org/en/</a:t>
            </a:r>
          </a:p>
          <a:p>
            <a:endParaRPr lang="en-US" dirty="0"/>
          </a:p>
          <a:p>
            <a:r>
              <a:rPr lang="en-US" dirty="0"/>
              <a:t>Sustainable Fisheries Partnership:</a:t>
            </a:r>
          </a:p>
          <a:p>
            <a:r>
              <a:rPr lang="en-US" dirty="0"/>
              <a:t>https://www.sustainablefish.org/</a:t>
            </a:r>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3134492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Quick </a:t>
            </a:r>
            <a:r>
              <a:rPr lang="nl-NL" b="1" dirty="0" err="1"/>
              <a:t>recap</a:t>
            </a:r>
            <a:r>
              <a:rPr lang="nl-NL" b="1" dirty="0"/>
              <a:t> of </a:t>
            </a:r>
            <a:r>
              <a:rPr lang="nl-NL" b="1" dirty="0" err="1"/>
              <a:t>the</a:t>
            </a:r>
            <a:r>
              <a:rPr lang="nl-NL" b="1" dirty="0"/>
              <a:t> different </a:t>
            </a:r>
            <a:r>
              <a:rPr lang="nl-NL" b="1" dirty="0" err="1"/>
              <a:t>ecosystem</a:t>
            </a:r>
            <a:r>
              <a:rPr lang="nl-NL" b="1" dirty="0"/>
              <a:t> services.</a:t>
            </a:r>
            <a:br>
              <a:rPr lang="nl-NL" b="1" dirty="0"/>
            </a:br>
            <a:r>
              <a:rPr lang="nl-NL" b="1" dirty="0" err="1"/>
              <a:t>This</a:t>
            </a:r>
            <a:r>
              <a:rPr lang="nl-NL" b="1" dirty="0"/>
              <a:t> slide </a:t>
            </a:r>
            <a:r>
              <a:rPr lang="nl-NL" b="1" dirty="0" err="1"/>
              <a:t>describes</a:t>
            </a:r>
            <a:r>
              <a:rPr lang="nl-NL" b="1" dirty="0"/>
              <a:t> </a:t>
            </a:r>
            <a:r>
              <a:rPr lang="nl-NL" b="1" dirty="0" err="1"/>
              <a:t>the</a:t>
            </a:r>
            <a:r>
              <a:rPr lang="nl-NL" b="1" dirty="0"/>
              <a:t> </a:t>
            </a:r>
            <a:r>
              <a:rPr lang="nl-NL" b="1" dirty="0" err="1"/>
              <a:t>four</a:t>
            </a:r>
            <a:r>
              <a:rPr lang="nl-NL" b="1" dirty="0"/>
              <a:t> </a:t>
            </a:r>
            <a:r>
              <a:rPr lang="nl-NL" b="1" dirty="0" err="1"/>
              <a:t>categories</a:t>
            </a:r>
            <a:r>
              <a:rPr lang="nl-NL" b="1" dirty="0"/>
              <a:t> of </a:t>
            </a:r>
            <a:r>
              <a:rPr lang="nl-NL" b="1" dirty="0" err="1"/>
              <a:t>ecosystem</a:t>
            </a:r>
            <a:r>
              <a:rPr lang="nl-NL" b="1" dirty="0"/>
              <a:t> services </a:t>
            </a:r>
            <a:r>
              <a:rPr lang="nl-NL" b="1" dirty="0" err="1"/>
              <a:t>and</a:t>
            </a:r>
            <a:r>
              <a:rPr lang="nl-NL" b="1" dirty="0"/>
              <a:t> </a:t>
            </a:r>
            <a:r>
              <a:rPr lang="nl-NL" b="1" dirty="0" err="1"/>
              <a:t>provides</a:t>
            </a:r>
            <a:r>
              <a:rPr lang="nl-NL" b="1" dirty="0"/>
              <a:t> </a:t>
            </a:r>
            <a:r>
              <a:rPr lang="nl-NL" b="1" dirty="0" err="1"/>
              <a:t>examples</a:t>
            </a:r>
            <a:r>
              <a:rPr lang="nl-NL" b="1" dirty="0"/>
              <a:t> </a:t>
            </a:r>
            <a:r>
              <a:rPr lang="nl-NL" b="1" dirty="0" err="1"/>
              <a:t>for</a:t>
            </a:r>
            <a:r>
              <a:rPr lang="nl-NL" b="1" dirty="0"/>
              <a:t> </a:t>
            </a:r>
            <a:r>
              <a:rPr lang="nl-NL" b="1" dirty="0" err="1"/>
              <a:t>each</a:t>
            </a:r>
            <a:r>
              <a:rPr lang="nl-NL" b="1" dirty="0"/>
              <a:t> of </a:t>
            </a:r>
            <a:r>
              <a:rPr lang="nl-NL" b="1" dirty="0" err="1"/>
              <a:t>the</a:t>
            </a:r>
            <a:r>
              <a:rPr lang="nl-NL" b="1" dirty="0"/>
              <a:t> </a:t>
            </a:r>
            <a:r>
              <a:rPr lang="nl-NL" b="1" dirty="0" err="1"/>
              <a:t>categories</a:t>
            </a:r>
            <a:r>
              <a:rPr lang="nl-NL" b="1" dirty="0"/>
              <a:t>. The green line </a:t>
            </a:r>
            <a:r>
              <a:rPr lang="nl-NL" b="1" dirty="0" err="1"/>
              <a:t>highlights</a:t>
            </a:r>
            <a:r>
              <a:rPr lang="nl-NL" b="1" dirty="0"/>
              <a:t> </a:t>
            </a:r>
            <a:r>
              <a:rPr lang="nl-NL" b="1" dirty="0" err="1"/>
              <a:t>the</a:t>
            </a:r>
            <a:r>
              <a:rPr lang="nl-NL" b="1" dirty="0"/>
              <a:t> </a:t>
            </a:r>
            <a:r>
              <a:rPr lang="nl-NL" b="1" dirty="0" err="1"/>
              <a:t>ecosystem</a:t>
            </a:r>
            <a:r>
              <a:rPr lang="nl-NL" b="1" dirty="0"/>
              <a:t> services </a:t>
            </a:r>
            <a:r>
              <a:rPr lang="nl-NL" b="1" dirty="0" err="1"/>
              <a:t>that</a:t>
            </a:r>
            <a:r>
              <a:rPr lang="nl-NL" b="1" dirty="0"/>
              <a:t> are </a:t>
            </a:r>
            <a:r>
              <a:rPr lang="nl-NL" b="1" dirty="0" err="1"/>
              <a:t>particularly</a:t>
            </a:r>
            <a:r>
              <a:rPr lang="nl-NL" b="1" dirty="0"/>
              <a:t> relevant </a:t>
            </a:r>
            <a:r>
              <a:rPr lang="nl-NL" b="1" dirty="0" err="1"/>
              <a:t>for</a:t>
            </a:r>
            <a:r>
              <a:rPr lang="nl-NL" b="1" dirty="0"/>
              <a:t> </a:t>
            </a:r>
            <a:r>
              <a:rPr lang="nl-NL" b="1" dirty="0" err="1"/>
              <a:t>the</a:t>
            </a:r>
            <a:r>
              <a:rPr lang="nl-NL" b="1" dirty="0"/>
              <a:t>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35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75" y="8021638"/>
            <a:ext cx="38498463" cy="21656675"/>
          </a:xfrm>
        </p:spPr>
      </p:sp>
      <p:sp>
        <p:nvSpPr>
          <p:cNvPr id="3" name="Notes Placeholder 2"/>
          <p:cNvSpPr>
            <a:spLocks noGrp="1"/>
          </p:cNvSpPr>
          <p:nvPr>
            <p:ph type="body" idx="1"/>
          </p:nvPr>
        </p:nvSpPr>
        <p:spPr/>
        <p:txBody>
          <a:bodyPr/>
          <a:lstStyle/>
          <a:p>
            <a:pPr defTabSz="1971721">
              <a:defRPr/>
            </a:pPr>
            <a:r>
              <a:rPr lang="en-GB" sz="2600" b="1" dirty="0">
                <a:solidFill>
                  <a:srgbClr val="23BAED"/>
                </a:solidFill>
                <a:latin typeface="Arial"/>
              </a:rPr>
              <a:t>Provisioning</a:t>
            </a:r>
            <a:endParaRPr lang="en-US" sz="2600" b="1" dirty="0">
              <a:solidFill>
                <a:srgbClr val="23BAED"/>
              </a:solidFill>
              <a:latin typeface="Arial"/>
            </a:endParaRPr>
          </a:p>
          <a:p>
            <a:pPr defTabSz="1971721">
              <a:defRPr/>
            </a:pPr>
            <a:r>
              <a:rPr lang="en-US" sz="2600" dirty="0">
                <a:solidFill>
                  <a:srgbClr val="595959"/>
                </a:solidFill>
                <a:latin typeface="Arial"/>
              </a:rPr>
              <a:t>Goods produced or provided by ecosystems</a:t>
            </a:r>
          </a:p>
          <a:p>
            <a:pPr marL="369698" indent="-369698" defTabSz="1971721">
              <a:buFontTx/>
              <a:buChar char="-"/>
              <a:defRPr/>
            </a:pPr>
            <a:r>
              <a:rPr lang="en-US" sz="2600" dirty="0">
                <a:solidFill>
                  <a:srgbClr val="595959"/>
                </a:solidFill>
                <a:latin typeface="Arial"/>
              </a:rPr>
              <a:t>Food (crops, fish): crops and fish (anchovies and sardines) needed to feed the salmon</a:t>
            </a:r>
          </a:p>
          <a:p>
            <a:endParaRPr lang="en-US" u="sng" dirty="0"/>
          </a:p>
          <a:p>
            <a:pPr defTabSz="1971721">
              <a:defRPr/>
            </a:pPr>
            <a:r>
              <a:rPr lang="en-US" sz="2600" b="1" dirty="0">
                <a:solidFill>
                  <a:srgbClr val="23BAED"/>
                </a:solidFill>
                <a:latin typeface="Arial"/>
              </a:rPr>
              <a:t>Regulating</a:t>
            </a:r>
          </a:p>
          <a:p>
            <a:pPr defTabSz="1971721">
              <a:defRPr/>
            </a:pPr>
            <a:r>
              <a:rPr lang="en-US" sz="2600" dirty="0">
                <a:solidFill>
                  <a:srgbClr val="595959"/>
                </a:solidFill>
                <a:latin typeface="Arial"/>
              </a:rPr>
              <a:t>Natural processes regulated by ecosystems</a:t>
            </a:r>
          </a:p>
          <a:p>
            <a:pPr marL="369698" indent="-369698" defTabSz="1971721">
              <a:buFontTx/>
              <a:buChar char="-"/>
              <a:defRPr/>
            </a:pPr>
            <a:r>
              <a:rPr lang="en-US" sz="2600" dirty="0">
                <a:solidFill>
                  <a:srgbClr val="595959"/>
                </a:solidFill>
                <a:latin typeface="Arial"/>
              </a:rPr>
              <a:t>Oxygen supply: </a:t>
            </a:r>
            <a:r>
              <a:rPr lang="en-US" dirty="0"/>
              <a:t>the supply of oxygen in the water </a:t>
            </a:r>
          </a:p>
          <a:p>
            <a:pPr marL="369698" indent="-369698" defTabSz="1971721">
              <a:buFontTx/>
              <a:buChar char="-"/>
              <a:defRPr/>
            </a:pPr>
            <a:r>
              <a:rPr lang="en-US" sz="2600" dirty="0">
                <a:solidFill>
                  <a:srgbClr val="595959"/>
                </a:solidFill>
                <a:latin typeface="Arial"/>
              </a:rPr>
              <a:t>Water purification and waste treatment: purification of the water and the decomposition of organic matter</a:t>
            </a:r>
          </a:p>
          <a:p>
            <a:pPr marL="369698" indent="-369698" defTabSz="1971721">
              <a:buFontTx/>
              <a:buChar char="-"/>
              <a:defRPr/>
            </a:pPr>
            <a:r>
              <a:rPr lang="en-US" sz="2600" dirty="0">
                <a:solidFill>
                  <a:srgbClr val="595959"/>
                </a:solidFill>
                <a:latin typeface="Arial"/>
              </a:rPr>
              <a:t>Maintenance of soil quality: soil quality is important for primary production </a:t>
            </a:r>
          </a:p>
          <a:p>
            <a:pPr marL="369698" indent="-369698" defTabSz="1971721">
              <a:buFontTx/>
              <a:buChar char="-"/>
              <a:defRPr/>
            </a:pPr>
            <a:r>
              <a:rPr lang="en-US" sz="2600" dirty="0">
                <a:solidFill>
                  <a:srgbClr val="595959"/>
                </a:solidFill>
                <a:latin typeface="Arial"/>
              </a:rPr>
              <a:t>Pest mitigation: In a healthy and biodiverse ecosystem, pests are controlled through other species in the trophic chain.</a:t>
            </a:r>
          </a:p>
          <a:p>
            <a:pPr marL="369698" indent="-369698" defTabSz="1971721">
              <a:buFontTx/>
              <a:buChar char="-"/>
              <a:defRPr/>
            </a:pPr>
            <a:endParaRPr lang="en-US" sz="2600" dirty="0">
              <a:solidFill>
                <a:srgbClr val="595959"/>
              </a:solidFill>
              <a:latin typeface="Arial"/>
            </a:endParaRPr>
          </a:p>
          <a:p>
            <a:pPr defTabSz="1971721">
              <a:defRPr/>
            </a:pPr>
            <a:r>
              <a:rPr lang="en-US" sz="2600" b="1" dirty="0">
                <a:solidFill>
                  <a:srgbClr val="23BAED"/>
                </a:solidFill>
                <a:latin typeface="Arial"/>
              </a:rPr>
              <a:t>Cultural</a:t>
            </a:r>
          </a:p>
          <a:p>
            <a:pPr defTabSz="1971721">
              <a:defRPr/>
            </a:pPr>
            <a:r>
              <a:rPr lang="en-US" sz="2600" dirty="0">
                <a:solidFill>
                  <a:srgbClr val="595959"/>
                </a:solidFill>
                <a:latin typeface="Arial"/>
              </a:rPr>
              <a:t>Intangible benefits obtained from ecosystem services</a:t>
            </a:r>
          </a:p>
          <a:p>
            <a:pPr marL="369698" indent="-369698" defTabSz="1971721">
              <a:buFontTx/>
              <a:buChar char="-"/>
              <a:defRPr/>
            </a:pPr>
            <a:r>
              <a:rPr lang="en-US" sz="2600" dirty="0">
                <a:solidFill>
                  <a:srgbClr val="595959"/>
                </a:solidFill>
                <a:latin typeface="Arial"/>
              </a:rPr>
              <a:t>Recreation and ecotourism: recreational pleasure people derive from natural or cultivated ecosystems</a:t>
            </a:r>
          </a:p>
          <a:p>
            <a:pPr marL="369698" indent="-369698" defTabSz="1971721">
              <a:buFontTx/>
              <a:buChar char="-"/>
              <a:defRPr/>
            </a:pPr>
            <a:r>
              <a:rPr lang="en-US" sz="2600" dirty="0">
                <a:solidFill>
                  <a:srgbClr val="595959"/>
                </a:solidFill>
                <a:latin typeface="Arial"/>
              </a:rPr>
              <a:t>Ethical and cultural values: conservation of certain species (which are important for the nation</a:t>
            </a:r>
            <a:r>
              <a:rPr lang="nl-NL" dirty="0"/>
              <a:t>)</a:t>
            </a:r>
            <a:endParaRPr lang="en-US" sz="2600" dirty="0">
              <a:solidFill>
                <a:srgbClr val="595959"/>
              </a:solidFill>
              <a:latin typeface="Arial"/>
            </a:endParaRPr>
          </a:p>
          <a:p>
            <a:pPr defTabSz="1971721">
              <a:defRPr/>
            </a:pPr>
            <a:endParaRPr lang="en-US" sz="2600" b="1" dirty="0">
              <a:solidFill>
                <a:srgbClr val="595959"/>
              </a:solidFill>
              <a:latin typeface="Arial"/>
            </a:endParaRPr>
          </a:p>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3008125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group give key points and highlights from their group</a:t>
            </a:r>
          </a:p>
          <a:p>
            <a:r>
              <a:rPr lang="en-US" dirty="0"/>
              <a:t>Throw to speakers for last thoughts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81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Priority ecosystem services are </a:t>
            </a:r>
            <a:r>
              <a:rPr lang="en-US" dirty="0"/>
              <a:t>essential for the company’s performance (</a:t>
            </a:r>
            <a:r>
              <a:rPr lang="en-US" b="1" dirty="0"/>
              <a:t>dependencies</a:t>
            </a:r>
            <a:r>
              <a:rPr lang="en-US" dirty="0"/>
              <a:t>) or the company has a rather significant, real or perceived, negative</a:t>
            </a:r>
            <a:r>
              <a:rPr lang="en-US" b="1" dirty="0"/>
              <a:t> impact</a:t>
            </a:r>
            <a:r>
              <a:rPr lang="en-US" dirty="0"/>
              <a:t> on the availability of ecosystem services used by others.</a:t>
            </a:r>
          </a:p>
          <a:p>
            <a:endParaRPr lang="en-US" b="1" dirty="0"/>
          </a:p>
          <a:p>
            <a:r>
              <a:rPr lang="en-US" b="1" dirty="0"/>
              <a:t>Questions to help determine dependency:</a:t>
            </a:r>
          </a:p>
          <a:p>
            <a:r>
              <a:rPr lang="en-US" dirty="0"/>
              <a:t>Does it enhance/enable performance?</a:t>
            </a:r>
          </a:p>
          <a:p>
            <a:r>
              <a:rPr lang="en-US" dirty="0"/>
              <a:t>Does it have cost-effective substitutes?</a:t>
            </a:r>
          </a:p>
          <a:p>
            <a:endParaRPr lang="en-US" b="1" dirty="0"/>
          </a:p>
          <a:p>
            <a:r>
              <a:rPr lang="en-US" b="1" dirty="0"/>
              <a:t>Questions to determine impact:</a:t>
            </a:r>
          </a:p>
          <a:p>
            <a:r>
              <a:rPr lang="nl-NL" dirty="0"/>
              <a:t>Impact on </a:t>
            </a:r>
            <a:r>
              <a:rPr lang="nl-NL" dirty="0" err="1"/>
              <a:t>quantity</a:t>
            </a:r>
            <a:r>
              <a:rPr lang="nl-NL" dirty="0"/>
              <a:t> or </a:t>
            </a:r>
            <a:r>
              <a:rPr lang="nl-NL" dirty="0" err="1"/>
              <a:t>quality</a:t>
            </a:r>
            <a:endParaRPr lang="nl-NL" dirty="0"/>
          </a:p>
          <a:p>
            <a:r>
              <a:rPr lang="en-US" dirty="0"/>
              <a:t>Does it affect the ability of others to benefit from ES?</a:t>
            </a:r>
            <a:endParaRPr lang="nl-NL" dirty="0"/>
          </a:p>
          <a:p>
            <a:endParaRPr lang="en-US" b="1" u="none" dirty="0"/>
          </a:p>
          <a:p>
            <a:r>
              <a:rPr lang="en-US" b="1" u="none" dirty="0"/>
              <a:t>Provisioning: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Crops and industrial fisheries (</a:t>
            </a:r>
            <a:r>
              <a:rPr lang="en-US" b="0" u="sng" dirty="0"/>
              <a:t>Medium impact and dependency: </a:t>
            </a:r>
            <a:r>
              <a:rPr lang="en-US" dirty="0"/>
              <a:t>The company has a medium dependence on crops and industrial fisheries, as they constitute the main source of protein in the fodder. Crops have gained an increasingly important role in fish feed. There are cost-effective substitutes to feed-fish such as soybean.)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err="1"/>
              <a:t>Artisinal</a:t>
            </a:r>
            <a:r>
              <a:rPr lang="en-US" b="1" u="none" dirty="0"/>
              <a:t> fisheries </a:t>
            </a:r>
            <a:r>
              <a:rPr lang="en-US" b="0" u="none" dirty="0"/>
              <a:t>(</a:t>
            </a:r>
            <a:r>
              <a:rPr lang="en-US" b="0" u="sng" dirty="0"/>
              <a:t>Low dependency:</a:t>
            </a:r>
            <a:r>
              <a:rPr lang="en-US" b="0" u="none" dirty="0"/>
              <a:t> </a:t>
            </a:r>
            <a:r>
              <a:rPr lang="en-US" dirty="0"/>
              <a:t>Los </a:t>
            </a:r>
            <a:r>
              <a:rPr lang="en-US" dirty="0" err="1"/>
              <a:t>Fiordos</a:t>
            </a:r>
            <a:r>
              <a:rPr lang="en-US" dirty="0"/>
              <a:t> has a low dependency on this priority ecosystem service, since artisanal fisheries do not enhance Los </a:t>
            </a:r>
            <a:r>
              <a:rPr lang="en-US" dirty="0" err="1"/>
              <a:t>Fiordos</a:t>
            </a:r>
            <a:r>
              <a:rPr lang="en-US" dirty="0"/>
              <a:t>’ performance. However, it is possible that some of Los </a:t>
            </a:r>
            <a:r>
              <a:rPr lang="en-US" dirty="0" err="1"/>
              <a:t>Fiordos</a:t>
            </a:r>
            <a:r>
              <a:rPr lang="en-US" dirty="0"/>
              <a:t>’ practices contribute to the degradation of ecosystems on which other stakeholders depend. </a:t>
            </a:r>
            <a:r>
              <a:rPr lang="en-US" u="sng" dirty="0"/>
              <a:t>High impact: Th</a:t>
            </a:r>
            <a:r>
              <a:rPr lang="en-US" dirty="0"/>
              <a:t>rough potentially enhancing eutrophication and increasing hypoxia, Los </a:t>
            </a:r>
            <a:r>
              <a:rPr lang="en-US" dirty="0" err="1"/>
              <a:t>Fiordos</a:t>
            </a:r>
            <a:r>
              <a:rPr lang="en-US" dirty="0"/>
              <a:t> may have an impact on the quantity of the benthic species and thereby the quality of the ecosystem service)</a:t>
            </a:r>
            <a:endParaRPr lang="en-US" b="1" u="sng" dirty="0"/>
          </a:p>
          <a:p>
            <a:endParaRPr lang="en-US" b="1" u="none" dirty="0"/>
          </a:p>
          <a:p>
            <a:r>
              <a:rPr lang="en-US" b="1" u="none" dirty="0"/>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Oxygen supply </a:t>
            </a:r>
            <a:r>
              <a:rPr lang="en-US" u="none" dirty="0"/>
              <a:t>(</a:t>
            </a:r>
            <a:r>
              <a:rPr lang="en-US" u="sng" dirty="0"/>
              <a:t>High dependency: </a:t>
            </a:r>
            <a:r>
              <a:rPr lang="en-US" u="none" dirty="0"/>
              <a:t>the oxygen level in the water is essential for salmon production. Artificial oxygen supply does not represent a cost-effective solution as it requires high investments. </a:t>
            </a:r>
            <a:r>
              <a:rPr lang="en-US" u="sng" dirty="0"/>
              <a:t>High impact: </a:t>
            </a:r>
            <a:r>
              <a:rPr lang="en-US" dirty="0"/>
              <a:t>The large quantity of salmon being grown in the area requires large amounts of oxygen and may limit the oxygen availability to other salmon farms and other organisms living near the concessions)</a:t>
            </a: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Water purification, waste treatment, and maintenance of soil quality</a:t>
            </a:r>
            <a:r>
              <a:rPr lang="en-US" b="0" u="none" dirty="0"/>
              <a:t> (</a:t>
            </a:r>
            <a:r>
              <a:rPr lang="en-US" b="0" u="sng" dirty="0"/>
              <a:t>High impact and medium dependency: </a:t>
            </a:r>
            <a:r>
              <a:rPr lang="en-US" b="0" u="none" dirty="0"/>
              <a:t>a number of organism in the marine ecosystem support the decomposition of organic matter generated by aquaculture. However, when the level of h</a:t>
            </a:r>
            <a:r>
              <a:rPr lang="en-US" dirty="0"/>
              <a:t>ypoxia6 reaches a certain threshold, the ability to treat waste degrades -&gt; soil quality degradation which could lead to a loss in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Pest mitigation </a:t>
            </a:r>
            <a:r>
              <a:rPr lang="en-US" b="0" u="none" dirty="0"/>
              <a:t>(</a:t>
            </a:r>
            <a:r>
              <a:rPr lang="en-US" b="0" u="sng" dirty="0"/>
              <a:t>High dependency: </a:t>
            </a:r>
            <a:r>
              <a:rPr lang="en-US" b="0" u="none" dirty="0"/>
              <a:t>A healthy and biodiversity ecosystem control pests, decreasing the risk of virus outbreaks that negatively impacting salmon production. No effective vaccine has been found. Furthermore, use of antibiotics and vaccines may lead to a resistance of fish outside net pens against diseases. There is no cost-effective substitute to this ecosystem service. </a:t>
            </a:r>
            <a:r>
              <a:rPr lang="en-US" b="0" u="sng" dirty="0"/>
              <a:t>High impact: </a:t>
            </a:r>
            <a:r>
              <a:rPr lang="en-US" b="0" u="none" dirty="0"/>
              <a:t>pests can spread more easily since aquacultures mainly produce one specific species.)</a:t>
            </a:r>
          </a:p>
          <a:p>
            <a:endParaRPr lang="en-US" b="1" u="none" dirty="0"/>
          </a:p>
          <a:p>
            <a:r>
              <a:rPr lang="en-US" b="1" u="none" dirty="0"/>
              <a:t>Cultural: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none" dirty="0"/>
              <a:t>Ethical and cultural values </a:t>
            </a:r>
            <a:r>
              <a:rPr lang="en-US" b="0" u="none" dirty="0"/>
              <a:t>(</a:t>
            </a:r>
            <a:r>
              <a:rPr lang="en-US" b="0" u="sng" dirty="0"/>
              <a:t>Low dependency: </a:t>
            </a:r>
            <a:r>
              <a:rPr lang="en-US" dirty="0"/>
              <a:t>Los </a:t>
            </a:r>
            <a:r>
              <a:rPr lang="en-US" dirty="0" err="1"/>
              <a:t>Fiordos</a:t>
            </a:r>
            <a:r>
              <a:rPr lang="en-US" dirty="0"/>
              <a:t>’ business operations are not directly affected by ethical or cultural values</a:t>
            </a:r>
            <a:r>
              <a:rPr lang="en-US" b="0" u="sng" dirty="0"/>
              <a:t>. High impact: </a:t>
            </a:r>
            <a:r>
              <a:rPr lang="en-US" dirty="0"/>
              <a:t>one important ethical issue identified is the importance of the conservation of cetaceans. Whales and dolphins in particular, are national and pride symbols for the two locations. However, according to stakeholder representatives the number of cetaceans-sightings close to the shore has decreased since aquaculture operators started their business in the area. This could negatively affect the image of Los </a:t>
            </a:r>
            <a:r>
              <a:rPr lang="en-US" dirty="0" err="1"/>
              <a:t>Fiordos</a:t>
            </a:r>
            <a:r>
              <a:rPr lang="en-US" dirty="0"/>
              <a:t> as well as the willingness of communities to collaborate with the company)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none" dirty="0"/>
              <a:t>Recreation and tourism </a:t>
            </a:r>
            <a:r>
              <a:rPr lang="en-US" b="1" u="sng" dirty="0"/>
              <a:t>(</a:t>
            </a:r>
            <a:r>
              <a:rPr lang="en-US" b="0" u="sng" dirty="0"/>
              <a:t>Low dependency: </a:t>
            </a:r>
            <a:r>
              <a:rPr lang="en-US" dirty="0"/>
              <a:t>Recreation and ecotourism is not a part of Los </a:t>
            </a:r>
            <a:r>
              <a:rPr lang="en-US" dirty="0" err="1"/>
              <a:t>Fiordos</a:t>
            </a:r>
            <a:r>
              <a:rPr lang="en-US" dirty="0"/>
              <a:t>’ value-chain. </a:t>
            </a:r>
            <a:r>
              <a:rPr lang="en-US" u="sng" dirty="0"/>
              <a:t>High impact: </a:t>
            </a:r>
            <a:r>
              <a:rPr lang="en-US" dirty="0"/>
              <a:t>stakeholder representatives criticize the visual contamination net pens generate, arguing that they obstruct tourism activities in the area. Hence, the activities of Los </a:t>
            </a:r>
            <a:r>
              <a:rPr lang="en-US" dirty="0" err="1"/>
              <a:t>Fiordos</a:t>
            </a:r>
            <a:r>
              <a:rPr lang="en-US" dirty="0"/>
              <a:t> and other aquaculture companies have a high negative impact on this cultural ecosystem service)</a:t>
            </a: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r>
              <a:rPr lang="en-US" dirty="0"/>
              <a:t>Source: An Ecosystem Services Review on Salmon Aquaculture in Chile – Los </a:t>
            </a:r>
            <a:r>
              <a:rPr lang="en-US" dirty="0" err="1"/>
              <a:t>Fiordos</a:t>
            </a:r>
            <a:r>
              <a:rPr lang="en-US" dirty="0"/>
              <a:t> (2016):</a:t>
            </a:r>
          </a:p>
          <a:p>
            <a:r>
              <a:rPr lang="en-US" dirty="0"/>
              <a:t>http://www.wolfscompany.com/wp-content/uploads/2016/04/Business-dependence-on-ecosystem-services-Salmon-industry-Chile-Final....pdf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171450" indent="-171450">
              <a:buFontTx/>
              <a:buChar char="-"/>
            </a:pPr>
            <a:endParaRPr lang="en-US" b="1"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1248994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https://www.pexels.com/photo/black-and-gray-sea-turtle-on-brown-sand-3866697/</a:t>
            </a:r>
          </a:p>
          <a:p>
            <a:endParaRPr lang="en-US" dirty="0"/>
          </a:p>
          <a:p>
            <a:r>
              <a:rPr lang="en-US" dirty="0"/>
              <a:t>Source: An Ecosystem Services Review on Salmon Aquaculture in Chile – Los </a:t>
            </a:r>
            <a:r>
              <a:rPr lang="en-US" dirty="0" err="1"/>
              <a:t>Fiordos</a:t>
            </a:r>
            <a:r>
              <a:rPr lang="en-US" dirty="0"/>
              <a:t> (2016):</a:t>
            </a:r>
          </a:p>
          <a:p>
            <a:r>
              <a:rPr lang="en-US" dirty="0"/>
              <a:t>http://www.wolfscompany.com/wp-content/uploads/2016/04/Business-dependence-on-ecosystem-services-Salmon-industry-Chile-Final....pdf</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64</a:t>
            </a:fld>
            <a:endParaRPr lang="en-US"/>
          </a:p>
        </p:txBody>
      </p:sp>
    </p:spTree>
    <p:extLst>
      <p:ext uri="{BB962C8B-B14F-4D97-AF65-F5344CB8AC3E}">
        <p14:creationId xmlns:p14="http://schemas.microsoft.com/office/powerpoint/2010/main" val="1167923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Give participants 5’ to reflect individually on both questions </a:t>
            </a:r>
            <a:r>
              <a:rPr lang="en-GB" sz="1200" kern="1200" dirty="0">
                <a:solidFill>
                  <a:schemeClr val="tx1"/>
                </a:solidFill>
                <a:effectLst/>
                <a:latin typeface="+mn-lt"/>
                <a:ea typeface="+mn-ea"/>
                <a:cs typeface="+mn-cs"/>
              </a:rPr>
              <a:t>(again, depending on the time you have, you may want to spend more time on this). </a:t>
            </a:r>
            <a:endParaRPr lang="en-GB" dirty="0"/>
          </a:p>
          <a:p>
            <a:endParaRPr lang="en-GB" dirty="0"/>
          </a:p>
          <a:p>
            <a:r>
              <a:rPr lang="en-GB" dirty="0"/>
              <a:t>Business impacts and dependencies are closely linked. For example, a company may depend on water, while the quality of its water management practices will affect the scale of impacts generated through its use of water.</a:t>
            </a:r>
          </a:p>
          <a:p>
            <a:pPr defTabSz="914258">
              <a:defRPr/>
            </a:pPr>
            <a:endParaRPr lang="en-GB" b="1"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65</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9074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The objectives for today are…</a:t>
            </a:r>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616519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7DBAF288-DB09-4B38-A774-AED1A4768F10}" type="slidenum">
              <a:rPr lang="en-GB" smtClean="0"/>
              <a:t>67</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5132161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128" lvl="1" indent="0">
              <a:buFont typeface="Arial" panose="020B0604020202020204" pitchFamily="34" charset="0"/>
              <a:buNone/>
            </a:pPr>
            <a:r>
              <a:rPr lang="en-GB" u="none" dirty="0">
                <a:solidFill>
                  <a:srgbClr val="FF0000"/>
                </a:solidFill>
              </a:rPr>
              <a:t>Module 1 focused on understanding natural capital and the relations with decision-making &amp; risk management. </a:t>
            </a:r>
          </a:p>
          <a:p>
            <a:pPr marL="457128" lvl="1" indent="0">
              <a:buFont typeface="Arial" panose="020B0604020202020204" pitchFamily="34" charset="0"/>
              <a:buNone/>
            </a:pPr>
            <a:endParaRPr lang="en-GB" u="none" dirty="0">
              <a:solidFill>
                <a:srgbClr val="FF0000"/>
              </a:solidFill>
            </a:endParaRPr>
          </a:p>
          <a:p>
            <a:pPr marL="457128" lvl="1" indent="0">
              <a:buFont typeface="Arial" panose="020B0604020202020204" pitchFamily="34" charset="0"/>
              <a:buNone/>
            </a:pPr>
            <a:r>
              <a:rPr lang="en-GB" u="none" dirty="0">
                <a:solidFill>
                  <a:srgbClr val="FF0000"/>
                </a:solidFill>
              </a:rPr>
              <a:t>Module 2 will focus on acquiring the resources &amp; understanding needed to scope a first natural capital assessment. An introduction to valuation techniques is also included in this training. </a:t>
            </a:r>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dirty="0"/>
              <a:t>The following step is scoping an assessment. </a:t>
            </a:r>
            <a:r>
              <a:rPr lang="en-US" sz="1800" b="0" i="0" u="none" strike="noStrike" baseline="0" dirty="0">
                <a:solidFill>
                  <a:srgbClr val="262626"/>
                </a:solidFill>
                <a:latin typeface="Gotham-Book"/>
              </a:rPr>
              <a:t>Based upon the business application you have chosen, you may decide to have a broad and shallow approach (i.e., assessing multiple impacts across the entire company or value chain) or you may choose a narrow and deep approach (i.e., fewer issues and a tighter scope with more detailed analysis).</a:t>
            </a:r>
          </a:p>
          <a:p>
            <a:pPr algn="l"/>
            <a:endParaRPr lang="en-US" sz="1800" b="0" i="0" u="none" strike="noStrike" baseline="0" dirty="0">
              <a:solidFill>
                <a:srgbClr val="262626"/>
              </a:solidFill>
              <a:latin typeface="Gotham-Book"/>
            </a:endParaRPr>
          </a:p>
          <a:p>
            <a:pPr algn="l"/>
            <a:r>
              <a:rPr lang="en-US" sz="1800" b="0" i="0" u="none" strike="noStrike" baseline="0" dirty="0">
                <a:solidFill>
                  <a:srgbClr val="262626"/>
                </a:solidFill>
                <a:latin typeface="Gotham-Book"/>
              </a:rPr>
              <a:t>The resources and skills required, and the degree of stakeholder involvement depend on the scope of your assessment. </a:t>
            </a:r>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25760012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capital assessment provides information. Whilst this can be valuable in its own right, this means there are also numerous ways to use this information for further purposes. </a:t>
            </a:r>
          </a:p>
          <a:p>
            <a:r>
              <a:rPr lang="en-US" dirty="0"/>
              <a:t>The NCP focuses on using natural capital for decision-making, measurement and valuation, but it can also be used for disclosure and communication, or to help formulate strategy. </a:t>
            </a:r>
          </a:p>
          <a:p>
            <a:r>
              <a:rPr lang="en-US" dirty="0"/>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71</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Data from the Natural Capital Coalition Case Study Database</a:t>
            </a:r>
          </a:p>
          <a:p>
            <a:endParaRPr lang="en-GB"/>
          </a:p>
          <a:p>
            <a:r>
              <a:rPr lang="en-GB" b="1"/>
              <a:t>Presenter to give an </a:t>
            </a:r>
            <a:r>
              <a:rPr lang="en-GB" sz="1200" b="1" kern="1200">
                <a:solidFill>
                  <a:schemeClr val="tx1"/>
                </a:solidFill>
                <a:latin typeface="+mn-lt"/>
                <a:ea typeface="+mn-ea"/>
                <a:cs typeface="+mn-cs"/>
              </a:rPr>
              <a:t>overview of the pie chart presented on the slide. Presenter to explain that natural capital assessments have been undertaking in a variety of sectors, including forest products, food &amp; beverage, energy and utilities, and chemicals. Next to Forest products, the Food &amp; Beverage sector is the largest sector in terms of assessments.</a:t>
            </a:r>
          </a:p>
          <a:p>
            <a:endParaRPr lang="en-GB" sz="1200" b="1" kern="1200">
              <a:solidFill>
                <a:schemeClr val="tx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4036874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Data from the Natural Capital Coalition Case Study Database</a:t>
            </a:r>
          </a:p>
          <a:p>
            <a:endParaRPr lang="en-GB" dirty="0"/>
          </a:p>
          <a:p>
            <a:r>
              <a:rPr lang="en-GB" b="1" dirty="0"/>
              <a:t>Presenter to give an overview of the pie charts presented on the slide. Presenter to explain that the majority of assessments carried out include only natural capital, and that very few assessments measure social and human capital without also measuring natural capital. Presenter to explain that the majority of companies carrying out assessments are businesses, with governments carrying out ¼ of all assessments and finance carrying out the fewest.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3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Data from the Natural Capital Coalition Case Study Database</a:t>
            </a:r>
          </a:p>
          <a:p>
            <a:endParaRPr lang="en-GB" dirty="0"/>
          </a:p>
          <a:p>
            <a:r>
              <a:rPr lang="en-GB" b="1" dirty="0"/>
              <a:t>Presenter to give an overview of the pie chart presented on the slide. Presenter to explain that the main purpose for carrying out assessments are to estimate total value/or net impact of/on natural, or social and human, capital. The next greatest application is to assess risks and opportunities for the companies carrying out the assessment, and the third biggest reason is to assess company impacts on stakeholders.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478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8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8" name="Google Shape;1778;p87: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There are different ways of valuing – could be qualitative, quantitative and monetary</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Important to note that monetary values without any context (i.e. accompanying quantification) are less meaningful!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dirty="0"/>
              <a:t>The method you chose depends on which natural capital impact drivers or dependencies you wish to assess, the chosen value perspective (e.g. business, societal, or both), the ultimate objective of your assessment, and the time and resources available.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Monetary valuation: some find it difficult to accept or interpret monetary valuation of certain benefits (e.g. spiritual values). In such situations, special efforts may be required to explain the advantages and also to acknowledge the limitations of monetary valuation.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Advocates of natural capital are sometimes accused of ‘putting a price on nature’ or ‘pricing the priceless’, but in fact  our core assertion is that prices have failed to reflect the </a:t>
            </a:r>
            <a:r>
              <a:rPr lang="en-GB" sz="1200" b="1" i="0" dirty="0">
                <a:solidFill>
                  <a:schemeClr val="dk1"/>
                </a:solidFill>
                <a:latin typeface="Calibri"/>
                <a:ea typeface="Calibri"/>
                <a:cs typeface="Calibri"/>
                <a:sym typeface="Calibri"/>
              </a:rPr>
              <a:t>true value</a:t>
            </a:r>
            <a:r>
              <a:rPr lang="en-GB" sz="1200" b="0" i="0" dirty="0">
                <a:solidFill>
                  <a:schemeClr val="dk1"/>
                </a:solidFill>
                <a:latin typeface="Calibri"/>
                <a:ea typeface="Calibri"/>
                <a:cs typeface="Calibri"/>
                <a:sym typeface="Calibri"/>
              </a:rPr>
              <a:t> of the natural world, and that the economic systems that we are using are broken.</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recognise the value that it holds, and make decisions on this basis.</a:t>
            </a:r>
            <a:endParaRPr dirty="0"/>
          </a:p>
        </p:txBody>
      </p:sp>
      <p:sp>
        <p:nvSpPr>
          <p:cNvPr id="1779" name="Google Shape;1779;p87: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note that quantitative data and how it is calculated is similar to what companies are used to in sustainability reporting.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method you choose depends on which natural capital impact drivers or dependencies you wish to assess, the chosen value perspective (e.g. business, societal, or both), the ultimate objective of your assessment, and the time and resources available.</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76</a:t>
            </a:fld>
            <a:endParaRPr lang="en-GB"/>
          </a:p>
        </p:txBody>
      </p:sp>
    </p:spTree>
    <p:extLst>
      <p:ext uri="{BB962C8B-B14F-4D97-AF65-F5344CB8AC3E}">
        <p14:creationId xmlns:p14="http://schemas.microsoft.com/office/powerpoint/2010/main" val="907017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262626"/>
                </a:solidFill>
                <a:latin typeface="Gotham-Bold"/>
              </a:rPr>
              <a:t>Three examples of qualitative, quantitative and monetary valuation</a:t>
            </a:r>
          </a:p>
        </p:txBody>
      </p:sp>
      <p:sp>
        <p:nvSpPr>
          <p:cNvPr id="4" name="Slide Number Placeholder 3"/>
          <p:cNvSpPr>
            <a:spLocks noGrp="1"/>
          </p:cNvSpPr>
          <p:nvPr>
            <p:ph type="sldNum" sz="quarter" idx="5"/>
          </p:nvPr>
        </p:nvSpPr>
        <p:spPr/>
        <p:txBody>
          <a:bodyPr/>
          <a:lstStyle/>
          <a:p>
            <a:fld id="{7DBAF288-DB09-4B38-A774-AED1A4768F10}" type="slidenum">
              <a:rPr lang="en-GB" smtClean="0"/>
              <a:t>77</a:t>
            </a:fld>
            <a:endParaRPr lang="en-GB"/>
          </a:p>
        </p:txBody>
      </p:sp>
    </p:spTree>
    <p:extLst>
      <p:ext uri="{BB962C8B-B14F-4D97-AF65-F5344CB8AC3E}">
        <p14:creationId xmlns:p14="http://schemas.microsoft.com/office/powerpoint/2010/main" val="3219233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900" dirty="0">
                <a:solidFill>
                  <a:srgbClr val="262626"/>
                </a:solidFill>
                <a:latin typeface="Gotham-Book"/>
              </a:rPr>
              <a:t>• </a:t>
            </a:r>
            <a:r>
              <a:rPr lang="en-US" sz="3900" b="1" dirty="0">
                <a:solidFill>
                  <a:srgbClr val="262626"/>
                </a:solidFill>
                <a:latin typeface="Gotham-Bold"/>
              </a:rPr>
              <a:t>Qualitative valuation techniques</a:t>
            </a:r>
          </a:p>
          <a:p>
            <a:r>
              <a:rPr lang="en-GB" sz="3900" b="1" dirty="0">
                <a:solidFill>
                  <a:srgbClr val="23BAED"/>
                </a:solidFill>
                <a:ea typeface="Verdana" panose="020B0604030504040204" pitchFamily="34" charset="0"/>
                <a:cs typeface="Verdana" panose="020B0604030504040204" pitchFamily="34" charset="0"/>
              </a:rPr>
              <a:t>Step 05: Measure impact drivers and dependencies</a:t>
            </a:r>
          </a:p>
          <a:p>
            <a:endParaRPr lang="en-GB" sz="3900" b="1" dirty="0">
              <a:solidFill>
                <a:srgbClr val="23BAED"/>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Pollination by bees</a:t>
            </a:r>
            <a:br>
              <a:rPr lang="en-GB" sz="3900" b="1" dirty="0">
                <a:solidFill>
                  <a:srgbClr val="333234"/>
                </a:solidFill>
                <a:ea typeface="Verdana" panose="020B0604030504040204" pitchFamily="34" charset="0"/>
                <a:cs typeface="Verdana" panose="020B0604030504040204" pitchFamily="34" charset="0"/>
              </a:rPr>
            </a:b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Workshop</a:t>
            </a:r>
            <a:endParaRPr lang="en-US" sz="3900" dirty="0">
              <a:solidFill>
                <a:srgbClr val="333234"/>
              </a:solidFill>
              <a:ea typeface="Verdana" panose="020B0604030504040204" pitchFamily="34" charset="0"/>
              <a:cs typeface="Verdana" panose="020B0604030504040204" pitchFamily="34" charset="0"/>
            </a:endParaRPr>
          </a:p>
          <a:p>
            <a:pPr defTabSz="1971721">
              <a:defRPr/>
            </a:pPr>
            <a:endParaRPr lang="en-US" sz="3900" b="1" dirty="0">
              <a:solidFill>
                <a:srgbClr val="333234"/>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06: Measure changes in the state of natural capital </a:t>
            </a:r>
            <a:endParaRPr lang="en-US" sz="3900" b="1" dirty="0">
              <a:solidFill>
                <a:srgbClr val="23BAED"/>
              </a:solidFill>
              <a:ea typeface="Verdana" panose="020B0604030504040204" pitchFamily="34" charset="0"/>
              <a:cs typeface="Verdana" panose="020B0604030504040204" pitchFamily="34" charset="0"/>
            </a:endParaRPr>
          </a:p>
          <a:p>
            <a:pPr defTabSz="1971721">
              <a:defRPr/>
            </a:pPr>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Effectiveness of pollination</a:t>
            </a:r>
            <a:endParaRPr lang="en-GB" sz="3900" b="1" dirty="0">
              <a:solidFill>
                <a:srgbClr val="333234"/>
              </a:solidFill>
              <a:ea typeface="Verdana" panose="020B0604030504040204" pitchFamily="34" charset="0"/>
              <a:cs typeface="Verdana" panose="020B0604030504040204" pitchFamily="34" charset="0"/>
            </a:endParaRP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Expert judgement</a:t>
            </a:r>
          </a:p>
          <a:p>
            <a:pPr defTabSz="1971721">
              <a:defRPr/>
            </a:pPr>
            <a:endParaRPr lang="en-GB" sz="3900" b="1" dirty="0">
              <a:solidFill>
                <a:srgbClr val="23BAED"/>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07: Value impacts and dependencies</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Effectiveness of pollination</a:t>
            </a:r>
            <a:endParaRPr lang="en-GB" sz="3900" b="1" dirty="0">
              <a:solidFill>
                <a:srgbClr val="333234"/>
              </a:solidFill>
              <a:ea typeface="Verdana" panose="020B0604030504040204" pitchFamily="34" charset="0"/>
              <a:cs typeface="Verdana" panose="020B0604030504040204" pitchFamily="34" charset="0"/>
            </a:endParaRP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Relative valuation (low, medium, high)</a:t>
            </a:r>
            <a:endParaRPr lang="en-US" sz="3900" b="1" dirty="0">
              <a:solidFill>
                <a:srgbClr val="23BAED"/>
              </a:solidFill>
              <a:ea typeface="Verdana" panose="020B0604030504040204" pitchFamily="34" charset="0"/>
              <a:cs typeface="Verdana" panose="020B0604030504040204" pitchFamily="34" charset="0"/>
            </a:endParaRPr>
          </a:p>
          <a:p>
            <a:pPr algn="l"/>
            <a:endParaRPr lang="en-US" sz="3900" dirty="0">
              <a:solidFill>
                <a:srgbClr val="262626"/>
              </a:solidFill>
              <a:latin typeface="Gotham-Book"/>
            </a:endParaRPr>
          </a:p>
          <a:p>
            <a:pPr algn="l"/>
            <a:r>
              <a:rPr lang="en-US" sz="3900" dirty="0">
                <a:solidFill>
                  <a:srgbClr val="262626"/>
                </a:solidFill>
                <a:latin typeface="Gotham-Book"/>
              </a:rPr>
              <a:t>• </a:t>
            </a:r>
            <a:r>
              <a:rPr lang="en-US" sz="3900" b="1" dirty="0">
                <a:solidFill>
                  <a:srgbClr val="262626"/>
                </a:solidFill>
                <a:latin typeface="Gotham-Bold"/>
              </a:rPr>
              <a:t>Quantitative valuation techniques</a:t>
            </a:r>
          </a:p>
          <a:p>
            <a:r>
              <a:rPr lang="en-US" sz="3900" b="1" dirty="0">
                <a:solidFill>
                  <a:srgbClr val="333234"/>
                </a:solidFill>
                <a:ea typeface="Verdana" panose="020B0604030504040204" pitchFamily="34" charset="0"/>
                <a:cs typeface="Verdana" panose="020B0604030504040204" pitchFamily="34" charset="0"/>
              </a:rPr>
              <a:t>Valuation of water consumption in rice production</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23BAED"/>
                </a:solidFill>
                <a:ea typeface="Verdana" panose="020B0604030504040204" pitchFamily="34" charset="0"/>
                <a:cs typeface="Verdana" panose="020B0604030504040204" pitchFamily="34" charset="0"/>
              </a:rPr>
              <a:t>Step 05: Measure impact drivers </a:t>
            </a:r>
            <a:endParaRPr lang="en-US" sz="3900" b="1" dirty="0">
              <a:solidFill>
                <a:srgbClr val="23BAED"/>
              </a:solidFill>
              <a:ea typeface="Verdana" panose="020B0604030504040204" pitchFamily="34" charset="0"/>
              <a:cs typeface="Verdana" panose="020B0604030504040204" pitchFamily="34" charset="0"/>
            </a:endParaRP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Water use</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m</a:t>
            </a:r>
            <a:r>
              <a:rPr lang="en-GB" sz="3900" baseline="30000" dirty="0">
                <a:solidFill>
                  <a:srgbClr val="333234"/>
                </a:solidFill>
                <a:ea typeface="Verdana" panose="020B0604030504040204" pitchFamily="34" charset="0"/>
                <a:cs typeface="Verdana" panose="020B0604030504040204" pitchFamily="34" charset="0"/>
              </a:rPr>
              <a:t>3  </a:t>
            </a:r>
            <a:r>
              <a:rPr lang="en-GB" sz="3900" dirty="0">
                <a:solidFill>
                  <a:srgbClr val="333234"/>
                </a:solidFill>
                <a:ea typeface="Verdana" panose="020B0604030504040204" pitchFamily="34" charset="0"/>
                <a:cs typeface="Verdana" panose="020B0604030504040204" pitchFamily="34" charset="0"/>
              </a:rPr>
              <a:t>water used</a:t>
            </a: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23BAED"/>
                </a:solidFill>
                <a:ea typeface="Verdana" panose="020B0604030504040204" pitchFamily="34" charset="0"/>
                <a:cs typeface="Verdana" panose="020B0604030504040204" pitchFamily="34" charset="0"/>
              </a:rPr>
              <a:t>Step 06: Measure change in capital </a:t>
            </a:r>
            <a:endParaRPr lang="en-US" sz="3900" b="1" dirty="0">
              <a:solidFill>
                <a:srgbClr val="23BAED"/>
              </a:solidFill>
              <a:ea typeface="Verdana" panose="020B0604030504040204" pitchFamily="34" charset="0"/>
              <a:cs typeface="Verdana" panose="020B0604030504040204" pitchFamily="34" charset="0"/>
            </a:endParaRP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Reduced water availability</a:t>
            </a:r>
          </a:p>
          <a:p>
            <a:pPr defTabSz="1971721">
              <a:defRPr/>
            </a:pPr>
            <a:r>
              <a:rPr lang="en-GB" sz="3900" dirty="0">
                <a:solidFill>
                  <a:srgbClr val="333234"/>
                </a:solidFill>
                <a:ea typeface="Verdana" panose="020B0604030504040204" pitchFamily="34" charset="0"/>
                <a:cs typeface="Verdana" panose="020B0604030504040204" pitchFamily="34" charset="0"/>
              </a:rPr>
              <a:t> </a:t>
            </a: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Life Cycle Impact Assessment</a:t>
            </a:r>
          </a:p>
          <a:p>
            <a:pPr>
              <a:defRPr/>
            </a:pPr>
            <a:endParaRPr lang="en-GB" sz="3900" b="1" dirty="0">
              <a:solidFill>
                <a:srgbClr val="23BAED"/>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07: Value impacts </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Impact of water consumption </a:t>
            </a:r>
          </a:p>
          <a:p>
            <a:pPr defTabSz="1971721">
              <a:defRPr/>
            </a:pPr>
            <a:r>
              <a:rPr lang="en-GB" sz="3900" dirty="0">
                <a:solidFill>
                  <a:srgbClr val="333234"/>
                </a:solidFill>
                <a:ea typeface="Verdana" panose="020B0604030504040204" pitchFamily="34" charset="0"/>
                <a:cs typeface="Verdana" panose="020B0604030504040204" pitchFamily="34" charset="0"/>
              </a:rPr>
              <a:t> </a:t>
            </a: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Quantitative – </a:t>
            </a:r>
            <a:r>
              <a:rPr lang="nl-NL" sz="3900" dirty="0">
                <a:solidFill>
                  <a:srgbClr val="333234"/>
                </a:solidFill>
                <a:ea typeface="Verdana" panose="020B0604030504040204" pitchFamily="34" charset="0"/>
                <a:cs typeface="Verdana" panose="020B0604030504040204" pitchFamily="34" charset="0"/>
              </a:rPr>
              <a:t>human health impact of water </a:t>
            </a:r>
            <a:r>
              <a:rPr lang="nl-NL" sz="3900" dirty="0" err="1">
                <a:solidFill>
                  <a:srgbClr val="333234"/>
                </a:solidFill>
                <a:ea typeface="Verdana" panose="020B0604030504040204" pitchFamily="34" charset="0"/>
                <a:cs typeface="Verdana" panose="020B0604030504040204" pitchFamily="34" charset="0"/>
              </a:rPr>
              <a:t>scarcity</a:t>
            </a:r>
            <a:r>
              <a:rPr lang="nl-NL" sz="3900" dirty="0">
                <a:solidFill>
                  <a:srgbClr val="333234"/>
                </a:solidFill>
                <a:ea typeface="Verdana" panose="020B0604030504040204" pitchFamily="34" charset="0"/>
                <a:cs typeface="Verdana" panose="020B0604030504040204" pitchFamily="34" charset="0"/>
              </a:rPr>
              <a:t> </a:t>
            </a:r>
            <a:r>
              <a:rPr lang="nl-NL" sz="3900" dirty="0" err="1">
                <a:solidFill>
                  <a:srgbClr val="333234"/>
                </a:solidFill>
                <a:ea typeface="Verdana" panose="020B0604030504040204" pitchFamily="34" charset="0"/>
                <a:cs typeface="Verdana" panose="020B0604030504040204" pitchFamily="34" charset="0"/>
              </a:rPr>
              <a:t>using</a:t>
            </a:r>
            <a:r>
              <a:rPr lang="nl-NL" sz="3900" dirty="0">
                <a:solidFill>
                  <a:srgbClr val="333234"/>
                </a:solidFill>
                <a:ea typeface="Verdana" panose="020B0604030504040204" pitchFamily="34" charset="0"/>
                <a:cs typeface="Verdana" panose="020B0604030504040204" pitchFamily="34" charset="0"/>
              </a:rPr>
              <a:t> </a:t>
            </a:r>
            <a:r>
              <a:rPr lang="nl-NL" sz="3900" dirty="0" err="1">
                <a:solidFill>
                  <a:srgbClr val="333234"/>
                </a:solidFill>
                <a:ea typeface="Verdana" panose="020B0604030504040204" pitchFamily="34" charset="0"/>
                <a:cs typeface="Verdana" panose="020B0604030504040204" pitchFamily="34" charset="0"/>
              </a:rPr>
              <a:t>DALYs</a:t>
            </a:r>
            <a:r>
              <a:rPr lang="nl-NL" sz="3900" dirty="0">
                <a:solidFill>
                  <a:srgbClr val="333234"/>
                </a:solidFill>
                <a:ea typeface="Verdana" panose="020B0604030504040204" pitchFamily="34" charset="0"/>
                <a:cs typeface="Verdana" panose="020B0604030504040204" pitchFamily="34" charset="0"/>
              </a:rPr>
              <a:t> per unit of water </a:t>
            </a:r>
            <a:r>
              <a:rPr lang="nl-NL" sz="3900" dirty="0" err="1">
                <a:solidFill>
                  <a:srgbClr val="333234"/>
                </a:solidFill>
                <a:ea typeface="Verdana" panose="020B0604030504040204" pitchFamily="34" charset="0"/>
                <a:cs typeface="Verdana" panose="020B0604030504040204" pitchFamily="34" charset="0"/>
              </a:rPr>
              <a:t>consumed</a:t>
            </a:r>
            <a:endParaRPr lang="en-GB" sz="3900" dirty="0">
              <a:solidFill>
                <a:srgbClr val="333234"/>
              </a:solidFill>
              <a:ea typeface="Verdana" panose="020B0604030504040204" pitchFamily="34" charset="0"/>
              <a:cs typeface="Verdana" panose="020B0604030504040204" pitchFamily="34" charset="0"/>
            </a:endParaRPr>
          </a:p>
          <a:p>
            <a:endParaRPr lang="en-GB" sz="3900" dirty="0"/>
          </a:p>
          <a:p>
            <a:endParaRPr lang="en-US" sz="3900" dirty="0">
              <a:solidFill>
                <a:srgbClr val="262626"/>
              </a:solidFill>
              <a:latin typeface="Gotham-Book"/>
            </a:endParaRPr>
          </a:p>
          <a:p>
            <a:pPr algn="l"/>
            <a:r>
              <a:rPr lang="en-US" sz="3900" dirty="0">
                <a:solidFill>
                  <a:srgbClr val="262626"/>
                </a:solidFill>
                <a:latin typeface="Gotham-Book"/>
              </a:rPr>
              <a:t>• </a:t>
            </a:r>
            <a:r>
              <a:rPr lang="en-US" sz="3900" b="1" dirty="0">
                <a:solidFill>
                  <a:srgbClr val="262626"/>
                </a:solidFill>
                <a:latin typeface="Gotham-Bold"/>
              </a:rPr>
              <a:t>Monetary valuation techniques </a:t>
            </a:r>
          </a:p>
          <a:p>
            <a:r>
              <a:rPr lang="en-US" sz="3900" b="1" dirty="0">
                <a:ea typeface="Verdana" panose="020B0604030504040204" pitchFamily="34" charset="0"/>
              </a:rPr>
              <a:t>Valuation of fish stock losses due to fertilizer use</a:t>
            </a:r>
          </a:p>
          <a:p>
            <a:endParaRPr lang="pt-BR" sz="3900" b="1" dirty="0">
              <a:solidFill>
                <a:srgbClr val="00B0F0"/>
              </a:solidFill>
              <a:ea typeface="Verdana" panose="020B0604030504040204" pitchFamily="34" charset="0"/>
            </a:endParaRPr>
          </a:p>
          <a:p>
            <a:r>
              <a:rPr lang="pt-BR" sz="3900" b="1" dirty="0">
                <a:solidFill>
                  <a:srgbClr val="00B0F0"/>
                </a:solidFill>
                <a:ea typeface="Verdana" panose="020B0604030504040204" pitchFamily="34" charset="0"/>
              </a:rPr>
              <a:t>Step 05: Measure impact drivers</a:t>
            </a:r>
          </a:p>
          <a:p>
            <a:endParaRPr lang="pt-BR" sz="3900" b="1"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Kilograms of Phosphorus in fertilizers applied</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On farm data</a:t>
            </a:r>
          </a:p>
          <a:p>
            <a:endParaRPr lang="pt-BR" sz="3900" dirty="0">
              <a:ea typeface="Verdana" panose="020B0604030504040204" pitchFamily="34" charset="0"/>
            </a:endParaRPr>
          </a:p>
          <a:p>
            <a:r>
              <a:rPr lang="pt-BR" sz="3900" b="1" dirty="0">
                <a:solidFill>
                  <a:srgbClr val="00B0F0"/>
                </a:solidFill>
                <a:ea typeface="Verdana" panose="020B0604030504040204" pitchFamily="34" charset="0"/>
              </a:rPr>
              <a:t>Step 06: Measure changes in capitals</a:t>
            </a:r>
            <a:endParaRPr lang="pt-BR" sz="3900" dirty="0">
              <a:ea typeface="Verdana" panose="020B0604030504040204" pitchFamily="34" charset="0"/>
            </a:endParaRPr>
          </a:p>
          <a:p>
            <a:endParaRPr lang="pt-BR" sz="3900"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Change in number of species in water ecosystems due to changes in nutrient level in water (eutrophication)</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Life Cycle Impact assessment (characterization factors)</a:t>
            </a:r>
          </a:p>
          <a:p>
            <a:endParaRPr lang="pt-BR" sz="3900" dirty="0">
              <a:ea typeface="Verdana" panose="020B0604030504040204" pitchFamily="34" charset="0"/>
            </a:endParaRPr>
          </a:p>
          <a:p>
            <a:r>
              <a:rPr lang="pt-BR" sz="3900" b="1" dirty="0">
                <a:solidFill>
                  <a:srgbClr val="00B0F0"/>
                </a:solidFill>
                <a:ea typeface="Verdana" panose="020B0604030504040204" pitchFamily="34" charset="0"/>
              </a:rPr>
              <a:t>Step 07: Value impacts</a:t>
            </a:r>
            <a:endParaRPr lang="pt-BR" sz="3900" dirty="0">
              <a:ea typeface="Verdana" panose="020B0604030504040204" pitchFamily="34" charset="0"/>
            </a:endParaRPr>
          </a:p>
          <a:p>
            <a:endParaRPr lang="pt-BR" sz="3900"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Loss of fish stocks</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Market valuation</a:t>
            </a:r>
          </a:p>
          <a:p>
            <a:endParaRPr lang="pt-BR" sz="3900" dirty="0">
              <a:ea typeface="Verdana" panose="020B0604030504040204" pitchFamily="34" charset="0"/>
            </a:endParaRPr>
          </a:p>
          <a:p>
            <a:r>
              <a:rPr lang="pt-BR" sz="3900" dirty="0">
                <a:ea typeface="Verdana" panose="020B0604030504040204" pitchFamily="34" charset="0"/>
              </a:rPr>
              <a:t>Note: </a:t>
            </a:r>
            <a:r>
              <a:rPr lang="en-US" sz="3900" dirty="0">
                <a:ea typeface="Verdana" panose="020B0604030504040204" pitchFamily="34" charset="0"/>
              </a:rPr>
              <a:t>If the monetary valuation is used, it should be clear whether the value used was market price only, as this can make a difference. </a:t>
            </a:r>
            <a:endParaRPr lang="en-US" sz="3900" b="1" dirty="0">
              <a:solidFill>
                <a:srgbClr val="262626"/>
              </a:solidFill>
              <a:latin typeface="Gotham-Bold"/>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78</a:t>
            </a:fld>
            <a:endParaRPr lang="en-GB"/>
          </a:p>
        </p:txBody>
      </p:sp>
    </p:spTree>
    <p:extLst>
      <p:ext uri="{BB962C8B-B14F-4D97-AF65-F5344CB8AC3E}">
        <p14:creationId xmlns:p14="http://schemas.microsoft.com/office/powerpoint/2010/main" val="2477947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50: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50: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is an example of how you can conduct a qualitative assessment of your natural capital impacts and dependencies and how this can already translate into concrete. </a:t>
            </a:r>
            <a:r>
              <a:rPr lang="en-GB" sz="1200" dirty="0">
                <a:solidFill>
                  <a:schemeClr val="dk1"/>
                </a:solidFill>
                <a:latin typeface="Calibri"/>
                <a:ea typeface="Calibri"/>
                <a:cs typeface="Calibri"/>
                <a:sym typeface="Calibri"/>
              </a:rPr>
              <a:t>This slide only displays the impacts, but the same exercise was undertaken for dependencies too.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To complete the work, they discussed relative importance with different stakeholders and simply provided relative orders of magnitude, based on resources but also on influence on the issue.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From this, they were able to identify most material elements of their practices and then prioritise which actions to take.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One of the surprising insights for this company, a seafood producer, producing soups and burgers, was that they had a blind spot on the sourcing of vegetables, although they used a higher share of vegetables than actual seafood in many of their products.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This exercise can be repeated in consultation with your own employees and stakeholders. </a:t>
            </a:r>
            <a:r>
              <a:rPr lang="en-GB" dirty="0"/>
              <a:t>You don’t necessarily need to measure and value your impacts. This type of assessment can already be very informative without taking up a lot of time, expertise or budget. Again, it depends on what the objective is.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 study Accounting for a Better Planet: http://www.nature-squared.org/wp-content/uploads/2020/04/case-study-accounting-for-a-better-planet.pdf</a:t>
            </a:r>
            <a:endParaRPr lang="en-CH" dirty="0"/>
          </a:p>
          <a:p>
            <a:pPr marL="0" lvl="0" indent="0" algn="l" rtl="0">
              <a:spcBef>
                <a:spcPts val="0"/>
              </a:spcBef>
              <a:spcAft>
                <a:spcPts val="0"/>
              </a:spcAft>
              <a:buNone/>
            </a:pPr>
            <a:endParaRPr dirty="0"/>
          </a:p>
        </p:txBody>
      </p:sp>
      <p:sp>
        <p:nvSpPr>
          <p:cNvPr id="1223" name="Google Shape;1223;p50: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The objectives for today are…</a:t>
            </a: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Mention that due to limited time, won't go through materiality and valuation but that these are normally included in full version of training.</a:t>
            </a:r>
            <a:endParaRPr lang="en-US" sz="1800" dirty="0">
              <a:effectLst/>
              <a:latin typeface="Arial" panose="020B0604020202020204" pitchFamily="34" charset="0"/>
            </a:endParaRPr>
          </a:p>
          <a:p>
            <a:endParaRPr lang="en-US"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23191968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80</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a:cs typeface="Calibri"/>
              </a:rPr>
              <a:t>The table shows the different components within the step 'scoping an assessment’.</a:t>
            </a:r>
          </a:p>
          <a:p>
            <a:endParaRPr lang="en-US" b="0" i="0">
              <a:cs typeface="Calibri"/>
            </a:endParaRPr>
          </a:p>
          <a:p>
            <a:pPr algn="l">
              <a:lnSpc>
                <a:spcPct val="125000"/>
              </a:lnSpc>
              <a:spcAft>
                <a:spcPts val="200"/>
              </a:spcAft>
            </a:pPr>
            <a:r>
              <a:rPr lang="en-GB" sz="1800" b="1">
                <a:solidFill>
                  <a:srgbClr val="4A4A4A"/>
                </a:solidFill>
                <a:effectLst/>
                <a:latin typeface="Arial" panose="020B0604020202020204" pitchFamily="34" charset="0"/>
                <a:ea typeface="Calibri" panose="020F0502020204030204" pitchFamily="34" charset="0"/>
                <a:cs typeface="Arial" panose="020B0604020202020204" pitchFamily="34" charset="0"/>
              </a:rPr>
              <a:t>Organizational focus</a:t>
            </a: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the part or parts of the business to be assessed (e.g., the company as a whole, a business unit, or a product, project, process, site, or incident). For simplicity, these are grouped under three general levels as below:</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25000"/>
              </a:lnSpc>
              <a:spcAft>
                <a:spcPts val="200"/>
              </a:spcAft>
            </a:pP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Corporate: assessment of a corporation or group, including all subsidiaries, business units, divisions, different geographies or markets, etc.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Project: assessment of a planned undertaking or initiative for a specific purpose, and including all related sites, activities, processes, and incidents.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Product: assessment of particular goods and/or services, including the materials and services used in their production.</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spcAft>
                <a:spcPts val="200"/>
              </a:spcAft>
            </a:pPr>
            <a:r>
              <a:rPr lang="en-GB" sz="1800" b="1">
                <a:solidFill>
                  <a:srgbClr val="4A4A4A"/>
                </a:solidFill>
                <a:effectLst/>
                <a:latin typeface="Arial" panose="020B0604020202020204" pitchFamily="34" charset="0"/>
                <a:ea typeface="Calibri" panose="020F0502020204030204" pitchFamily="34" charset="0"/>
                <a:cs typeface="Arial" panose="020B0604020202020204" pitchFamily="34" charset="0"/>
              </a:rPr>
              <a:t>Value-chain boundary</a:t>
            </a: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The part or parts of the business value chain to be included in a natural capital assessment. An assessment of the full lifecycle of a product would encompass all three parts. </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200"/>
              </a:spcAft>
            </a:pP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800">
                <a:solidFill>
                  <a:srgbClr val="4A4A4A"/>
                </a:solidFill>
                <a:effectLst/>
                <a:latin typeface="Arial" panose="020B0604020202020204" pitchFamily="34" charset="0"/>
                <a:ea typeface="Calibri" panose="020F0502020204030204" pitchFamily="34" charset="0"/>
              </a:rPr>
              <a:t>Upstream (cradle-to-gate): covers the activities of suppliers, including purchased energy.</a:t>
            </a:r>
            <a:endParaRPr lang="nl-NL" sz="1800">
              <a:effectLst/>
              <a:latin typeface="Times New Roman" panose="02020603050405020304" pitchFamily="18" charset="0"/>
              <a:ea typeface="Times New Roman" panose="02020603050405020304" pitchFamily="18" charset="0"/>
            </a:endParaRPr>
          </a:p>
          <a:p>
            <a:pPr marL="342900" lvl="0" indent="-342900">
              <a:spcAft>
                <a:spcPts val="800"/>
              </a:spcAft>
              <a:buFont typeface="Symbol" panose="05050102010706020507" pitchFamily="18" charset="2"/>
              <a:buChar char=""/>
            </a:pPr>
            <a:r>
              <a:rPr lang="en-GB" sz="1800">
                <a:solidFill>
                  <a:srgbClr val="4A4A4A"/>
                </a:solidFill>
                <a:effectLst/>
                <a:latin typeface="Arial" panose="020B0604020202020204" pitchFamily="34" charset="0"/>
                <a:ea typeface="Calibri" panose="020F0502020204030204" pitchFamily="34" charset="0"/>
              </a:rPr>
              <a:t>Direct operations (gate-to-gate): covers activities over which the business has direct operational control, including majority owned subsidiaries. </a:t>
            </a:r>
            <a:endParaRPr lang="nl-NL" sz="1800">
              <a:effectLst/>
              <a:latin typeface="Times New Roman" panose="02020603050405020304" pitchFamily="18" charset="0"/>
              <a:ea typeface="Times New Roman" panose="02020603050405020304" pitchFamily="18" charset="0"/>
            </a:endParaRPr>
          </a:p>
          <a:p>
            <a:pPr marL="342900" lvl="0" indent="-342900">
              <a:spcAft>
                <a:spcPts val="800"/>
              </a:spcAft>
              <a:buFont typeface="Symbol" panose="05050102010706020507" pitchFamily="18" charset="2"/>
              <a:buChar char=""/>
            </a:pPr>
            <a:r>
              <a:rPr lang="en-GB" sz="1800">
                <a:solidFill>
                  <a:srgbClr val="4A4A4A"/>
                </a:solidFill>
                <a:effectLst/>
                <a:latin typeface="Arial" panose="020B0604020202020204" pitchFamily="34" charset="0"/>
                <a:ea typeface="Calibri" panose="020F0502020204030204" pitchFamily="34" charset="0"/>
              </a:rPr>
              <a:t>Downstream (gate-to-grave): covers activities linked to the purchase, use, re-use, recovery, recycling, and final disposal of the business’ products and services.</a:t>
            </a:r>
            <a:endParaRPr lang="nl-NL" sz="1800">
              <a:effectLst/>
              <a:latin typeface="Times New Roman" panose="02020603050405020304" pitchFamily="18" charset="0"/>
              <a:ea typeface="Times New Roman" panose="02020603050405020304" pitchFamily="18" charset="0"/>
            </a:endParaRPr>
          </a:p>
          <a:p>
            <a:pPr algn="just">
              <a:lnSpc>
                <a:spcPct val="125000"/>
              </a:lnSpc>
              <a:spcAft>
                <a:spcPts val="200"/>
              </a:spcAft>
            </a:pPr>
            <a:r>
              <a:rPr lang="en-GB" sz="1800" b="1">
                <a:solidFill>
                  <a:srgbClr val="4A4A4A"/>
                </a:solidFill>
                <a:effectLst/>
                <a:latin typeface="Arial" panose="020B0604020202020204" pitchFamily="34" charset="0"/>
                <a:ea typeface="Calibri" panose="020F0502020204030204" pitchFamily="34" charset="0"/>
                <a:cs typeface="Arial" panose="020B0604020202020204" pitchFamily="34" charset="0"/>
              </a:rPr>
              <a:t>Value perspectives</a:t>
            </a: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the perspective or point of view from which value is assessed; this determines which costs or benefits are included in an assessment.</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200"/>
              </a:spcAft>
            </a:pPr>
            <a:r>
              <a:rPr lang="en-GB" sz="180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Business value: The costs and benefits to the business, also referred to as internal, private, financial, or shareholder value.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Societal values: The costs and benefits to wider society, also referred to as external, public, or stakeholder value (or externalities).</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b="0" i="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262626"/>
                </a:solidFill>
                <a:latin typeface="Gotham-Book"/>
              </a:rPr>
              <a:t>Various stakeholders may contribute significant insights into the assessment and its results.</a:t>
            </a:r>
          </a:p>
          <a:p>
            <a:pPr algn="l"/>
            <a:endParaRPr lang="en-US" sz="1800" b="0" i="0" u="none" strike="noStrike" baseline="0" dirty="0">
              <a:solidFill>
                <a:srgbClr val="262626"/>
              </a:solidFill>
              <a:latin typeface="Gotham-Book"/>
            </a:endParaRPr>
          </a:p>
          <a:p>
            <a:pPr algn="l"/>
            <a:r>
              <a:rPr lang="en-US" sz="1800" b="0" i="0" u="none" strike="noStrike" baseline="0" dirty="0">
                <a:solidFill>
                  <a:srgbClr val="262626"/>
                </a:solidFill>
                <a:latin typeface="Gotham-Book"/>
              </a:rPr>
              <a:t>Internal stakeholders may be able to provide useful insights. E.g. colleagues from procurement have great knowledge of the supply chain.</a:t>
            </a:r>
          </a:p>
          <a:p>
            <a:pPr algn="l"/>
            <a:r>
              <a:rPr lang="en-US" sz="1800" b="0" i="0" u="none" strike="noStrike" baseline="0" dirty="0">
                <a:solidFill>
                  <a:srgbClr val="262626"/>
                </a:solidFill>
                <a:latin typeface="Gotham-Book"/>
              </a:rPr>
              <a:t>External stakeholder input can provide greater robustness and credibility to the results. Engaging with external stakeholders is certainly to be encouraged, bearing in mind that you may have to give some background on the basic concepts of a natural capital assessment.</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82</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dirty="0">
                <a:solidFill>
                  <a:srgbClr val="262626"/>
                </a:solidFill>
                <a:latin typeface="Gotham-Book"/>
              </a:rPr>
              <a:t>Identifying the target audience and understanding what drives them is key in defining your objective as it will influence</a:t>
            </a:r>
            <a:r>
              <a:rPr lang="en-US" sz="1800" b="1" dirty="0">
                <a:solidFill>
                  <a:srgbClr val="262626"/>
                </a:solidFill>
                <a:latin typeface="Gotham-Book"/>
              </a:rPr>
              <a:t> the way the assessment is conducted, the type of outputs to be delivered, and the desired outcomes</a:t>
            </a:r>
            <a:r>
              <a:rPr lang="en-US" sz="1800" dirty="0">
                <a:solidFill>
                  <a:srgbClr val="262626"/>
                </a:solidFill>
                <a:latin typeface="Gotham-Book"/>
              </a:rPr>
              <a:t>.</a:t>
            </a:r>
          </a:p>
          <a:p>
            <a:pPr algn="l"/>
            <a:endParaRPr lang="en-US" sz="1800" dirty="0">
              <a:solidFill>
                <a:srgbClr val="262626"/>
              </a:solidFill>
              <a:highlight>
                <a:srgbClr val="00FF00"/>
              </a:highlight>
              <a:latin typeface="Gotham-Book"/>
            </a:endParaRPr>
          </a:p>
          <a:p>
            <a:pPr algn="l"/>
            <a:r>
              <a:rPr lang="en-US" sz="1800" b="1" dirty="0">
                <a:solidFill>
                  <a:srgbClr val="262626"/>
                </a:solidFill>
                <a:latin typeface="Gotham-Book"/>
              </a:rPr>
              <a:t>Support from key external stakeholders can also help to strengthen internal buy-in and improve the quality of the assessment. </a:t>
            </a:r>
            <a:endParaRPr lang="en-US" sz="1800" b="1"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83</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75" y="8021638"/>
            <a:ext cx="38498463" cy="21656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endParaRPr lang="nl-NL" dirty="0"/>
          </a:p>
          <a:p>
            <a:endParaRPr lang="en-US" dirty="0"/>
          </a:p>
          <a:p>
            <a:r>
              <a:rPr lang="en-US" dirty="0"/>
              <a:t>https://naturalcapitalcoalition.org/wp-content/uploads/2016/07/Denkstatt_Natural_Capital_Accounting.pdf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Natural </a:t>
            </a:r>
            <a:r>
              <a:rPr lang="nl-NL" b="0" dirty="0" err="1"/>
              <a:t>Capital</a:t>
            </a:r>
            <a:r>
              <a:rPr lang="nl-NL" b="0" dirty="0"/>
              <a:t> Story of The Coca-Cola Company: https://wevaluenature.eu/node/304</a:t>
            </a:r>
          </a:p>
          <a:p>
            <a:endParaRPr lang="en-US" dirty="0"/>
          </a:p>
          <a:p>
            <a:r>
              <a:rPr lang="en-US" dirty="0"/>
              <a:t>Image source: </a:t>
            </a:r>
          </a:p>
          <a:p>
            <a:r>
              <a:rPr lang="en-US" dirty="0"/>
              <a:t>https://www.coca-cola.eu/news/supporting-environment/creating-natural-capital-through-nature-based-solutions</a:t>
            </a:r>
          </a:p>
        </p:txBody>
      </p:sp>
      <p:sp>
        <p:nvSpPr>
          <p:cNvPr id="4" name="Slide Number Placeholder 3"/>
          <p:cNvSpPr>
            <a:spLocks noGrp="1"/>
          </p:cNvSpPr>
          <p:nvPr>
            <p:ph type="sldNum" sz="quarter" idx="5"/>
          </p:nvPr>
        </p:nvSpPr>
        <p:spPr/>
        <p:txBody>
          <a:bodyPr/>
          <a:lstStyle/>
          <a:p>
            <a:fld id="{3D8C6B78-E725-420E-9A4E-2F78CBAA16FC}" type="slidenum">
              <a:rPr lang="en-US" smtClean="0"/>
              <a:t>84</a:t>
            </a:fld>
            <a:endParaRPr lang="en-US"/>
          </a:p>
        </p:txBody>
      </p:sp>
    </p:spTree>
    <p:extLst>
      <p:ext uri="{BB962C8B-B14F-4D97-AF65-F5344CB8AC3E}">
        <p14:creationId xmlns:p14="http://schemas.microsoft.com/office/powerpoint/2010/main" val="970759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https://naturalcapitalcoalition.org/wp-content/uploads/2016/07/Denkstatt_Natural_Capital_Accounting.pdf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Natural </a:t>
            </a:r>
            <a:r>
              <a:rPr lang="nl-NL" b="0" dirty="0" err="1"/>
              <a:t>Capital</a:t>
            </a:r>
            <a:r>
              <a:rPr lang="nl-NL" b="0" dirty="0"/>
              <a:t> Story of The Coca-Cola Company: https://wevaluenature.eu/node/304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85</a:t>
            </a:fld>
            <a:endParaRPr lang="en-US"/>
          </a:p>
        </p:txBody>
      </p:sp>
    </p:spTree>
    <p:extLst>
      <p:ext uri="{BB962C8B-B14F-4D97-AF65-F5344CB8AC3E}">
        <p14:creationId xmlns:p14="http://schemas.microsoft.com/office/powerpoint/2010/main" val="30893162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75" y="8021638"/>
            <a:ext cx="38498463" cy="21656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86</a:t>
            </a:fld>
            <a:endParaRPr lang="en-US"/>
          </a:p>
        </p:txBody>
      </p:sp>
    </p:spTree>
    <p:extLst>
      <p:ext uri="{BB962C8B-B14F-4D97-AF65-F5344CB8AC3E}">
        <p14:creationId xmlns:p14="http://schemas.microsoft.com/office/powerpoint/2010/main" val="12944067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33224535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13013493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https://naturalcapitalcoalition.org/wp-content/uploads/2016/07/Denkstatt_Natural_Capital_Accounting.pdf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Natural </a:t>
            </a:r>
            <a:r>
              <a:rPr lang="nl-NL" b="0" dirty="0" err="1"/>
              <a:t>Capital</a:t>
            </a:r>
            <a:r>
              <a:rPr lang="nl-NL" b="0" dirty="0"/>
              <a:t> Story of The Coca-Cola Company: https://wevaluenature.eu/node/304</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89</a:t>
            </a:fld>
            <a:endParaRPr lang="en-US"/>
          </a:p>
        </p:txBody>
      </p:sp>
    </p:spTree>
    <p:extLst>
      <p:ext uri="{BB962C8B-B14F-4D97-AF65-F5344CB8AC3E}">
        <p14:creationId xmlns:p14="http://schemas.microsoft.com/office/powerpoint/2010/main" val="75072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882" indent="-342882">
              <a:buFont typeface="Arial" panose="020B0604020202020204" pitchFamily="34" charset="0"/>
              <a:buChar char="•"/>
            </a:pPr>
            <a:r>
              <a:rPr lang="en-GB" sz="1200" dirty="0">
                <a:solidFill>
                  <a:srgbClr val="595959"/>
                </a:solidFill>
              </a:rPr>
              <a:t>What would the </a:t>
            </a:r>
            <a:r>
              <a:rPr lang="en-GB" sz="1200" b="1" dirty="0">
                <a:solidFill>
                  <a:srgbClr val="23BAED"/>
                </a:solidFill>
              </a:rPr>
              <a:t>value-chain boundary </a:t>
            </a:r>
            <a:r>
              <a:rPr lang="en-GB" sz="1200" dirty="0">
                <a:solidFill>
                  <a:srgbClr val="595959"/>
                </a:solidFill>
              </a:rPr>
              <a:t>be?</a:t>
            </a:r>
          </a:p>
          <a:p>
            <a:pPr marL="800082" lvl="1" indent="-342882">
              <a:buFont typeface="Arial" panose="020B0604020202020204" pitchFamily="34" charset="0"/>
              <a:buChar char="•"/>
            </a:pPr>
            <a:r>
              <a:rPr lang="en-GB" sz="1200" dirty="0">
                <a:solidFill>
                  <a:srgbClr val="595959"/>
                </a:solidFill>
              </a:rPr>
              <a:t>Upstream</a:t>
            </a:r>
          </a:p>
          <a:p>
            <a:pPr marL="800082" lvl="1" indent="-342882">
              <a:buFont typeface="Arial" panose="020B0604020202020204" pitchFamily="34" charset="0"/>
              <a:buChar char="•"/>
            </a:pPr>
            <a:r>
              <a:rPr lang="en-GB" sz="1200" dirty="0">
                <a:solidFill>
                  <a:srgbClr val="595959"/>
                </a:solidFill>
              </a:rPr>
              <a:t>Direct operations</a:t>
            </a:r>
          </a:p>
          <a:p>
            <a:pPr marL="800082" lvl="1" indent="-342882">
              <a:buFont typeface="Arial" panose="020B0604020202020204" pitchFamily="34" charset="0"/>
              <a:buChar char="•"/>
            </a:pPr>
            <a:r>
              <a:rPr lang="en-GB" sz="1200" dirty="0">
                <a:solidFill>
                  <a:srgbClr val="595959"/>
                </a:solidFill>
              </a:rPr>
              <a:t>Downstream</a:t>
            </a:r>
          </a:p>
          <a:p>
            <a:pPr marL="342882" indent="-342882">
              <a:buFont typeface="Arial" panose="020B0604020202020204" pitchFamily="34" charset="0"/>
              <a:buChar char="•"/>
            </a:pPr>
            <a:r>
              <a:rPr lang="en-GB" sz="1200" dirty="0">
                <a:solidFill>
                  <a:srgbClr val="595959"/>
                </a:solidFill>
              </a:rPr>
              <a:t>Would you assess </a:t>
            </a:r>
            <a:r>
              <a:rPr lang="en-GB" sz="1200" b="1" dirty="0">
                <a:solidFill>
                  <a:srgbClr val="23BAED"/>
                </a:solidFill>
              </a:rPr>
              <a:t>impacts and/or dependencies</a:t>
            </a:r>
            <a:r>
              <a:rPr lang="en-GB" sz="1200" dirty="0">
                <a:solidFill>
                  <a:srgbClr val="595959"/>
                </a:solidFill>
              </a:rPr>
              <a:t>?</a:t>
            </a:r>
          </a:p>
          <a:p>
            <a:pPr marL="800082" lvl="1" indent="-342882">
              <a:buFont typeface="Arial" panose="020B0604020202020204" pitchFamily="34" charset="0"/>
              <a:buChar char="•"/>
            </a:pPr>
            <a:r>
              <a:rPr lang="en-US" sz="1800" b="1" i="0" u="none" strike="noStrike" baseline="0" dirty="0">
                <a:solidFill>
                  <a:srgbClr val="262626"/>
                </a:solidFill>
                <a:latin typeface="Gotham-Bold"/>
              </a:rPr>
              <a:t>Impacts on your business </a:t>
            </a:r>
            <a:r>
              <a:rPr lang="en-US" sz="1800" b="0" i="0" u="none" strike="noStrike" baseline="0" dirty="0">
                <a:solidFill>
                  <a:srgbClr val="262626"/>
                </a:solidFill>
                <a:latin typeface="Gotham-Book"/>
              </a:rPr>
              <a:t>(as a result of your impacts on natural capital)</a:t>
            </a:r>
          </a:p>
          <a:p>
            <a:pPr marL="800082" lvl="1" indent="-342882">
              <a:buFont typeface="Arial" panose="020B0604020202020204" pitchFamily="34" charset="0"/>
              <a:buChar char="•"/>
            </a:pPr>
            <a:r>
              <a:rPr lang="en-US" sz="1800" b="1" i="0" u="none" strike="noStrike" baseline="0" dirty="0">
                <a:solidFill>
                  <a:srgbClr val="262626"/>
                </a:solidFill>
                <a:latin typeface="Gotham-Bold"/>
              </a:rPr>
              <a:t>Your impacts on society </a:t>
            </a:r>
            <a:r>
              <a:rPr lang="en-US" sz="1800" b="0" i="0" u="none" strike="noStrike" baseline="0" dirty="0">
                <a:solidFill>
                  <a:srgbClr val="262626"/>
                </a:solidFill>
                <a:latin typeface="Gotham-Book"/>
              </a:rPr>
              <a:t>(as a result of your impacts on natural capital)</a:t>
            </a:r>
          </a:p>
          <a:p>
            <a:pPr marL="800082" lvl="1" indent="-342882">
              <a:buFont typeface="Arial" panose="020B0604020202020204" pitchFamily="34" charset="0"/>
              <a:buChar char="•"/>
            </a:pPr>
            <a:r>
              <a:rPr lang="en-US" sz="1800" b="1" i="0" u="none" strike="noStrike" baseline="0" dirty="0">
                <a:solidFill>
                  <a:srgbClr val="262626"/>
                </a:solidFill>
                <a:latin typeface="Gotham-Bold"/>
              </a:rPr>
              <a:t>Your business dependencies </a:t>
            </a:r>
            <a:r>
              <a:rPr lang="en-US" sz="1800" b="0" i="0" u="none" strike="noStrike" baseline="0" dirty="0">
                <a:solidFill>
                  <a:srgbClr val="262626"/>
                </a:solidFill>
                <a:latin typeface="Gotham-Book"/>
              </a:rPr>
              <a:t>(benefits that your business receives from natural capital)</a:t>
            </a:r>
            <a:endParaRPr lang="en-GB" sz="1200" dirty="0">
              <a:solidFill>
                <a:srgbClr val="595959"/>
              </a:solidFill>
            </a:endParaRPr>
          </a:p>
          <a:p>
            <a:pPr marL="342882" indent="-342882">
              <a:buFont typeface="Arial" panose="020B0604020202020204" pitchFamily="34" charset="0"/>
              <a:buChar char="•"/>
            </a:pPr>
            <a:r>
              <a:rPr lang="en-GB" sz="1200" dirty="0">
                <a:solidFill>
                  <a:srgbClr val="595959"/>
                </a:solidFill>
              </a:rPr>
              <a:t>Which </a:t>
            </a:r>
            <a:r>
              <a:rPr lang="en-GB" sz="1200" b="1" dirty="0">
                <a:solidFill>
                  <a:srgbClr val="23BAED"/>
                </a:solidFill>
              </a:rPr>
              <a:t>types of value </a:t>
            </a:r>
            <a:r>
              <a:rPr lang="en-GB" sz="1200" dirty="0">
                <a:solidFill>
                  <a:srgbClr val="595959"/>
                </a:solidFill>
              </a:rPr>
              <a:t>would you consider?</a:t>
            </a:r>
          </a:p>
          <a:p>
            <a:pPr marL="800082" lvl="1" indent="-342882">
              <a:buFont typeface="Arial" panose="020B0604020202020204" pitchFamily="34" charset="0"/>
              <a:buChar char="•"/>
            </a:pPr>
            <a:r>
              <a:rPr lang="en-GB" sz="1200" dirty="0">
                <a:solidFill>
                  <a:srgbClr val="595959"/>
                </a:solidFill>
              </a:rPr>
              <a:t>Qualitative</a:t>
            </a:r>
          </a:p>
          <a:p>
            <a:pPr marL="800082" lvl="1" indent="-342882">
              <a:buFont typeface="Arial" panose="020B0604020202020204" pitchFamily="34" charset="0"/>
              <a:buChar char="•"/>
            </a:pPr>
            <a:r>
              <a:rPr lang="en-GB" sz="1200" dirty="0">
                <a:solidFill>
                  <a:srgbClr val="595959"/>
                </a:solidFill>
              </a:rPr>
              <a:t>Quantitative</a:t>
            </a:r>
          </a:p>
          <a:p>
            <a:pPr marL="800082" lvl="1" indent="-342882">
              <a:buFont typeface="Arial" panose="020B0604020202020204" pitchFamily="34" charset="0"/>
              <a:buChar char="•"/>
            </a:pPr>
            <a:r>
              <a:rPr lang="en-GB" sz="1200" dirty="0">
                <a:solidFill>
                  <a:srgbClr val="595959"/>
                </a:solidFill>
              </a:rPr>
              <a:t>Monetary</a:t>
            </a:r>
          </a:p>
        </p:txBody>
      </p:sp>
      <p:sp>
        <p:nvSpPr>
          <p:cNvPr id="4" name="Slide Number Placeholder 3"/>
          <p:cNvSpPr>
            <a:spLocks noGrp="1"/>
          </p:cNvSpPr>
          <p:nvPr>
            <p:ph type="sldNum" sz="quarter" idx="5"/>
          </p:nvPr>
        </p:nvSpPr>
        <p:spPr/>
        <p:txBody>
          <a:bodyPr/>
          <a:lstStyle/>
          <a:p>
            <a:fld id="{3D8C6B78-E725-420E-9A4E-2F78CBAA16FC}" type="slidenum">
              <a:rPr lang="en-US" smtClean="0"/>
              <a:t>90</a:t>
            </a:fld>
            <a:endParaRPr lang="en-US"/>
          </a:p>
        </p:txBody>
      </p:sp>
    </p:spTree>
    <p:extLst>
      <p:ext uri="{BB962C8B-B14F-4D97-AF65-F5344CB8AC3E}">
        <p14:creationId xmlns:p14="http://schemas.microsoft.com/office/powerpoint/2010/main" val="32011997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81: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algn="l"/>
            <a:r>
              <a:rPr lang="nl-NL" b="1" dirty="0"/>
              <a:t>Presenter </a:t>
            </a:r>
            <a:r>
              <a:rPr lang="nl-NL" b="1" dirty="0" err="1"/>
              <a:t>to</a:t>
            </a:r>
            <a:r>
              <a:rPr lang="nl-NL" b="1" dirty="0"/>
              <a:t> </a:t>
            </a:r>
            <a:r>
              <a:rPr lang="nl-NL" b="1" dirty="0" err="1"/>
              <a:t>explain</a:t>
            </a:r>
            <a:r>
              <a:rPr lang="nl-NL" b="1" dirty="0"/>
              <a:t> </a:t>
            </a:r>
            <a:r>
              <a:rPr lang="nl-NL" b="1" dirty="0" err="1"/>
              <a:t>that</a:t>
            </a:r>
            <a:r>
              <a:rPr lang="nl-NL" b="1" dirty="0"/>
              <a:t> companies are </a:t>
            </a:r>
            <a:r>
              <a:rPr lang="nl-NL" b="1" dirty="0" err="1"/>
              <a:t>experimenting</a:t>
            </a:r>
            <a:r>
              <a:rPr lang="nl-NL" b="1" dirty="0"/>
              <a:t> </a:t>
            </a:r>
            <a:r>
              <a:rPr lang="nl-NL" b="1" dirty="0" err="1"/>
              <a:t>and</a:t>
            </a:r>
            <a:r>
              <a:rPr lang="nl-NL" b="1" dirty="0"/>
              <a:t> </a:t>
            </a:r>
            <a:r>
              <a:rPr lang="nl-NL" b="1" dirty="0" err="1"/>
              <a:t>learning</a:t>
            </a:r>
            <a:r>
              <a:rPr lang="nl-NL" b="1" dirty="0"/>
              <a:t>. On </a:t>
            </a:r>
            <a:r>
              <a:rPr lang="nl-NL" b="1" dirty="0" err="1"/>
              <a:t>the</a:t>
            </a:r>
            <a:r>
              <a:rPr lang="nl-NL" b="1" dirty="0"/>
              <a:t> We Value Nature Media </a:t>
            </a:r>
            <a:r>
              <a:rPr lang="nl-NL" b="1" dirty="0" err="1"/>
              <a:t>library</a:t>
            </a:r>
            <a:r>
              <a:rPr lang="nl-NL" b="1" dirty="0"/>
              <a:t>, </a:t>
            </a:r>
            <a:r>
              <a:rPr lang="nl-NL" b="1" dirty="0" err="1"/>
              <a:t>you</a:t>
            </a:r>
            <a:r>
              <a:rPr lang="nl-NL" b="1" dirty="0"/>
              <a:t> </a:t>
            </a:r>
            <a:r>
              <a:rPr lang="nl-NL" b="1" dirty="0" err="1"/>
              <a:t>can</a:t>
            </a:r>
            <a:r>
              <a:rPr lang="nl-NL" b="1" dirty="0"/>
              <a:t> </a:t>
            </a:r>
            <a:r>
              <a:rPr lang="nl-NL" b="1" dirty="0" err="1"/>
              <a:t>find</a:t>
            </a:r>
            <a:r>
              <a:rPr lang="nl-NL" b="1" dirty="0"/>
              <a:t> </a:t>
            </a:r>
            <a:r>
              <a:rPr lang="nl-NL" b="1" dirty="0" err="1"/>
              <a:t>inspiring</a:t>
            </a:r>
            <a:r>
              <a:rPr lang="nl-NL" b="1" dirty="0"/>
              <a:t> </a:t>
            </a:r>
            <a:r>
              <a:rPr lang="nl-NL" b="1" dirty="0" err="1"/>
              <a:t>examples</a:t>
            </a:r>
            <a:r>
              <a:rPr lang="nl-NL" b="1" dirty="0"/>
              <a:t> of (F&amp;B) companies </a:t>
            </a:r>
            <a:r>
              <a:rPr lang="nl-NL" b="1" dirty="0" err="1"/>
              <a:t>who</a:t>
            </a:r>
            <a:r>
              <a:rPr lang="nl-NL" b="1" dirty="0"/>
              <a:t> have </a:t>
            </a:r>
            <a:r>
              <a:rPr lang="nl-NL" b="1" dirty="0" err="1"/>
              <a:t>undertaken</a:t>
            </a:r>
            <a:r>
              <a:rPr lang="nl-NL" b="1" dirty="0"/>
              <a:t> a </a:t>
            </a:r>
            <a:r>
              <a:rPr lang="nl-NL" b="1" dirty="0" err="1"/>
              <a:t>natural</a:t>
            </a:r>
            <a:r>
              <a:rPr lang="nl-NL" b="1" dirty="0"/>
              <a:t> </a:t>
            </a:r>
            <a:r>
              <a:rPr lang="nl-NL" b="1" dirty="0" err="1"/>
              <a:t>capital</a:t>
            </a:r>
            <a:r>
              <a:rPr lang="nl-NL" b="1" dirty="0"/>
              <a:t> assessment, </a:t>
            </a:r>
            <a:r>
              <a:rPr lang="nl-NL" b="1" dirty="0" err="1"/>
              <a:t>including</a:t>
            </a:r>
            <a:r>
              <a:rPr lang="nl-NL" b="1" dirty="0"/>
              <a:t> practical information </a:t>
            </a:r>
            <a:r>
              <a:rPr lang="nl-NL" b="1" dirty="0" err="1"/>
              <a:t>and</a:t>
            </a:r>
            <a:r>
              <a:rPr lang="nl-NL" b="1" dirty="0"/>
              <a:t> tips </a:t>
            </a:r>
            <a:r>
              <a:rPr lang="nl-NL" b="1" dirty="0" err="1"/>
              <a:t>and</a:t>
            </a:r>
            <a:r>
              <a:rPr lang="nl-NL" b="1" dirty="0"/>
              <a:t> </a:t>
            </a:r>
            <a:r>
              <a:rPr lang="nl-NL" b="1" dirty="0" err="1"/>
              <a:t>key</a:t>
            </a:r>
            <a:r>
              <a:rPr lang="nl-NL" b="1" dirty="0"/>
              <a:t> </a:t>
            </a:r>
            <a:r>
              <a:rPr lang="nl-NL" b="1" dirty="0" err="1"/>
              <a:t>lessons</a:t>
            </a:r>
            <a:r>
              <a:rPr lang="nl-NL" b="1" dirty="0"/>
              <a:t> </a:t>
            </a:r>
            <a:r>
              <a:rPr lang="nl-NL" b="1" dirty="0" err="1"/>
              <a:t>learned</a:t>
            </a:r>
            <a:r>
              <a:rPr lang="nl-NL" b="1" dirty="0"/>
              <a:t>.</a:t>
            </a:r>
            <a:br>
              <a:rPr lang="nl-NL" b="1" dirty="0"/>
            </a:br>
            <a:br>
              <a:rPr lang="nl-NL" b="1" dirty="0"/>
            </a:br>
            <a:br>
              <a:rPr lang="nl-NL" b="1" dirty="0"/>
            </a:br>
            <a:r>
              <a:rPr lang="nl-NL" b="1" dirty="0" err="1"/>
              <a:t>Eosta</a:t>
            </a:r>
            <a:r>
              <a:rPr lang="nl-NL" b="1" dirty="0"/>
              <a:t>: </a:t>
            </a:r>
            <a:r>
              <a:rPr lang="nl-NL" dirty="0"/>
              <a:t>a NL </a:t>
            </a:r>
            <a:r>
              <a:rPr lang="nl-NL" dirty="0" err="1"/>
              <a:t>based</a:t>
            </a:r>
            <a:r>
              <a:rPr lang="nl-NL" dirty="0"/>
              <a:t>, </a:t>
            </a:r>
            <a:r>
              <a:rPr lang="en-US" sz="1200" b="0" i="0" u="none" strike="noStrike" baseline="0" dirty="0">
                <a:solidFill>
                  <a:srgbClr val="000000"/>
                </a:solidFill>
                <a:latin typeface="Proxima Soft"/>
              </a:rPr>
              <a:t>international distributor of organic fruits and vegetables. </a:t>
            </a:r>
            <a:r>
              <a:rPr lang="en-US" sz="1200" b="0" i="0" u="none" strike="noStrike" baseline="0" dirty="0" err="1">
                <a:solidFill>
                  <a:srgbClr val="000000"/>
                </a:solidFill>
                <a:latin typeface="Proxima Soft"/>
              </a:rPr>
              <a:t>Eosta</a:t>
            </a:r>
            <a:r>
              <a:rPr lang="en-US" sz="1200" b="0" i="0" u="none" strike="noStrike" baseline="0" dirty="0">
                <a:solidFill>
                  <a:srgbClr val="000000"/>
                </a:solidFill>
                <a:latin typeface="Proxima Soft"/>
              </a:rPr>
              <a:t> valued the true cost of various fruits and vegetables through developing an integrated profit and loss account of these products based on true cost accounting. It was the first Small and Medium sized enterprise (SME) in the food &amp; agribusiness to do so.</a:t>
            </a:r>
            <a:br>
              <a:rPr lang="en-US" sz="1200" b="0" i="0" u="none" strike="noStrike" baseline="0" dirty="0">
                <a:solidFill>
                  <a:srgbClr val="000000"/>
                </a:solidFill>
                <a:latin typeface="Proxima Soft"/>
              </a:rPr>
            </a:br>
            <a:r>
              <a:rPr lang="en-US" sz="1200" b="0" i="0" u="none" strike="noStrike" baseline="0" dirty="0">
                <a:solidFill>
                  <a:srgbClr val="000000"/>
                </a:solidFill>
                <a:latin typeface="Proxima Soft"/>
              </a:rPr>
              <a:t>To inform better and more sustainable decision-making, EOSTA decided to develop a practical tool for True Cost Accounting in the Financial, Food and Farming Sectors (TCA-TFFF) that includes environmental and social values for a range of products. By monetizing their impacts, EOSTA moved up along their natural capital journey towards full integration of natural capital into business decision making. </a:t>
            </a:r>
            <a:r>
              <a:rPr lang="nl-NL" sz="1200" b="1" i="0" u="none" strike="noStrike" baseline="0" dirty="0">
                <a:latin typeface="Proxima Soft"/>
              </a:rPr>
              <a:t> </a:t>
            </a:r>
          </a:p>
          <a:p>
            <a:pPr algn="l"/>
            <a:r>
              <a:rPr lang="nl-NL" sz="1200" b="1" i="0" u="none" strike="noStrike" baseline="0" dirty="0">
                <a:latin typeface="Proxima Soft"/>
              </a:rPr>
              <a:t>https://wevaluenature.eu/node/303</a:t>
            </a:r>
          </a:p>
          <a:p>
            <a:endParaRPr lang="nl-NL" dirty="0"/>
          </a:p>
          <a:p>
            <a:endParaRPr lang="nl-NL" dirty="0"/>
          </a:p>
          <a:p>
            <a:r>
              <a:rPr lang="nl-NL" b="1" dirty="0"/>
              <a:t>Metro</a:t>
            </a:r>
            <a:r>
              <a:rPr lang="nl-NL" dirty="0"/>
              <a:t>: a </a:t>
            </a:r>
            <a:r>
              <a:rPr lang="en-US" dirty="0"/>
              <a:t>leading international specialist in food wholesale. METRO AG compared the hidden costs and benefits of METRO’s Food Service Distribution (FSD) business model with those of its traditional wholesale stores by monetizing their impacts on the society and the environment. In 2015, METRO started rolling out their Food Service Distribution model next to their traditional model of direct buying (Cash &amp; Carry). To understand whether this was a positive development, METRO initiated an assessment to assess how these different business models impact the society and the environment. With the support of </a:t>
            </a:r>
            <a:r>
              <a:rPr lang="en-US" dirty="0" err="1"/>
              <a:t>Denkstatt</a:t>
            </a:r>
            <a:r>
              <a:rPr lang="en-US" dirty="0"/>
              <a:t>, METRO conducted sustainability accounting and found that the new FSD model was inherently more sustainable, offering additional benefits for customers, the society and the environment, valued at € 60 per € 1000 of sales.</a:t>
            </a:r>
          </a:p>
          <a:p>
            <a:r>
              <a:rPr lang="nl-NL" b="1" dirty="0"/>
              <a:t>https://wevaluenature.eu/node/301</a:t>
            </a:r>
          </a:p>
          <a:p>
            <a:endParaRPr lang="nl-NL" dirty="0"/>
          </a:p>
          <a:p>
            <a:pPr algn="l"/>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p>
          <a:p>
            <a:pPr algn="l"/>
            <a:r>
              <a:rPr lang="nl-NL" b="1" dirty="0"/>
              <a:t>https://wevaluenature.eu/node/304</a:t>
            </a:r>
          </a:p>
          <a:p>
            <a:endParaRPr lang="nl-NL" dirty="0"/>
          </a:p>
          <a:p>
            <a:pPr algn="l"/>
            <a:r>
              <a:rPr lang="nl-NL" b="1" dirty="0" err="1"/>
              <a:t>Jeronimo</a:t>
            </a:r>
            <a:r>
              <a:rPr lang="nl-NL" b="1" dirty="0"/>
              <a:t> Martins</a:t>
            </a:r>
            <a:r>
              <a:rPr lang="nl-NL" dirty="0"/>
              <a:t>: </a:t>
            </a:r>
            <a:r>
              <a:rPr lang="en-US" dirty="0"/>
              <a:t>a Portugal-based international group operating in the Food Distribution and Specialized Retail sectors. </a:t>
            </a:r>
            <a:r>
              <a:rPr lang="en-US" dirty="0" err="1"/>
              <a:t>Jerónimo</a:t>
            </a:r>
            <a:r>
              <a:rPr lang="en-US" dirty="0"/>
              <a:t> Martins applied the Natural Capital Protocol to measure and value the comparative life cycle societal impacts of PVC use and alternative plastic materials in packaging components. </a:t>
            </a:r>
            <a:endParaRPr lang="nl-NL" sz="1200" b="0" i="0" u="none" strike="noStrike" baseline="0" dirty="0">
              <a:solidFill>
                <a:srgbClr val="000000"/>
              </a:solidFill>
              <a:latin typeface="Proxima Soft"/>
            </a:endParaRPr>
          </a:p>
          <a:p>
            <a:pPr algn="just"/>
            <a:r>
              <a:rPr lang="en-US" sz="1200" b="0" i="0" u="none" strike="noStrike" baseline="0" dirty="0">
                <a:solidFill>
                  <a:srgbClr val="000000"/>
                </a:solidFill>
                <a:latin typeface="Proxima Soft"/>
              </a:rPr>
              <a:t>The environmental performance of PVC in packaging was highlighted as a key issue which triggered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to further research its effects and their options for sustainable packaging.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carried out an in-house natural capital assessment. While challenged by the lack of data, the assessment helped build in-depth knowledge on the societal impacts of the use of PVC, and prepared the company for comprehensive future assessments. </a:t>
            </a:r>
            <a:r>
              <a:rPr lang="en-US" dirty="0"/>
              <a:t>In 2019, a roadmap on eliminating PVC from Private Brand packaging was defined.</a:t>
            </a:r>
          </a:p>
          <a:p>
            <a:pPr algn="just"/>
            <a:r>
              <a:rPr lang="nl-NL" b="1" dirty="0"/>
              <a:t>https://gulbenkian.pt/en/publication/the-natural-capital-protocol-challenge-jeronimo-martins/</a:t>
            </a:r>
          </a:p>
          <a:p>
            <a:pPr marL="0" lvl="0" indent="0" algn="l" rtl="0">
              <a:spcBef>
                <a:spcPts val="0"/>
              </a:spcBef>
              <a:spcAft>
                <a:spcPts val="0"/>
              </a:spcAft>
              <a:buNone/>
            </a:pPr>
            <a:endParaRPr dirty="0"/>
          </a:p>
        </p:txBody>
      </p:sp>
      <p:sp>
        <p:nvSpPr>
          <p:cNvPr id="1682" name="Google Shape;1682;p81: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The objectives for today are…</a:t>
            </a:r>
          </a:p>
        </p:txBody>
      </p:sp>
      <p:sp>
        <p:nvSpPr>
          <p:cNvPr id="4" name="Slide Number Placeholder 3"/>
          <p:cNvSpPr>
            <a:spLocks noGrp="1"/>
          </p:cNvSpPr>
          <p:nvPr>
            <p:ph type="sldNum" sz="quarter" idx="5"/>
          </p:nvPr>
        </p:nvSpPr>
        <p:spPr/>
        <p:txBody>
          <a:bodyPr/>
          <a:lstStyle/>
          <a:p>
            <a:fld id="{3D8C6B78-E725-420E-9A4E-2F78CBAA16FC}" type="slidenum">
              <a:rPr lang="en-US" smtClean="0"/>
              <a:t>92</a:t>
            </a:fld>
            <a:endParaRPr lang="en-US"/>
          </a:p>
        </p:txBody>
      </p:sp>
    </p:spTree>
    <p:extLst>
      <p:ext uri="{BB962C8B-B14F-4D97-AF65-F5344CB8AC3E}">
        <p14:creationId xmlns:p14="http://schemas.microsoft.com/office/powerpoint/2010/main" val="16109245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93</a:t>
            </a:fld>
            <a:endParaRPr lang="en-US"/>
          </a:p>
        </p:txBody>
      </p:sp>
    </p:spTree>
    <p:extLst>
      <p:ext uri="{BB962C8B-B14F-4D97-AF65-F5344CB8AC3E}">
        <p14:creationId xmlns:p14="http://schemas.microsoft.com/office/powerpoint/2010/main" val="21337505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following step is practicalities, which addresses technical issues and key planning issues. </a:t>
            </a:r>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33299724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37906403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262626"/>
                </a:solidFill>
                <a:latin typeface="Gotham-Book"/>
              </a:rPr>
              <a:t>Your answers to the scoping questions outlined in the slides before may need to be adjusted in light of planning and resource constraints, which will determine what scope is actually achievable. These constraints may also be considered as “critical success factors”:</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Timescale</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Funding/resources</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Capacity</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Data availability and accessibility</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Stakeholder relationships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Baseline: is the starting point or benchmark against which changes in natural capital can be compared. </a:t>
            </a:r>
          </a:p>
          <a:p>
            <a:pPr marL="171450" indent="-171450">
              <a:buFont typeface="Arial" panose="020B0604020202020204" pitchFamily="34" charset="0"/>
              <a:buChar char="•"/>
            </a:pPr>
            <a:r>
              <a:rPr lang="en-US"/>
              <a:t>Scenario: </a:t>
            </a:r>
            <a:r>
              <a:rPr lang="en-US" sz="1200" b="0" i="0" u="none" strike="noStrike" baseline="0">
                <a:solidFill>
                  <a:srgbClr val="262626"/>
                </a:solidFill>
                <a:latin typeface="Gotham-Book"/>
              </a:rPr>
              <a:t>The concept of valuation is based on being able to compare outcomes and impacts across at least two scenarios: the baseline discussed above, and a chosen scenario that is being </a:t>
            </a:r>
            <a:r>
              <a:rPr lang="nl-NL" sz="1200" b="0" i="0" u="none" strike="noStrike" baseline="0">
                <a:solidFill>
                  <a:srgbClr val="262626"/>
                </a:solidFill>
                <a:latin typeface="Gotham-Book"/>
              </a:rPr>
              <a:t>“</a:t>
            </a:r>
            <a:r>
              <a:rPr lang="nl-NL" sz="1200" b="0" i="0" u="none" strike="noStrike" baseline="0" err="1">
                <a:solidFill>
                  <a:srgbClr val="262626"/>
                </a:solidFill>
                <a:latin typeface="Gotham-Book"/>
              </a:rPr>
              <a:t>valued</a:t>
            </a:r>
            <a:r>
              <a:rPr lang="nl-NL" sz="1200" b="0" i="0" u="none" strike="noStrike" baseline="0">
                <a:solidFill>
                  <a:srgbClr val="262626"/>
                </a:solidFill>
                <a:latin typeface="Gotham-Book"/>
              </a:rPr>
              <a:t>”.</a:t>
            </a:r>
          </a:p>
          <a:p>
            <a:pPr marL="171450" indent="-171450">
              <a:buFont typeface="Arial" panose="020B0604020202020204" pitchFamily="34" charset="0"/>
              <a:buChar char="•"/>
            </a:pPr>
            <a:r>
              <a:rPr lang="nl-NL" sz="1200" b="0" i="0" u="none" strike="noStrike" baseline="0" err="1">
                <a:solidFill>
                  <a:srgbClr val="262626"/>
                </a:solidFill>
                <a:latin typeface="Gotham-Book"/>
              </a:rPr>
              <a:t>Spatial</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boundary</a:t>
            </a:r>
            <a:r>
              <a:rPr lang="nl-NL" sz="1200" b="0" i="0" u="none" strike="noStrike" baseline="0">
                <a:solidFill>
                  <a:srgbClr val="262626"/>
                </a:solidFill>
                <a:latin typeface="Gotham-Book"/>
              </a:rPr>
              <a:t>: </a:t>
            </a:r>
            <a:r>
              <a:rPr lang="en-US" sz="1200" b="0" i="0" u="none" strike="noStrike" baseline="0">
                <a:solidFill>
                  <a:srgbClr val="262626"/>
                </a:solidFill>
                <a:latin typeface="Gotham-Book"/>
              </a:rPr>
              <a:t>Establishing the spatial boundary means deciding what geographic area the assessment will consider. The answer depends on various factors, including the organizational focus, value-chain boundary, and chosen value perspective, which you will have already decided </a:t>
            </a:r>
            <a:r>
              <a:rPr lang="nl-NL" sz="1200" b="0" i="0" u="none" strike="noStrike" baseline="0" err="1">
                <a:solidFill>
                  <a:srgbClr val="262626"/>
                </a:solidFill>
                <a:latin typeface="Gotham-Book"/>
              </a:rPr>
              <a:t>earlier</a:t>
            </a:r>
            <a:r>
              <a:rPr lang="nl-NL" sz="1200" b="0" i="0" u="none" strike="noStrike" baseline="0">
                <a:solidFill>
                  <a:srgbClr val="262626"/>
                </a:solidFill>
                <a:latin typeface="Gotham-Book"/>
              </a:rPr>
              <a:t>.</a:t>
            </a:r>
          </a:p>
          <a:p>
            <a:pPr marL="171450" indent="-171450">
              <a:buFont typeface="Arial" panose="020B0604020202020204" pitchFamily="34" charset="0"/>
              <a:buChar char="•"/>
            </a:pPr>
            <a:r>
              <a:rPr lang="nl-NL" sz="1200" b="0" i="0" u="none" strike="noStrike" baseline="0" err="1">
                <a:solidFill>
                  <a:srgbClr val="262626"/>
                </a:solidFill>
                <a:latin typeface="Gotham-Book"/>
              </a:rPr>
              <a:t>Temporal</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boundary</a:t>
            </a:r>
            <a:r>
              <a:rPr lang="nl-NL" sz="1200" b="0" i="0" u="none" strike="noStrike" baseline="0">
                <a:solidFill>
                  <a:srgbClr val="262626"/>
                </a:solidFill>
                <a:latin typeface="Gotham-Book"/>
              </a:rPr>
              <a:t>: </a:t>
            </a:r>
            <a:r>
              <a:rPr lang="en-US" sz="1200" b="0" i="0" u="none" strike="noStrike" baseline="0">
                <a:solidFill>
                  <a:srgbClr val="262626"/>
                </a:solidFill>
                <a:latin typeface="Gotham-Book"/>
              </a:rPr>
              <a:t>Identifying a temporal boundary means determining an appropriate time frame for the assessment (i.e., over how many days, months, or years should impacts and/or dependencies be assessed and compared?). The assessment period should relate to your objective and correspond to the organizational focus and material impacts and/or </a:t>
            </a:r>
            <a:r>
              <a:rPr lang="nl-NL" sz="1200" b="0" i="0" u="none" strike="noStrike" baseline="0" err="1">
                <a:solidFill>
                  <a:srgbClr val="262626"/>
                </a:solidFill>
                <a:latin typeface="Gotham-Book"/>
              </a:rPr>
              <a:t>dependencies</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under</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consideration</a:t>
            </a:r>
            <a:r>
              <a:rPr lang="nl-NL" sz="1200" b="0" i="0" u="none" strike="noStrike" baseline="0">
                <a:solidFill>
                  <a:srgbClr val="262626"/>
                </a:solidFill>
                <a:latin typeface="Gotham-Book"/>
              </a:rPr>
              <a:t>.</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97</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Some extra practical tips &amp; success factors are..</a:t>
            </a:r>
          </a:p>
        </p:txBody>
      </p:sp>
      <p:sp>
        <p:nvSpPr>
          <p:cNvPr id="4" name="Slide Number Placeholder 3"/>
          <p:cNvSpPr>
            <a:spLocks noGrp="1"/>
          </p:cNvSpPr>
          <p:nvPr>
            <p:ph type="sldNum" sz="quarter" idx="5"/>
          </p:nvPr>
        </p:nvSpPr>
        <p:spPr/>
        <p:txBody>
          <a:bodyPr/>
          <a:lstStyle/>
          <a:p>
            <a:fld id="{3D8C6B78-E725-420E-9A4E-2F78CBAA16FC}" type="slidenum">
              <a:rPr lang="en-US" smtClean="0"/>
              <a:t>98</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b="1" kern="1200" baseline="0" dirty="0">
                <a:solidFill>
                  <a:schemeClr val="tx1"/>
                </a:solidFill>
                <a:latin typeface="+mn-lt"/>
                <a:ea typeface="+mn-ea"/>
                <a:cs typeface="+mn-cs"/>
              </a:rPr>
              <a:t>The slide shows that there are many tools out there, many of which are freely accessible and readily available for companies to use and start assessing their natural capital impacts and dependencies.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dirty="0">
                <a:solidFill>
                  <a:schemeClr val="tx1"/>
                </a:solidFill>
                <a:latin typeface="+mn-lt"/>
                <a:ea typeface="+mn-ea"/>
                <a:cs typeface="+mn-cs"/>
              </a:rPr>
              <a:t>Briefly explain SHIFT platform, that it is a searchable repository of tools. It is an interactive database for businesses to find the right tools(s) to assess their relationship with nature or ‘’natural capital’’. The SHIFT platform includes the Natural Capital Toolkit . Can give further background on the reason why this toolkit was transferred onto the SHIFT platform – to encourage standardization &amp; harmonization of tools.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algn="just"/>
            <a:r>
              <a:rPr lang="en-US" sz="1200" dirty="0"/>
              <a:t>The </a:t>
            </a:r>
            <a:r>
              <a:rPr lang="en-US" sz="1200" dirty="0" err="1"/>
              <a:t>TEEBagrifood</a:t>
            </a:r>
            <a:r>
              <a:rPr lang="en-US" sz="1200" dirty="0"/>
              <a:t> Operational Guidelines for Business brings together the </a:t>
            </a:r>
            <a:r>
              <a:rPr lang="en-US" sz="1200" dirty="0" err="1"/>
              <a:t>TEEBAgrifood</a:t>
            </a:r>
            <a:r>
              <a:rPr lang="en-US" sz="1200" dirty="0"/>
              <a:t> Evaluation Framework and the Capitals Protocol. The guidelines:</a:t>
            </a:r>
          </a:p>
          <a:p>
            <a:pPr algn="just"/>
            <a:r>
              <a:rPr lang="en-US" dirty="0"/>
              <a:t>• Provide context on why capitals are relevant to any business in the food system and how businesses benefit from them. </a:t>
            </a:r>
          </a:p>
          <a:p>
            <a:pPr algn="just"/>
            <a:r>
              <a:rPr lang="en-US" dirty="0"/>
              <a:t>• Develop the business case for integrated capitals assessments in the food sector. </a:t>
            </a:r>
          </a:p>
          <a:p>
            <a:pPr algn="just"/>
            <a:r>
              <a:rPr lang="en-US" dirty="0"/>
              <a:t>• Identify material impacts and dependencies on different capitals relevant to businesses across the value chain of the food sector. </a:t>
            </a:r>
          </a:p>
          <a:p>
            <a:pPr algn="just"/>
            <a:r>
              <a:rPr lang="en-US" dirty="0"/>
              <a:t>• Use practical examples to demonstrate sector-specific business applications.</a:t>
            </a:r>
          </a:p>
          <a:p>
            <a:pPr algn="just"/>
            <a:endParaRPr lang="en-US" sz="1200" kern="1200" baseline="0" dirty="0">
              <a:solidFill>
                <a:schemeClr val="tx1"/>
              </a:solidFill>
              <a:latin typeface="+mn-lt"/>
              <a:ea typeface="+mn-ea"/>
              <a:cs typeface="+mn-cs"/>
            </a:endParaRPr>
          </a:p>
          <a:p>
            <a:pPr marL="345695" marR="0" lvl="8" indent="-308555" algn="l" defTabSz="914258" rtl="0" eaLnBrk="1" fontAlgn="auto" latinLnBrk="0" hangingPunct="1">
              <a:lnSpc>
                <a:spcPct val="100000"/>
              </a:lnSpc>
              <a:spcBef>
                <a:spcPts val="0"/>
              </a:spcBef>
              <a:spcAft>
                <a:spcPts val="405"/>
              </a:spcAft>
              <a:buClr>
                <a:srgbClr val="00B050"/>
              </a:buClr>
              <a:buSzTx/>
              <a:buFontTx/>
              <a:buNone/>
              <a:tabLst/>
              <a:defRPr/>
            </a:pPr>
            <a:r>
              <a:rPr lang="en-US" dirty="0" err="1"/>
              <a:t>SHIFT.tools</a:t>
            </a:r>
            <a:r>
              <a:rPr lang="en-US" dirty="0"/>
              <a:t>: https://shift.tools/</a:t>
            </a:r>
          </a:p>
          <a:p>
            <a:pPr marL="345695" lvl="8" indent="-308555" defTabSz="914258">
              <a:spcAft>
                <a:spcPts val="405"/>
              </a:spcAft>
              <a:buClr>
                <a:srgbClr val="00B050"/>
              </a:buClr>
              <a:defRPr/>
            </a:pPr>
            <a:r>
              <a:rPr lang="en-US" dirty="0"/>
              <a:t>Natural Capital Toolkit: https://shift.tools/contributors/551</a:t>
            </a:r>
          </a:p>
          <a:p>
            <a:pPr marL="345695" marR="0" lvl="8" indent="-308555" algn="l" defTabSz="914258" rtl="0" eaLnBrk="1" fontAlgn="auto" latinLnBrk="0" hangingPunct="1">
              <a:lnSpc>
                <a:spcPct val="100000"/>
              </a:lnSpc>
              <a:spcBef>
                <a:spcPts val="0"/>
              </a:spcBef>
              <a:spcAft>
                <a:spcPts val="405"/>
              </a:spcAft>
              <a:buClr>
                <a:srgbClr val="00B050"/>
              </a:buClr>
              <a:buSzTx/>
              <a:buFontTx/>
              <a:buNone/>
              <a:tabLst/>
              <a:defRPr/>
            </a:pPr>
            <a:r>
              <a:rPr lang="en-US" b="0" i="0" dirty="0" err="1">
                <a:solidFill>
                  <a:srgbClr val="202D2D"/>
                </a:solidFill>
                <a:effectLst/>
                <a:latin typeface="DM Serif Text"/>
              </a:rPr>
              <a:t>TEEBAgriFood</a:t>
            </a:r>
            <a:r>
              <a:rPr lang="en-US" b="0" i="0" dirty="0">
                <a:solidFill>
                  <a:srgbClr val="202D2D"/>
                </a:solidFill>
                <a:effectLst/>
                <a:latin typeface="DM Serif Text"/>
              </a:rPr>
              <a:t>: Operational Guidelines for Business : </a:t>
            </a:r>
            <a:r>
              <a:rPr lang="en-US" dirty="0"/>
              <a:t>https://capitalscoalition.org/teebagrifood-operational-guidelines-for-business-launch/</a:t>
            </a:r>
          </a:p>
          <a:p>
            <a:pPr algn="just"/>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99</a:t>
            </a:fld>
            <a:endParaRPr lang="en-GB"/>
          </a:p>
        </p:txBody>
      </p:sp>
    </p:spTree>
    <p:extLst>
      <p:ext uri="{BB962C8B-B14F-4D97-AF65-F5344CB8AC3E}">
        <p14:creationId xmlns:p14="http://schemas.microsoft.com/office/powerpoint/2010/main" val="399914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9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44386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667409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589593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7993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2753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7890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719863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537282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72746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63788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92141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97526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32100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6"/>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7"/>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30684345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hyperlink" Target="https://naturalcapitalcoalition.org/wp-content/uploads/2016/07/NCC_Primer_WEB_2016-07-08.pdf" TargetMode="External"/><Relationship Id="rId12" Type="http://schemas.openxmlformats.org/officeDocument/2006/relationships/hyperlink" Target="http://teebweb.org/wp-content/uploads/2020/11/TEEBAgriFood-Operational-Guidelines.pdf"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naturalcapitalcoalition.org/natural-capital-protocol/" TargetMode="External"/><Relationship Id="rId4" Type="http://schemas.openxmlformats.org/officeDocument/2006/relationships/image" Target="../media/image15.svg"/><Relationship Id="rId9" Type="http://schemas.openxmlformats.org/officeDocument/2006/relationships/hyperlink" Target="https://naturalcapitalcoalition.org/natural-capital-protocol-food-and-beverage-sector-guide/"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17.jpeg"/><Relationship Id="rId4" Type="http://schemas.openxmlformats.org/officeDocument/2006/relationships/image" Target="../media/image120.png"/><Relationship Id="rId9" Type="http://schemas.openxmlformats.org/officeDocument/2006/relationships/image" Target="../media/image124.png"/></Relationships>
</file>

<file path=ppt/slides/_rels/slide101.xml.rels><?xml version="1.0" encoding="UTF-8" standalone="yes"?>
<Relationships xmlns="http://schemas.openxmlformats.org/package/2006/relationships"><Relationship Id="rId8" Type="http://schemas.openxmlformats.org/officeDocument/2006/relationships/hyperlink" Target="https://www.wbcsd.org/Programs/Redefining-Value/Business-Decision-Making/Assess-and-Manage-Performance/Resources/Guide-to-Corporate-Ecosystem-Valuation" TargetMode="External"/><Relationship Id="rId3" Type="http://schemas.openxmlformats.org/officeDocument/2006/relationships/hyperlink" Target="https://encore.naturalcapital.finance/en" TargetMode="External"/><Relationship Id="rId7" Type="http://schemas.openxmlformats.org/officeDocument/2006/relationships/hyperlink" Target="https://www.gistimpact.com/i360xn.php"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naturalcapitalcoalition.org/teebagrifood-operational-guidelines-for-business-launch/" TargetMode="External"/><Relationship Id="rId5" Type="http://schemas.openxmlformats.org/officeDocument/2006/relationships/hyperlink" Target="https://naturalcapitalcoalition.org/natural-capital-protocol-food-and-beverage-sector-guide/" TargetMode="External"/><Relationship Id="rId4" Type="http://schemas.openxmlformats.org/officeDocument/2006/relationships/hyperlink" Target="https://www.sasb.org/" TargetMode="External"/><Relationship Id="rId9" Type="http://schemas.openxmlformats.org/officeDocument/2006/relationships/hyperlink" Target="https://naturalcapitalproject.stanford.edu/software/invest"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bioscope.info/" TargetMode="External"/><Relationship Id="rId3" Type="http://schemas.openxmlformats.org/officeDocument/2006/relationships/hyperlink" Target="http://shift.tools/iframe/1377?" TargetMode="External"/><Relationship Id="rId7" Type="http://schemas.openxmlformats.org/officeDocument/2006/relationships/hyperlink" Target="http://www.fao.org/land-water/databases-and-software/cropwat/en/"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s://coolfarmtool.org/" TargetMode="External"/><Relationship Id="rId5" Type="http://schemas.openxmlformats.org/officeDocument/2006/relationships/hyperlink" Target="https://saiplatform.org/fsa/" TargetMode="External"/><Relationship Id="rId4" Type="http://schemas.openxmlformats.org/officeDocument/2006/relationships/hyperlink" Target="http://tessa.tools/"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eea.europa.eu/themes/air/links/guidance-and-tools/emep-eea-air-pollutant-emission" TargetMode="External"/><Relationship Id="rId13" Type="http://schemas.openxmlformats.org/officeDocument/2006/relationships/hyperlink" Target="https://quantis-intl.com/metrics/databases/wfldb-food/" TargetMode="External"/><Relationship Id="rId3" Type="http://schemas.openxmlformats.org/officeDocument/2006/relationships/hyperlink" Target="https://www.iucnredlist.org/" TargetMode="External"/><Relationship Id="rId7" Type="http://schemas.openxmlformats.org/officeDocument/2006/relationships/hyperlink" Target="https://www.epa.gov/air-emissions-factors-and-quantification" TargetMode="External"/><Relationship Id="rId12" Type="http://schemas.openxmlformats.org/officeDocument/2006/relationships/hyperlink" Target="https://www.ademe.fr/en/agribalyse-program"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portals.iucn.org/library/node/48957" TargetMode="External"/><Relationship Id="rId11" Type="http://schemas.openxmlformats.org/officeDocument/2006/relationships/hyperlink" Target="https://www.ecoinvent.org/" TargetMode="External"/><Relationship Id="rId5" Type="http://schemas.openxmlformats.org/officeDocument/2006/relationships/hyperlink" Target="https://ec.europa.eu/eurostat/web/waste" TargetMode="External"/><Relationship Id="rId10" Type="http://schemas.openxmlformats.org/officeDocument/2006/relationships/hyperlink" Target="https://ghgprotocol.org/calculation-tools" TargetMode="External"/><Relationship Id="rId4" Type="http://schemas.openxmlformats.org/officeDocument/2006/relationships/hyperlink" Target="https://www.worldwildlife.org/publications/living-planet-report-2020" TargetMode="External"/><Relationship Id="rId9" Type="http://schemas.openxmlformats.org/officeDocument/2006/relationships/hyperlink" Target="https://waterfootprint.org/en/resources/waterstat/" TargetMode="External"/><Relationship Id="rId14" Type="http://schemas.openxmlformats.org/officeDocument/2006/relationships/hyperlink" Target="https://www.efsa.europa.eu/en/food-consumption/comprehensive-database"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cedelft.eu/en/publications/2191/environmental-prices-handbook-eu28-version" TargetMode="External"/><Relationship Id="rId3" Type="http://schemas.openxmlformats.org/officeDocument/2006/relationships/hyperlink" Target="https://www.iucnredlist.org/" TargetMode="External"/><Relationship Id="rId7" Type="http://schemas.openxmlformats.org/officeDocument/2006/relationships/hyperlink" Target="https://socialvalueint.org/resources/report-database/" TargetMode="External"/><Relationship Id="rId12" Type="http://schemas.openxmlformats.org/officeDocument/2006/relationships/hyperlink" Target="https://www.sciencedirect.com/science/article/pii/S2212041612000101"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www.rff.org/publications/explainers/social-cost-carbon-101/" TargetMode="External"/><Relationship Id="rId11" Type="http://schemas.openxmlformats.org/officeDocument/2006/relationships/hyperlink" Target="https://ec.europa.eu/environment/nature/capital_accounting/index_en.htm" TargetMode="External"/><Relationship Id="rId5" Type="http://schemas.openxmlformats.org/officeDocument/2006/relationships/hyperlink" Target="https://www.es-partnership.org/esvd/" TargetMode="External"/><Relationship Id="rId10" Type="http://schemas.openxmlformats.org/officeDocument/2006/relationships/hyperlink" Target="https://shift.tools/search/full-text?q=evl%20tool" TargetMode="External"/><Relationship Id="rId4" Type="http://schemas.openxmlformats.org/officeDocument/2006/relationships/hyperlink" Target="http://teebweb.org/publications/teeb/" TargetMode="External"/><Relationship Id="rId9" Type="http://schemas.openxmlformats.org/officeDocument/2006/relationships/hyperlink" Target="https://www.oecd.org/env/tools-evaluation/env-value-statistical-life.htm"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shift.tools/search/full-text?q=invest" TargetMode="External"/><Relationship Id="rId3" Type="http://schemas.openxmlformats.org/officeDocument/2006/relationships/hyperlink" Target="https://encore.naturalcapital.finance/en/about" TargetMode="External"/><Relationship Id="rId7" Type="http://schemas.openxmlformats.org/officeDocument/2006/relationships/hyperlink" Target="http://shift.tools/iframe/1377?"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shift.tools/search/full-text?q=cev" TargetMode="External"/><Relationship Id="rId5" Type="http://schemas.openxmlformats.org/officeDocument/2006/relationships/hyperlink" Target="https://shift.tools/search/full-text?q=tessa" TargetMode="External"/><Relationship Id="rId4" Type="http://schemas.openxmlformats.org/officeDocument/2006/relationships/hyperlink" Target="https://www.greenfinanceplatform.org/tools-and-platforms/natcap-checker"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09.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4.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hyperlink" Target="https://www.capital.bg/partners/metro2020/en/1/"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hyperlink" Target="https://wevaluenature.eu/digital-media-library" TargetMode="External"/><Relationship Id="rId7"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jpeg"/></Relationships>
</file>

<file path=ppt/slides/_rels/slide11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hyperlink" Target="https://wevaluenature.eu/media-item/307" TargetMode="External"/><Relationship Id="rId7" Type="http://schemas.openxmlformats.org/officeDocument/2006/relationships/image" Target="../media/image147.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hyperlink" Target="https://docs.google.com/forms/d/e/1FAIpQLSdef40mzTChT2V6oLUCPH1hgwyY-_RZZ-Vl8dSzBCohaYjqVA/viewform"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57.svg"/><Relationship Id="rId11" Type="http://schemas.openxmlformats.org/officeDocument/2006/relationships/image" Target="../media/image161.svg"/><Relationship Id="rId5" Type="http://schemas.openxmlformats.org/officeDocument/2006/relationships/image" Target="../media/image156.png"/><Relationship Id="rId10" Type="http://schemas.openxmlformats.org/officeDocument/2006/relationships/image" Target="../media/image160.png"/><Relationship Id="rId4" Type="http://schemas.openxmlformats.org/officeDocument/2006/relationships/image" Target="../media/image155.svg"/><Relationship Id="rId9" Type="http://schemas.openxmlformats.org/officeDocument/2006/relationships/hyperlink" Target="https://wevaluenature.eu/"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integratedreporting.org/wp-content/uploads/2013/03/IR-Background-Paper-Capitals.pdf" TargetMode="External"/><Relationship Id="rId13" Type="http://schemas.openxmlformats.org/officeDocument/2006/relationships/image" Target="../media/image35.png"/><Relationship Id="rId3" Type="http://schemas.openxmlformats.org/officeDocument/2006/relationships/hyperlink" Target="https://capitalscoalition.org/capitals-approach/natural-capital-protocol/?fwp_filter_tabs=training_material" TargetMode="Externa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social-human-capital.org/wp-content/uploads/2020/01/Social-Human-Capital-Protocol_26.02.19.pdf" TargetMode="External"/><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hyperlink" Target="https://naturalcapitalcoalition.org/natural-capital-protocol/"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littleblueresearch.com/" TargetMode="External"/><Relationship Id="rId5" Type="http://schemas.openxmlformats.org/officeDocument/2006/relationships/hyperlink" Target="https://www.nature-squared.org/"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evaluenature.eu/media-item/305"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6.emf"/><Relationship Id="rId4" Type="http://schemas.openxmlformats.org/officeDocument/2006/relationships/hyperlink" Target="https://wevaluenature.eu/digital-media-library"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accountingfornature.org/" TargetMode="External"/><Relationship Id="rId3" Type="http://schemas.openxmlformats.org/officeDocument/2006/relationships/image" Target="../media/image47.jpeg"/><Relationship Id="rId7" Type="http://schemas.openxmlformats.org/officeDocument/2006/relationships/hyperlink" Target="https://www.stockholmresilience.org/research/research-news/2016-06-14-how-food-connects-all-the-sdgs.html" TargetMode="External"/><Relationship Id="rId12" Type="http://schemas.openxmlformats.org/officeDocument/2006/relationships/hyperlink" Target="https://www.cdp.net/en"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www.stockholmresilience.org/research/planetary-boundaries/planetary-boundaries/about-the-research/the-nine-planetary-boundaries.html" TargetMode="External"/><Relationship Id="rId11" Type="http://schemas.openxmlformats.org/officeDocument/2006/relationships/hyperlink" Target="https://www.sasb.org/" TargetMode="External"/><Relationship Id="rId5" Type="http://schemas.openxmlformats.org/officeDocument/2006/relationships/image" Target="../media/image49.png"/><Relationship Id="rId15" Type="http://schemas.openxmlformats.org/officeDocument/2006/relationships/hyperlink" Target="https://wevaluenature.eu/digital-media-library" TargetMode="External"/><Relationship Id="rId10" Type="http://schemas.openxmlformats.org/officeDocument/2006/relationships/hyperlink" Target="https://integratedreporting.org/" TargetMode="External"/><Relationship Id="rId4" Type="http://schemas.openxmlformats.org/officeDocument/2006/relationships/image" Target="../media/image48.jpeg"/><Relationship Id="rId9" Type="http://schemas.openxmlformats.org/officeDocument/2006/relationships/hyperlink" Target="https://www.globalreporting.org/" TargetMode="External"/><Relationship Id="rId14" Type="http://schemas.openxmlformats.org/officeDocument/2006/relationships/hyperlink" Target="https://www.cdsb.ne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hyperlink" Target="https://capitalscoalition.org/teebagrifood-operational-guidelines-for-business-launch/"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s://kering-group.opendatasoft.com/pages/report-2019/"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s://www.adelphi.de/en/system/files/mediathek/bilder/Umweltatlas%20Lieferkette%20-%20adelphi-Systain-englisch.pdf" TargetMode="External"/><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hyperlink" Target="https://www.nature-squared.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hyperlink" Target="https://wevaluenature.eu/media-item/30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57.svg"/></Relationships>
</file>

<file path=ppt/slides/_rels/slide42.xml.rels><?xml version="1.0" encoding="UTF-8" standalone="yes"?>
<Relationships xmlns="http://schemas.openxmlformats.org/package/2006/relationships"><Relationship Id="rId3" Type="http://schemas.openxmlformats.org/officeDocument/2006/relationships/hyperlink" Target="https://naturalcapitalcoalition.org/wp-content/uploads/2020/08/DRAFT-TEEBAgriFood-Operational-Guidelines.pdf" TargetMode="External"/><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jpe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hyperlink" Target="https://hbr.org/2019/07/the-elusive-green-consumer#:~:text=In%20one%20rec" TargetMode="External"/><Relationship Id="rId5" Type="http://schemas.openxmlformats.org/officeDocument/2006/relationships/hyperlink" Target="https://www.fmi.org/blog/view/fmi-blog/2018/09/21/transparency-can-impact-the-bottom-line" TargetMode="External"/><Relationship Id="rId10" Type="http://schemas.openxmlformats.org/officeDocument/2006/relationships/hyperlink" Target="https://www.unilever.com/sustainable-living/our-strategy/consumers-and-sustainability/ent%20survey%2065,about%2026%25%20actually%20do%20so.&amp;text=We%20have%20been%20studying%20how,marketing%2C%20economics%2C%20and%20psychology" TargetMode="External"/><Relationship Id="rId4" Type="http://schemas.openxmlformats.org/officeDocument/2006/relationships/hyperlink" Target="https://www.intracen.org/publication/The-European-Union-market-for-sustainable-products/" TargetMode="External"/><Relationship Id="rId9" Type="http://schemas.openxmlformats.org/officeDocument/2006/relationships/hyperlink" Target="https://triviumpackaging.com/sustainability/2020BuyingGreenReport.pdf"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openxmlformats.org/officeDocument/2006/relationships/image" Target="../media/image65.svg"/><Relationship Id="rId11" Type="http://schemas.openxmlformats.org/officeDocument/2006/relationships/hyperlink" Target="https://docs.wbcsd.org/2020/12/WBCSD-Food-&amp;-Agriculture-Roadmap-Chapter%E2%80%93Policy-Recommendations-From-a-Consumer-Perspective.pdf" TargetMode="External"/><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qtgm-3EQOU4?feature=oembed" TargetMode="Externa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hyperlink" Target="https://www.youtube.com/watch?v=qtgm-3EQOU4"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naturalcapitalcoalition.org/natural-capital-protoco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capitalscoalition.org/natural-capital-protocol-food-and-beverage-sector-guid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capitalscoalition.org/natural-capital-protocol-food-and-beverage-sector-guid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8" Type="http://schemas.openxmlformats.org/officeDocument/2006/relationships/hyperlink" Target="https://www.sustainablefish.org/" TargetMode="External"/><Relationship Id="rId3" Type="http://schemas.openxmlformats.org/officeDocument/2006/relationships/hyperlink" Target="https://issuu.com/agrosuperinternacional/docs/reporte_integrado_-_agrosuper_2014" TargetMode="External"/><Relationship Id="rId7" Type="http://schemas.openxmlformats.org/officeDocument/2006/relationships/image" Target="../media/image82.png"/><Relationship Id="rId12"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responsiblesoy.org/" TargetMode="External"/><Relationship Id="rId11" Type="http://schemas.openxmlformats.org/officeDocument/2006/relationships/image" Target="../media/image84.jpeg"/><Relationship Id="rId5" Type="http://schemas.openxmlformats.org/officeDocument/2006/relationships/image" Target="../media/image81.jpeg"/><Relationship Id="rId10" Type="http://schemas.openxmlformats.org/officeDocument/2006/relationships/hyperlink" Target="https://www.salmonchile.cl/en/" TargetMode="External"/><Relationship Id="rId4" Type="http://schemas.openxmlformats.org/officeDocument/2006/relationships/hyperlink" Target="https://globalsalmoninitiative.org/en/" TargetMode="External"/><Relationship Id="rId9"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37.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63.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wolfscompany.com/wp-content/uploads/2016/04/Business-dependence-on-ecosystem-services-Salmon-industry-Chile-Final....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9.png"/><Relationship Id="rId4" Type="http://schemas.openxmlformats.org/officeDocument/2006/relationships/chart" Target="../charts/chart3.xml"/></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98.jpeg"/><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www.nature-squared.org/" TargetMode="External"/><Relationship Id="rId5" Type="http://schemas.openxmlformats.org/officeDocument/2006/relationships/hyperlink" Target="http://www.nature-squared.org/wp-content/uploads/2020/04/case-study-accounting-for-a-better-planet.pdf" TargetMode="Externa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www.coca-cola.eu/news/supporting-environment/creating-natural-capital-through-nature-based-solutio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s://www.coca-cola.eu/news/supporting-environment/creating-natural-capital-through-nature-based-solutions" TargetMode="External"/><Relationship Id="rId5" Type="http://schemas.openxmlformats.org/officeDocument/2006/relationships/image" Target="../media/image102.png"/><Relationship Id="rId4" Type="http://schemas.openxmlformats.org/officeDocument/2006/relationships/image" Target="../media/image103.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s://www.coca-cola.eu/news/supporting-environment/creating-natural-capital-through-nature-based-solutions" TargetMode="Externa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8" Type="http://schemas.openxmlformats.org/officeDocument/2006/relationships/hyperlink" Target="https://www.eosta.com/en/search/content" TargetMode="External"/><Relationship Id="rId3" Type="http://schemas.openxmlformats.org/officeDocument/2006/relationships/image" Target="../media/image105.emf"/><Relationship Id="rId7" Type="http://schemas.openxmlformats.org/officeDocument/2006/relationships/image" Target="../media/image109.png"/><Relationship Id="rId12" Type="http://schemas.openxmlformats.org/officeDocument/2006/relationships/hyperlink" Target="https://www.coca-colacompany.com/"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hyperlink" Target="https://www.metroag.de/en" TargetMode="External"/><Relationship Id="rId5" Type="http://schemas.openxmlformats.org/officeDocument/2006/relationships/image" Target="../media/image107.png"/><Relationship Id="rId10" Type="http://schemas.openxmlformats.org/officeDocument/2006/relationships/hyperlink" Target="https://www.jeronimomartins.com/en/" TargetMode="External"/><Relationship Id="rId4" Type="http://schemas.openxmlformats.org/officeDocument/2006/relationships/image" Target="../media/image106.png"/><Relationship Id="rId9"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7.png"/><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10" Type="http://schemas.openxmlformats.org/officeDocument/2006/relationships/hyperlink" Target="https://naturalcapitalcoalition.org/wp-content/uploads/2020/08/DRAFT-TEEBAgriFood-Operational-Guidelines.pdf" TargetMode="External"/><Relationship Id="rId4" Type="http://schemas.openxmlformats.org/officeDocument/2006/relationships/image" Target="../media/image115.png"/><Relationship Id="rId9"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4" r="3781" b="8043"/>
          <a:stretch/>
        </p:blipFill>
        <p:spPr>
          <a:xfrm>
            <a:off x="3363339" y="1289535"/>
            <a:ext cx="8828661" cy="556846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101055"/>
          </a:xfrm>
        </p:spPr>
        <p:txBody>
          <a:bodyPr>
            <a:noAutofit/>
          </a:bodyPr>
          <a:lstStyle/>
          <a:p>
            <a:r>
              <a:rPr lang="en-GB" sz="4000" dirty="0">
                <a:solidFill>
                  <a:schemeClr val="tx1">
                    <a:lumMod val="65000"/>
                    <a:lumOff val="35000"/>
                  </a:schemeClr>
                </a:solidFill>
              </a:rPr>
              <a:t>We Value Nature</a:t>
            </a:r>
            <a:endParaRPr lang="en-GB" sz="4000" dirty="0">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10" name="Subtitle 2">
            <a:extLst>
              <a:ext uri="{FF2B5EF4-FFF2-40B4-BE49-F238E27FC236}">
                <a16:creationId xmlns:a16="http://schemas.microsoft.com/office/drawing/2014/main" id="{9BABC67F-DAC1-4F0E-8CBB-EAAF2C207626}"/>
              </a:ext>
            </a:extLst>
          </p:cNvPr>
          <p:cNvSpPr txBox="1">
            <a:spLocks/>
          </p:cNvSpPr>
          <p:nvPr/>
        </p:nvSpPr>
        <p:spPr>
          <a:xfrm>
            <a:off x="10445" y="3176937"/>
            <a:ext cx="4793226" cy="2057506"/>
          </a:xfrm>
          <a:prstGeom prst="rect">
            <a:avLst/>
          </a:prstGeom>
        </p:spPr>
        <p:txBody>
          <a:bodyPr vert="horz" lIns="91440" tIns="45721" rIns="91440" bIns="45721" rtlCol="0" anchor="t">
            <a:normAutofit fontScale="40000" lnSpcReduction="20000"/>
          </a:bodyPr>
          <a:lstStyle>
            <a:lvl1pPr marL="0" indent="0" algn="ctr" defTabSz="914377"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189" indent="0" algn="ctr" defTabSz="914377"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377" indent="0" algn="ctr" defTabSz="914377"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566" indent="0" algn="ctr" defTabSz="914377"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754" indent="0" algn="ctr" defTabSz="914377"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lnSpc>
                <a:spcPct val="120000"/>
              </a:lnSpc>
              <a:defRPr/>
            </a:pPr>
            <a:r>
              <a:rPr lang="en-GB" sz="7800" b="1" dirty="0">
                <a:solidFill>
                  <a:srgbClr val="23BAED"/>
                </a:solidFill>
                <a:latin typeface="Arial"/>
              </a:rPr>
              <a:t>Module 2 training</a:t>
            </a:r>
          </a:p>
          <a:p>
            <a:pPr>
              <a:lnSpc>
                <a:spcPct val="120000"/>
              </a:lnSpc>
              <a:defRPr/>
            </a:pPr>
            <a:r>
              <a:rPr lang="en-GB" sz="7800" b="1" dirty="0">
                <a:solidFill>
                  <a:srgbClr val="23BAED"/>
                </a:solidFill>
              </a:rPr>
              <a:t>Food &amp; Beverage sector </a:t>
            </a:r>
          </a:p>
          <a:p>
            <a:r>
              <a:rPr lang="en-GB" sz="5000" i="1" dirty="0">
                <a:solidFill>
                  <a:srgbClr val="23BAED"/>
                </a:solidFill>
              </a:rPr>
              <a:t>Scoping a natural capital assessment</a:t>
            </a:r>
            <a:endParaRPr lang="en-GB" sz="5000" i="1" dirty="0">
              <a:solidFill>
                <a:srgbClr val="23BAED"/>
              </a:solidFill>
              <a:cs typeface="Arial"/>
            </a:endParaRPr>
          </a:p>
        </p:txBody>
      </p:sp>
      <p:sp>
        <p:nvSpPr>
          <p:cNvPr id="11" name="TextBox 5">
            <a:extLst>
              <a:ext uri="{FF2B5EF4-FFF2-40B4-BE49-F238E27FC236}">
                <a16:creationId xmlns:a16="http://schemas.microsoft.com/office/drawing/2014/main" id="{DED8F1EF-FD4B-490B-8ED9-9C2DED4738B9}"/>
              </a:ext>
            </a:extLst>
          </p:cNvPr>
          <p:cNvSpPr txBox="1"/>
          <p:nvPr/>
        </p:nvSpPr>
        <p:spPr>
          <a:xfrm>
            <a:off x="1192350" y="5187785"/>
            <a:ext cx="2429415" cy="968470"/>
          </a:xfrm>
          <a:prstGeom prst="rect">
            <a:avLst/>
          </a:prstGeom>
          <a:noFill/>
        </p:spPr>
        <p:txBody>
          <a:bodyPr wrap="square" rtlCol="0" anchor="t">
            <a:spAutoFit/>
          </a:bodyPr>
          <a:lstStyle/>
          <a:p>
            <a:pPr algn="ctr">
              <a:lnSpc>
                <a:spcPct val="90000"/>
              </a:lnSpc>
              <a:spcBef>
                <a:spcPts val="1001"/>
              </a:spcBef>
              <a:buClr>
                <a:srgbClr val="23BAED"/>
              </a:buClr>
            </a:pPr>
            <a:r>
              <a:rPr lang="en-GB" dirty="0">
                <a:solidFill>
                  <a:schemeClr val="tx1">
                    <a:lumMod val="65000"/>
                    <a:lumOff val="35000"/>
                  </a:schemeClr>
                </a:solidFill>
                <a:latin typeface="+mj-lt"/>
                <a:ea typeface="+mj-ea"/>
                <a:cs typeface="+mj-cs"/>
              </a:rPr>
              <a:t>2 hour training session</a:t>
            </a:r>
            <a:endParaRPr lang="en-GB"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b="1" dirty="0">
                <a:solidFill>
                  <a:schemeClr val="tx1">
                    <a:lumMod val="65000"/>
                    <a:lumOff val="35000"/>
                  </a:schemeClr>
                </a:solidFill>
                <a:latin typeface="+mj-lt"/>
                <a:ea typeface="+mj-ea"/>
                <a:cs typeface="Arial"/>
              </a:rPr>
              <a:t>DATE</a:t>
            </a:r>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a:t>Training material</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E0CD275B-3AFB-4FAD-8275-8A9659155CAB}"/>
              </a:ext>
            </a:extLst>
          </p:cNvPr>
          <p:cNvGrpSpPr/>
          <p:nvPr/>
        </p:nvGrpSpPr>
        <p:grpSpPr>
          <a:xfrm>
            <a:off x="93764" y="2978218"/>
            <a:ext cx="1488295" cy="1433878"/>
            <a:chOff x="4164440" y="3621813"/>
            <a:chExt cx="1371155" cy="1212497"/>
          </a:xfrm>
        </p:grpSpPr>
        <p:sp>
          <p:nvSpPr>
            <p:cNvPr id="22" name="Teardrop 21">
              <a:extLst>
                <a:ext uri="{FF2B5EF4-FFF2-40B4-BE49-F238E27FC236}">
                  <a16:creationId xmlns:a16="http://schemas.microsoft.com/office/drawing/2014/main" id="{792BF5F8-99C4-4A21-970E-931DB63287E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954FA95-6A0B-456D-88D5-82DBBF6EF268}"/>
                </a:ext>
              </a:extLst>
            </p:cNvPr>
            <p:cNvSpPr txBox="1"/>
            <p:nvPr/>
          </p:nvSpPr>
          <p:spPr>
            <a:xfrm>
              <a:off x="4339091" y="3894728"/>
              <a:ext cx="1139086" cy="546542"/>
            </a:xfrm>
            <a:prstGeom prst="rect">
              <a:avLst/>
            </a:prstGeom>
            <a:noFill/>
          </p:spPr>
          <p:txBody>
            <a:bodyPr wrap="square" rtlCol="0">
              <a:spAutoFit/>
            </a:bodyPr>
            <a:lstStyle/>
            <a:p>
              <a:pPr algn="ctr"/>
              <a:r>
                <a:rPr lang="en-GB" b="1" dirty="0">
                  <a:solidFill>
                    <a:schemeClr val="bg1"/>
                  </a:solidFill>
                </a:rPr>
                <a:t>Take notes!</a:t>
              </a:r>
            </a:p>
          </p:txBody>
        </p:sp>
      </p:grpSp>
      <p:pic>
        <p:nvPicPr>
          <p:cNvPr id="24" name="Graphic 23" descr="Pencil">
            <a:extLst>
              <a:ext uri="{FF2B5EF4-FFF2-40B4-BE49-F238E27FC236}">
                <a16:creationId xmlns:a16="http://schemas.microsoft.com/office/drawing/2014/main" id="{6360E3CB-777C-4385-96D6-37E49D13CD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279" y="3826232"/>
            <a:ext cx="495654" cy="495654"/>
          </a:xfrm>
          <a:prstGeom prst="rect">
            <a:avLst/>
          </a:prstGeom>
        </p:spPr>
      </p:pic>
      <p:pic>
        <p:nvPicPr>
          <p:cNvPr id="25" name="Picture 24">
            <a:extLst>
              <a:ext uri="{FF2B5EF4-FFF2-40B4-BE49-F238E27FC236}">
                <a16:creationId xmlns:a16="http://schemas.microsoft.com/office/drawing/2014/main" id="{37B1D0AA-C8F0-47E4-AF0D-E067C15AED94}"/>
              </a:ext>
            </a:extLst>
          </p:cNvPr>
          <p:cNvPicPr>
            <a:picLocks noChangeAspect="1"/>
          </p:cNvPicPr>
          <p:nvPr/>
        </p:nvPicPr>
        <p:blipFill>
          <a:blip r:embed="rId5"/>
          <a:stretch>
            <a:fillRect/>
          </a:stretch>
        </p:blipFill>
        <p:spPr>
          <a:xfrm>
            <a:off x="1681451" y="1256322"/>
            <a:ext cx="3182762" cy="45335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7" name="Rectangle 26">
            <a:extLst>
              <a:ext uri="{FF2B5EF4-FFF2-40B4-BE49-F238E27FC236}">
                <a16:creationId xmlns:a16="http://schemas.microsoft.com/office/drawing/2014/main" id="{6F78E5C6-40DD-49BC-A45A-FD323B4C1297}"/>
              </a:ext>
            </a:extLst>
          </p:cNvPr>
          <p:cNvSpPr/>
          <p:nvPr/>
        </p:nvSpPr>
        <p:spPr>
          <a:xfrm>
            <a:off x="2649599" y="5382705"/>
            <a:ext cx="827118"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9" name="Picture Placeholder 5">
            <a:extLst>
              <a:ext uri="{FF2B5EF4-FFF2-40B4-BE49-F238E27FC236}">
                <a16:creationId xmlns:a16="http://schemas.microsoft.com/office/drawing/2014/main" id="{8C43C85B-3E73-4723-AAF9-E0C7B8A5D6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890395" y="1268841"/>
            <a:ext cx="2492074" cy="3520873"/>
          </a:xfrm>
          <a:prstGeom prst="rect">
            <a:avLst/>
          </a:prstGeom>
          <a:solidFill>
            <a:srgbClr val="FF6699"/>
          </a:solidFill>
          <a:ln>
            <a:noFill/>
          </a:ln>
        </p:spPr>
      </p:pic>
      <p:sp>
        <p:nvSpPr>
          <p:cNvPr id="30" name="Flowchart: Off-page Connector 29">
            <a:extLst>
              <a:ext uri="{FF2B5EF4-FFF2-40B4-BE49-F238E27FC236}">
                <a16:creationId xmlns:a16="http://schemas.microsoft.com/office/drawing/2014/main" id="{FEAB82BB-8A1C-42D6-B109-F26556BFD8DA}"/>
              </a:ext>
            </a:extLst>
          </p:cNvPr>
          <p:cNvSpPr/>
          <p:nvPr/>
        </p:nvSpPr>
        <p:spPr>
          <a:xfrm rot="10800000">
            <a:off x="5540731" y="4859126"/>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TextBox 30">
            <a:extLst>
              <a:ext uri="{FF2B5EF4-FFF2-40B4-BE49-F238E27FC236}">
                <a16:creationId xmlns:a16="http://schemas.microsoft.com/office/drawing/2014/main" id="{6B364246-B414-4FFD-9418-7A3BA338F1D0}"/>
              </a:ext>
            </a:extLst>
          </p:cNvPr>
          <p:cNvSpPr txBox="1"/>
          <p:nvPr/>
        </p:nvSpPr>
        <p:spPr>
          <a:xfrm rot="5400000">
            <a:off x="5113303" y="5637771"/>
            <a:ext cx="1447060" cy="584775"/>
          </a:xfrm>
          <a:prstGeom prst="rect">
            <a:avLst/>
          </a:prstGeom>
          <a:noFill/>
        </p:spPr>
        <p:txBody>
          <a:bodyPr wrap="square" rtlCol="0">
            <a:spAutoFit/>
          </a:bodyPr>
          <a:lstStyle/>
          <a:p>
            <a:r>
              <a:rPr lang="en-US" sz="1600" b="1">
                <a:solidFill>
                  <a:schemeClr val="bg1"/>
                </a:solidFill>
                <a:hlinkClick r:id="rId7"/>
              </a:rPr>
              <a:t>Executive summary</a:t>
            </a:r>
            <a:endParaRPr lang="en-CH" sz="1600" b="1">
              <a:solidFill>
                <a:schemeClr val="bg1"/>
              </a:solidFill>
            </a:endParaRPr>
          </a:p>
        </p:txBody>
      </p:sp>
      <p:pic>
        <p:nvPicPr>
          <p:cNvPr id="32" name="Picture 31">
            <a:extLst>
              <a:ext uri="{FF2B5EF4-FFF2-40B4-BE49-F238E27FC236}">
                <a16:creationId xmlns:a16="http://schemas.microsoft.com/office/drawing/2014/main" id="{454C38B2-CDD2-47C0-B69A-9749AEB8C403}"/>
              </a:ext>
            </a:extLst>
          </p:cNvPr>
          <p:cNvPicPr>
            <a:picLocks noChangeAspect="1"/>
          </p:cNvPicPr>
          <p:nvPr/>
        </p:nvPicPr>
        <p:blipFill>
          <a:blip r:embed="rId8"/>
          <a:stretch>
            <a:fillRect/>
          </a:stretch>
        </p:blipFill>
        <p:spPr>
          <a:xfrm>
            <a:off x="7301485" y="1260777"/>
            <a:ext cx="2478124" cy="3528937"/>
          </a:xfrm>
          <a:prstGeom prst="rect">
            <a:avLst/>
          </a:prstGeom>
        </p:spPr>
      </p:pic>
      <p:sp>
        <p:nvSpPr>
          <p:cNvPr id="33" name="Flowchart: Off-page Connector 32">
            <a:extLst>
              <a:ext uri="{FF2B5EF4-FFF2-40B4-BE49-F238E27FC236}">
                <a16:creationId xmlns:a16="http://schemas.microsoft.com/office/drawing/2014/main" id="{EC4CF90C-4F66-46BE-926A-07258890A20E}"/>
              </a:ext>
            </a:extLst>
          </p:cNvPr>
          <p:cNvSpPr/>
          <p:nvPr/>
        </p:nvSpPr>
        <p:spPr>
          <a:xfrm rot="10800000">
            <a:off x="8367192"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EAE89F03-C07C-4E74-A660-360840A829DE}"/>
              </a:ext>
            </a:extLst>
          </p:cNvPr>
          <p:cNvSpPr txBox="1"/>
          <p:nvPr/>
        </p:nvSpPr>
        <p:spPr>
          <a:xfrm rot="5400000">
            <a:off x="7881945" y="5620598"/>
            <a:ext cx="1447060"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sp>
        <p:nvSpPr>
          <p:cNvPr id="35" name="Flowchart: Off-page Connector 34">
            <a:extLst>
              <a:ext uri="{FF2B5EF4-FFF2-40B4-BE49-F238E27FC236}">
                <a16:creationId xmlns:a16="http://schemas.microsoft.com/office/drawing/2014/main" id="{D598357D-F342-4300-B9CE-7CBE392C9400}"/>
              </a:ext>
            </a:extLst>
          </p:cNvPr>
          <p:cNvSpPr/>
          <p:nvPr/>
        </p:nvSpPr>
        <p:spPr>
          <a:xfrm rot="10800000">
            <a:off x="6496926"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9CE343F2-B598-4EFD-A62B-1C057502CA34}"/>
              </a:ext>
            </a:extLst>
          </p:cNvPr>
          <p:cNvSpPr txBox="1"/>
          <p:nvPr/>
        </p:nvSpPr>
        <p:spPr>
          <a:xfrm rot="5400000">
            <a:off x="6011679" y="5620598"/>
            <a:ext cx="1447060" cy="338554"/>
          </a:xfrm>
          <a:prstGeom prst="rect">
            <a:avLst/>
          </a:prstGeom>
          <a:noFill/>
        </p:spPr>
        <p:txBody>
          <a:bodyPr wrap="square" rtlCol="0">
            <a:spAutoFit/>
          </a:bodyPr>
          <a:lstStyle/>
          <a:p>
            <a:r>
              <a:rPr lang="en-US" sz="1600" b="1">
                <a:solidFill>
                  <a:schemeClr val="bg1"/>
                </a:solidFill>
                <a:hlinkClick r:id="rId10"/>
              </a:rPr>
              <a:t>Full version</a:t>
            </a:r>
            <a:endParaRPr lang="en-CH" sz="1600" b="1">
              <a:solidFill>
                <a:schemeClr val="bg1"/>
              </a:solidFill>
            </a:endParaRPr>
          </a:p>
        </p:txBody>
      </p:sp>
      <p:pic>
        <p:nvPicPr>
          <p:cNvPr id="38" name="Picture 37">
            <a:extLst>
              <a:ext uri="{FF2B5EF4-FFF2-40B4-BE49-F238E27FC236}">
                <a16:creationId xmlns:a16="http://schemas.microsoft.com/office/drawing/2014/main" id="{00F46131-23F9-4838-BFCF-487AB232825F}"/>
              </a:ext>
            </a:extLst>
          </p:cNvPr>
          <p:cNvPicPr>
            <a:picLocks noChangeAspect="1"/>
          </p:cNvPicPr>
          <p:nvPr/>
        </p:nvPicPr>
        <p:blipFill>
          <a:blip r:embed="rId11"/>
          <a:stretch>
            <a:fillRect/>
          </a:stretch>
        </p:blipFill>
        <p:spPr>
          <a:xfrm>
            <a:off x="9770287" y="1260777"/>
            <a:ext cx="2361131" cy="3340252"/>
          </a:xfrm>
          <a:prstGeom prst="rect">
            <a:avLst/>
          </a:prstGeom>
        </p:spPr>
      </p:pic>
      <p:sp>
        <p:nvSpPr>
          <p:cNvPr id="39" name="Flowchart: Off-page Connector 38">
            <a:extLst>
              <a:ext uri="{FF2B5EF4-FFF2-40B4-BE49-F238E27FC236}">
                <a16:creationId xmlns:a16="http://schemas.microsoft.com/office/drawing/2014/main" id="{57CC865D-43C3-4B9B-A0D0-B25666D37AD6}"/>
              </a:ext>
            </a:extLst>
          </p:cNvPr>
          <p:cNvSpPr/>
          <p:nvPr/>
        </p:nvSpPr>
        <p:spPr>
          <a:xfrm rot="10800000">
            <a:off x="9988378" y="485912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TextBox 39">
            <a:extLst>
              <a:ext uri="{FF2B5EF4-FFF2-40B4-BE49-F238E27FC236}">
                <a16:creationId xmlns:a16="http://schemas.microsoft.com/office/drawing/2014/main" id="{8E300DE1-0E07-4CE5-96E4-9CBE937B164D}"/>
              </a:ext>
            </a:extLst>
          </p:cNvPr>
          <p:cNvSpPr txBox="1"/>
          <p:nvPr/>
        </p:nvSpPr>
        <p:spPr>
          <a:xfrm rot="5400000">
            <a:off x="9503131" y="5620597"/>
            <a:ext cx="1447060" cy="338554"/>
          </a:xfrm>
          <a:prstGeom prst="rect">
            <a:avLst/>
          </a:prstGeom>
          <a:noFill/>
        </p:spPr>
        <p:txBody>
          <a:bodyPr wrap="square" rtlCol="0">
            <a:spAutoFit/>
          </a:bodyPr>
          <a:lstStyle/>
          <a:p>
            <a:r>
              <a:rPr lang="en-US" sz="1600" b="1" dirty="0">
                <a:solidFill>
                  <a:schemeClr val="bg1"/>
                </a:solidFill>
                <a:hlinkClick r:id="rId12"/>
              </a:rPr>
              <a:t>Full version</a:t>
            </a:r>
            <a:endParaRPr lang="en-CH" sz="1600" b="1" dirty="0">
              <a:solidFill>
                <a:schemeClr val="bg1"/>
              </a:solidFill>
            </a:endParaRPr>
          </a:p>
        </p:txBody>
      </p:sp>
    </p:spTree>
    <p:extLst>
      <p:ext uri="{BB962C8B-B14F-4D97-AF65-F5344CB8AC3E}">
        <p14:creationId xmlns:p14="http://schemas.microsoft.com/office/powerpoint/2010/main" val="36469420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a:t>F&amp;B fishery company</a:t>
            </a:r>
            <a:endParaRPr lang="en-US" sz="177"/>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dirty="0"/>
              <a:t>Conduct a company-wide assessment on biodiversity</a:t>
            </a:r>
            <a:endParaRPr lang="en-US" sz="177" dirty="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177707"/>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7" y="2079144"/>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100</a:t>
            </a:fld>
            <a:endParaRPr lang="en-GB"/>
          </a:p>
        </p:txBody>
      </p:sp>
      <p:pic>
        <p:nvPicPr>
          <p:cNvPr id="34" name="Afbeelding 33">
            <a:extLst>
              <a:ext uri="{FF2B5EF4-FFF2-40B4-BE49-F238E27FC236}">
                <a16:creationId xmlns:a16="http://schemas.microsoft.com/office/drawing/2014/main" id="{111A0480-D7B2-4781-AFE5-646509D15675}"/>
              </a:ext>
            </a:extLst>
          </p:cNvPr>
          <p:cNvPicPr>
            <a:picLocks noChangeAspect="1"/>
          </p:cNvPicPr>
          <p:nvPr/>
        </p:nvPicPr>
        <p:blipFill>
          <a:blip r:embed="rId6"/>
          <a:stretch>
            <a:fillRect/>
          </a:stretch>
        </p:blipFill>
        <p:spPr>
          <a:xfrm>
            <a:off x="309434" y="1797304"/>
            <a:ext cx="2282645" cy="4092769"/>
          </a:xfrm>
          <a:prstGeom prst="rect">
            <a:avLst/>
          </a:prstGeom>
        </p:spPr>
      </p:pic>
      <p:sp>
        <p:nvSpPr>
          <p:cNvPr id="36" name="Ovaal 35">
            <a:extLst>
              <a:ext uri="{FF2B5EF4-FFF2-40B4-BE49-F238E27FC236}">
                <a16:creationId xmlns:a16="http://schemas.microsoft.com/office/drawing/2014/main" id="{5B60800F-7F06-4904-BD13-9F0D0035E1EE}"/>
              </a:ext>
            </a:extLst>
          </p:cNvPr>
          <p:cNvSpPr/>
          <p:nvPr/>
        </p:nvSpPr>
        <p:spPr>
          <a:xfrm>
            <a:off x="141042" y="1797304"/>
            <a:ext cx="844826" cy="367748"/>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CAF6F085-0EAD-42C8-8190-A890CC2B266E}"/>
              </a:ext>
            </a:extLst>
          </p:cNvPr>
          <p:cNvSpPr/>
          <p:nvPr/>
        </p:nvSpPr>
        <p:spPr>
          <a:xfrm>
            <a:off x="429277" y="3843689"/>
            <a:ext cx="1868556" cy="36774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6" name="Afbeelding 65">
            <a:extLst>
              <a:ext uri="{FF2B5EF4-FFF2-40B4-BE49-F238E27FC236}">
                <a16:creationId xmlns:a16="http://schemas.microsoft.com/office/drawing/2014/main" id="{F2D4B952-7C25-4C5D-817B-BD606A1348D2}"/>
              </a:ext>
            </a:extLst>
          </p:cNvPr>
          <p:cNvPicPr>
            <a:picLocks noChangeAspect="1"/>
          </p:cNvPicPr>
          <p:nvPr/>
        </p:nvPicPr>
        <p:blipFill rotWithShape="1">
          <a:blip r:embed="rId7"/>
          <a:srcRect l="7071" t="57391" r="6944"/>
          <a:stretch/>
        </p:blipFill>
        <p:spPr>
          <a:xfrm>
            <a:off x="2592079" y="3103967"/>
            <a:ext cx="2309388" cy="2288789"/>
          </a:xfrm>
          <a:prstGeom prst="rect">
            <a:avLst/>
          </a:prstGeom>
        </p:spPr>
      </p:pic>
      <p:sp>
        <p:nvSpPr>
          <p:cNvPr id="68" name="Rechthoek 67">
            <a:extLst>
              <a:ext uri="{FF2B5EF4-FFF2-40B4-BE49-F238E27FC236}">
                <a16:creationId xmlns:a16="http://schemas.microsoft.com/office/drawing/2014/main" id="{02F6B4FD-DBB7-42A9-8F87-97E3132F8AAD}"/>
              </a:ext>
            </a:extLst>
          </p:cNvPr>
          <p:cNvSpPr/>
          <p:nvPr/>
        </p:nvSpPr>
        <p:spPr>
          <a:xfrm>
            <a:off x="2812495" y="3119982"/>
            <a:ext cx="1544367" cy="2242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0" name="Afbeelding 69">
            <a:extLst>
              <a:ext uri="{FF2B5EF4-FFF2-40B4-BE49-F238E27FC236}">
                <a16:creationId xmlns:a16="http://schemas.microsoft.com/office/drawing/2014/main" id="{3D101920-D7CD-48E7-A63E-751AD03DBBEA}"/>
              </a:ext>
            </a:extLst>
          </p:cNvPr>
          <p:cNvPicPr>
            <a:picLocks noChangeAspect="1"/>
          </p:cNvPicPr>
          <p:nvPr/>
        </p:nvPicPr>
        <p:blipFill>
          <a:blip r:embed="rId8"/>
          <a:stretch>
            <a:fillRect/>
          </a:stretch>
        </p:blipFill>
        <p:spPr>
          <a:xfrm>
            <a:off x="2821165" y="2656175"/>
            <a:ext cx="2047444" cy="311700"/>
          </a:xfrm>
          <a:prstGeom prst="rect">
            <a:avLst/>
          </a:prstGeom>
        </p:spPr>
      </p:pic>
      <p:sp>
        <p:nvSpPr>
          <p:cNvPr id="72" name="Ovaal 71">
            <a:extLst>
              <a:ext uri="{FF2B5EF4-FFF2-40B4-BE49-F238E27FC236}">
                <a16:creationId xmlns:a16="http://schemas.microsoft.com/office/drawing/2014/main" id="{D6F526F6-A984-40B2-9DE6-C76A634F40E5}"/>
              </a:ext>
            </a:extLst>
          </p:cNvPr>
          <p:cNvSpPr/>
          <p:nvPr/>
        </p:nvSpPr>
        <p:spPr>
          <a:xfrm>
            <a:off x="2735092" y="2603632"/>
            <a:ext cx="1141170" cy="417621"/>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0" name="Afbeelding 79">
            <a:extLst>
              <a:ext uri="{FF2B5EF4-FFF2-40B4-BE49-F238E27FC236}">
                <a16:creationId xmlns:a16="http://schemas.microsoft.com/office/drawing/2014/main" id="{336FF5E6-DD06-44C8-A7D3-64C72EB37ACA}"/>
              </a:ext>
            </a:extLst>
          </p:cNvPr>
          <p:cNvPicPr>
            <a:picLocks noChangeAspect="1"/>
          </p:cNvPicPr>
          <p:nvPr/>
        </p:nvPicPr>
        <p:blipFill>
          <a:blip r:embed="rId9"/>
          <a:stretch>
            <a:fillRect/>
          </a:stretch>
        </p:blipFill>
        <p:spPr>
          <a:xfrm>
            <a:off x="4953383" y="2644539"/>
            <a:ext cx="2630557" cy="2564793"/>
          </a:xfrm>
          <a:prstGeom prst="rect">
            <a:avLst/>
          </a:prstGeom>
        </p:spPr>
      </p:pic>
      <p:sp>
        <p:nvSpPr>
          <p:cNvPr id="82" name="Ovaal 81">
            <a:extLst>
              <a:ext uri="{FF2B5EF4-FFF2-40B4-BE49-F238E27FC236}">
                <a16:creationId xmlns:a16="http://schemas.microsoft.com/office/drawing/2014/main" id="{1C4056F3-E815-4EC9-8A30-F5C846863D15}"/>
              </a:ext>
            </a:extLst>
          </p:cNvPr>
          <p:cNvSpPr/>
          <p:nvPr/>
        </p:nvSpPr>
        <p:spPr>
          <a:xfrm>
            <a:off x="4899218" y="2602640"/>
            <a:ext cx="1662753" cy="365126"/>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Rechthoek 83">
            <a:extLst>
              <a:ext uri="{FF2B5EF4-FFF2-40B4-BE49-F238E27FC236}">
                <a16:creationId xmlns:a16="http://schemas.microsoft.com/office/drawing/2014/main" id="{85FB74F5-BC40-4FEA-95BF-AE078A6CF04B}"/>
              </a:ext>
            </a:extLst>
          </p:cNvPr>
          <p:cNvSpPr/>
          <p:nvPr/>
        </p:nvSpPr>
        <p:spPr>
          <a:xfrm>
            <a:off x="5168241" y="3116075"/>
            <a:ext cx="2047951" cy="21421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8742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dirty="0"/>
              <a:t>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5" y="1253066"/>
            <a:ext cx="11498123" cy="4777485"/>
          </a:xfrm>
        </p:spPr>
        <p:txBody>
          <a:bodyPr>
            <a:normAutofit fontScale="77500" lnSpcReduction="20000"/>
          </a:bodyPr>
          <a:lstStyle/>
          <a:p>
            <a:pPr marL="0" indent="0">
              <a:lnSpc>
                <a:spcPct val="120000"/>
              </a:lnSpc>
              <a:buNone/>
            </a:pPr>
            <a:r>
              <a:rPr lang="en-GB" sz="1800" b="1" dirty="0">
                <a:solidFill>
                  <a:srgbClr val="23BAED"/>
                </a:solidFill>
                <a:hlinkClick r:id="rId3">
                  <a:extLst>
                    <a:ext uri="{A12FA001-AC4F-418D-AE19-62706E023703}">
                      <ahyp:hlinkClr xmlns:ahyp="http://schemas.microsoft.com/office/drawing/2018/hyperlinkcolor" val="tx"/>
                    </a:ext>
                  </a:extLst>
                </a:hlinkClick>
              </a:rPr>
              <a:t>ENCORE (Natural Capital Finance Alliance)  </a:t>
            </a:r>
            <a:endParaRPr lang="en-GB" sz="1800" b="1" dirty="0">
              <a:solidFill>
                <a:srgbClr val="23BAED"/>
              </a:solidFill>
            </a:endParaRPr>
          </a:p>
          <a:p>
            <a:pPr>
              <a:lnSpc>
                <a:spcPct val="120000"/>
              </a:lnSpc>
            </a:pPr>
            <a:r>
              <a:rPr lang="en-GB" sz="1800" dirty="0"/>
              <a:t>Impacts and dependencies at economic sector level – qualitative</a:t>
            </a:r>
          </a:p>
          <a:p>
            <a:pPr marL="0" indent="0">
              <a:lnSpc>
                <a:spcPct val="120000"/>
              </a:lnSpc>
              <a:buNone/>
            </a:pPr>
            <a:r>
              <a:rPr lang="en-GB" sz="1800" b="1" dirty="0">
                <a:solidFill>
                  <a:srgbClr val="23BAED"/>
                </a:solidFill>
                <a:hlinkClick r:id="rId4">
                  <a:extLst>
                    <a:ext uri="{A12FA001-AC4F-418D-AE19-62706E023703}">
                      <ahyp:hlinkClr xmlns:ahyp="http://schemas.microsoft.com/office/drawing/2018/hyperlinkcolor" val="tx"/>
                    </a:ext>
                  </a:extLst>
                </a:hlinkClick>
              </a:rPr>
              <a:t>SASB (Sustainability Accounting Standards Board) </a:t>
            </a:r>
            <a:endParaRPr lang="en-GB" sz="1800" b="1" dirty="0">
              <a:solidFill>
                <a:srgbClr val="23BAED"/>
              </a:solidFill>
            </a:endParaRPr>
          </a:p>
          <a:p>
            <a:pPr>
              <a:lnSpc>
                <a:spcPct val="120000"/>
              </a:lnSpc>
            </a:pPr>
            <a:r>
              <a:rPr lang="en-GB" sz="1800" dirty="0"/>
              <a:t>Impacts at a sector level – qualitative</a:t>
            </a:r>
          </a:p>
          <a:p>
            <a:pPr marL="0" indent="0">
              <a:lnSpc>
                <a:spcPct val="120000"/>
              </a:lnSpc>
              <a:buNone/>
            </a:pPr>
            <a:r>
              <a:rPr lang="en-GB" sz="1800" b="1" dirty="0">
                <a:solidFill>
                  <a:srgbClr val="23BAED"/>
                </a:solidFill>
                <a:hlinkClick r:id="rId5">
                  <a:extLst>
                    <a:ext uri="{A12FA001-AC4F-418D-AE19-62706E023703}">
                      <ahyp:hlinkClr xmlns:ahyp="http://schemas.microsoft.com/office/drawing/2018/hyperlinkcolor" val="tx"/>
                    </a:ext>
                  </a:extLst>
                </a:hlinkClick>
              </a:rPr>
              <a:t>Natural Capital Protocol: Food and Beverage Sector Guide</a:t>
            </a:r>
            <a:endParaRPr lang="en-GB" sz="1800" b="1" dirty="0">
              <a:solidFill>
                <a:srgbClr val="23BAED"/>
              </a:solidFill>
            </a:endParaRPr>
          </a:p>
          <a:p>
            <a:pPr>
              <a:lnSpc>
                <a:spcPct val="120000"/>
              </a:lnSpc>
            </a:pPr>
            <a:r>
              <a:rPr lang="en-GB" sz="1800" dirty="0"/>
              <a:t>Impacts and dependencies for the food and beverage sector –</a:t>
            </a:r>
            <a:r>
              <a:rPr lang="en-GB" sz="1800" dirty="0">
                <a:solidFill>
                  <a:srgbClr val="FF0000"/>
                </a:solidFill>
              </a:rPr>
              <a:t> </a:t>
            </a:r>
            <a:r>
              <a:rPr lang="en-GB" sz="1800" dirty="0"/>
              <a:t>qualitative</a:t>
            </a:r>
          </a:p>
          <a:p>
            <a:pPr marL="0" indent="0">
              <a:lnSpc>
                <a:spcPct val="120000"/>
              </a:lnSpc>
              <a:buNone/>
            </a:pPr>
            <a:r>
              <a:rPr lang="en-GB" sz="1800" b="1" dirty="0" err="1">
                <a:solidFill>
                  <a:srgbClr val="23BAED"/>
                </a:solidFill>
                <a:hlinkClick r:id="rId6">
                  <a:extLst>
                    <a:ext uri="{A12FA001-AC4F-418D-AE19-62706E023703}">
                      <ahyp:hlinkClr xmlns:ahyp="http://schemas.microsoft.com/office/drawing/2018/hyperlinkcolor" val="tx"/>
                    </a:ext>
                  </a:extLst>
                </a:hlinkClick>
              </a:rPr>
              <a:t>TEEBAgriFood</a:t>
            </a:r>
            <a:r>
              <a:rPr lang="en-GB" sz="1800" b="1" dirty="0">
                <a:solidFill>
                  <a:srgbClr val="23BAED"/>
                </a:solidFill>
                <a:hlinkClick r:id="rId6">
                  <a:extLst>
                    <a:ext uri="{A12FA001-AC4F-418D-AE19-62706E023703}">
                      <ahyp:hlinkClr xmlns:ahyp="http://schemas.microsoft.com/office/drawing/2018/hyperlinkcolor" val="tx"/>
                    </a:ext>
                  </a:extLst>
                </a:hlinkClick>
              </a:rPr>
              <a:t> Operational Guidelines for Business</a:t>
            </a:r>
            <a:endParaRPr lang="en-GB" sz="1800" b="1" dirty="0">
              <a:solidFill>
                <a:srgbClr val="23BAED"/>
              </a:solidFill>
            </a:endParaRPr>
          </a:p>
          <a:p>
            <a:pPr>
              <a:lnSpc>
                <a:spcPct val="120000"/>
              </a:lnSpc>
            </a:pPr>
            <a:r>
              <a:rPr lang="en-GB" sz="1800" dirty="0"/>
              <a:t>Impacts and dependencies across food value chains - </a:t>
            </a:r>
            <a:r>
              <a:rPr lang="nl-NL" sz="1800" dirty="0" err="1"/>
              <a:t>qualitative</a:t>
            </a:r>
            <a:r>
              <a:rPr lang="nl-NL" sz="1800" dirty="0"/>
              <a:t>, </a:t>
            </a:r>
            <a:r>
              <a:rPr lang="nl-NL" sz="1800" dirty="0" err="1"/>
              <a:t>quantitative</a:t>
            </a:r>
            <a:r>
              <a:rPr lang="nl-NL" sz="1800" dirty="0"/>
              <a:t> or </a:t>
            </a:r>
            <a:r>
              <a:rPr lang="nl-NL" sz="1800" dirty="0" err="1"/>
              <a:t>monetary</a:t>
            </a:r>
            <a:endParaRPr lang="nl-NL" sz="1800" dirty="0"/>
          </a:p>
          <a:p>
            <a:pPr marL="0" indent="0">
              <a:lnSpc>
                <a:spcPct val="120000"/>
              </a:lnSpc>
              <a:buNone/>
            </a:pPr>
            <a:r>
              <a:rPr lang="en-GB" sz="1800" b="1" dirty="0">
                <a:solidFill>
                  <a:srgbClr val="23BAED"/>
                </a:solidFill>
                <a:hlinkClick r:id="rId7">
                  <a:extLst>
                    <a:ext uri="{A12FA001-AC4F-418D-AE19-62706E023703}">
                      <ahyp:hlinkClr xmlns:ahyp="http://schemas.microsoft.com/office/drawing/2018/hyperlinkcolor" val="tx"/>
                    </a:ext>
                  </a:extLst>
                </a:hlinkClick>
              </a:rPr>
              <a:t>I360X (Impact 360) </a:t>
            </a:r>
            <a:r>
              <a:rPr kumimoji="0" lang="en-GB" sz="1800" b="0" i="0" u="none" strike="noStrike" kern="1200" cap="none" spc="0" normalizeH="0" baseline="0" noProof="0" dirty="0">
                <a:ln>
                  <a:noFill/>
                </a:ln>
                <a:solidFill>
                  <a:schemeClr val="tx1"/>
                </a:solidFill>
                <a:effectLst/>
                <a:uLnTx/>
                <a:uFillTx/>
                <a:latin typeface="+mn-lt"/>
                <a:ea typeface="+mn-ea"/>
                <a:cs typeface="Arial" pitchFamily="34" charset="0"/>
              </a:rPr>
              <a:t>●</a:t>
            </a:r>
            <a:endParaRPr lang="en-GB" sz="1800" b="1" dirty="0">
              <a:solidFill>
                <a:srgbClr val="23BAED"/>
              </a:solidFill>
            </a:endParaRPr>
          </a:p>
          <a:p>
            <a:pPr>
              <a:lnSpc>
                <a:spcPct val="120000"/>
              </a:lnSpc>
            </a:pPr>
            <a:r>
              <a:rPr lang="en-GB" sz="1800" dirty="0"/>
              <a:t>Impacts across all natural, human, social and financial capital – quantitative and qualitative</a:t>
            </a:r>
          </a:p>
          <a:p>
            <a:pPr marL="0" indent="0">
              <a:lnSpc>
                <a:spcPct val="120000"/>
              </a:lnSpc>
              <a:buFont typeface="Arial"/>
              <a:buNone/>
            </a:pPr>
            <a:r>
              <a:rPr lang="en-GB" sz="1800" b="1" dirty="0">
                <a:solidFill>
                  <a:srgbClr val="23BAED"/>
                </a:solidFill>
                <a:hlinkClick r:id="rId8">
                  <a:extLst>
                    <a:ext uri="{A12FA001-AC4F-418D-AE19-62706E023703}">
                      <ahyp:hlinkClr xmlns:ahyp="http://schemas.microsoft.com/office/drawing/2018/hyperlinkcolor" val="tx"/>
                    </a:ext>
                  </a:extLst>
                </a:hlinkClick>
              </a:rPr>
              <a:t>Corporate Ecosystem Valuation (CEV)</a:t>
            </a:r>
            <a:endParaRPr lang="en-GB" sz="1800" b="1" dirty="0">
              <a:solidFill>
                <a:srgbClr val="23BAED"/>
              </a:solidFill>
            </a:endParaRPr>
          </a:p>
          <a:p>
            <a:pPr>
              <a:lnSpc>
                <a:spcPct val="120000"/>
              </a:lnSpc>
            </a:pPr>
            <a:r>
              <a:rPr lang="en-GB" sz="1800" dirty="0"/>
              <a:t>Impacts and dependencies on ecosystem services – quantitative and monetary</a:t>
            </a:r>
          </a:p>
          <a:p>
            <a:pPr marL="0" indent="0">
              <a:lnSpc>
                <a:spcPct val="120000"/>
              </a:lnSpc>
              <a:buNone/>
            </a:pPr>
            <a:r>
              <a:rPr lang="en-GB" sz="1800" b="1" dirty="0" err="1">
                <a:solidFill>
                  <a:srgbClr val="23BAED"/>
                </a:solidFill>
                <a:hlinkClick r:id="rId9">
                  <a:extLst>
                    <a:ext uri="{A12FA001-AC4F-418D-AE19-62706E023703}">
                      <ahyp:hlinkClr xmlns:ahyp="http://schemas.microsoft.com/office/drawing/2018/hyperlinkcolor" val="tx"/>
                    </a:ext>
                  </a:extLst>
                </a:hlinkClick>
              </a:rPr>
              <a:t>InVest</a:t>
            </a:r>
            <a:r>
              <a:rPr lang="en-GB" sz="1800" b="1" dirty="0">
                <a:solidFill>
                  <a:srgbClr val="23BAED"/>
                </a:solidFill>
              </a:rPr>
              <a:t> </a:t>
            </a:r>
            <a:r>
              <a:rPr kumimoji="0" lang="en-GB" sz="1800" b="0" i="0" u="none" strike="noStrike" kern="1200" cap="none" spc="0" normalizeH="0" baseline="0" noProof="0" dirty="0">
                <a:ln>
                  <a:noFill/>
                </a:ln>
                <a:solidFill>
                  <a:schemeClr val="tx1"/>
                </a:solidFill>
                <a:effectLst/>
                <a:uLnTx/>
                <a:uFillTx/>
                <a:latin typeface="+mn-lt"/>
                <a:ea typeface="+mn-ea"/>
                <a:cs typeface="Arial" pitchFamily="34" charset="0"/>
              </a:rPr>
              <a:t>●</a:t>
            </a:r>
            <a:endParaRPr lang="en-GB" sz="1800" b="1" dirty="0">
              <a:solidFill>
                <a:srgbClr val="23BAED"/>
              </a:solidFill>
            </a:endParaRPr>
          </a:p>
          <a:p>
            <a:pPr>
              <a:lnSpc>
                <a:spcPct val="120000"/>
              </a:lnSpc>
            </a:pPr>
            <a:r>
              <a:rPr lang="en-GB" sz="1800" dirty="0"/>
              <a:t>Dependencies – how do goods and services from nature sustain human life – modelling, monetary</a:t>
            </a:r>
          </a:p>
          <a:p>
            <a:pPr>
              <a:lnSpc>
                <a:spcPct val="120000"/>
              </a:lnSpc>
            </a:pPr>
            <a:endParaRPr lang="en-GB" sz="1250" dirty="0"/>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8">
            <a:extLst>
              <a:ext uri="{FF2B5EF4-FFF2-40B4-BE49-F238E27FC236}">
                <a16:creationId xmlns:a16="http://schemas.microsoft.com/office/drawing/2014/main" id="{09667C80-97F5-42AE-A044-551CD2F2BB1D}"/>
              </a:ext>
            </a:extLst>
          </p:cNvPr>
          <p:cNvSpPr txBox="1"/>
          <p:nvPr/>
        </p:nvSpPr>
        <p:spPr>
          <a:xfrm>
            <a:off x="10944496" y="171273"/>
            <a:ext cx="1187807" cy="83099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rial"/>
              </a:rPr>
              <a:t>Refer to p. 38 of your workbook</a:t>
            </a:r>
          </a:p>
        </p:txBody>
      </p:sp>
      <p:sp>
        <p:nvSpPr>
          <p:cNvPr id="7" name="Teardrop 5">
            <a:extLst>
              <a:ext uri="{FF2B5EF4-FFF2-40B4-BE49-F238E27FC236}">
                <a16:creationId xmlns:a16="http://schemas.microsoft.com/office/drawing/2014/main" id="{B4910B68-0194-40B9-93AF-80777C83E290}"/>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9" name="TextBox 7">
            <a:extLst>
              <a:ext uri="{FF2B5EF4-FFF2-40B4-BE49-F238E27FC236}">
                <a16:creationId xmlns:a16="http://schemas.microsoft.com/office/drawing/2014/main" id="{4FCA63F0-904D-4621-BEA6-CF23D82DCDE7}"/>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42 </a:t>
            </a:r>
            <a:r>
              <a:rPr lang="en-GB" sz="1500" dirty="0">
                <a:solidFill>
                  <a:schemeClr val="bg1"/>
                </a:solidFill>
                <a:latin typeface="Arial"/>
              </a:rPr>
              <a:t>of your workbook</a:t>
            </a:r>
          </a:p>
        </p:txBody>
      </p:sp>
    </p:spTree>
    <p:extLst>
      <p:ext uri="{BB962C8B-B14F-4D97-AF65-F5344CB8AC3E}">
        <p14:creationId xmlns:p14="http://schemas.microsoft.com/office/powerpoint/2010/main" val="8347500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dirty="0"/>
              <a:t>Tools to Determine Impacts and Dependencies</a:t>
            </a:r>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CC8D1AF0-3040-4C75-89CA-694E1966305B}"/>
              </a:ext>
            </a:extLst>
          </p:cNvPr>
          <p:cNvSpPr txBox="1">
            <a:spLocks/>
          </p:cNvSpPr>
          <p:nvPr/>
        </p:nvSpPr>
        <p:spPr>
          <a:xfrm>
            <a:off x="379684" y="1225017"/>
            <a:ext cx="11498122" cy="503983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ARIES</a:t>
            </a:r>
            <a:r>
              <a:rPr kumimoji="0" lang="en-GB" sz="1400" b="1" i="0" u="none" strike="noStrike" kern="1200" cap="none" spc="0" normalizeH="0" baseline="0" noProof="0" dirty="0">
                <a:ln>
                  <a:noFill/>
                </a:ln>
                <a:solidFill>
                  <a:srgbClr val="23BAED"/>
                </a:solidFill>
                <a:effectLst/>
                <a:uLnTx/>
                <a:uFillTx/>
                <a:latin typeface="Arial"/>
                <a:ea typeface="+mn-ea"/>
                <a:cs typeface="+mn-cs"/>
              </a:rPr>
              <a:t> </a:t>
            </a:r>
            <a:r>
              <a:rPr kumimoji="0" lang="en-GB" sz="1400" b="0" i="0" u="none" strike="noStrike" kern="1200" cap="none" spc="0" normalizeH="0" baseline="0" noProof="0" dirty="0">
                <a:ln>
                  <a:noFill/>
                </a:ln>
                <a:solidFill>
                  <a:schemeClr val="tx1"/>
                </a:solidFill>
                <a:effectLst/>
                <a:uLnTx/>
                <a:uFillTx/>
                <a:latin typeface="+mn-lt"/>
                <a:ea typeface="+mn-ea"/>
                <a:cs typeface="Arial" pitchFamily="34" charset="0"/>
              </a:rPr>
              <a:t>●</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Dependencies – how does nature provide benefits to people – linking ecosystems and the human economy – modelling</a:t>
            </a:r>
          </a:p>
          <a:p>
            <a:pPr marL="0" marR="0" lvl="0" indent="0" algn="l" defTabSz="914377" rtl="0" eaLnBrk="1" fontAlgn="auto" latinLnBrk="0" hangingPunct="1">
              <a:lnSpc>
                <a:spcPct val="120000"/>
              </a:lnSpc>
              <a:spcBef>
                <a:spcPts val="1000"/>
              </a:spcBef>
              <a:spcAft>
                <a:spcPts val="0"/>
              </a:spcAft>
              <a:buClr>
                <a:srgbClr val="23BAED"/>
              </a:buClr>
              <a:buSzTx/>
              <a:buNone/>
              <a:tabLst/>
              <a:defRPr/>
            </a:pPr>
            <a:r>
              <a:rPr lang="en-GB" sz="1400" b="1" dirty="0">
                <a:solidFill>
                  <a:srgbClr val="23BAED"/>
                </a:solidFill>
                <a:latin typeface="Arial"/>
                <a:hlinkClick r:id="rId4">
                  <a:extLst>
                    <a:ext uri="{A12FA001-AC4F-418D-AE19-62706E023703}">
                      <ahyp:hlinkClr xmlns:ahyp="http://schemas.microsoft.com/office/drawing/2018/hyperlinkcolor" val="tx"/>
                    </a:ext>
                  </a:extLst>
                </a:hlinkClick>
              </a:rPr>
              <a:t>Toolkit for Ecosystem Service Site-Based Assessment (TESSA)</a:t>
            </a:r>
            <a:endParaRPr lang="en-GB" sz="1400" b="1" dirty="0">
              <a:solidFill>
                <a:srgbClr val="23BAED"/>
              </a:solidFill>
              <a:latin typeface="Arial"/>
            </a:endParaRPr>
          </a:p>
          <a:p>
            <a:pPr>
              <a:lnSpc>
                <a:spcPct val="120000"/>
              </a:lnSpc>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a:t>
            </a:r>
            <a:r>
              <a:rPr lang="en-GB" sz="1400" dirty="0">
                <a:solidFill>
                  <a:prstClr val="black">
                    <a:lumMod val="65000"/>
                    <a:lumOff val="35000"/>
                  </a:prstClr>
                </a:solidFill>
                <a:latin typeface="Arial"/>
              </a:rPr>
              <a:t>on n</a:t>
            </a:r>
            <a:r>
              <a:rPr lang="en-US" sz="1400" dirty="0" err="1">
                <a:solidFill>
                  <a:prstClr val="black">
                    <a:lumMod val="65000"/>
                    <a:lumOff val="35000"/>
                  </a:prstClr>
                </a:solidFill>
                <a:latin typeface="Arial"/>
              </a:rPr>
              <a:t>atural</a:t>
            </a:r>
            <a:r>
              <a:rPr lang="en-US" sz="1400" dirty="0">
                <a:solidFill>
                  <a:prstClr val="black">
                    <a:lumMod val="65000"/>
                    <a:lumOff val="35000"/>
                  </a:prstClr>
                </a:solidFill>
                <a:latin typeface="Arial"/>
              </a:rPr>
              <a:t> capital and ecosystem services of actual and potential changes at individual sites </a:t>
            </a:r>
            <a:r>
              <a:rPr lang="en-US" sz="1400" b="0" i="0" dirty="0">
                <a:solidFill>
                  <a:srgbClr val="333333"/>
                </a:solidFill>
                <a:effectLst/>
                <a:latin typeface="Helvetica Neue"/>
              </a:rPr>
              <a:t>– </a:t>
            </a:r>
            <a:r>
              <a:rPr lang="en-US" sz="1400" dirty="0">
                <a:solidFill>
                  <a:prstClr val="black">
                    <a:lumMod val="65000"/>
                    <a:lumOff val="35000"/>
                  </a:prstClr>
                </a:solidFill>
                <a:latin typeface="Arial"/>
              </a:rPr>
              <a:t>qualitative and quantitative</a:t>
            </a:r>
            <a:endParaRPr lang="en-GB" sz="1400" dirty="0">
              <a:solidFill>
                <a:prstClr val="black">
                  <a:lumMod val="65000"/>
                  <a:lumOff val="35000"/>
                </a:prstClr>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Farm Sustainability Assessment</a:t>
            </a:r>
            <a:endParaRPr kumimoji="0" lang="en-GB" sz="1400" b="1"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across environmental, social and business - applicable to all agricultural crops - qualitative and quantitative</a:t>
            </a: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6">
                  <a:extLst>
                    <a:ext uri="{A12FA001-AC4F-418D-AE19-62706E023703}">
                      <ahyp:hlinkClr xmlns:ahyp="http://schemas.microsoft.com/office/drawing/2018/hyperlinkcolor" val="tx"/>
                    </a:ext>
                  </a:extLst>
                </a:hlinkClick>
              </a:rPr>
              <a:t>The Cool Farm Tool</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 assessment tool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to</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measure</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impacts on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greenhouse</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gases</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biodiversity</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and</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water -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quantitative</a:t>
            </a:r>
            <a:endPar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CROPWAT</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Dependencies – calculating the required water supply for a variety of crops – quantitative</a:t>
            </a: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err="1">
                <a:ln>
                  <a:noFill/>
                </a:ln>
                <a:solidFill>
                  <a:srgbClr val="23BAED"/>
                </a:solidFill>
                <a:effectLst/>
                <a:uLnTx/>
                <a:uFillTx/>
                <a:latin typeface="Arial"/>
                <a:ea typeface="+mn-ea"/>
                <a:cs typeface="+mn-cs"/>
                <a:hlinkClick r:id="rId8">
                  <a:extLst>
                    <a:ext uri="{A12FA001-AC4F-418D-AE19-62706E023703}">
                      <ahyp:hlinkClr xmlns:ahyp="http://schemas.microsoft.com/office/drawing/2018/hyperlinkcolor" val="tx"/>
                    </a:ext>
                  </a:extLst>
                </a:hlinkClick>
              </a:rPr>
              <a:t>BioScope</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on biodiversity – measuring major impacts on biodiversity arising from the supply chain - using the </a:t>
            </a:r>
            <a:r>
              <a:rPr kumimoji="0" lang="en-GB"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ReCipe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method for Life Cycle Impact Assessment </a:t>
            </a:r>
          </a:p>
        </p:txBody>
      </p:sp>
      <p:sp>
        <p:nvSpPr>
          <p:cNvPr id="8" name="Teardrop 5">
            <a:extLst>
              <a:ext uri="{FF2B5EF4-FFF2-40B4-BE49-F238E27FC236}">
                <a16:creationId xmlns:a16="http://schemas.microsoft.com/office/drawing/2014/main" id="{94758768-71A8-44C3-8E14-355D3CFD7650}"/>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0" name="TextBox 7">
            <a:extLst>
              <a:ext uri="{FF2B5EF4-FFF2-40B4-BE49-F238E27FC236}">
                <a16:creationId xmlns:a16="http://schemas.microsoft.com/office/drawing/2014/main" id="{1758088D-722A-48B8-BB5D-14ACC10B86E2}"/>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42 </a:t>
            </a:r>
            <a:r>
              <a:rPr lang="en-GB" sz="1500" dirty="0">
                <a:solidFill>
                  <a:schemeClr val="bg1"/>
                </a:solidFill>
                <a:latin typeface="Arial"/>
              </a:rPr>
              <a:t>of your workbook</a:t>
            </a:r>
          </a:p>
        </p:txBody>
      </p:sp>
    </p:spTree>
    <p:extLst>
      <p:ext uri="{BB962C8B-B14F-4D97-AF65-F5344CB8AC3E}">
        <p14:creationId xmlns:p14="http://schemas.microsoft.com/office/powerpoint/2010/main" val="32907710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Quantitative Valuation: data sources</a:t>
            </a:r>
            <a:endParaRPr lang="en-GB" dirty="0">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BB183D94-981E-4972-AE0E-4F7F78E9A41D}"/>
              </a:ext>
            </a:extLst>
          </p:cNvPr>
          <p:cNvSpPr txBox="1">
            <a:spLocks/>
          </p:cNvSpPr>
          <p:nvPr/>
        </p:nvSpPr>
        <p:spPr>
          <a:xfrm>
            <a:off x="5915286" y="1410301"/>
            <a:ext cx="6299200"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Theme specific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lang="en-GB" sz="1600" b="1" dirty="0">
                <a:solidFill>
                  <a:srgbClr val="23BAED"/>
                </a:solidFill>
                <a:latin typeface="+mj-lt"/>
                <a:hlinkClick r:id="rId3">
                  <a:extLst>
                    <a:ext uri="{A12FA001-AC4F-418D-AE19-62706E023703}">
                      <ahyp:hlinkClr xmlns:ahyp="http://schemas.microsoft.com/office/drawing/2018/hyperlinkcolor" val="tx"/>
                    </a:ext>
                  </a:extLst>
                </a:hlinkClick>
              </a:rPr>
              <a:t>IUCN Red List</a:t>
            </a:r>
            <a:r>
              <a:rPr lang="en-GB" sz="1600" b="1" dirty="0">
                <a:solidFill>
                  <a:srgbClr val="23BAED"/>
                </a:solidFill>
                <a:latin typeface="+mj-lt"/>
              </a:rPr>
              <a:t> </a:t>
            </a:r>
            <a:r>
              <a:rPr lang="en-US" sz="1600" dirty="0">
                <a:solidFill>
                  <a:srgbClr val="23BAED"/>
                </a:solidFill>
                <a:latin typeface="+mj-lt"/>
                <a:ea typeface="Calibri" panose="020F0502020204030204" pitchFamily="34" charset="0"/>
                <a:cs typeface="Times New Roman" panose="02020603050405020304" pitchFamily="18" charset="0"/>
              </a:rPr>
              <a:t>–</a:t>
            </a:r>
            <a:r>
              <a:rPr lang="en-GB" sz="1600" b="1" dirty="0">
                <a:solidFill>
                  <a:srgbClr val="23BAED"/>
                </a:solidFill>
                <a:latin typeface="+mj-lt"/>
              </a:rPr>
              <a:t> </a:t>
            </a:r>
            <a:r>
              <a:rPr lang="en-GB" sz="1600" dirty="0">
                <a:solidFill>
                  <a:prstClr val="black">
                    <a:lumMod val="65000"/>
                    <a:lumOff val="35000"/>
                  </a:prstClr>
                </a:solidFill>
                <a:latin typeface="+mj-lt"/>
              </a:rPr>
              <a:t>list of threatened species</a:t>
            </a:r>
            <a:endParaRPr lang="nl-NL" sz="1600" dirty="0">
              <a:solidFill>
                <a:prstClr val="black">
                  <a:lumMod val="65000"/>
                  <a:lumOff val="35000"/>
                </a:prstClr>
              </a:solidFill>
              <a:latin typeface="+mj-lt"/>
            </a:endParaRP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WWF Living Planet Report 2020</a:t>
            </a: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kumimoji="0" lang="en-GB" sz="1600" b="0" i="0"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nl-NL" sz="1600" dirty="0">
                <a:solidFill>
                  <a:prstClr val="black">
                    <a:lumMod val="65000"/>
                    <a:lumOff val="35000"/>
                  </a:prstClr>
                </a:solidFill>
                <a:latin typeface="+mj-lt"/>
              </a:rPr>
              <a:t>trends in </a:t>
            </a:r>
            <a:r>
              <a:rPr lang="nl-NL" sz="1600" dirty="0" err="1">
                <a:solidFill>
                  <a:prstClr val="black">
                    <a:lumMod val="65000"/>
                    <a:lumOff val="35000"/>
                  </a:prstClr>
                </a:solidFill>
                <a:latin typeface="+mj-lt"/>
              </a:rPr>
              <a:t>biodiversity</a:t>
            </a:r>
            <a:endParaRPr lang="nl-NL" sz="1600" dirty="0">
              <a:solidFill>
                <a:prstClr val="black">
                  <a:lumMod val="65000"/>
                  <a:lumOff val="35000"/>
                </a:prstClr>
              </a:solidFill>
              <a:latin typeface="+mj-lt"/>
            </a:endParaRP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Eurostat</a:t>
            </a: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kumimoji="0" lang="en-US" sz="1600" b="0" i="0"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statistics on waste generation and treatment</a:t>
            </a:r>
          </a:p>
          <a:p>
            <a:pPr>
              <a:lnSpc>
                <a:spcPct val="100000"/>
              </a:lnSpc>
              <a:spcAft>
                <a:spcPts val="800"/>
              </a:spcAft>
              <a:defRPr/>
            </a:pPr>
            <a:r>
              <a:rPr lang="en-US" sz="1600" b="1" u="sng" dirty="0">
                <a:solidFill>
                  <a:srgbClr val="23BAED"/>
                </a:solidFill>
                <a:latin typeface="+mj-lt"/>
                <a:cs typeface="Times New Roman" panose="02020603050405020304" pitchFamily="18" charset="0"/>
                <a:hlinkClick r:id="rId6">
                  <a:extLst>
                    <a:ext uri="{A12FA001-AC4F-418D-AE19-62706E023703}">
                      <ahyp:hlinkClr xmlns:ahyp="http://schemas.microsoft.com/office/drawing/2018/hyperlinkcolor" val="tx"/>
                    </a:ext>
                  </a:extLst>
                </a:hlinkClick>
              </a:rPr>
              <a:t>The Marine Plastic Footprint </a:t>
            </a:r>
            <a:r>
              <a:rPr lang="en-US" sz="1600" dirty="0">
                <a:solidFill>
                  <a:srgbClr val="23BAED"/>
                </a:solidFill>
                <a:latin typeface="+mj-lt"/>
                <a:ea typeface="Calibri" panose="020F0502020204030204" pitchFamily="34" charset="0"/>
                <a:cs typeface="Times New Roman" panose="02020603050405020304" pitchFamily="18" charset="0"/>
              </a:rPr>
              <a:t>–</a:t>
            </a:r>
            <a:r>
              <a:rPr lang="en-US" sz="1600" dirty="0">
                <a:solidFill>
                  <a:prstClr val="black">
                    <a:lumMod val="65000"/>
                    <a:lumOff val="35000"/>
                  </a:prstClr>
                </a:solidFill>
                <a:latin typeface="+mj-lt"/>
              </a:rPr>
              <a:t> data on marine plastic leakage</a:t>
            </a: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EPA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air emissions</a:t>
            </a:r>
          </a:p>
          <a:p>
            <a:pPr>
              <a:lnSpc>
                <a:spcPct val="100000"/>
              </a:lnSpc>
              <a:spcAft>
                <a:spcPts val="800"/>
              </a:spcAft>
              <a:defRPr/>
            </a:pPr>
            <a:r>
              <a:rPr lang="en-US" sz="1600" b="1" u="sng" dirty="0">
                <a:solidFill>
                  <a:srgbClr val="23BAED"/>
                </a:solidFill>
                <a:latin typeface="+mj-lt"/>
                <a:cs typeface="Times New Roman" panose="02020603050405020304" pitchFamily="18" charset="0"/>
                <a:hlinkClick r:id="rId8">
                  <a:extLst>
                    <a:ext uri="{A12FA001-AC4F-418D-AE19-62706E023703}">
                      <ahyp:hlinkClr xmlns:ahyp="http://schemas.microsoft.com/office/drawing/2018/hyperlinkcolor" val="tx"/>
                    </a:ext>
                  </a:extLst>
                </a:hlinkClick>
              </a:rPr>
              <a:t>EMEP/EEA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European air pollutant emissions</a:t>
            </a:r>
          </a:p>
          <a:p>
            <a:pPr>
              <a:lnSpc>
                <a:spcPct val="100000"/>
              </a:lnSpc>
              <a:spcAft>
                <a:spcPts val="800"/>
              </a:spcAft>
              <a:defRPr/>
            </a:pPr>
            <a:r>
              <a:rPr lang="nl-NL" sz="1600" b="1" u="sng" dirty="0" err="1">
                <a:solidFill>
                  <a:srgbClr val="23BAED"/>
                </a:solidFill>
                <a:latin typeface="+mj-lt"/>
                <a:cs typeface="Times New Roman" panose="02020603050405020304" pitchFamily="18" charset="0"/>
                <a:hlinkClick r:id="rId9">
                  <a:extLst>
                    <a:ext uri="{A12FA001-AC4F-418D-AE19-62706E023703}">
                      <ahyp:hlinkClr xmlns:ahyp="http://schemas.microsoft.com/office/drawing/2018/hyperlinkcolor" val="tx"/>
                    </a:ext>
                  </a:extLst>
                </a:hlinkClick>
              </a:rPr>
              <a:t>WaterStat</a:t>
            </a:r>
            <a:r>
              <a:rPr lang="nl-NL" sz="1600" u="sng" dirty="0">
                <a:solidFill>
                  <a:srgbClr val="23BAED"/>
                </a:solidFill>
                <a:latin typeface="+mj-lt"/>
                <a:cs typeface="Times New Roman" panose="02020603050405020304" pitchFamily="18" charset="0"/>
              </a:rPr>
              <a:t> </a:t>
            </a:r>
            <a:r>
              <a:rPr lang="nl-NL" sz="1600" dirty="0">
                <a:solidFill>
                  <a:srgbClr val="23BAED"/>
                </a:solidFill>
                <a:latin typeface="+mj-lt"/>
                <a:cs typeface="Times New Roman" panose="02020603050405020304" pitchFamily="18" charset="0"/>
              </a:rPr>
              <a:t>– </a:t>
            </a:r>
            <a:r>
              <a:rPr lang="nl-NL" sz="1600" dirty="0" err="1">
                <a:solidFill>
                  <a:prstClr val="black">
                    <a:lumMod val="65000"/>
                    <a:lumOff val="35000"/>
                  </a:prstClr>
                </a:solidFill>
                <a:latin typeface="+mj-lt"/>
              </a:rPr>
              <a:t>statistics</a:t>
            </a:r>
            <a:r>
              <a:rPr lang="nl-NL" sz="1600" dirty="0">
                <a:solidFill>
                  <a:prstClr val="black">
                    <a:lumMod val="65000"/>
                    <a:lumOff val="35000"/>
                  </a:prstClr>
                </a:solidFill>
                <a:latin typeface="+mj-lt"/>
              </a:rPr>
              <a:t> on water footprint</a:t>
            </a:r>
          </a:p>
          <a:p>
            <a:pPr>
              <a:lnSpc>
                <a:spcPct val="100000"/>
              </a:lnSpc>
              <a:spcAft>
                <a:spcPts val="800"/>
              </a:spcAft>
              <a:defRPr/>
            </a:pPr>
            <a:r>
              <a:rPr lang="nl-NL" sz="1600" b="1" u="sng" dirty="0" err="1">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Greenhouse</a:t>
            </a:r>
            <a:r>
              <a:rPr lang="nl-NL" sz="1600" b="1" u="sng" dirty="0">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 Gas Protocol</a:t>
            </a:r>
            <a:r>
              <a:rPr lang="nl-NL" sz="1600" u="sng" dirty="0">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 </a:t>
            </a:r>
            <a:r>
              <a:rPr lang="nl-NL" sz="1600" dirty="0">
                <a:solidFill>
                  <a:srgbClr val="23BAED"/>
                </a:solidFill>
                <a:latin typeface="+mj-lt"/>
                <a:cs typeface="Times New Roman" panose="02020603050405020304" pitchFamily="18" charset="0"/>
              </a:rPr>
              <a:t>– </a:t>
            </a:r>
            <a:r>
              <a:rPr lang="nl-NL" sz="1600" dirty="0">
                <a:solidFill>
                  <a:prstClr val="black">
                    <a:lumMod val="65000"/>
                    <a:lumOff val="35000"/>
                  </a:prstClr>
                </a:solidFill>
                <a:latin typeface="+mj-lt"/>
              </a:rPr>
              <a:t>GHG </a:t>
            </a:r>
            <a:r>
              <a:rPr lang="nl-NL" sz="1600" dirty="0" err="1">
                <a:solidFill>
                  <a:prstClr val="black">
                    <a:lumMod val="65000"/>
                    <a:lumOff val="35000"/>
                  </a:prstClr>
                </a:solidFill>
                <a:latin typeface="+mj-lt"/>
              </a:rPr>
              <a:t>calculation</a:t>
            </a:r>
            <a:r>
              <a:rPr lang="nl-NL" sz="1600" dirty="0">
                <a:solidFill>
                  <a:prstClr val="black">
                    <a:lumMod val="65000"/>
                    <a:lumOff val="35000"/>
                  </a:prstClr>
                </a:solidFill>
                <a:latin typeface="+mj-lt"/>
              </a:rPr>
              <a:t> tools</a:t>
            </a:r>
          </a:p>
          <a:p>
            <a:pPr marL="0" indent="0">
              <a:lnSpc>
                <a:spcPct val="100000"/>
              </a:lnSpc>
              <a:spcAft>
                <a:spcPts val="800"/>
              </a:spcAft>
              <a:buNone/>
              <a:defRPr/>
            </a:pPr>
            <a:endParaRPr lang="en-US" sz="1600" b="1" dirty="0">
              <a:solidFill>
                <a:srgbClr val="23BAED"/>
              </a:solidFill>
              <a:latin typeface="Arial"/>
            </a:endParaRPr>
          </a:p>
          <a:p>
            <a:pPr marL="0" indent="0">
              <a:lnSpc>
                <a:spcPct val="100000"/>
              </a:lnSpc>
              <a:spcAft>
                <a:spcPts val="800"/>
              </a:spcAft>
              <a:buNone/>
              <a:defRPr/>
            </a:pPr>
            <a:endParaRPr lang="en-GB" sz="1600" b="1" dirty="0">
              <a:solidFill>
                <a:srgbClr val="23BAED"/>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15D82AE7-BDA1-4416-AC3E-5D4D19D8C328}"/>
              </a:ext>
            </a:extLst>
          </p:cNvPr>
          <p:cNvSpPr txBox="1">
            <a:spLocks/>
          </p:cNvSpPr>
          <p:nvPr/>
        </p:nvSpPr>
        <p:spPr>
          <a:xfrm>
            <a:off x="358645" y="1410301"/>
            <a:ext cx="5500816" cy="498357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Cross thematic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kumimoji="0" lang="en-US" sz="1600" b="1" i="0" u="sng" strike="noStrike" kern="1200" cap="none" spc="0" normalizeH="0" baseline="0" noProof="0" dirty="0" err="1">
                <a:ln>
                  <a:noFill/>
                </a:ln>
                <a:solidFill>
                  <a:srgbClr val="23BAED"/>
                </a:solidFill>
                <a:effectLst/>
                <a:uLnTx/>
                <a:uFillTx/>
                <a:latin typeface="+mj-l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Ecoinvent</a:t>
            </a:r>
            <a:r>
              <a:rPr kumimoji="0" lang="en-US" sz="1600" b="0"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lifecycle Inventory Database on the environmental impact for thousands of products</a:t>
            </a:r>
          </a:p>
          <a:p>
            <a:pPr>
              <a:lnSpc>
                <a:spcPct val="100000"/>
              </a:lnSpc>
              <a:spcAft>
                <a:spcPts val="800"/>
              </a:spcAft>
              <a:defRPr/>
            </a:pPr>
            <a:r>
              <a:rPr lang="nl-NL" sz="1600" b="1" u="sng" dirty="0">
                <a:solidFill>
                  <a:srgbClr val="23BAED"/>
                </a:solidFill>
                <a:latin typeface="+mj-lt"/>
                <a:cs typeface="Times New Roman" panose="02020603050405020304" pitchFamily="18" charset="0"/>
                <a:hlinkClick r:id="rId12">
                  <a:extLst>
                    <a:ext uri="{A12FA001-AC4F-418D-AE19-62706E023703}">
                      <ahyp:hlinkClr xmlns:ahyp="http://schemas.microsoft.com/office/drawing/2018/hyperlinkcolor" val="tx"/>
                    </a:ext>
                  </a:extLst>
                </a:hlinkClick>
              </a:rPr>
              <a:t>AGRIBALYSE program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lifecycle Inventory Database of the main French agricultural products at farm gate</a:t>
            </a:r>
          </a:p>
          <a:p>
            <a:pPr>
              <a:lnSpc>
                <a:spcPct val="100000"/>
              </a:lnSpc>
              <a:spcAft>
                <a:spcPts val="800"/>
              </a:spcAft>
              <a:defRPr/>
            </a:pPr>
            <a:r>
              <a:rPr lang="en-US" sz="1600" b="1" dirty="0">
                <a:solidFill>
                  <a:srgbClr val="23BAED"/>
                </a:solidFill>
                <a:latin typeface="+mj-lt"/>
                <a:cs typeface="Times New Roman" panose="02020603050405020304" pitchFamily="18" charset="0"/>
                <a:hlinkClick r:id="rId13">
                  <a:extLst>
                    <a:ext uri="{A12FA001-AC4F-418D-AE19-62706E023703}">
                      <ahyp:hlinkClr xmlns:ahyp="http://schemas.microsoft.com/office/drawing/2018/hyperlinkcolor" val="tx"/>
                    </a:ext>
                  </a:extLst>
                </a:hlinkClick>
              </a:rPr>
              <a:t>World Food LCA Database</a:t>
            </a:r>
            <a:r>
              <a:rPr lang="en-US" sz="1600" b="1" dirty="0">
                <a:solidFill>
                  <a:srgbClr val="23BAED"/>
                </a:solidFill>
                <a:latin typeface="+mj-lt"/>
                <a:ea typeface="Calibri" panose="020F0502020204030204" pitchFamily="34" charset="0"/>
                <a:cs typeface="Times New Roman" panose="02020603050405020304" pitchFamily="18" charset="0"/>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high-quality emissions factors and environmental footprint data (including carbon, water, and land)</a:t>
            </a:r>
          </a:p>
          <a:p>
            <a:pPr>
              <a:lnSpc>
                <a:spcPct val="100000"/>
              </a:lnSpc>
              <a:spcAft>
                <a:spcPts val="800"/>
              </a:spcAft>
              <a:defRPr/>
            </a:pPr>
            <a:r>
              <a:rPr kumimoji="0" lang="en-GB"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EFSA Comprehensive European Food Consumption Database </a:t>
            </a:r>
            <a:r>
              <a:rPr lang="en-US" sz="1600" dirty="0">
                <a:solidFill>
                  <a:srgbClr val="23BAED"/>
                </a:solidFill>
                <a:latin typeface="+mj-lt"/>
                <a:ea typeface="Calibri" panose="020F0502020204030204" pitchFamily="34" charset="0"/>
                <a:cs typeface="Times New Roman" panose="02020603050405020304" pitchFamily="18" charset="0"/>
              </a:rPr>
              <a:t>– </a:t>
            </a:r>
            <a:r>
              <a:rPr lang="en-GB" sz="1600" dirty="0">
                <a:solidFill>
                  <a:prstClr val="black">
                    <a:lumMod val="65000"/>
                    <a:lumOff val="35000"/>
                  </a:prstClr>
                </a:solidFill>
                <a:latin typeface="+mj-lt"/>
              </a:rPr>
              <a:t>data on food consumption across Europe</a:t>
            </a:r>
            <a:endParaRPr lang="en-GB" sz="1600" b="1" dirty="0">
              <a:solidFill>
                <a:srgbClr val="23BAED"/>
              </a:solidFill>
              <a:latin typeface="+mj-lt"/>
            </a:endParaRPr>
          </a:p>
          <a:p>
            <a:pPr marL="0" indent="0">
              <a:lnSpc>
                <a:spcPct val="100000"/>
              </a:lnSpc>
              <a:spcAft>
                <a:spcPts val="800"/>
              </a:spcAft>
              <a:buNone/>
              <a:defRPr/>
            </a:pPr>
            <a:endParaRPr lang="nl-NL" sz="1600" dirty="0">
              <a:solidFill>
                <a:prstClr val="black">
                  <a:lumMod val="65000"/>
                  <a:lumOff val="35000"/>
                </a:prstClr>
              </a:solidFill>
              <a:latin typeface="+mj-lt"/>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p:txBody>
      </p:sp>
      <p:sp>
        <p:nvSpPr>
          <p:cNvPr id="9" name="Teardrop 4">
            <a:extLst>
              <a:ext uri="{FF2B5EF4-FFF2-40B4-BE49-F238E27FC236}">
                <a16:creationId xmlns:a16="http://schemas.microsoft.com/office/drawing/2014/main" id="{3530516F-7851-4248-862E-FD99C792B8C8}"/>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0" name="TextBox 7">
            <a:extLst>
              <a:ext uri="{FF2B5EF4-FFF2-40B4-BE49-F238E27FC236}">
                <a16:creationId xmlns:a16="http://schemas.microsoft.com/office/drawing/2014/main" id="{C6EF402E-90D8-4022-9BF2-73C6CB78B044}"/>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43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65773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Monetary Valuation: data sources</a:t>
            </a:r>
            <a:endParaRPr lang="en-GB" dirty="0">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C5AB764E-5D65-46CF-8E25-3A3C349B44B6}"/>
              </a:ext>
            </a:extLst>
          </p:cNvPr>
          <p:cNvSpPr txBox="1">
            <a:spLocks/>
          </p:cNvSpPr>
          <p:nvPr/>
        </p:nvSpPr>
        <p:spPr>
          <a:xfrm>
            <a:off x="11954654" y="4242965"/>
            <a:ext cx="11498122" cy="437811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endParaRPr lang="fr-FR" sz="1600" dirty="0">
              <a:solidFill>
                <a:prstClr val="black">
                  <a:lumMod val="65000"/>
                  <a:lumOff val="35000"/>
                </a:prstClr>
              </a:solidFill>
              <a:latin typeface="+mj-lt"/>
              <a:cs typeface="Times New Roman" panose="02020603050405020304" pitchFamily="18" charset="0"/>
            </a:endParaRPr>
          </a:p>
          <a:p>
            <a:pPr marL="228594" marR="0" lvl="0" indent="-228594" algn="l" defTabSz="914377" rtl="0" eaLnBrk="1" fontAlgn="auto" latinLnBrk="0" hangingPunct="1">
              <a:lnSpc>
                <a:spcPct val="150000"/>
              </a:lnSpc>
              <a:spcBef>
                <a:spcPts val="1000"/>
              </a:spcBef>
              <a:spcAft>
                <a:spcPts val="0"/>
              </a:spcAft>
              <a:buClr>
                <a:srgbClr val="23BAED"/>
              </a:buClr>
              <a:buSzTx/>
              <a:buFont typeface="Arial"/>
              <a:buChar char="•"/>
              <a:tabLst/>
              <a:defRPr/>
            </a:pPr>
            <a:endParaRPr lang="en-US" sz="1600" dirty="0">
              <a:solidFill>
                <a:prstClr val="black">
                  <a:lumMod val="65000"/>
                  <a:lumOff val="35000"/>
                </a:prstClr>
              </a:solidFill>
              <a:latin typeface="+mj-lt"/>
              <a:cs typeface="Times New Roman" panose="02020603050405020304" pitchFamily="18" charset="0"/>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FF02AA28-3A56-490B-9A35-2673E7B62BD5}"/>
              </a:ext>
            </a:extLst>
          </p:cNvPr>
          <p:cNvSpPr txBox="1">
            <a:spLocks/>
          </p:cNvSpPr>
          <p:nvPr/>
        </p:nvSpPr>
        <p:spPr>
          <a:xfrm>
            <a:off x="5915286" y="1410301"/>
            <a:ext cx="6299200"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Theme specific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4">
                  <a:extLst>
                    <a:ext uri="{A12FA001-AC4F-418D-AE19-62706E023703}">
                      <ahyp:hlinkClr xmlns:ahyp="http://schemas.microsoft.com/office/drawing/2018/hyperlinkcolor" val="tx"/>
                    </a:ext>
                  </a:extLst>
                </a:hlinkClick>
              </a:rPr>
              <a:t>The Economics of Ecosystems and Biodiversity (TEEB)</a:t>
            </a:r>
            <a:r>
              <a:rPr kumimoji="0" lang="en-US" sz="1600" b="1" i="0" u="none" strike="noStrike" kern="1200" cap="none" spc="0" normalizeH="0" baseline="0" noProof="0" dirty="0">
                <a:ln>
                  <a:noFill/>
                </a:ln>
                <a:solidFill>
                  <a:srgbClr val="00BCF2"/>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economic impacts of biodiversity loss</a:t>
            </a:r>
            <a:endParaRPr kumimoji="0" lang="en-US" sz="1600" b="0" i="0" u="none" strike="noStrike" kern="1200" cap="none" spc="0" normalizeH="0" baseline="0" noProof="0" dirty="0">
              <a:ln>
                <a:noFill/>
              </a:ln>
              <a:solidFill>
                <a:srgbClr val="00BCF2"/>
              </a:solidFill>
              <a:effectLst/>
              <a:uLnTx/>
              <a:uFillTx/>
              <a:latin typeface="Arial"/>
              <a:ea typeface="+mn-ea"/>
              <a:cs typeface="+mn-cs"/>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5">
                  <a:extLst>
                    <a:ext uri="{A12FA001-AC4F-418D-AE19-62706E023703}">
                      <ahyp:hlinkClr xmlns:ahyp="http://schemas.microsoft.com/office/drawing/2018/hyperlinkcolor" val="tx"/>
                    </a:ext>
                  </a:extLst>
                </a:hlinkClick>
              </a:rPr>
              <a:t>Ecosystem Services Valuation Database (ESVD)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monetary values of ecosystem services across all biomes</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6">
                  <a:extLst>
                    <a:ext uri="{A12FA001-AC4F-418D-AE19-62706E023703}">
                      <ahyp:hlinkClr xmlns:ahyp="http://schemas.microsoft.com/office/drawing/2018/hyperlinkcolor" val="tx"/>
                    </a:ext>
                  </a:extLst>
                </a:hlinkClick>
              </a:rPr>
              <a:t>Social Cost of Carbon (SCC)</a:t>
            </a:r>
            <a:r>
              <a:rPr kumimoji="0" lang="en-US" sz="1600" b="1" i="0" u="none" strike="noStrike" kern="1200" cap="none" spc="0" normalizeH="0" baseline="0" noProof="0" dirty="0">
                <a:ln>
                  <a:noFill/>
                </a:ln>
                <a:solidFill>
                  <a:srgbClr val="00BCF2"/>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costs resulting from emitting one additional ton of GHG into the atmosphere</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lang="en-US" sz="1600" b="1" dirty="0">
                <a:solidFill>
                  <a:srgbClr val="00BCF2"/>
                </a:solidFill>
                <a:latin typeface="Arial"/>
                <a:hlinkClick r:id="rId7">
                  <a:extLst>
                    <a:ext uri="{A12FA001-AC4F-418D-AE19-62706E023703}">
                      <ahyp:hlinkClr xmlns:ahyp="http://schemas.microsoft.com/office/drawing/2018/hyperlinkcolor" val="tx"/>
                    </a:ext>
                  </a:extLst>
                </a:hlinkClick>
              </a:rPr>
              <a:t>Social Value UK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database on social values, social return on investment, and cost-benefit analysis</a:t>
            </a:r>
          </a:p>
          <a:p>
            <a:pPr>
              <a:lnSpc>
                <a:spcPct val="100000"/>
              </a:lnSpc>
              <a:defRPr/>
            </a:pP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Environmental</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a:t>
            </a: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Prices</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a:t>
            </a: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Handbook</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EU28 version</a:t>
            </a:r>
            <a:r>
              <a:rPr lang="fr-FR"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prices for the social cost of pollution (e.g. air, water, soil)</a:t>
            </a:r>
          </a:p>
          <a:p>
            <a:pPr>
              <a:lnSpc>
                <a:spcPct val="100000"/>
              </a:lnSpc>
              <a:defRPr/>
            </a:pPr>
            <a:r>
              <a:rPr lang="en-US" sz="1600" b="1" dirty="0">
                <a:solidFill>
                  <a:srgbClr val="00BCF2"/>
                </a:solidFill>
                <a:latin typeface="Arial"/>
                <a:hlinkClick r:id="rId9">
                  <a:extLst>
                    <a:ext uri="{A12FA001-AC4F-418D-AE19-62706E023703}">
                      <ahyp:hlinkClr xmlns:ahyp="http://schemas.microsoft.com/office/drawing/2018/hyperlinkcolor" val="tx"/>
                    </a:ext>
                  </a:extLst>
                </a:hlinkClick>
              </a:rPr>
              <a:t>OECD Meta-analysis of Value of Statistical Life estimates</a:t>
            </a:r>
            <a:r>
              <a:rPr lang="en-US"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Mortality Risk Valuation estimates in Environment, Health and Transport policies</a:t>
            </a:r>
          </a:p>
          <a:p>
            <a:pPr marL="0" indent="0">
              <a:lnSpc>
                <a:spcPct val="100000"/>
              </a:lnSpc>
              <a:spcAft>
                <a:spcPts val="800"/>
              </a:spcAft>
              <a:buNone/>
              <a:defRPr/>
            </a:pPr>
            <a:endParaRPr lang="en-US" sz="1600" b="1" dirty="0">
              <a:solidFill>
                <a:srgbClr val="23BAED"/>
              </a:solidFill>
              <a:latin typeface="Arial"/>
            </a:endParaRPr>
          </a:p>
          <a:p>
            <a:pPr marL="0" indent="0">
              <a:lnSpc>
                <a:spcPct val="100000"/>
              </a:lnSpc>
              <a:spcAft>
                <a:spcPts val="800"/>
              </a:spcAft>
              <a:buNone/>
              <a:defRPr/>
            </a:pPr>
            <a:endParaRPr lang="en-GB" sz="1600" b="1" dirty="0">
              <a:solidFill>
                <a:srgbClr val="23BAED"/>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FE8DEC63-40B8-4855-A0E7-B41C9653E800}"/>
              </a:ext>
            </a:extLst>
          </p:cNvPr>
          <p:cNvSpPr txBox="1">
            <a:spLocks/>
          </p:cNvSpPr>
          <p:nvPr/>
        </p:nvSpPr>
        <p:spPr>
          <a:xfrm>
            <a:off x="358645" y="1410301"/>
            <a:ext cx="5500816" cy="498357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Cross thematic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10">
                  <a:extLst>
                    <a:ext uri="{A12FA001-AC4F-418D-AE19-62706E023703}">
                      <ahyp:hlinkClr xmlns:ahyp="http://schemas.microsoft.com/office/drawing/2018/hyperlinkcolor" val="tx"/>
                    </a:ext>
                  </a:extLst>
                </a:hlinkClick>
              </a:rPr>
              <a:t>Environmental Value Look-up</a:t>
            </a:r>
            <a:r>
              <a:rPr kumimoji="0" lang="en-US" sz="1600" b="1" i="0" u="none" strike="noStrike" kern="1200" cap="none" spc="0" normalizeH="0" baseline="0" noProof="0" dirty="0">
                <a:ln>
                  <a:noFill/>
                </a:ln>
                <a:solidFill>
                  <a:srgbClr val="00BCF2"/>
                </a:solidFill>
                <a:effectLst/>
                <a:uLnTx/>
                <a:uFillTx/>
                <a:latin typeface="Arial"/>
                <a:ea typeface="+mn-ea"/>
                <a:cs typeface="+mn-cs"/>
              </a:rPr>
              <a:t> (EVL)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monetary values for a range of environmental impacts</a:t>
            </a:r>
          </a:p>
          <a:p>
            <a:pPr>
              <a:lnSpc>
                <a:spcPct val="100000"/>
              </a:lnSpc>
              <a:spcAft>
                <a:spcPts val="800"/>
              </a:spcAft>
              <a:defRPr/>
            </a:pPr>
            <a:r>
              <a:rPr lang="en-US" sz="1600" b="1" dirty="0">
                <a:solidFill>
                  <a:srgbClr val="00BCF2"/>
                </a:solidFill>
                <a:latin typeface="Arial"/>
                <a:hlinkClick r:id="rId11">
                  <a:extLst>
                    <a:ext uri="{A12FA001-AC4F-418D-AE19-62706E023703}">
                      <ahyp:hlinkClr xmlns:ahyp="http://schemas.microsoft.com/office/drawing/2018/hyperlinkcolor" val="tx"/>
                    </a:ext>
                  </a:extLst>
                </a:hlinkClick>
              </a:rPr>
              <a:t>EU KIP-INCA</a:t>
            </a:r>
            <a:r>
              <a:rPr lang="en-US"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Datasets on monetary valuation of ecosystems and their services </a:t>
            </a:r>
          </a:p>
          <a:p>
            <a:pPr>
              <a:lnSpc>
                <a:spcPct val="100000"/>
              </a:lnSpc>
              <a:spcAft>
                <a:spcPts val="800"/>
              </a:spcAft>
              <a:defRPr/>
            </a:pPr>
            <a:r>
              <a:rPr kumimoji="0" lang="en-US" sz="1600" b="1" i="0" u="none" strike="noStrike" kern="1200" cap="none" spc="0" normalizeH="0" baseline="0" noProof="0" dirty="0">
                <a:ln>
                  <a:noFill/>
                </a:ln>
                <a:solidFill>
                  <a:srgbClr val="23BAED"/>
                </a:solidFill>
                <a:effectLst/>
                <a:uLnTx/>
                <a:uFillTx/>
                <a:latin typeface="Arial"/>
                <a:ea typeface="+mn-ea"/>
                <a:cs typeface="+mn-cs"/>
                <a:hlinkClick r:id="rId12">
                  <a:extLst>
                    <a:ext uri="{A12FA001-AC4F-418D-AE19-62706E023703}">
                      <ahyp:hlinkClr xmlns:ahyp="http://schemas.microsoft.com/office/drawing/2018/hyperlinkcolor" val="tx"/>
                    </a:ext>
                  </a:extLst>
                </a:hlinkClick>
              </a:rPr>
              <a:t>De Groot, et al. (2012). Global estimates of the value of ecosystems and their services in monetary units. Ecosystem services, 1(1), pp.50-61</a:t>
            </a:r>
            <a:r>
              <a:rPr kumimoji="0" lang="en-US" sz="1600" b="1" i="0" u="none" strike="noStrike" kern="1200" cap="none" spc="0" normalizeH="0" baseline="0" noProof="0" dirty="0">
                <a:ln>
                  <a:noFill/>
                </a:ln>
                <a:solidFill>
                  <a:srgbClr val="23BAED"/>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monetary valuation of ecosystem services</a:t>
            </a:r>
            <a:endParaRPr kumimoji="0" lang="en-US" sz="1600" b="1" i="0" u="none" strike="noStrike" kern="1200" cap="none" spc="0" normalizeH="0" baseline="0" noProof="0" dirty="0">
              <a:ln>
                <a:noFill/>
              </a:ln>
              <a:solidFill>
                <a:srgbClr val="00BCF2"/>
              </a:solidFill>
              <a:effectLst/>
              <a:uLnTx/>
              <a:uFillTx/>
              <a:latin typeface="Arial"/>
              <a:ea typeface="+mn-ea"/>
              <a:cs typeface="+mn-cs"/>
            </a:endParaRPr>
          </a:p>
          <a:p>
            <a:pPr>
              <a:lnSpc>
                <a:spcPct val="100000"/>
              </a:lnSpc>
              <a:spcAft>
                <a:spcPts val="800"/>
              </a:spcAft>
              <a:defRPr/>
            </a:pPr>
            <a:endParaRPr lang="en-US" sz="1600" dirty="0">
              <a:solidFill>
                <a:prstClr val="black">
                  <a:lumMod val="65000"/>
                  <a:lumOff val="35000"/>
                </a:prstClr>
              </a:solidFill>
              <a:latin typeface="+mj-lt"/>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p:txBody>
      </p:sp>
      <p:sp>
        <p:nvSpPr>
          <p:cNvPr id="12" name="Teardrop 4">
            <a:extLst>
              <a:ext uri="{FF2B5EF4-FFF2-40B4-BE49-F238E27FC236}">
                <a16:creationId xmlns:a16="http://schemas.microsoft.com/office/drawing/2014/main" id="{A510F95C-4AFA-4AB3-800C-E7A0CEF3779F}"/>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3" name="TextBox 7">
            <a:extLst>
              <a:ext uri="{FF2B5EF4-FFF2-40B4-BE49-F238E27FC236}">
                <a16:creationId xmlns:a16="http://schemas.microsoft.com/office/drawing/2014/main" id="{BB6B3E7E-56D4-4404-9487-D616535AFE36}"/>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43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974466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(Monetary) Valuation Tools </a:t>
            </a:r>
            <a:endParaRPr lang="en-GB" dirty="0">
              <a:solidFill>
                <a:srgbClr val="595959"/>
              </a:solidFill>
              <a:cs typeface="Arial"/>
            </a:endParaRPr>
          </a:p>
        </p:txBody>
      </p:sp>
      <p:graphicFrame>
        <p:nvGraphicFramePr>
          <p:cNvPr id="6" name="Group 37">
            <a:extLst>
              <a:ext uri="{FF2B5EF4-FFF2-40B4-BE49-F238E27FC236}">
                <a16:creationId xmlns:a16="http://schemas.microsoft.com/office/drawing/2014/main" id="{9EFAD0AD-1A75-FC4C-B7C0-7075883E4A77}"/>
              </a:ext>
            </a:extLst>
          </p:cNvPr>
          <p:cNvGraphicFramePr>
            <a:graphicFrameLocks noGrp="1"/>
          </p:cNvGraphicFramePr>
          <p:nvPr>
            <p:extLst>
              <p:ext uri="{D42A27DB-BD31-4B8C-83A1-F6EECF244321}">
                <p14:modId xmlns:p14="http://schemas.microsoft.com/office/powerpoint/2010/main" val="2373508066"/>
              </p:ext>
            </p:extLst>
          </p:nvPr>
        </p:nvGraphicFramePr>
        <p:xfrm>
          <a:off x="682524" y="1662033"/>
          <a:ext cx="10349750" cy="3815260"/>
        </p:xfrm>
        <a:graphic>
          <a:graphicData uri="http://schemas.openxmlformats.org/drawingml/2006/table">
            <a:tbl>
              <a:tblPr>
                <a:tableStyleId>{69CF1AB2-1976-4502-BF36-3FF5EA218861}</a:tableStyleId>
              </a:tblPr>
              <a:tblGrid>
                <a:gridCol w="3242085">
                  <a:extLst>
                    <a:ext uri="{9D8B030D-6E8A-4147-A177-3AD203B41FA5}">
                      <a16:colId xmlns:a16="http://schemas.microsoft.com/office/drawing/2014/main" val="20000"/>
                    </a:ext>
                  </a:extLst>
                </a:gridCol>
                <a:gridCol w="1205567">
                  <a:extLst>
                    <a:ext uri="{9D8B030D-6E8A-4147-A177-3AD203B41FA5}">
                      <a16:colId xmlns:a16="http://schemas.microsoft.com/office/drawing/2014/main" val="1697917131"/>
                    </a:ext>
                  </a:extLst>
                </a:gridCol>
                <a:gridCol w="1205567">
                  <a:extLst>
                    <a:ext uri="{9D8B030D-6E8A-4147-A177-3AD203B41FA5}">
                      <a16:colId xmlns:a16="http://schemas.microsoft.com/office/drawing/2014/main" val="3776451925"/>
                    </a:ext>
                  </a:extLst>
                </a:gridCol>
                <a:gridCol w="1205567">
                  <a:extLst>
                    <a:ext uri="{9D8B030D-6E8A-4147-A177-3AD203B41FA5}">
                      <a16:colId xmlns:a16="http://schemas.microsoft.com/office/drawing/2014/main" val="3869064638"/>
                    </a:ext>
                  </a:extLst>
                </a:gridCol>
                <a:gridCol w="1205567">
                  <a:extLst>
                    <a:ext uri="{9D8B030D-6E8A-4147-A177-3AD203B41FA5}">
                      <a16:colId xmlns:a16="http://schemas.microsoft.com/office/drawing/2014/main" val="1528844177"/>
                    </a:ext>
                  </a:extLst>
                </a:gridCol>
                <a:gridCol w="1205567">
                  <a:extLst>
                    <a:ext uri="{9D8B030D-6E8A-4147-A177-3AD203B41FA5}">
                      <a16:colId xmlns:a16="http://schemas.microsoft.com/office/drawing/2014/main" val="20004"/>
                    </a:ext>
                  </a:extLst>
                </a:gridCol>
                <a:gridCol w="1079830">
                  <a:extLst>
                    <a:ext uri="{9D8B030D-6E8A-4147-A177-3AD203B41FA5}">
                      <a16:colId xmlns:a16="http://schemas.microsoft.com/office/drawing/2014/main" val="20008"/>
                    </a:ext>
                  </a:extLst>
                </a:gridCol>
              </a:tblGrid>
              <a:tr h="418743">
                <a:tc>
                  <a:txBody>
                    <a:bodyPr/>
                    <a:lstStyle/>
                    <a:p>
                      <a:pPr marL="0" marR="0" lvl="1" indent="0" algn="l" defTabSz="914400" rtl="0" eaLnBrk="1" fontAlgn="auto" latinLnBrk="0" hangingPunct="1">
                        <a:lnSpc>
                          <a:spcPct val="100000"/>
                        </a:lnSpc>
                        <a:spcBef>
                          <a:spcPts val="300"/>
                        </a:spcBef>
                        <a:spcAft>
                          <a:spcPts val="0"/>
                        </a:spcAft>
                        <a:buClrTx/>
                        <a:buSzTx/>
                        <a:buFont typeface="Arial" pitchFamily="34" charset="0"/>
                        <a:buNone/>
                        <a:tabLst/>
                        <a:defRPr/>
                      </a:pPr>
                      <a:endParaRPr lang="en-GB" sz="2000" b="1" kern="1200" noProof="0" dirty="0">
                        <a:solidFill>
                          <a:srgbClr val="595959"/>
                        </a:solidFill>
                        <a:latin typeface="Arial"/>
                        <a:ea typeface="+mn-ea"/>
                        <a:cs typeface="Arial"/>
                      </a:endParaRPr>
                    </a:p>
                  </a:txBody>
                  <a:tcPr marL="36000" marR="36000" marT="36000" marB="36000" anchor="b" horzOverflow="overflow">
                    <a:no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3"/>
                        </a:rPr>
                        <a:t>ENCORE</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4"/>
                        </a:rPr>
                        <a:t>NatCap</a:t>
                      </a:r>
                    </a:p>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4"/>
                        </a:rPr>
                        <a:t>checker</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5"/>
                        </a:rPr>
                        <a:t>TESSA</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6"/>
                        </a:rPr>
                        <a:t>CEV</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7"/>
                        </a:rPr>
                        <a:t>ARIES</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err="1">
                          <a:solidFill>
                            <a:schemeClr val="tx1"/>
                          </a:solidFill>
                          <a:latin typeface="Arial"/>
                          <a:ea typeface="+mn-ea"/>
                          <a:cs typeface="Arial"/>
                          <a:hlinkClick r:id="rId8"/>
                        </a:rPr>
                        <a:t>InVEST</a:t>
                      </a:r>
                      <a:endParaRPr lang="en-GB" sz="1800" b="1" kern="1200" noProof="0" dirty="0">
                        <a:solidFill>
                          <a:schemeClr val="tx1"/>
                        </a:solidFill>
                        <a:latin typeface="Arial"/>
                        <a:ea typeface="+mn-ea"/>
                        <a:cs typeface="Arial"/>
                        <a:hlinkClick r:id="rId8"/>
                      </a:endParaRPr>
                    </a:p>
                  </a:txBody>
                  <a:tcPr marL="36000" marR="36000" marT="36000" marB="36000" anchor="b" horzOverflow="overflow">
                    <a:solidFill>
                      <a:srgbClr val="EAEFF7"/>
                    </a:solidFill>
                  </a:tcPr>
                </a:tc>
                <a:extLst>
                  <a:ext uri="{0D108BD9-81ED-4DB2-BD59-A6C34878D82A}">
                    <a16:rowId xmlns:a16="http://schemas.microsoft.com/office/drawing/2014/main" val="10000"/>
                  </a:ext>
                </a:extLst>
              </a:tr>
              <a:tr h="548135">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Identifying new investments, markets, prices and products</a:t>
                      </a: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1"/>
                  </a:ext>
                </a:extLst>
              </a:tr>
              <a:tr h="159958">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Managing risks</a:t>
                      </a:r>
                      <a:endParaRPr kumimoji="0" lang="en-GB" sz="2000" b="1" i="0" u="none" strike="noStrike" kern="1200" cap="none" spc="0" normalizeH="0" baseline="0" noProof="0" dirty="0">
                        <a:ln>
                          <a:noFill/>
                        </a:ln>
                        <a:solidFill>
                          <a:srgbClr val="595959"/>
                        </a:solidFill>
                        <a:effectLst/>
                        <a:uLnTx/>
                        <a:uFillTx/>
                        <a:latin typeface="Arial"/>
                        <a:ea typeface="+mn-ea"/>
                        <a:cs typeface="Arial"/>
                      </a:endParaRPr>
                    </a:p>
                  </a:txBody>
                  <a:tcPr marL="36000" marR="36000" marT="36000" marB="36000"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noFill/>
                  </a:tcPr>
                </a:tc>
                <a:extLst>
                  <a:ext uri="{0D108BD9-81ED-4DB2-BD59-A6C34878D82A}">
                    <a16:rowId xmlns:a16="http://schemas.microsoft.com/office/drawing/2014/main" val="10002"/>
                  </a:ext>
                </a:extLst>
              </a:tr>
              <a:tr h="80692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Articulating environmental performance and costing environmental impacts</a:t>
                      </a:r>
                      <a:endParaRPr kumimoji="0" lang="en-GB" sz="2000" b="1" i="0" u="none" strike="noStrike" kern="1200" cap="none" spc="0" normalizeH="0" baseline="0" noProof="0" dirty="0">
                        <a:ln>
                          <a:noFill/>
                        </a:ln>
                        <a:solidFill>
                          <a:srgbClr val="595959"/>
                        </a:solidFill>
                        <a:effectLst/>
                        <a:uLnTx/>
                        <a:uFillTx/>
                        <a:latin typeface="Arial"/>
                        <a:ea typeface="+mn-ea"/>
                        <a:cs typeface="Arial"/>
                      </a:endParaRP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5"/>
                  </a:ext>
                </a:extLst>
              </a:tr>
              <a:tr h="80692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rgbClr val="595959"/>
                          </a:solidFill>
                          <a:effectLst/>
                          <a:uLnTx/>
                          <a:uFillTx/>
                          <a:latin typeface="Arial"/>
                          <a:ea typeface="+mn-ea"/>
                          <a:cs typeface="Arial"/>
                        </a:rPr>
                        <a:t>Difficulty to implement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extLst>
                  <a:ext uri="{0D108BD9-81ED-4DB2-BD59-A6C34878D82A}">
                    <a16:rowId xmlns:a16="http://schemas.microsoft.com/office/drawing/2014/main" val="4159808483"/>
                  </a:ext>
                </a:extLst>
              </a:tr>
            </a:tbl>
          </a:graphicData>
        </a:graphic>
      </p:graphicFrame>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fld id="{971CEC84-1649-40CE-BFF6-7286506FEA08}" type="slidenum">
              <a:rPr lang="en-GB" smtClean="0"/>
              <a:pPr/>
              <a:t>105</a:t>
            </a:fld>
            <a:endParaRPr lang="en-GB"/>
          </a:p>
        </p:txBody>
      </p:sp>
      <p:sp>
        <p:nvSpPr>
          <p:cNvPr id="7" name="Teardrop 4">
            <a:extLst>
              <a:ext uri="{FF2B5EF4-FFF2-40B4-BE49-F238E27FC236}">
                <a16:creationId xmlns:a16="http://schemas.microsoft.com/office/drawing/2014/main" id="{1FB1370E-E49F-4372-BCEB-E9CAF032196E}"/>
              </a:ext>
            </a:extLst>
          </p:cNvPr>
          <p:cNvSpPr/>
          <p:nvPr/>
        </p:nvSpPr>
        <p:spPr>
          <a:xfrm>
            <a:off x="10724606" y="146417"/>
            <a:ext cx="1263117" cy="101617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9F52D3ED-3A6A-4372-A48B-737FE2CE3420}"/>
              </a:ext>
            </a:extLst>
          </p:cNvPr>
          <p:cNvSpPr txBox="1"/>
          <p:nvPr/>
        </p:nvSpPr>
        <p:spPr>
          <a:xfrm>
            <a:off x="10856870" y="262090"/>
            <a:ext cx="1130853"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44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1717483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94"/>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Companies are </a:t>
            </a:r>
            <a:r>
              <a:rPr lang="en-GB" b="1" dirty="0"/>
              <a:t>Experimenting &amp; Sharing</a:t>
            </a:r>
            <a:endParaRPr dirty="0"/>
          </a:p>
        </p:txBody>
      </p:sp>
      <p:sp>
        <p:nvSpPr>
          <p:cNvPr id="1893" name="Google Shape;1893;p94"/>
          <p:cNvSpPr txBox="1"/>
          <p:nvPr/>
        </p:nvSpPr>
        <p:spPr>
          <a:xfrm>
            <a:off x="8563913" y="4860147"/>
            <a:ext cx="792372" cy="369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4" name="Google Shape;1894;p94"/>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fld id="{00000000-1234-1234-1234-123412341234}" type="slidenum">
              <a:rPr lang="en-GB" sz="1600" b="0" i="0" u="none" strike="noStrike" cap="none">
                <a:solidFill>
                  <a:srgbClr val="595959"/>
                </a:solidFill>
                <a:latin typeface="Arial"/>
                <a:ea typeface="Arial"/>
                <a:cs typeface="Arial"/>
                <a:sym typeface="Arial"/>
              </a:rPr>
              <a:t>106</a:t>
            </a:fld>
            <a:endParaRPr sz="1600" b="0" i="0" u="none" strike="noStrike" cap="none">
              <a:solidFill>
                <a:srgbClr val="595959"/>
              </a:solidFill>
              <a:latin typeface="Arial"/>
              <a:ea typeface="Arial"/>
              <a:cs typeface="Arial"/>
              <a:sym typeface="Arial"/>
            </a:endParaRPr>
          </a:p>
        </p:txBody>
      </p:sp>
      <p:pic>
        <p:nvPicPr>
          <p:cNvPr id="1895" name="Google Shape;1895;p94"/>
          <p:cNvPicPr preferRelativeResize="0"/>
          <p:nvPr/>
        </p:nvPicPr>
        <p:blipFill rotWithShape="1">
          <a:blip r:embed="rId3">
            <a:alphaModFix/>
          </a:blip>
          <a:srcRect/>
          <a:stretch/>
        </p:blipFill>
        <p:spPr>
          <a:xfrm>
            <a:off x="2715946" y="3243236"/>
            <a:ext cx="2234348" cy="1720755"/>
          </a:xfrm>
          <a:prstGeom prst="rect">
            <a:avLst/>
          </a:prstGeom>
          <a:noFill/>
          <a:ln>
            <a:noFill/>
          </a:ln>
          <a:effectLst>
            <a:outerShdw blurRad="292100" dist="139700" dir="2700000" algn="tl" rotWithShape="0">
              <a:srgbClr val="333333">
                <a:alpha val="64705"/>
              </a:srgbClr>
            </a:outerShdw>
          </a:effectLst>
        </p:spPr>
      </p:pic>
      <p:pic>
        <p:nvPicPr>
          <p:cNvPr id="1896" name="Google Shape;1896;p94" descr="Arla Foods - Wikipedia"/>
          <p:cNvPicPr preferRelativeResize="0"/>
          <p:nvPr/>
        </p:nvPicPr>
        <p:blipFill rotWithShape="1">
          <a:blip r:embed="rId4">
            <a:alphaModFix/>
          </a:blip>
          <a:srcRect/>
          <a:stretch/>
        </p:blipFill>
        <p:spPr>
          <a:xfrm>
            <a:off x="3434386" y="2666546"/>
            <a:ext cx="791906" cy="530557"/>
          </a:xfrm>
          <a:prstGeom prst="rect">
            <a:avLst/>
          </a:prstGeom>
          <a:noFill/>
          <a:ln>
            <a:noFill/>
          </a:ln>
        </p:spPr>
      </p:pic>
      <p:pic>
        <p:nvPicPr>
          <p:cNvPr id="1897" name="Google Shape;1897;p94"/>
          <p:cNvPicPr preferRelativeResize="0"/>
          <p:nvPr/>
        </p:nvPicPr>
        <p:blipFill rotWithShape="1">
          <a:blip r:embed="rId5">
            <a:alphaModFix/>
          </a:blip>
          <a:srcRect/>
          <a:stretch/>
        </p:blipFill>
        <p:spPr>
          <a:xfrm>
            <a:off x="5301510" y="1549955"/>
            <a:ext cx="1357306" cy="1788115"/>
          </a:xfrm>
          <a:prstGeom prst="rect">
            <a:avLst/>
          </a:prstGeom>
          <a:noFill/>
          <a:ln>
            <a:noFill/>
          </a:ln>
          <a:effectLst>
            <a:outerShdw blurRad="292100" dist="139700" dir="2700000" algn="tl" rotWithShape="0">
              <a:srgbClr val="333333">
                <a:alpha val="64705"/>
              </a:srgbClr>
            </a:outerShdw>
          </a:effectLst>
        </p:spPr>
      </p:pic>
      <p:pic>
        <p:nvPicPr>
          <p:cNvPr id="1898" name="Google Shape;1898;p94"/>
          <p:cNvPicPr preferRelativeResize="0"/>
          <p:nvPr/>
        </p:nvPicPr>
        <p:blipFill rotWithShape="1">
          <a:blip r:embed="rId6">
            <a:alphaModFix/>
          </a:blip>
          <a:srcRect/>
          <a:stretch/>
        </p:blipFill>
        <p:spPr>
          <a:xfrm>
            <a:off x="4269994" y="1405992"/>
            <a:ext cx="1031516" cy="649490"/>
          </a:xfrm>
          <a:prstGeom prst="rect">
            <a:avLst/>
          </a:prstGeom>
          <a:noFill/>
          <a:ln>
            <a:noFill/>
          </a:ln>
        </p:spPr>
      </p:pic>
      <p:pic>
        <p:nvPicPr>
          <p:cNvPr id="1899" name="Google Shape;1899;p94"/>
          <p:cNvPicPr preferRelativeResize="0"/>
          <p:nvPr/>
        </p:nvPicPr>
        <p:blipFill rotWithShape="1">
          <a:blip r:embed="rId7">
            <a:alphaModFix/>
          </a:blip>
          <a:srcRect l="6500"/>
          <a:stretch/>
        </p:blipFill>
        <p:spPr>
          <a:xfrm>
            <a:off x="1075904" y="1334127"/>
            <a:ext cx="2118872" cy="1415713"/>
          </a:xfrm>
          <a:prstGeom prst="rect">
            <a:avLst/>
          </a:prstGeom>
          <a:noFill/>
          <a:ln>
            <a:noFill/>
          </a:ln>
          <a:effectLst>
            <a:outerShdw blurRad="292100" dist="139700" dir="2700000" algn="tl" rotWithShape="0">
              <a:srgbClr val="333333">
                <a:alpha val="64705"/>
              </a:srgbClr>
            </a:outerShdw>
          </a:effectLst>
        </p:spPr>
      </p:pic>
      <p:pic>
        <p:nvPicPr>
          <p:cNvPr id="1900" name="Google Shape;1900;p94" descr="Yes Bank – Logos Download"/>
          <p:cNvPicPr preferRelativeResize="0"/>
          <p:nvPr/>
        </p:nvPicPr>
        <p:blipFill rotWithShape="1">
          <a:blip r:embed="rId8">
            <a:alphaModFix/>
          </a:blip>
          <a:srcRect/>
          <a:stretch/>
        </p:blipFill>
        <p:spPr>
          <a:xfrm>
            <a:off x="150103" y="1829891"/>
            <a:ext cx="791906" cy="307585"/>
          </a:xfrm>
          <a:prstGeom prst="rect">
            <a:avLst/>
          </a:prstGeom>
          <a:noFill/>
          <a:ln>
            <a:noFill/>
          </a:ln>
        </p:spPr>
      </p:pic>
      <p:pic>
        <p:nvPicPr>
          <p:cNvPr id="1901" name="Google Shape;1901;p94"/>
          <p:cNvPicPr preferRelativeResize="0"/>
          <p:nvPr/>
        </p:nvPicPr>
        <p:blipFill rotWithShape="1">
          <a:blip r:embed="rId9">
            <a:alphaModFix/>
          </a:blip>
          <a:srcRect/>
          <a:stretch/>
        </p:blipFill>
        <p:spPr>
          <a:xfrm>
            <a:off x="314194" y="1318050"/>
            <a:ext cx="488858" cy="456267"/>
          </a:xfrm>
          <a:prstGeom prst="rect">
            <a:avLst/>
          </a:prstGeom>
          <a:noFill/>
          <a:ln>
            <a:noFill/>
          </a:ln>
        </p:spPr>
      </p:pic>
      <p:pic>
        <p:nvPicPr>
          <p:cNvPr id="1902" name="Google Shape;1902;p94"/>
          <p:cNvPicPr preferRelativeResize="0"/>
          <p:nvPr/>
        </p:nvPicPr>
        <p:blipFill rotWithShape="1">
          <a:blip r:embed="rId10">
            <a:alphaModFix/>
          </a:blip>
          <a:srcRect/>
          <a:stretch/>
        </p:blipFill>
        <p:spPr>
          <a:xfrm>
            <a:off x="6212264" y="3959545"/>
            <a:ext cx="2023911" cy="1670789"/>
          </a:xfrm>
          <a:prstGeom prst="rect">
            <a:avLst/>
          </a:prstGeom>
          <a:noFill/>
          <a:ln>
            <a:noFill/>
          </a:ln>
          <a:effectLst>
            <a:outerShdw blurRad="292100" dist="139700" dir="2700000" algn="tl" rotWithShape="0">
              <a:srgbClr val="333333">
                <a:alpha val="64705"/>
              </a:srgbClr>
            </a:outerShdw>
          </a:effectLst>
        </p:spPr>
      </p:pic>
      <p:pic>
        <p:nvPicPr>
          <p:cNvPr id="1903" name="Google Shape;1903;p94" descr="denkstatt - Crunchbase Company Profile &amp; Funding"/>
          <p:cNvPicPr preferRelativeResize="0"/>
          <p:nvPr/>
        </p:nvPicPr>
        <p:blipFill rotWithShape="1">
          <a:blip r:embed="rId11">
            <a:alphaModFix/>
          </a:blip>
          <a:srcRect t="35680" b="40760"/>
          <a:stretch/>
        </p:blipFill>
        <p:spPr>
          <a:xfrm>
            <a:off x="7459427" y="3639874"/>
            <a:ext cx="776748" cy="183004"/>
          </a:xfrm>
          <a:prstGeom prst="rect">
            <a:avLst/>
          </a:prstGeom>
          <a:noFill/>
          <a:ln>
            <a:noFill/>
          </a:ln>
        </p:spPr>
      </p:pic>
      <p:pic>
        <p:nvPicPr>
          <p:cNvPr id="1904" name="Google Shape;1904;p94"/>
          <p:cNvPicPr preferRelativeResize="0"/>
          <p:nvPr/>
        </p:nvPicPr>
        <p:blipFill rotWithShape="1">
          <a:blip r:embed="rId12">
            <a:alphaModFix/>
          </a:blip>
          <a:srcRect l="3261" t="23348" r="3695" b="21917"/>
          <a:stretch/>
        </p:blipFill>
        <p:spPr>
          <a:xfrm>
            <a:off x="9022249" y="2517633"/>
            <a:ext cx="1264519" cy="371935"/>
          </a:xfrm>
          <a:prstGeom prst="rect">
            <a:avLst/>
          </a:prstGeom>
          <a:noFill/>
          <a:ln>
            <a:noFill/>
          </a:ln>
        </p:spPr>
      </p:pic>
      <p:pic>
        <p:nvPicPr>
          <p:cNvPr id="1905" name="Google Shape;1905;p94" descr="denkstatt - Crunchbase Company Profile &amp; Funding"/>
          <p:cNvPicPr preferRelativeResize="0"/>
          <p:nvPr/>
        </p:nvPicPr>
        <p:blipFill rotWithShape="1">
          <a:blip r:embed="rId11">
            <a:alphaModFix/>
          </a:blip>
          <a:srcRect t="35680" b="40760"/>
          <a:stretch/>
        </p:blipFill>
        <p:spPr>
          <a:xfrm>
            <a:off x="10641416" y="2612098"/>
            <a:ext cx="776748" cy="183004"/>
          </a:xfrm>
          <a:prstGeom prst="rect">
            <a:avLst/>
          </a:prstGeom>
          <a:noFill/>
          <a:ln>
            <a:noFill/>
          </a:ln>
        </p:spPr>
      </p:pic>
      <p:pic>
        <p:nvPicPr>
          <p:cNvPr id="1906" name="Google Shape;1906;p94" descr="Afbeelding met tekst, illustratie&#10;&#10;Automatisch gegenereerde beschrijving"/>
          <p:cNvPicPr preferRelativeResize="0"/>
          <p:nvPr/>
        </p:nvPicPr>
        <p:blipFill rotWithShape="1">
          <a:blip r:embed="rId13">
            <a:alphaModFix/>
          </a:blip>
          <a:srcRect l="14494" r="32071"/>
          <a:stretch/>
        </p:blipFill>
        <p:spPr>
          <a:xfrm>
            <a:off x="6212264" y="3576817"/>
            <a:ext cx="1023081" cy="307706"/>
          </a:xfrm>
          <a:prstGeom prst="rect">
            <a:avLst/>
          </a:prstGeom>
          <a:noFill/>
          <a:ln>
            <a:noFill/>
          </a:ln>
        </p:spPr>
      </p:pic>
      <p:pic>
        <p:nvPicPr>
          <p:cNvPr id="1907" name="Google Shape;1907;p94">
            <a:hlinkClick r:id="rId14"/>
          </p:cNvPr>
          <p:cNvPicPr preferRelativeResize="0"/>
          <p:nvPr/>
        </p:nvPicPr>
        <p:blipFill rotWithShape="1">
          <a:blip r:embed="rId15">
            <a:alphaModFix/>
          </a:blip>
          <a:srcRect/>
          <a:stretch/>
        </p:blipFill>
        <p:spPr>
          <a:xfrm>
            <a:off x="9203541" y="2951790"/>
            <a:ext cx="2134699" cy="24625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Where are we in the learning objectives</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929005" y="2093909"/>
            <a:ext cx="10883313" cy="3940539"/>
          </a:xfrm>
        </p:spPr>
        <p:txBody>
          <a:bodyPr>
            <a:normAutofit fontScale="32500" lnSpcReduction="20000"/>
          </a:bodyPr>
          <a:lstStyle/>
          <a:p>
            <a:pPr marL="0" indent="0">
              <a:lnSpc>
                <a:spcPct val="120000"/>
              </a:lnSpc>
              <a:spcAft>
                <a:spcPts val="1200"/>
              </a:spcAft>
              <a:buNone/>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0" indent="0">
              <a:lnSpc>
                <a:spcPct val="120000"/>
              </a:lnSpc>
              <a:spcAft>
                <a:spcPts val="1200"/>
              </a:spcAft>
              <a:buNone/>
            </a:pPr>
            <a:r>
              <a:rPr lang="en-GB" sz="8000" dirty="0"/>
              <a:t>Acquire the necessary tools, resources and understanding to </a:t>
            </a:r>
            <a:r>
              <a:rPr lang="en-GB" sz="8000" b="1" dirty="0">
                <a:solidFill>
                  <a:srgbClr val="23BAED"/>
                </a:solidFill>
              </a:rPr>
              <a:t>scope your own assessment</a:t>
            </a:r>
            <a:endParaRPr lang="en-GB" sz="8000" dirty="0"/>
          </a:p>
          <a:p>
            <a:pPr marL="0" indent="0">
              <a:lnSpc>
                <a:spcPct val="120000"/>
              </a:lnSpc>
              <a:spcAft>
                <a:spcPts val="1200"/>
              </a:spcAft>
              <a:buNone/>
            </a:pPr>
            <a:r>
              <a:rPr lang="en-GB" sz="8000" dirty="0"/>
              <a:t>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dirty="0">
                <a:solidFill>
                  <a:schemeClr val="tx1">
                    <a:lumMod val="65000"/>
                    <a:lumOff val="35000"/>
                  </a:schemeClr>
                </a:solidFill>
              </a:rPr>
              <a:t>The aim of today’s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107</a:t>
            </a:fld>
            <a:endParaRPr lang="en-GB"/>
          </a:p>
        </p:txBody>
      </p:sp>
      <p:pic>
        <p:nvPicPr>
          <p:cNvPr id="8" name="Graphic 7" descr="Checkmark">
            <a:extLst>
              <a:ext uri="{FF2B5EF4-FFF2-40B4-BE49-F238E27FC236}">
                <a16:creationId xmlns:a16="http://schemas.microsoft.com/office/drawing/2014/main" id="{81457140-5B89-4F81-BF88-3EFBD5189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940" y="2155309"/>
            <a:ext cx="444761" cy="444761"/>
          </a:xfrm>
          <a:prstGeom prst="rect">
            <a:avLst/>
          </a:prstGeom>
        </p:spPr>
      </p:pic>
      <p:pic>
        <p:nvPicPr>
          <p:cNvPr id="9" name="Graphic 8" descr="Checkmark">
            <a:extLst>
              <a:ext uri="{FF2B5EF4-FFF2-40B4-BE49-F238E27FC236}">
                <a16:creationId xmlns:a16="http://schemas.microsoft.com/office/drawing/2014/main" id="{1571A970-B32E-4089-97BA-5A344A25A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195" y="3206619"/>
            <a:ext cx="444761" cy="444761"/>
          </a:xfrm>
          <a:prstGeom prst="rect">
            <a:avLst/>
          </a:prstGeom>
        </p:spPr>
      </p:pic>
      <p:pic>
        <p:nvPicPr>
          <p:cNvPr id="10" name="Graphic 9" descr="Checkmark">
            <a:extLst>
              <a:ext uri="{FF2B5EF4-FFF2-40B4-BE49-F238E27FC236}">
                <a16:creationId xmlns:a16="http://schemas.microsoft.com/office/drawing/2014/main" id="{7E97C058-725F-4680-985F-2BFED7D781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194" y="4255500"/>
            <a:ext cx="444761" cy="444761"/>
          </a:xfrm>
          <a:prstGeom prst="rect">
            <a:avLst/>
          </a:prstGeom>
        </p:spPr>
      </p:pic>
    </p:spTree>
    <p:extLst>
      <p:ext uri="{BB962C8B-B14F-4D97-AF65-F5344CB8AC3E}">
        <p14:creationId xmlns:p14="http://schemas.microsoft.com/office/powerpoint/2010/main" val="10026970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108</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219545863"/>
              </p:ext>
            </p:extLst>
          </p:nvPr>
        </p:nvGraphicFramePr>
        <p:xfrm>
          <a:off x="852358" y="1579622"/>
          <a:ext cx="10394762" cy="40716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0">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kern="1200" noProof="0" dirty="0">
                          <a:solidFill>
                            <a:srgbClr val="00B0F0"/>
                          </a:solidFill>
                          <a:latin typeface="+mn-lt"/>
                          <a:ea typeface="+mn-ea"/>
                          <a:cs typeface="+mn-cs"/>
                        </a:rPr>
                        <a:t>Optional: Case study presentation </a:t>
                      </a:r>
                      <a:endParaRPr lang="en-GB" sz="1700" b="1" i="0" kern="1200" dirty="0">
                        <a:solidFill>
                          <a:srgbClr val="00B0F0"/>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7310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a:blip r:embed="rId3"/>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Presentation of case studies</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Rectangle 6">
            <a:extLst>
              <a:ext uri="{FF2B5EF4-FFF2-40B4-BE49-F238E27FC236}">
                <a16:creationId xmlns:a16="http://schemas.microsoft.com/office/drawing/2014/main" id="{5CDF27F7-0C90-E54A-8B3E-8692E3EFDCD2}"/>
              </a:ext>
            </a:extLst>
          </p:cNvPr>
          <p:cNvSpPr/>
          <p:nvPr/>
        </p:nvSpPr>
        <p:spPr>
          <a:xfrm>
            <a:off x="439253"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1" name="Rectangle 10">
            <a:extLst>
              <a:ext uri="{FF2B5EF4-FFF2-40B4-BE49-F238E27FC236}">
                <a16:creationId xmlns:a16="http://schemas.microsoft.com/office/drawing/2014/main" id="{617D0F4A-EB62-FA48-B514-0A46CA58202E}"/>
              </a:ext>
            </a:extLst>
          </p:cNvPr>
          <p:cNvSpPr/>
          <p:nvPr/>
        </p:nvSpPr>
        <p:spPr>
          <a:xfrm>
            <a:off x="1396325"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2" name="Rectangle 11">
            <a:extLst>
              <a:ext uri="{FF2B5EF4-FFF2-40B4-BE49-F238E27FC236}">
                <a16:creationId xmlns:a16="http://schemas.microsoft.com/office/drawing/2014/main" id="{DBEA0871-4977-E142-B763-1F6C7C8DB7AD}"/>
              </a:ext>
            </a:extLst>
          </p:cNvPr>
          <p:cNvSpPr/>
          <p:nvPr/>
        </p:nvSpPr>
        <p:spPr>
          <a:xfrm>
            <a:off x="2344251" y="5498789"/>
            <a:ext cx="786043" cy="627691"/>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Tree>
    <p:extLst>
      <p:ext uri="{BB962C8B-B14F-4D97-AF65-F5344CB8AC3E}">
        <p14:creationId xmlns:p14="http://schemas.microsoft.com/office/powerpoint/2010/main" val="118253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a:t>Case study presentation from </a:t>
            </a:r>
            <a:r>
              <a:rPr lang="en-US" err="1">
                <a:solidFill>
                  <a:srgbClr val="FF0000"/>
                </a:solidFill>
              </a:rPr>
              <a:t>xyz</a:t>
            </a:r>
            <a:endParaRPr lang="en-CH">
              <a:solidFill>
                <a:srgbClr val="FF0000"/>
              </a:solidFill>
            </a:endParaRPr>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789690"/>
            <a:ext cx="11669257" cy="584885"/>
          </a:xfrm>
        </p:spPr>
        <p:txBody>
          <a:bodyPr>
            <a:normAutofit/>
          </a:bodyPr>
          <a:lstStyle/>
          <a:p>
            <a:pPr marL="0" indent="0">
              <a:buNone/>
            </a:pPr>
            <a:r>
              <a:rPr lang="en-US"/>
              <a:t>Pay attention to the following elements while listening to the presentation:</a:t>
            </a:r>
          </a:p>
        </p:txBody>
      </p:sp>
      <p:sp>
        <p:nvSpPr>
          <p:cNvPr id="4" name="Rectangle 3">
            <a:extLst>
              <a:ext uri="{FF2B5EF4-FFF2-40B4-BE49-F238E27FC236}">
                <a16:creationId xmlns:a16="http://schemas.microsoft.com/office/drawing/2014/main" id="{71203FF0-4CFD-4E73-981A-0C0BCB840562}"/>
              </a:ext>
            </a:extLst>
          </p:cNvPr>
          <p:cNvSpPr/>
          <p:nvPr/>
        </p:nvSpPr>
        <p:spPr>
          <a:xfrm>
            <a:off x="1147864" y="2607013"/>
            <a:ext cx="2694562" cy="3025302"/>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761F4C8-49EA-4156-A1BF-A3A9206FB2E4}"/>
              </a:ext>
            </a:extLst>
          </p:cNvPr>
          <p:cNvSpPr/>
          <p:nvPr/>
        </p:nvSpPr>
        <p:spPr>
          <a:xfrm>
            <a:off x="4802640" y="2607013"/>
            <a:ext cx="2694562" cy="3025302"/>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626EE5-7E4E-44BE-AE8B-B2A3675A3CFC}"/>
              </a:ext>
            </a:extLst>
          </p:cNvPr>
          <p:cNvSpPr/>
          <p:nvPr/>
        </p:nvSpPr>
        <p:spPr>
          <a:xfrm>
            <a:off x="8349574" y="2607013"/>
            <a:ext cx="2694562" cy="302530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4095C5-CAA4-482D-A837-0D41DE992E05}"/>
              </a:ext>
            </a:extLst>
          </p:cNvPr>
          <p:cNvSpPr txBox="1"/>
          <p:nvPr/>
        </p:nvSpPr>
        <p:spPr>
          <a:xfrm>
            <a:off x="1232035" y="3334834"/>
            <a:ext cx="236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Barriers,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how overcame these</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B23BF6B8-AEC5-4CA4-9987-516A2B424FE7}"/>
              </a:ext>
            </a:extLst>
          </p:cNvPr>
          <p:cNvSpPr txBox="1"/>
          <p:nvPr/>
        </p:nvSpPr>
        <p:spPr>
          <a:xfrm>
            <a:off x="5054461" y="2780836"/>
            <a:ext cx="218872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Objective of assessment &amp; process undertaken (incl. tools, methodologies adopted)</a:t>
            </a:r>
          </a:p>
        </p:txBody>
      </p:sp>
      <p:sp>
        <p:nvSpPr>
          <p:cNvPr id="9" name="TextBox 8">
            <a:extLst>
              <a:ext uri="{FF2B5EF4-FFF2-40B4-BE49-F238E27FC236}">
                <a16:creationId xmlns:a16="http://schemas.microsoft.com/office/drawing/2014/main" id="{E65D4D06-7322-408C-9B56-59EF0F7BF9E3}"/>
              </a:ext>
            </a:extLst>
          </p:cNvPr>
          <p:cNvSpPr txBox="1"/>
          <p:nvPr/>
        </p:nvSpPr>
        <p:spPr>
          <a:xfrm>
            <a:off x="8602493" y="3334834"/>
            <a:ext cx="21887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collaboration, next steps</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9F0BF0FB-4E78-4837-983D-5981DD6F5D40}"/>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4" name="Teardrop 4">
            <a:extLst>
              <a:ext uri="{FF2B5EF4-FFF2-40B4-BE49-F238E27FC236}">
                <a16:creationId xmlns:a16="http://schemas.microsoft.com/office/drawing/2014/main" id="{9691602C-1B4A-476F-B3B8-9A59E1A6CDE7}"/>
              </a:ext>
            </a:extLst>
          </p:cNvPr>
          <p:cNvSpPr/>
          <p:nvPr/>
        </p:nvSpPr>
        <p:spPr>
          <a:xfrm>
            <a:off x="10463982" y="146417"/>
            <a:ext cx="1523742" cy="108952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7">
            <a:extLst>
              <a:ext uri="{FF2B5EF4-FFF2-40B4-BE49-F238E27FC236}">
                <a16:creationId xmlns:a16="http://schemas.microsoft.com/office/drawing/2014/main" id="{A4AE9939-43F9-47A7-9564-CF2F02BBD48C}"/>
              </a:ext>
            </a:extLst>
          </p:cNvPr>
          <p:cNvSpPr txBox="1"/>
          <p:nvPr/>
        </p:nvSpPr>
        <p:spPr>
          <a:xfrm>
            <a:off x="10633588" y="262090"/>
            <a:ext cx="1354136"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46-51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60503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111</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081498842"/>
              </p:ext>
            </p:extLst>
          </p:nvPr>
        </p:nvGraphicFramePr>
        <p:xfrm>
          <a:off x="852358" y="1579622"/>
          <a:ext cx="10394762" cy="40716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0">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highlight>
                            <a:srgbClr val="FFFF00"/>
                          </a:highlight>
                          <a:latin typeface="+mn-lt"/>
                          <a:ea typeface="+mn-ea"/>
                          <a:cs typeface="+mn-cs"/>
                        </a:rPr>
                        <a:t>20</a:t>
                      </a:r>
                      <a:endParaRPr lang="en-CH" sz="1800" kern="1200" dirty="0">
                        <a:solidFill>
                          <a:schemeClr val="tx1">
                            <a:lumMod val="65000"/>
                            <a:lumOff val="35000"/>
                          </a:schemeClr>
                        </a:solidFill>
                        <a:highlight>
                          <a:srgbClr val="FFFF00"/>
                        </a:highlight>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kern="1200" noProof="0" dirty="0">
                          <a:solidFill>
                            <a:schemeClr val="tx1">
                              <a:lumMod val="65000"/>
                              <a:lumOff val="35000"/>
                            </a:schemeClr>
                          </a:solidFill>
                          <a:highlight>
                            <a:srgbClr val="FFFF00"/>
                          </a:highlight>
                          <a:latin typeface="+mn-lt"/>
                          <a:ea typeface="+mn-ea"/>
                          <a:cs typeface="+mn-cs"/>
                        </a:rPr>
                        <a:t>Case study presentation </a:t>
                      </a:r>
                      <a:endParaRPr lang="en-GB" sz="1600" b="1" kern="1200" dirty="0">
                        <a:solidFill>
                          <a:schemeClr val="tx1">
                            <a:lumMod val="65000"/>
                            <a:lumOff val="35000"/>
                          </a:schemeClr>
                        </a:solidFill>
                        <a:highlight>
                          <a:srgbClr val="FFFF00"/>
                        </a:highlight>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700" b="1" i="0" kern="1200" dirty="0">
                          <a:solidFill>
                            <a:srgbClr val="00B0F0"/>
                          </a:solidFill>
                          <a:latin typeface="+mn-lt"/>
                          <a:ea typeface="+mn-ea"/>
                          <a:cs typeface="+mn-cs"/>
                        </a:rPr>
                        <a:t>Wrap-up – 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19368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pic>
        <p:nvPicPr>
          <p:cNvPr id="2177" name="Google Shape;2177;p114"/>
          <p:cNvPicPr preferRelativeResize="0"/>
          <p:nvPr/>
        </p:nvPicPr>
        <p:blipFill rotWithShape="1">
          <a:blip r:embed="rId3">
            <a:alphaModFix/>
          </a:blip>
          <a:srcRect t="26105" b="26105"/>
          <a:stretch/>
        </p:blipFill>
        <p:spPr>
          <a:xfrm>
            <a:off x="6480699" y="1158506"/>
            <a:ext cx="5711301" cy="4842596"/>
          </a:xfrm>
          <a:prstGeom prst="rect">
            <a:avLst/>
          </a:prstGeom>
          <a:noFill/>
          <a:ln>
            <a:noFill/>
          </a:ln>
        </p:spPr>
      </p:pic>
      <p:pic>
        <p:nvPicPr>
          <p:cNvPr id="2178" name="Google Shape;2178;p114" descr="SwooshMask.png"/>
          <p:cNvPicPr preferRelativeResize="0"/>
          <p:nvPr/>
        </p:nvPicPr>
        <p:blipFill rotWithShape="1">
          <a:blip r:embed="rId4">
            <a:alphaModFix/>
          </a:blip>
          <a:srcRect/>
          <a:stretch/>
        </p:blipFill>
        <p:spPr>
          <a:xfrm>
            <a:off x="3684233" y="1151511"/>
            <a:ext cx="4909006" cy="4858657"/>
          </a:xfrm>
          <a:prstGeom prst="rect">
            <a:avLst/>
          </a:prstGeom>
          <a:noFill/>
          <a:ln>
            <a:noFill/>
          </a:ln>
        </p:spPr>
      </p:pic>
      <p:sp>
        <p:nvSpPr>
          <p:cNvPr id="2179" name="Google Shape;2179;p114"/>
          <p:cNvSpPr txBox="1">
            <a:spLocks noGrp="1"/>
          </p:cNvSpPr>
          <p:nvPr>
            <p:ph type="title"/>
          </p:nvPr>
        </p:nvSpPr>
        <p:spPr>
          <a:xfrm>
            <a:off x="314194" y="116021"/>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Key take-aways / Closing word</a:t>
            </a:r>
            <a:endParaRPr dirty="0"/>
          </a:p>
        </p:txBody>
      </p:sp>
      <p:sp>
        <p:nvSpPr>
          <p:cNvPr id="2180" name="Google Shape;2180;p114"/>
          <p:cNvSpPr txBox="1">
            <a:spLocks noGrp="1"/>
          </p:cNvSpPr>
          <p:nvPr>
            <p:ph type="body" idx="1"/>
          </p:nvPr>
        </p:nvSpPr>
        <p:spPr>
          <a:xfrm>
            <a:off x="175948" y="1356951"/>
            <a:ext cx="7762582" cy="4002055"/>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SzPts val="2000"/>
              <a:buFont typeface="Arial"/>
              <a:buAutoNum type="arabicPeriod"/>
            </a:pPr>
            <a:r>
              <a:rPr lang="en-GB" sz="2000" b="1" dirty="0"/>
              <a:t>Business impacts and depends on nature </a:t>
            </a:r>
            <a:endParaRPr dirty="0"/>
          </a:p>
          <a:p>
            <a:pPr marL="457200" indent="-457200">
              <a:lnSpc>
                <a:spcPct val="100000"/>
              </a:lnSpc>
              <a:buFont typeface="+mj-lt"/>
              <a:buAutoNum type="arabicPeriod"/>
            </a:pPr>
            <a:r>
              <a:rPr lang="en-GB" sz="2000" b="1" dirty="0"/>
              <a:t>Identifying, measuring and valuing your natural capital impacts and dependencies helps make better and more informed decisions</a:t>
            </a:r>
          </a:p>
          <a:p>
            <a:pPr marL="457200" indent="-457200">
              <a:lnSpc>
                <a:spcPct val="100000"/>
              </a:lnSpc>
              <a:buFont typeface="+mj-lt"/>
              <a:buAutoNum type="arabicPeriod"/>
            </a:pPr>
            <a:r>
              <a:rPr lang="en-US" sz="2000" b="1" dirty="0"/>
              <a:t>The Natural Capital Protocol provides the framework to go through that process</a:t>
            </a:r>
          </a:p>
          <a:p>
            <a:pPr marL="457200" lvl="0" indent="-457200" algn="l" rtl="0">
              <a:lnSpc>
                <a:spcPct val="100000"/>
              </a:lnSpc>
              <a:spcAft>
                <a:spcPts val="0"/>
              </a:spcAft>
              <a:buSzPts val="2000"/>
              <a:buFont typeface="Arial"/>
              <a:buAutoNum type="arabicPeriod"/>
            </a:pPr>
            <a:r>
              <a:rPr lang="en-GB" sz="2000" b="1" dirty="0"/>
              <a:t>There are many existing tools &amp; resource: the one you choose depends on the objective &amp; scope of your assessment</a:t>
            </a:r>
            <a:endParaRPr sz="2000" b="1" dirty="0"/>
          </a:p>
          <a:p>
            <a:pPr marL="457200" indent="-457200" fontAlgn="t">
              <a:lnSpc>
                <a:spcPct val="100000"/>
              </a:lnSpc>
              <a:buSzPts val="2000"/>
              <a:buFont typeface="Arial"/>
              <a:buAutoNum type="arabicPeriod"/>
            </a:pPr>
            <a:r>
              <a:rPr lang="en-US" sz="2000" b="1" dirty="0"/>
              <a:t>The first steps to assessing natural capital are to define your objective, identify your impacts and/or dependencies, and scope your assessment</a:t>
            </a:r>
          </a:p>
        </p:txBody>
      </p:sp>
      <p:sp>
        <p:nvSpPr>
          <p:cNvPr id="2183" name="Google Shape;2183;p114"/>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113</a:t>
            </a:fld>
            <a:endParaRPr sz="1600">
              <a:solidFill>
                <a:srgbClr val="595959"/>
              </a:solidFill>
              <a:latin typeface="Arial"/>
              <a:ea typeface="Arial"/>
              <a:cs typeface="Arial"/>
              <a:sym typeface="Arial"/>
            </a:endParaRPr>
          </a:p>
        </p:txBody>
      </p:sp>
      <p:sp>
        <p:nvSpPr>
          <p:cNvPr id="7" name="Teardrop 9">
            <a:extLst>
              <a:ext uri="{FF2B5EF4-FFF2-40B4-BE49-F238E27FC236}">
                <a16:creationId xmlns:a16="http://schemas.microsoft.com/office/drawing/2014/main" id="{661B5EB0-E5A3-49C5-A742-021C129723F9}"/>
              </a:ext>
            </a:extLst>
          </p:cNvPr>
          <p:cNvSpPr/>
          <p:nvPr/>
        </p:nvSpPr>
        <p:spPr>
          <a:xfrm>
            <a:off x="10573907" y="258097"/>
            <a:ext cx="1442145" cy="11698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6">
            <a:extLst>
              <a:ext uri="{FF2B5EF4-FFF2-40B4-BE49-F238E27FC236}">
                <a16:creationId xmlns:a16="http://schemas.microsoft.com/office/drawing/2014/main" id="{B3CB06C4-02A0-490C-BC86-0C0B3E54E393}"/>
              </a:ext>
            </a:extLst>
          </p:cNvPr>
          <p:cNvSpPr txBox="1"/>
          <p:nvPr/>
        </p:nvSpPr>
        <p:spPr>
          <a:xfrm>
            <a:off x="10661609" y="464483"/>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kumimoji="0" lang="en-US" sz="1500" b="1" i="0" u="none" strike="noStrike" kern="1200" cap="none" spc="0" normalizeH="0" baseline="0" noProof="0" dirty="0">
                <a:ln>
                  <a:noFill/>
                </a:ln>
                <a:solidFill>
                  <a:prstClr val="white"/>
                </a:solidFill>
                <a:effectLst/>
                <a:uLnTx/>
                <a:uFillTx/>
                <a:latin typeface="Arial"/>
                <a:ea typeface="+mn-ea"/>
                <a:cs typeface="+mn-cs"/>
              </a:rPr>
              <a:t>p. 52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314196" y="125352"/>
            <a:ext cx="10303562" cy="878150"/>
          </a:xfrm>
        </p:spPr>
        <p:txBody>
          <a:bodyPr>
            <a:normAutofit fontScale="90000"/>
          </a:bodyPr>
          <a:lstStyle/>
          <a:p>
            <a:r>
              <a:rPr lang="nl-NL" dirty="0" err="1"/>
              <a:t>Creating</a:t>
            </a:r>
            <a:r>
              <a:rPr lang="nl-NL" dirty="0"/>
              <a:t> </a:t>
            </a:r>
            <a:r>
              <a:rPr lang="nl-NL" dirty="0" err="1"/>
              <a:t>an</a:t>
            </a:r>
            <a:r>
              <a:rPr lang="nl-NL" dirty="0"/>
              <a:t> </a:t>
            </a:r>
            <a:r>
              <a:rPr lang="nl-NL" dirty="0" err="1"/>
              <a:t>inducive</a:t>
            </a:r>
            <a:r>
              <a:rPr lang="nl-NL" dirty="0"/>
              <a:t> company environment </a:t>
            </a:r>
            <a:r>
              <a:rPr lang="nl-NL" dirty="0" err="1"/>
              <a:t>for</a:t>
            </a:r>
            <a:r>
              <a:rPr lang="nl-NL" dirty="0"/>
              <a:t> </a:t>
            </a:r>
            <a:r>
              <a:rPr lang="nl-NL" dirty="0" err="1"/>
              <a:t>integrating</a:t>
            </a:r>
            <a:r>
              <a:rPr lang="nl-NL" dirty="0"/>
              <a:t> </a:t>
            </a:r>
            <a:r>
              <a:rPr lang="nl-NL" dirty="0" err="1"/>
              <a:t>natural</a:t>
            </a:r>
            <a:r>
              <a:rPr lang="nl-NL" dirty="0"/>
              <a:t> </a:t>
            </a:r>
            <a:r>
              <a:rPr lang="nl-NL" dirty="0" err="1"/>
              <a:t>capital</a:t>
            </a:r>
            <a:endParaRPr lang="nl-NL" dirty="0"/>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111611" y="1369614"/>
            <a:ext cx="5480433" cy="4554936"/>
          </a:xfrm>
        </p:spPr>
        <p:txBody>
          <a:bodyPr>
            <a:normAutofit fontScale="85000" lnSpcReduction="20000"/>
          </a:bodyPr>
          <a:lstStyle/>
          <a:p>
            <a:pPr>
              <a:lnSpc>
                <a:spcPct val="170000"/>
              </a:lnSpc>
            </a:pPr>
            <a:r>
              <a:rPr lang="en-GB" sz="1800" dirty="0"/>
              <a:t>Integrating natural capital into business decision-making is a </a:t>
            </a:r>
            <a:r>
              <a:rPr lang="en-GB" sz="1800" b="1" dirty="0">
                <a:solidFill>
                  <a:srgbClr val="23BAED"/>
                </a:solidFill>
              </a:rPr>
              <a:t>collaborative process.</a:t>
            </a:r>
          </a:p>
          <a:p>
            <a:pPr>
              <a:lnSpc>
                <a:spcPct val="170000"/>
              </a:lnSpc>
            </a:pPr>
            <a:r>
              <a:rPr lang="en-GB" sz="1800" dirty="0"/>
              <a:t>Each person in a company has its </a:t>
            </a:r>
            <a:r>
              <a:rPr lang="en-GB" sz="1800" b="1" dirty="0">
                <a:solidFill>
                  <a:srgbClr val="23BAED"/>
                </a:solidFill>
              </a:rPr>
              <a:t>own role </a:t>
            </a:r>
            <a:r>
              <a:rPr lang="en-GB" sz="1800" dirty="0"/>
              <a:t>to play in driving sustainability. Sometimes, i.e. in the case of SMEs, one person can embody different roles.</a:t>
            </a:r>
          </a:p>
          <a:p>
            <a:pPr>
              <a:lnSpc>
                <a:spcPct val="170000"/>
              </a:lnSpc>
            </a:pPr>
            <a:r>
              <a:rPr lang="en-GB" sz="1800" dirty="0"/>
              <a:t>To empower your colleagues and managers and collaborate effectively, you need to be aware of the </a:t>
            </a:r>
            <a:r>
              <a:rPr lang="en-GB" sz="1800" b="1" dirty="0">
                <a:solidFill>
                  <a:srgbClr val="23BAED"/>
                </a:solidFill>
              </a:rPr>
              <a:t>challenges and needs </a:t>
            </a:r>
            <a:r>
              <a:rPr lang="en-GB" sz="1800" dirty="0"/>
              <a:t>for each role.</a:t>
            </a:r>
            <a:endParaRPr lang="en-GB" sz="1800" b="1" dirty="0">
              <a:solidFill>
                <a:srgbClr val="23BAED"/>
              </a:solidFill>
            </a:endParaRPr>
          </a:p>
          <a:p>
            <a:pPr>
              <a:lnSpc>
                <a:spcPct val="170000"/>
              </a:lnSpc>
            </a:pPr>
            <a:r>
              <a:rPr lang="en-GB" sz="1800" dirty="0"/>
              <a:t>Please visit </a:t>
            </a:r>
            <a:r>
              <a:rPr lang="en-GB" sz="1800" b="1" dirty="0" err="1">
                <a:solidFill>
                  <a:srgbClr val="23BAED"/>
                </a:solidFill>
                <a:hlinkClick r:id="rId3">
                  <a:extLst>
                    <a:ext uri="{A12FA001-AC4F-418D-AE19-62706E023703}">
                      <ahyp:hlinkClr xmlns:ahyp="http://schemas.microsoft.com/office/drawing/2018/hyperlinkcolor" val="tx"/>
                    </a:ext>
                  </a:extLst>
                </a:hlinkClick>
              </a:rPr>
              <a:t>WeValueNature’s</a:t>
            </a:r>
            <a:r>
              <a:rPr lang="en-GB" sz="1800" b="1" dirty="0">
                <a:solidFill>
                  <a:srgbClr val="23BAED"/>
                </a:solidFill>
                <a:hlinkClick r:id="rId3">
                  <a:extLst>
                    <a:ext uri="{A12FA001-AC4F-418D-AE19-62706E023703}">
                      <ahyp:hlinkClr xmlns:ahyp="http://schemas.microsoft.com/office/drawing/2018/hyperlinkcolor" val="tx"/>
                    </a:ext>
                  </a:extLst>
                </a:hlinkClick>
              </a:rPr>
              <a:t> digital media library</a:t>
            </a:r>
            <a:r>
              <a:rPr lang="en-GB" sz="1800" dirty="0"/>
              <a:t>, to find all action cards describing </a:t>
            </a:r>
            <a:r>
              <a:rPr lang="en-GB" sz="1800" b="1" dirty="0">
                <a:solidFill>
                  <a:srgbClr val="23BAED"/>
                </a:solidFill>
              </a:rPr>
              <a:t>useful actions </a:t>
            </a:r>
            <a:r>
              <a:rPr lang="en-GB" sz="1800" dirty="0"/>
              <a:t>for a </a:t>
            </a:r>
            <a:r>
              <a:rPr lang="en-GB" sz="1800" b="1" dirty="0">
                <a:solidFill>
                  <a:srgbClr val="23BAED"/>
                </a:solidFill>
              </a:rPr>
              <a:t>various roles </a:t>
            </a:r>
            <a:r>
              <a:rPr lang="en-GB" sz="1800" dirty="0"/>
              <a:t>&amp; </a:t>
            </a:r>
            <a:r>
              <a:rPr lang="en-GB" sz="1800" b="1" dirty="0">
                <a:solidFill>
                  <a:srgbClr val="23BAED"/>
                </a:solidFill>
              </a:rPr>
              <a:t>ways to engage others </a:t>
            </a:r>
            <a:r>
              <a:rPr lang="en-GB" sz="1800" dirty="0"/>
              <a:t>in the company on natural capital.</a:t>
            </a:r>
          </a:p>
        </p:txBody>
      </p:sp>
      <p:pic>
        <p:nvPicPr>
          <p:cNvPr id="7" name="Picture 6">
            <a:extLst>
              <a:ext uri="{FF2B5EF4-FFF2-40B4-BE49-F238E27FC236}">
                <a16:creationId xmlns:a16="http://schemas.microsoft.com/office/drawing/2014/main" id="{F11E7E84-9DAF-4696-9EC4-D1FEB732BD44}"/>
              </a:ext>
            </a:extLst>
          </p:cNvPr>
          <p:cNvPicPr>
            <a:picLocks noChangeAspect="1"/>
          </p:cNvPicPr>
          <p:nvPr/>
        </p:nvPicPr>
        <p:blipFill>
          <a:blip r:embed="rId4"/>
          <a:stretch>
            <a:fillRect/>
          </a:stretch>
        </p:blipFill>
        <p:spPr>
          <a:xfrm>
            <a:off x="5758874" y="1526324"/>
            <a:ext cx="1912551" cy="1912551"/>
          </a:xfrm>
          <a:prstGeom prst="rect">
            <a:avLst/>
          </a:prstGeom>
        </p:spPr>
      </p:pic>
      <p:pic>
        <p:nvPicPr>
          <p:cNvPr id="9" name="Picture 8">
            <a:extLst>
              <a:ext uri="{FF2B5EF4-FFF2-40B4-BE49-F238E27FC236}">
                <a16:creationId xmlns:a16="http://schemas.microsoft.com/office/drawing/2014/main" id="{EAA362F7-CD1B-40D6-A3DB-6762BC2240EF}"/>
              </a:ext>
            </a:extLst>
          </p:cNvPr>
          <p:cNvPicPr>
            <a:picLocks noChangeAspect="1"/>
          </p:cNvPicPr>
          <p:nvPr/>
        </p:nvPicPr>
        <p:blipFill>
          <a:blip r:embed="rId5"/>
          <a:stretch>
            <a:fillRect/>
          </a:stretch>
        </p:blipFill>
        <p:spPr>
          <a:xfrm>
            <a:off x="7838254" y="1526325"/>
            <a:ext cx="1912551" cy="1912551"/>
          </a:xfrm>
          <a:prstGeom prst="rect">
            <a:avLst/>
          </a:prstGeom>
        </p:spPr>
      </p:pic>
      <p:pic>
        <p:nvPicPr>
          <p:cNvPr id="10" name="Picture 9">
            <a:extLst>
              <a:ext uri="{FF2B5EF4-FFF2-40B4-BE49-F238E27FC236}">
                <a16:creationId xmlns:a16="http://schemas.microsoft.com/office/drawing/2014/main" id="{1BA54C90-83B7-4F69-B877-56A69D479C38}"/>
              </a:ext>
            </a:extLst>
          </p:cNvPr>
          <p:cNvPicPr>
            <a:picLocks noChangeAspect="1"/>
          </p:cNvPicPr>
          <p:nvPr/>
        </p:nvPicPr>
        <p:blipFill>
          <a:blip r:embed="rId6"/>
          <a:stretch>
            <a:fillRect/>
          </a:stretch>
        </p:blipFill>
        <p:spPr>
          <a:xfrm>
            <a:off x="10020924" y="1526325"/>
            <a:ext cx="1912551" cy="1912551"/>
          </a:xfrm>
          <a:prstGeom prst="rect">
            <a:avLst/>
          </a:prstGeom>
        </p:spPr>
      </p:pic>
      <p:pic>
        <p:nvPicPr>
          <p:cNvPr id="11" name="Picture 10">
            <a:extLst>
              <a:ext uri="{FF2B5EF4-FFF2-40B4-BE49-F238E27FC236}">
                <a16:creationId xmlns:a16="http://schemas.microsoft.com/office/drawing/2014/main" id="{D4F9DF80-8046-42B9-89D6-F894E51A75F5}"/>
              </a:ext>
            </a:extLst>
          </p:cNvPr>
          <p:cNvPicPr>
            <a:picLocks noChangeAspect="1"/>
          </p:cNvPicPr>
          <p:nvPr/>
        </p:nvPicPr>
        <p:blipFill>
          <a:blip r:embed="rId7"/>
          <a:stretch>
            <a:fillRect/>
          </a:stretch>
        </p:blipFill>
        <p:spPr>
          <a:xfrm>
            <a:off x="5758874" y="3940725"/>
            <a:ext cx="1912551" cy="1912551"/>
          </a:xfrm>
          <a:prstGeom prst="rect">
            <a:avLst/>
          </a:prstGeom>
        </p:spPr>
      </p:pic>
      <p:pic>
        <p:nvPicPr>
          <p:cNvPr id="14" name="Picture 13">
            <a:extLst>
              <a:ext uri="{FF2B5EF4-FFF2-40B4-BE49-F238E27FC236}">
                <a16:creationId xmlns:a16="http://schemas.microsoft.com/office/drawing/2014/main" id="{BF9A0A0D-EB92-4DF4-991C-32C1021C11BC}"/>
              </a:ext>
            </a:extLst>
          </p:cNvPr>
          <p:cNvPicPr>
            <a:picLocks noChangeAspect="1"/>
          </p:cNvPicPr>
          <p:nvPr/>
        </p:nvPicPr>
        <p:blipFill>
          <a:blip r:embed="rId8"/>
          <a:stretch>
            <a:fillRect/>
          </a:stretch>
        </p:blipFill>
        <p:spPr>
          <a:xfrm>
            <a:off x="7889899" y="3940725"/>
            <a:ext cx="1912551" cy="1912551"/>
          </a:xfrm>
          <a:prstGeom prst="rect">
            <a:avLst/>
          </a:prstGeom>
        </p:spPr>
      </p:pic>
      <p:pic>
        <p:nvPicPr>
          <p:cNvPr id="15" name="Picture 14">
            <a:extLst>
              <a:ext uri="{FF2B5EF4-FFF2-40B4-BE49-F238E27FC236}">
                <a16:creationId xmlns:a16="http://schemas.microsoft.com/office/drawing/2014/main" id="{742272D9-06B9-4C22-AD6E-A13DC8988FA2}"/>
              </a:ext>
            </a:extLst>
          </p:cNvPr>
          <p:cNvPicPr>
            <a:picLocks noChangeAspect="1"/>
          </p:cNvPicPr>
          <p:nvPr/>
        </p:nvPicPr>
        <p:blipFill>
          <a:blip r:embed="rId9"/>
          <a:stretch>
            <a:fillRect/>
          </a:stretch>
        </p:blipFill>
        <p:spPr>
          <a:xfrm>
            <a:off x="10020924" y="3927541"/>
            <a:ext cx="1912551" cy="1912551"/>
          </a:xfrm>
          <a:prstGeom prst="rect">
            <a:avLst/>
          </a:prstGeom>
        </p:spPr>
      </p:pic>
      <p:sp>
        <p:nvSpPr>
          <p:cNvPr id="3" name="TextBox 2">
            <a:extLst>
              <a:ext uri="{FF2B5EF4-FFF2-40B4-BE49-F238E27FC236}">
                <a16:creationId xmlns:a16="http://schemas.microsoft.com/office/drawing/2014/main" id="{33E3E67C-F362-4723-9DDC-ADA0B8AA0B01}"/>
              </a:ext>
            </a:extLst>
          </p:cNvPr>
          <p:cNvSpPr txBox="1"/>
          <p:nvPr/>
        </p:nvSpPr>
        <p:spPr>
          <a:xfrm>
            <a:off x="5754818" y="1164396"/>
            <a:ext cx="1912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Sustainability Manager</a:t>
            </a:r>
          </a:p>
        </p:txBody>
      </p:sp>
      <p:sp>
        <p:nvSpPr>
          <p:cNvPr id="16" name="TextBox 15">
            <a:extLst>
              <a:ext uri="{FF2B5EF4-FFF2-40B4-BE49-F238E27FC236}">
                <a16:creationId xmlns:a16="http://schemas.microsoft.com/office/drawing/2014/main" id="{98EE8070-B2FC-406C-B73B-EB5A4F072D32}"/>
              </a:ext>
            </a:extLst>
          </p:cNvPr>
          <p:cNvSpPr txBox="1"/>
          <p:nvPr/>
        </p:nvSpPr>
        <p:spPr>
          <a:xfrm>
            <a:off x="10020921" y="1187770"/>
            <a:ext cx="1912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Financial Officer</a:t>
            </a:r>
          </a:p>
        </p:txBody>
      </p:sp>
      <p:sp>
        <p:nvSpPr>
          <p:cNvPr id="19" name="TextBox 18">
            <a:extLst>
              <a:ext uri="{FF2B5EF4-FFF2-40B4-BE49-F238E27FC236}">
                <a16:creationId xmlns:a16="http://schemas.microsoft.com/office/drawing/2014/main" id="{FDFEB430-AE5B-449D-A23E-23221BEB1024}"/>
              </a:ext>
            </a:extLst>
          </p:cNvPr>
          <p:cNvSpPr txBox="1"/>
          <p:nvPr/>
        </p:nvSpPr>
        <p:spPr>
          <a:xfrm>
            <a:off x="7838253" y="1194988"/>
            <a:ext cx="19125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Executive Officer</a:t>
            </a:r>
          </a:p>
        </p:txBody>
      </p:sp>
      <p:sp>
        <p:nvSpPr>
          <p:cNvPr id="20" name="TextBox 19">
            <a:extLst>
              <a:ext uri="{FF2B5EF4-FFF2-40B4-BE49-F238E27FC236}">
                <a16:creationId xmlns:a16="http://schemas.microsoft.com/office/drawing/2014/main" id="{437413F8-C5EC-462F-9C8D-13F44307B585}"/>
              </a:ext>
            </a:extLst>
          </p:cNvPr>
          <p:cNvSpPr txBox="1"/>
          <p:nvPr/>
        </p:nvSpPr>
        <p:spPr>
          <a:xfrm>
            <a:off x="5758874" y="3588987"/>
            <a:ext cx="1908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Procurement </a:t>
            </a:r>
            <a:r>
              <a:rPr lang="en-GB" sz="1200" b="1" dirty="0">
                <a:solidFill>
                  <a:srgbClr val="23BAED"/>
                </a:solidFill>
                <a:latin typeface="Arial"/>
              </a:rPr>
              <a:t>O</a:t>
            </a:r>
            <a:r>
              <a:rPr kumimoji="0" lang="en-GB" sz="1200" b="1" i="0" u="none" strike="noStrike" kern="1200" cap="none" spc="0" normalizeH="0" baseline="0" noProof="0" dirty="0" err="1">
                <a:ln>
                  <a:noFill/>
                </a:ln>
                <a:solidFill>
                  <a:srgbClr val="23BAED"/>
                </a:solidFill>
                <a:effectLst/>
                <a:uLnTx/>
                <a:uFillTx/>
                <a:latin typeface="Arial"/>
                <a:ea typeface="+mn-ea"/>
                <a:cs typeface="+mn-cs"/>
              </a:rPr>
              <a:t>fficer</a:t>
            </a:r>
            <a:endParaRPr kumimoji="0" lang="en-GB" sz="1200" b="1" i="0" u="none" strike="noStrike" kern="1200" cap="none" spc="0" normalizeH="0" baseline="0" noProof="0" dirty="0">
              <a:ln>
                <a:noFill/>
              </a:ln>
              <a:solidFill>
                <a:srgbClr val="23BAED"/>
              </a:solidFill>
              <a:effectLst/>
              <a:uLnTx/>
              <a:uFillTx/>
              <a:latin typeface="Arial"/>
              <a:ea typeface="+mn-ea"/>
              <a:cs typeface="+mn-cs"/>
            </a:endParaRPr>
          </a:p>
        </p:txBody>
      </p:sp>
      <p:sp>
        <p:nvSpPr>
          <p:cNvPr id="21" name="TextBox 20">
            <a:extLst>
              <a:ext uri="{FF2B5EF4-FFF2-40B4-BE49-F238E27FC236}">
                <a16:creationId xmlns:a16="http://schemas.microsoft.com/office/drawing/2014/main" id="{B490C4AD-6960-464D-A97B-78F3D6049A1B}"/>
              </a:ext>
            </a:extLst>
          </p:cNvPr>
          <p:cNvSpPr txBox="1"/>
          <p:nvPr/>
        </p:nvSpPr>
        <p:spPr>
          <a:xfrm>
            <a:off x="7885843" y="3595579"/>
            <a:ext cx="1891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Marketing manager</a:t>
            </a:r>
          </a:p>
        </p:txBody>
      </p:sp>
      <p:sp>
        <p:nvSpPr>
          <p:cNvPr id="22" name="TextBox 21">
            <a:extLst>
              <a:ext uri="{FF2B5EF4-FFF2-40B4-BE49-F238E27FC236}">
                <a16:creationId xmlns:a16="http://schemas.microsoft.com/office/drawing/2014/main" id="{F2E32017-1CCD-4394-90C0-DB9F3C62E1F8}"/>
              </a:ext>
            </a:extLst>
          </p:cNvPr>
          <p:cNvSpPr txBox="1"/>
          <p:nvPr/>
        </p:nvSpPr>
        <p:spPr>
          <a:xfrm>
            <a:off x="9991479" y="3602797"/>
            <a:ext cx="19419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Farmer</a:t>
            </a:r>
          </a:p>
        </p:txBody>
      </p:sp>
      <p:sp>
        <p:nvSpPr>
          <p:cNvPr id="17" name="Teardrop 9">
            <a:extLst>
              <a:ext uri="{FF2B5EF4-FFF2-40B4-BE49-F238E27FC236}">
                <a16:creationId xmlns:a16="http://schemas.microsoft.com/office/drawing/2014/main" id="{ED4EBBF1-CA5F-4318-8171-44E5C6E70628}"/>
              </a:ext>
            </a:extLst>
          </p:cNvPr>
          <p:cNvSpPr/>
          <p:nvPr/>
        </p:nvSpPr>
        <p:spPr>
          <a:xfrm>
            <a:off x="10573907" y="125353"/>
            <a:ext cx="1442145" cy="100086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6">
            <a:extLst>
              <a:ext uri="{FF2B5EF4-FFF2-40B4-BE49-F238E27FC236}">
                <a16:creationId xmlns:a16="http://schemas.microsoft.com/office/drawing/2014/main" id="{0685A622-6D63-4BD3-8589-068F75D5E47B}"/>
              </a:ext>
            </a:extLst>
          </p:cNvPr>
          <p:cNvSpPr txBox="1"/>
          <p:nvPr/>
        </p:nvSpPr>
        <p:spPr>
          <a:xfrm>
            <a:off x="10661609" y="233368"/>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kumimoji="0" lang="en-US" sz="1500" b="1" i="0" u="none" strike="noStrike" kern="1200" cap="none" spc="0" normalizeH="0" baseline="0" noProof="0" dirty="0">
                <a:ln>
                  <a:noFill/>
                </a:ln>
                <a:solidFill>
                  <a:prstClr val="white"/>
                </a:solidFill>
                <a:effectLst/>
                <a:uLnTx/>
                <a:uFillTx/>
                <a:latin typeface="Arial"/>
                <a:ea typeface="+mn-ea"/>
                <a:cs typeface="+mn-cs"/>
              </a:rPr>
              <a:t>p. 54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879808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245585" y="104267"/>
            <a:ext cx="11498123" cy="878150"/>
          </a:xfrm>
        </p:spPr>
        <p:txBody>
          <a:bodyPr>
            <a:normAutofit fontScale="90000"/>
          </a:bodyPr>
          <a:lstStyle/>
          <a:p>
            <a:r>
              <a:rPr lang="nl-NL"/>
              <a:t>Creating an inducive company environment for integrating natural capital</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7" name="TextBox 76">
            <a:extLst>
              <a:ext uri="{FF2B5EF4-FFF2-40B4-BE49-F238E27FC236}">
                <a16:creationId xmlns:a16="http://schemas.microsoft.com/office/drawing/2014/main" id="{5B2A9446-B422-4021-AE4A-21C52C027761}"/>
              </a:ext>
            </a:extLst>
          </p:cNvPr>
          <p:cNvSpPr txBox="1"/>
          <p:nvPr/>
        </p:nvSpPr>
        <p:spPr>
          <a:xfrm>
            <a:off x="9754049" y="4605272"/>
            <a:ext cx="218780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a personas action card for each identified role through We Value Nature’s </a:t>
            </a:r>
            <a:r>
              <a:rPr kumimoji="0" lang="en-GB" sz="1200" b="0"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digital media library</a:t>
            </a: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p:txBody>
      </p:sp>
      <p:sp>
        <p:nvSpPr>
          <p:cNvPr id="78" name="Rectangle 2">
            <a:extLst>
              <a:ext uri="{FF2B5EF4-FFF2-40B4-BE49-F238E27FC236}">
                <a16:creationId xmlns:a16="http://schemas.microsoft.com/office/drawing/2014/main" id="{35F73C59-CA96-4C6C-A543-485EB06EF0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ardrop 78">
            <a:extLst>
              <a:ext uri="{FF2B5EF4-FFF2-40B4-BE49-F238E27FC236}">
                <a16:creationId xmlns:a16="http://schemas.microsoft.com/office/drawing/2014/main" id="{8D0AB36E-AF0D-40FD-B614-6F6DBCBA0638}"/>
              </a:ext>
            </a:extLst>
          </p:cNvPr>
          <p:cNvSpPr/>
          <p:nvPr/>
        </p:nvSpPr>
        <p:spPr>
          <a:xfrm>
            <a:off x="9440359" y="4679259"/>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C75D60E2-E787-4C0A-90F6-3B9D84C8E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3138" y="1190414"/>
            <a:ext cx="3840951" cy="5429616"/>
          </a:xfrm>
          <a:prstGeom prst="rect">
            <a:avLst/>
          </a:prstGeom>
        </p:spPr>
      </p:pic>
      <p:pic>
        <p:nvPicPr>
          <p:cNvPr id="9" name="Afbeelding 8">
            <a:extLst>
              <a:ext uri="{FF2B5EF4-FFF2-40B4-BE49-F238E27FC236}">
                <a16:creationId xmlns:a16="http://schemas.microsoft.com/office/drawing/2014/main" id="{25517ACF-D135-4390-AE32-F66C631218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6504" y="1193338"/>
            <a:ext cx="3840951" cy="5429616"/>
          </a:xfrm>
          <a:prstGeom prst="rect">
            <a:avLst/>
          </a:prstGeom>
        </p:spPr>
      </p:pic>
      <p:pic>
        <p:nvPicPr>
          <p:cNvPr id="11" name="Afbeelding 10">
            <a:extLst>
              <a:ext uri="{FF2B5EF4-FFF2-40B4-BE49-F238E27FC236}">
                <a16:creationId xmlns:a16="http://schemas.microsoft.com/office/drawing/2014/main" id="{8C5E3E3A-45C9-4A3A-9F45-CDA3F72554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40540" y="2737912"/>
            <a:ext cx="1020104" cy="1442032"/>
          </a:xfrm>
          <a:prstGeom prst="rect">
            <a:avLst/>
          </a:prstGeom>
        </p:spPr>
      </p:pic>
      <p:pic>
        <p:nvPicPr>
          <p:cNvPr id="13" name="Afbeelding 12">
            <a:extLst>
              <a:ext uri="{FF2B5EF4-FFF2-40B4-BE49-F238E27FC236}">
                <a16:creationId xmlns:a16="http://schemas.microsoft.com/office/drawing/2014/main" id="{354C13EB-68BA-4AF6-BD92-729E8E4DB3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1872" y="1223001"/>
            <a:ext cx="1018175" cy="1439304"/>
          </a:xfrm>
          <a:prstGeom prst="rect">
            <a:avLst/>
          </a:prstGeom>
        </p:spPr>
      </p:pic>
      <p:pic>
        <p:nvPicPr>
          <p:cNvPr id="15" name="Afbeelding 14">
            <a:extLst>
              <a:ext uri="{FF2B5EF4-FFF2-40B4-BE49-F238E27FC236}">
                <a16:creationId xmlns:a16="http://schemas.microsoft.com/office/drawing/2014/main" id="{D85B0A5C-F050-4CF8-94FA-AC15853370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54004" y="2737912"/>
            <a:ext cx="1015862" cy="1436036"/>
          </a:xfrm>
          <a:prstGeom prst="rect">
            <a:avLst/>
          </a:prstGeom>
        </p:spPr>
      </p:pic>
      <p:pic>
        <p:nvPicPr>
          <p:cNvPr id="17" name="Afbeelding 16">
            <a:extLst>
              <a:ext uri="{FF2B5EF4-FFF2-40B4-BE49-F238E27FC236}">
                <a16:creationId xmlns:a16="http://schemas.microsoft.com/office/drawing/2014/main" id="{F5C1D3A0-A44B-4CE0-9881-504BD7B02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0542" y="1221381"/>
            <a:ext cx="1020104" cy="1442033"/>
          </a:xfrm>
          <a:prstGeom prst="rect">
            <a:avLst/>
          </a:prstGeom>
        </p:spPr>
      </p:pic>
    </p:spTree>
    <p:extLst>
      <p:ext uri="{BB962C8B-B14F-4D97-AF65-F5344CB8AC3E}">
        <p14:creationId xmlns:p14="http://schemas.microsoft.com/office/powerpoint/2010/main" val="37639511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err="1"/>
              <a:t>Mentimeter</a:t>
            </a:r>
            <a:r>
              <a:rPr lang="en-US" dirty="0"/>
              <a:t> closing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algn="ctr"/>
            <a:r>
              <a:rPr lang="en-US" sz="2800" dirty="0">
                <a:solidFill>
                  <a:schemeClr val="lt1"/>
                </a:solidFill>
              </a:rPr>
              <a:t>What is your </a:t>
            </a:r>
            <a:r>
              <a:rPr lang="en-US" sz="2800" u="sng" dirty="0">
                <a:solidFill>
                  <a:schemeClr val="lt1"/>
                </a:solidFill>
              </a:rPr>
              <a:t>1 key learning </a:t>
            </a:r>
            <a:r>
              <a:rPr lang="en-US" sz="2800" dirty="0">
                <a:solidFill>
                  <a:schemeClr val="lt1"/>
                </a:solidFill>
              </a:rPr>
              <a:t>from the training?</a:t>
            </a:r>
          </a:p>
          <a:p>
            <a:endParaRPr lang="en-CH" dirty="0"/>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algn="ctr"/>
            <a:r>
              <a:rPr lang="en-US" sz="2800">
                <a:solidFill>
                  <a:schemeClr val="lt1"/>
                </a:solidFill>
              </a:rPr>
              <a:t>Share </a:t>
            </a:r>
            <a:r>
              <a:rPr lang="en-US" sz="2800" u="sng">
                <a:solidFill>
                  <a:schemeClr val="lt1"/>
                </a:solidFill>
              </a:rPr>
              <a:t>1 concrete next action </a:t>
            </a:r>
            <a:r>
              <a:rPr lang="en-US" sz="2800">
                <a:solidFill>
                  <a:schemeClr val="lt1"/>
                </a:solidFill>
              </a:rPr>
              <a:t>you will take after this training</a:t>
            </a:r>
          </a:p>
          <a:p>
            <a:endParaRPr lang="en-CH"/>
          </a:p>
        </p:txBody>
      </p:sp>
      <p:sp>
        <p:nvSpPr>
          <p:cNvPr id="11" name="Slide Number Placeholder 4">
            <a:extLst>
              <a:ext uri="{FF2B5EF4-FFF2-40B4-BE49-F238E27FC236}">
                <a16:creationId xmlns:a16="http://schemas.microsoft.com/office/drawing/2014/main" id="{331B81E1-65FF-4A90-88BB-732736B10668}"/>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ardrop 6">
            <a:extLst>
              <a:ext uri="{FF2B5EF4-FFF2-40B4-BE49-F238E27FC236}">
                <a16:creationId xmlns:a16="http://schemas.microsoft.com/office/drawing/2014/main" id="{83FEA41B-1326-42E2-9D12-D71AE0284B9E}"/>
              </a:ext>
            </a:extLst>
          </p:cNvPr>
          <p:cNvSpPr/>
          <p:nvPr/>
        </p:nvSpPr>
        <p:spPr>
          <a:xfrm>
            <a:off x="9438039" y="243347"/>
            <a:ext cx="1442145" cy="11139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7">
            <a:extLst>
              <a:ext uri="{FF2B5EF4-FFF2-40B4-BE49-F238E27FC236}">
                <a16:creationId xmlns:a16="http://schemas.microsoft.com/office/drawing/2014/main" id="{FF53CD8E-33EF-4B2C-83C5-EACA8A8D06B4}"/>
              </a:ext>
            </a:extLst>
          </p:cNvPr>
          <p:cNvSpPr txBox="1"/>
          <p:nvPr/>
        </p:nvSpPr>
        <p:spPr>
          <a:xfrm>
            <a:off x="9511385"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53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11581313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dirty="0">
                <a:solidFill>
                  <a:prstClr val="black">
                    <a:lumMod val="65000"/>
                    <a:lumOff val="35000"/>
                  </a:prstClr>
                </a:solidFill>
                <a:latin typeface="Arial"/>
              </a:rPr>
              <a:t>Go to </a:t>
            </a:r>
            <a:r>
              <a:rPr lang="en-US" sz="2800" b="1" kern="0" dirty="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ea typeface="Verdana" panose="020B0604030504040204" pitchFamily="34" charset="0"/>
              </a:rPr>
              <a:t>XXXXXX</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117</a:t>
            </a:fld>
            <a:endParaRPr lang="en-GB"/>
          </a:p>
        </p:txBody>
      </p:sp>
    </p:spTree>
    <p:extLst>
      <p:ext uri="{BB962C8B-B14F-4D97-AF65-F5344CB8AC3E}">
        <p14:creationId xmlns:p14="http://schemas.microsoft.com/office/powerpoint/2010/main" val="22611916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dirty="0">
                  <a:solidFill>
                    <a:prstClr val="white"/>
                  </a:solidFill>
                  <a:latin typeface="Arial"/>
                </a:rPr>
                <a:t>Make use of WVN’s </a:t>
              </a:r>
              <a:r>
                <a:rPr lang="en-GB" sz="1801" dirty="0">
                  <a:solidFill>
                    <a:prstClr val="white"/>
                  </a:solidFill>
                  <a:latin typeface="Arial"/>
                  <a:hlinkClick r:id="rId5"/>
                </a:rPr>
                <a:t>training resources</a:t>
              </a:r>
              <a:endParaRPr lang="en-GB" sz="1801" dirty="0">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118</a:t>
            </a:fld>
            <a:endParaRPr lang="en-GB"/>
          </a:p>
        </p:txBody>
      </p:sp>
    </p:spTree>
    <p:extLst>
      <p:ext uri="{BB962C8B-B14F-4D97-AF65-F5344CB8AC3E}">
        <p14:creationId xmlns:p14="http://schemas.microsoft.com/office/powerpoint/2010/main" val="30451670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5" y="1461524"/>
            <a:ext cx="8044614" cy="4351338"/>
          </a:xfrm>
        </p:spPr>
        <p:txBody>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 - </a:t>
            </a:r>
            <a:r>
              <a:rPr lang="en-US" dirty="0"/>
              <a:t>Food and Beverage sector guide</a:t>
            </a:r>
          </a:p>
          <a:p>
            <a:pPr marL="0" indent="0">
              <a:lnSpc>
                <a:spcPct val="100000"/>
              </a:lnSpc>
              <a:buNone/>
            </a:pPr>
            <a:endParaRPr lang="en-US" sz="1100" dirty="0"/>
          </a:p>
          <a:p>
            <a:pPr>
              <a:lnSpc>
                <a:spcPct val="100000"/>
              </a:lnSpc>
              <a:buFont typeface="Wingdings" panose="05000000000000000000" pitchFamily="2" charset="2"/>
              <a:buChar char="Ø"/>
            </a:pPr>
            <a:r>
              <a:rPr lang="en-US" dirty="0"/>
              <a:t> </a:t>
            </a:r>
            <a:r>
              <a:rPr lang="en-US" b="1" dirty="0">
                <a:solidFill>
                  <a:srgbClr val="23BAED"/>
                </a:solidFill>
              </a:rPr>
              <a:t>Share training learnings &amp; material </a:t>
            </a:r>
            <a:r>
              <a:rPr lang="en-US" dirty="0"/>
              <a:t>with colleagues and your manager over coffee</a:t>
            </a:r>
          </a:p>
          <a:p>
            <a:pPr marL="0" indent="0">
              <a:lnSpc>
                <a:spcPct val="100000"/>
              </a:lnSpc>
              <a:buNone/>
            </a:pPr>
            <a:endParaRPr lang="en-US" sz="1100" dirty="0"/>
          </a:p>
          <a:p>
            <a:pPr>
              <a:lnSpc>
                <a:spcPct val="100000"/>
              </a:lnSpc>
              <a:buFont typeface="Wingdings" panose="05000000000000000000" pitchFamily="2" charset="2"/>
              <a:buChar char="Ø"/>
            </a:pPr>
            <a:r>
              <a:rPr lang="en-US" dirty="0"/>
              <a:t> Use &amp; present the training slides to your team &amp; manager – You want to </a:t>
            </a:r>
            <a:r>
              <a:rPr lang="en-US" b="1" dirty="0">
                <a:solidFill>
                  <a:srgbClr val="23BAED"/>
                </a:solidFill>
              </a:rPr>
              <a:t>find some allies!</a:t>
            </a:r>
          </a:p>
          <a:p>
            <a:pPr marL="0" indent="0">
              <a:lnSpc>
                <a:spcPct val="100000"/>
              </a:lnSpc>
              <a:buNone/>
            </a:pPr>
            <a:endParaRPr lang="en-US" sz="1100" dirty="0"/>
          </a:p>
        </p:txBody>
      </p:sp>
      <p:sp>
        <p:nvSpPr>
          <p:cNvPr id="5" name="Oval 4">
            <a:extLst>
              <a:ext uri="{FF2B5EF4-FFF2-40B4-BE49-F238E27FC236}">
                <a16:creationId xmlns:a16="http://schemas.microsoft.com/office/drawing/2014/main" id="{72744295-8882-4090-89E4-42EA101169A1}"/>
              </a:ext>
            </a:extLst>
          </p:cNvPr>
          <p:cNvSpPr/>
          <p:nvPr/>
        </p:nvSpPr>
        <p:spPr>
          <a:xfrm>
            <a:off x="8656983" y="1918252"/>
            <a:ext cx="2932043" cy="27432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D8661149-4E22-4BC3-AEEC-7378FB70D8C6}"/>
              </a:ext>
            </a:extLst>
          </p:cNvPr>
          <p:cNvSpPr txBox="1"/>
          <p:nvPr/>
        </p:nvSpPr>
        <p:spPr>
          <a:xfrm rot="1025991">
            <a:off x="6514302" y="845082"/>
            <a:ext cx="2697335" cy="400110"/>
          </a:xfrm>
          <a:prstGeom prst="rect">
            <a:avLst/>
          </a:prstGeom>
          <a:solidFill>
            <a:srgbClr val="FFCC66"/>
          </a:solidFill>
        </p:spPr>
        <p:txBody>
          <a:bodyPr wrap="square" rtlCol="0">
            <a:spAutoFit/>
          </a:bodyPr>
          <a:lstStyle/>
          <a:p>
            <a:pPr algn="ctr"/>
            <a:r>
              <a:rPr lang="en-US" sz="2000" b="1"/>
              <a:t>TO ADAPT</a:t>
            </a:r>
            <a:endParaRPr lang="en-CH" sz="2000" b="1"/>
          </a:p>
        </p:txBody>
      </p:sp>
      <p:sp>
        <p:nvSpPr>
          <p:cNvPr id="6" name="Slide Number Placeholder 4">
            <a:extLst>
              <a:ext uri="{FF2B5EF4-FFF2-40B4-BE49-F238E27FC236}">
                <a16:creationId xmlns:a16="http://schemas.microsoft.com/office/drawing/2014/main" id="{BF17F34E-9B06-4D3E-9213-6C406761D476}"/>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5194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dirty="0">
                <a:solidFill>
                  <a:schemeClr val="tx1">
                    <a:lumMod val="65000"/>
                    <a:lumOff val="35000"/>
                  </a:schemeClr>
                </a:solidFill>
              </a:rPr>
              <a:t>[</a:t>
            </a:r>
            <a:r>
              <a:rPr lang="en-GB" sz="2000" i="1" dirty="0">
                <a:solidFill>
                  <a:schemeClr val="tx1">
                    <a:lumMod val="65000"/>
                    <a:lumOff val="35000"/>
                  </a:schemeClr>
                </a:solidFill>
              </a:rPr>
              <a:t>insert logo of organization</a:t>
            </a:r>
            <a:r>
              <a:rPr lang="en-GB" sz="2000" dirty="0">
                <a:solidFill>
                  <a:schemeClr val="tx1">
                    <a:lumMod val="65000"/>
                    <a:lumOff val="35000"/>
                  </a:schemeClr>
                </a:solidFill>
              </a:rPr>
              <a:t>]</a:t>
            </a:r>
            <a:endParaRPr lang="en-GB" sz="2000" dirty="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42776686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dirty="0"/>
              <a:t>We are here to help!</a:t>
            </a:r>
            <a:endParaRPr lang="en-CH" dirty="0"/>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0487" y="4961769"/>
            <a:ext cx="905462" cy="905462"/>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278" y="4961769"/>
            <a:ext cx="905462" cy="905462"/>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5305" y="4961769"/>
            <a:ext cx="905462" cy="905462"/>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21189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Keep in touch &amp; sign-up: </a:t>
            </a:r>
            <a:r>
              <a:rPr lang="en-US" dirty="0">
                <a:solidFill>
                  <a:srgbClr val="23BAED"/>
                </a:solidFill>
                <a:latin typeface="Arial"/>
                <a:hlinkClick r:id="rId9">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dirty="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dirty="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460"/>
          </a:xfrm>
          <a:prstGeom prst="rect">
            <a:avLst/>
          </a:prstGeom>
          <a:noFill/>
          <a:ln>
            <a:solidFill>
              <a:srgbClr val="262E8D"/>
            </a:solidFill>
          </a:ln>
        </p:spPr>
        <p:txBody>
          <a:bodyPr wrap="square" rtlCol="0">
            <a:spAutoFit/>
          </a:bodyPr>
          <a:lstStyle/>
          <a:p>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lang="en-US" sz="1801" b="1" dirty="0">
                <a:solidFill>
                  <a:srgbClr val="23BAED"/>
                </a:solidFill>
                <a:latin typeface="Arial"/>
                <a:hlinkClick r:id="rId12">
                  <a:extLst>
                    <a:ext uri="{A12FA001-AC4F-418D-AE19-62706E023703}">
                      <ahyp:hlinkClr xmlns:ahyp="http://schemas.microsoft.com/office/drawing/2018/hyperlinkcolor" val="tx"/>
                    </a:ext>
                  </a:extLst>
                </a:hlinkClick>
              </a:rPr>
              <a:t>Survey</a:t>
            </a:r>
            <a:endParaRPr lang="en-CH" sz="1801" b="1" dirty="0">
              <a:solidFill>
                <a:srgbClr val="23BAED"/>
              </a:solidFill>
              <a:latin typeface="Arial"/>
            </a:endParaRPr>
          </a:p>
        </p:txBody>
      </p:sp>
      <p:sp>
        <p:nvSpPr>
          <p:cNvPr id="21" name="Teardrop 20">
            <a:extLst>
              <a:ext uri="{FF2B5EF4-FFF2-40B4-BE49-F238E27FC236}">
                <a16:creationId xmlns:a16="http://schemas.microsoft.com/office/drawing/2014/main" id="{A1E7E3DA-2020-4525-A997-BE03506BA6CD}"/>
              </a:ext>
            </a:extLst>
          </p:cNvPr>
          <p:cNvSpPr/>
          <p:nvPr/>
        </p:nvSpPr>
        <p:spPr>
          <a:xfrm rot="10800000">
            <a:off x="7268673" y="109236"/>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7F14A953-33D3-4DD5-A41C-341682A28677}"/>
              </a:ext>
            </a:extLst>
          </p:cNvPr>
          <p:cNvSpPr txBox="1"/>
          <p:nvPr/>
        </p:nvSpPr>
        <p:spPr>
          <a:xfrm>
            <a:off x="7216579" y="260355"/>
            <a:ext cx="1463040" cy="553998"/>
          </a:xfrm>
          <a:prstGeom prst="rect">
            <a:avLst/>
          </a:prstGeom>
          <a:noFill/>
        </p:spPr>
        <p:txBody>
          <a:bodyPr wrap="square" rtlCol="0">
            <a:spAutoFit/>
          </a:bodyPr>
          <a:lstStyle/>
          <a:p>
            <a:pPr algn="ctr"/>
            <a:r>
              <a:rPr lang="en-US" sz="1500" u="sng" dirty="0">
                <a:solidFill>
                  <a:schemeClr val="bg1"/>
                </a:solidFill>
              </a:rPr>
              <a:t>Next call</a:t>
            </a:r>
            <a:r>
              <a:rPr lang="en-US" sz="1500" dirty="0">
                <a:solidFill>
                  <a:schemeClr val="bg1"/>
                </a:solidFill>
              </a:rPr>
              <a:t>:</a:t>
            </a:r>
          </a:p>
          <a:p>
            <a:pPr algn="ctr"/>
            <a:endParaRPr lang="en-US" sz="1500" u="sng" dirty="0">
              <a:solidFill>
                <a:schemeClr val="bg1"/>
              </a:solidFill>
            </a:endParaRPr>
          </a:p>
        </p:txBody>
      </p:sp>
      <p:sp>
        <p:nvSpPr>
          <p:cNvPr id="20" name="Teardrop 19">
            <a:extLst>
              <a:ext uri="{FF2B5EF4-FFF2-40B4-BE49-F238E27FC236}">
                <a16:creationId xmlns:a16="http://schemas.microsoft.com/office/drawing/2014/main" id="{D970A759-2A41-407A-8B12-0994C0A674FB}"/>
              </a:ext>
            </a:extLst>
          </p:cNvPr>
          <p:cNvSpPr/>
          <p:nvPr/>
        </p:nvSpPr>
        <p:spPr>
          <a:xfrm rot="9854747">
            <a:off x="9110047" y="-335"/>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AC7751E7-9EC1-479C-A8D3-C66C6196503A}"/>
              </a:ext>
            </a:extLst>
          </p:cNvPr>
          <p:cNvSpPr txBox="1"/>
          <p:nvPr/>
        </p:nvSpPr>
        <p:spPr>
          <a:xfrm>
            <a:off x="9084603" y="260355"/>
            <a:ext cx="1513927" cy="553998"/>
          </a:xfrm>
          <a:prstGeom prst="rect">
            <a:avLst/>
          </a:prstGeom>
          <a:noFill/>
        </p:spPr>
        <p:txBody>
          <a:bodyPr wrap="square" rtlCol="0" anchor="t">
            <a:spAutoFit/>
          </a:bodyPr>
          <a:lstStyle/>
          <a:p>
            <a:pPr algn="ctr"/>
            <a:r>
              <a:rPr lang="en-US" sz="1500" u="sng" dirty="0">
                <a:solidFill>
                  <a:schemeClr val="bg1"/>
                </a:solidFill>
              </a:rPr>
              <a:t>Next training</a:t>
            </a:r>
            <a:r>
              <a:rPr lang="en-US" sz="1500" dirty="0">
                <a:solidFill>
                  <a:schemeClr val="bg1"/>
                </a:solidFill>
              </a:rPr>
              <a:t>:</a:t>
            </a:r>
          </a:p>
          <a:p>
            <a:pPr algn="ctr"/>
            <a:endParaRPr lang="en-US" sz="1500" u="sng" dirty="0">
              <a:solidFill>
                <a:schemeClr val="bg1"/>
              </a:solidFill>
            </a:endParaRPr>
          </a:p>
        </p:txBody>
      </p:sp>
      <p:sp>
        <p:nvSpPr>
          <p:cNvPr id="25" name="Slide Number Placeholder 4">
            <a:extLst>
              <a:ext uri="{FF2B5EF4-FFF2-40B4-BE49-F238E27FC236}">
                <a16:creationId xmlns:a16="http://schemas.microsoft.com/office/drawing/2014/main" id="{C9428393-50FD-4CCC-B3ED-DECCC675BDD6}"/>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120</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2864" y="1115878"/>
            <a:ext cx="12194864" cy="6858000"/>
          </a:xfrm>
          <a:prstGeom prst="rect">
            <a:avLst/>
          </a:prstGeom>
        </p:spPr>
      </p:pic>
      <p:pic>
        <p:nvPicPr>
          <p:cNvPr id="3" name="Picture 2">
            <a:extLst>
              <a:ext uri="{FF2B5EF4-FFF2-40B4-BE49-F238E27FC236}">
                <a16:creationId xmlns:a16="http://schemas.microsoft.com/office/drawing/2014/main" id="{32E8BF90-536B-CB40-85B7-1AE8305F3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915" y="1255363"/>
            <a:ext cx="1759306" cy="11570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F&amp;B module 2 is a capacity building program released in the name of the WVN network. It is the result of a collaborative effort by WBCSD, Nature^Squared,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(expressed or implied) is given as to the accuracy or completeness of the information contained in the WVN module 2 training and its translations in different languages, and, to the extent permitted by law, WBCSD, Nature^Squared,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February 2021</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dirty="0"/>
              <a:t>Please tell us more by sharing :</a:t>
            </a:r>
            <a:br>
              <a:rPr lang="en-US" b="1" dirty="0"/>
            </a:br>
            <a:endParaRPr lang="en-US" b="1" dirty="0"/>
          </a:p>
          <a:p>
            <a:pPr lvl="1">
              <a:lnSpc>
                <a:spcPct val="150000"/>
              </a:lnSpc>
            </a:pPr>
            <a:r>
              <a:rPr lang="en-US" dirty="0"/>
              <a:t>Role</a:t>
            </a:r>
          </a:p>
          <a:p>
            <a:pPr lvl="1">
              <a:lnSpc>
                <a:spcPct val="150000"/>
              </a:lnSpc>
            </a:pPr>
            <a:r>
              <a:rPr lang="en-US" dirty="0"/>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7077076" y="4811347"/>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8010138" y="4742048"/>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1824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2767D32-0456-4458-962D-40F26C90F4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2921" y="2194281"/>
            <a:ext cx="8258629" cy="3792685"/>
          </a:xfrm>
          <a:prstGeom prst="rect">
            <a:avLst/>
          </a:prstGeom>
        </p:spPr>
      </p:pic>
      <p:sp>
        <p:nvSpPr>
          <p:cNvPr id="2" name="Title 1"/>
          <p:cNvSpPr>
            <a:spLocks noGrp="1"/>
          </p:cNvSpPr>
          <p:nvPr>
            <p:ph type="title" idx="4294967295"/>
          </p:nvPr>
        </p:nvSpPr>
        <p:spPr>
          <a:xfrm>
            <a:off x="314194" y="125352"/>
            <a:ext cx="11498123" cy="878150"/>
          </a:xfrm>
        </p:spPr>
        <p:txBody>
          <a:bodyPr/>
          <a:lstStyle/>
          <a:p>
            <a:r>
              <a:rPr lang="en-GB"/>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314194" y="1395412"/>
            <a:ext cx="11156085" cy="4067175"/>
          </a:xfrm>
        </p:spPr>
        <p:txBody>
          <a:bodyPr>
            <a:normAutofit/>
          </a:bodyPr>
          <a:lstStyle/>
          <a:p>
            <a:pPr>
              <a:lnSpc>
                <a:spcPct val="150000"/>
              </a:lnSpc>
            </a:pPr>
            <a:r>
              <a:rPr lang="en-US" b="1"/>
              <a:t>Please tell us more about you by sharing your:</a:t>
            </a:r>
          </a:p>
          <a:p>
            <a:pPr lvl="1">
              <a:lnSpc>
                <a:spcPct val="150000"/>
              </a:lnSpc>
            </a:pPr>
            <a:r>
              <a:rPr lang="en-US"/>
              <a:t>Role in the supply chain</a:t>
            </a:r>
          </a:p>
          <a:p>
            <a:pPr marL="0" indent="0">
              <a:lnSpc>
                <a:spcPct val="150000"/>
              </a:lnSpc>
              <a:buNone/>
            </a:pPr>
            <a:endParaRPr lang="en-US" b="1"/>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1326" y="107227"/>
            <a:ext cx="914400" cy="914400"/>
          </a:xfrm>
          <a:prstGeom prst="rect">
            <a:avLst/>
          </a:prstGeom>
        </p:spPr>
      </p:pic>
      <p:pic>
        <p:nvPicPr>
          <p:cNvPr id="7" name="Picture Placeholder 5" descr="Relation | CFF">
            <a:extLst>
              <a:ext uri="{FF2B5EF4-FFF2-40B4-BE49-F238E27FC236}">
                <a16:creationId xmlns:a16="http://schemas.microsoft.com/office/drawing/2014/main" id="{D295791C-CC53-469B-B352-D6EBE5906DD4}"/>
              </a:ext>
            </a:extLst>
          </p:cNvPr>
          <p:cNvPicPr>
            <a:picLocks noChangeAspect="1"/>
          </p:cNvPicPr>
          <p:nvPr/>
        </p:nvPicPr>
        <p:blipFill rotWithShape="1">
          <a:blip r:embed="rId6">
            <a:extLst>
              <a:ext uri="{28A0092B-C50C-407E-A947-70E740481C1C}">
                <a14:useLocalDpi xmlns:a14="http://schemas.microsoft.com/office/drawing/2010/main" val="0"/>
              </a:ext>
            </a:extLst>
          </a:blip>
          <a:srcRect l="26080" t="1" b="315"/>
          <a:stretch/>
        </p:blipFill>
        <p:spPr>
          <a:xfrm>
            <a:off x="7315331" y="5299462"/>
            <a:ext cx="4562475" cy="485738"/>
          </a:xfrm>
          <a:prstGeom prst="rect">
            <a:avLst/>
          </a:prstGeom>
        </p:spPr>
      </p:pic>
      <p:sp>
        <p:nvSpPr>
          <p:cNvPr id="8" name="Oval 7">
            <a:extLst>
              <a:ext uri="{FF2B5EF4-FFF2-40B4-BE49-F238E27FC236}">
                <a16:creationId xmlns:a16="http://schemas.microsoft.com/office/drawing/2014/main" id="{CC7B6A0F-122C-44D8-ADC0-585AE24626CE}"/>
              </a:ext>
            </a:extLst>
          </p:cNvPr>
          <p:cNvSpPr/>
          <p:nvPr/>
        </p:nvSpPr>
        <p:spPr>
          <a:xfrm>
            <a:off x="8275116" y="5230164"/>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Slide Number Placeholder 3">
            <a:extLst>
              <a:ext uri="{FF2B5EF4-FFF2-40B4-BE49-F238E27FC236}">
                <a16:creationId xmlns:a16="http://schemas.microsoft.com/office/drawing/2014/main" id="{9A6E64FA-7C7D-457E-8B1A-2695486DCAC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32550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idx="4294967295"/>
          </p:nvPr>
        </p:nvSpPr>
        <p:spPr>
          <a:xfrm>
            <a:off x="314194" y="125352"/>
            <a:ext cx="11498123" cy="878150"/>
          </a:xfrm>
        </p:spPr>
        <p:txBody>
          <a:bodyPr/>
          <a:lstStyle/>
          <a:p>
            <a:r>
              <a:rPr lang="en-GB" dirty="0">
                <a:solidFill>
                  <a:srgbClr val="595959"/>
                </a:solidFill>
              </a:rPr>
              <a:t>Who is in the room?</a:t>
            </a:r>
            <a:endParaRPr lang="en-GB" dirty="0">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5" name="Slide Number Placeholder 3">
            <a:extLst>
              <a:ext uri="{FF2B5EF4-FFF2-40B4-BE49-F238E27FC236}">
                <a16:creationId xmlns:a16="http://schemas.microsoft.com/office/drawing/2014/main" id="{0CF9D251-134A-41E8-8AAE-8CB8B8E14E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982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821500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17</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716512567"/>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Identifying natural capital impacts &amp; dependencies </a:t>
                      </a:r>
                      <a:endParaRPr lang="en-GB" sz="16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808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dirty="0">
                <a:solidFill>
                  <a:srgbClr val="23BAED"/>
                </a:solidFill>
              </a:rPr>
              <a:t>Setting the scene </a:t>
            </a:r>
            <a:br>
              <a:rPr lang="en-GB" sz="4000" b="1" dirty="0">
                <a:solidFill>
                  <a:srgbClr val="23BAED"/>
                </a:solidFill>
              </a:rPr>
            </a:br>
            <a:r>
              <a:rPr lang="en-GB" sz="4000" b="1" dirty="0">
                <a:solidFill>
                  <a:srgbClr val="23BAED"/>
                </a:solidFill>
              </a:rPr>
              <a:t>and a brief re-cap on natural capital</a:t>
            </a:r>
            <a:endParaRPr lang="en-GB" sz="40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Tree>
    <p:extLst>
      <p:ext uri="{BB962C8B-B14F-4D97-AF65-F5344CB8AC3E}">
        <p14:creationId xmlns:p14="http://schemas.microsoft.com/office/powerpoint/2010/main" val="3846306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dirty="0">
                <a:solidFill>
                  <a:srgbClr val="595959"/>
                </a:solidFill>
              </a:rPr>
              <a:t>Integrating approaches and linking with other capitals</a:t>
            </a:r>
            <a:endParaRPr lang="en-US" dirty="0">
              <a:solidFill>
                <a:srgbClr val="595959"/>
              </a:solidFill>
            </a:endParaRPr>
          </a:p>
        </p:txBody>
      </p:sp>
      <p:pic>
        <p:nvPicPr>
          <p:cNvPr id="18" name="Picture Placeholder 5">
            <a:hlinkClick r:id="rId3"/>
            <a:extLst>
              <a:ext uri="{FF2B5EF4-FFF2-40B4-BE49-F238E27FC236}">
                <a16:creationId xmlns:a16="http://schemas.microsoft.com/office/drawing/2014/main" id="{8CADDB9C-C18F-4A02-A14F-006F41FC52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45959" y="2841113"/>
            <a:ext cx="1286738" cy="1817940"/>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5"/>
          <a:stretch>
            <a:fillRect/>
          </a:stretch>
        </p:blipFill>
        <p:spPr>
          <a:xfrm>
            <a:off x="9932710" y="4833620"/>
            <a:ext cx="848277" cy="489231"/>
          </a:xfrm>
          <a:prstGeom prst="rect">
            <a:avLst/>
          </a:prstGeom>
        </p:spPr>
      </p:pic>
      <p:pic>
        <p:nvPicPr>
          <p:cNvPr id="28" name="Picture Placeholder 5" descr="Social-Human-Capital-Protocol_26.02.19.pdf">
            <a:hlinkClick r:id="rId6"/>
            <a:extLst>
              <a:ext uri="{FF2B5EF4-FFF2-40B4-BE49-F238E27FC236}">
                <a16:creationId xmlns:a16="http://schemas.microsoft.com/office/drawing/2014/main" id="{16AD84C9-92D1-4BB8-B3D9-70B3CC23CF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543593" y="2841111"/>
            <a:ext cx="1272312" cy="1817941"/>
          </a:xfrm>
          <a:prstGeom prst="rect">
            <a:avLst/>
          </a:prstGeom>
          <a:ln>
            <a:solidFill>
              <a:schemeClr val="bg1">
                <a:lumMod val="75000"/>
              </a:schemeClr>
            </a:solidFill>
          </a:ln>
        </p:spPr>
      </p:pic>
      <p:pic>
        <p:nvPicPr>
          <p:cNvPr id="26" name="Picture 2">
            <a:hlinkClick r:id="rId8"/>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58844" b="940"/>
          <a:stretch/>
        </p:blipFill>
        <p:spPr bwMode="auto">
          <a:xfrm>
            <a:off x="195287" y="2347597"/>
            <a:ext cx="2459519" cy="2472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19</a:t>
            </a:fld>
            <a:endParaRPr lang="en-GB"/>
          </a:p>
        </p:txBody>
      </p:sp>
      <p:grpSp>
        <p:nvGrpSpPr>
          <p:cNvPr id="4" name="Group 3">
            <a:extLst>
              <a:ext uri="{FF2B5EF4-FFF2-40B4-BE49-F238E27FC236}">
                <a16:creationId xmlns:a16="http://schemas.microsoft.com/office/drawing/2014/main" id="{A8DC4B1D-2268-424A-9B17-7FC55F28BD96}"/>
              </a:ext>
            </a:extLst>
          </p:cNvPr>
          <p:cNvGrpSpPr/>
          <p:nvPr/>
        </p:nvGrpSpPr>
        <p:grpSpPr>
          <a:xfrm>
            <a:off x="3065702" y="1209036"/>
            <a:ext cx="5614650" cy="4756237"/>
            <a:chOff x="3065702" y="1321664"/>
            <a:chExt cx="7456907" cy="4756237"/>
          </a:xfrm>
        </p:grpSpPr>
        <p:pic>
          <p:nvPicPr>
            <p:cNvPr id="13" name="Google Shape;888;p25" descr="Head with Gears">
              <a:extLst>
                <a:ext uri="{FF2B5EF4-FFF2-40B4-BE49-F238E27FC236}">
                  <a16:creationId xmlns:a16="http://schemas.microsoft.com/office/drawing/2014/main" id="{5C6AEE05-7B59-4869-8DB1-69ED7346A92E}"/>
                </a:ext>
              </a:extLst>
            </p:cNvPr>
            <p:cNvPicPr preferRelativeResize="0"/>
            <p:nvPr/>
          </p:nvPicPr>
          <p:blipFill rotWithShape="1">
            <a:blip r:embed="rId10">
              <a:alphaModFix/>
            </a:blip>
            <a:srcRect/>
            <a:stretch/>
          </p:blipFill>
          <p:spPr>
            <a:xfrm>
              <a:off x="7013574" y="2347597"/>
              <a:ext cx="591174" cy="591174"/>
            </a:xfrm>
            <a:prstGeom prst="rect">
              <a:avLst/>
            </a:prstGeom>
            <a:noFill/>
            <a:ln>
              <a:noFill/>
            </a:ln>
          </p:spPr>
        </p:pic>
        <p:sp>
          <p:nvSpPr>
            <p:cNvPr id="14" name="Google Shape;890;p25">
              <a:extLst>
                <a:ext uri="{FF2B5EF4-FFF2-40B4-BE49-F238E27FC236}">
                  <a16:creationId xmlns:a16="http://schemas.microsoft.com/office/drawing/2014/main" id="{C5408B1C-68FF-4666-A489-20E3719FF4F9}"/>
                </a:ext>
              </a:extLst>
            </p:cNvPr>
            <p:cNvSpPr txBox="1"/>
            <p:nvPr/>
          </p:nvSpPr>
          <p:spPr>
            <a:xfrm>
              <a:off x="5323141" y="5739347"/>
              <a:ext cx="29896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impacts</a:t>
              </a:r>
              <a:r>
                <a:rPr lang="en-GB" sz="1600" b="0" i="0" u="none" strike="noStrike" cap="none" dirty="0">
                  <a:solidFill>
                    <a:srgbClr val="595959"/>
                  </a:solidFill>
                  <a:latin typeface="Arial"/>
                  <a:ea typeface="Arial"/>
                  <a:cs typeface="Arial"/>
                  <a:sym typeface="Arial"/>
                </a:rPr>
                <a:t> on</a:t>
              </a:r>
              <a:endParaRPr dirty="0"/>
            </a:p>
          </p:txBody>
        </p:sp>
        <p:sp>
          <p:nvSpPr>
            <p:cNvPr id="15" name="Google Shape;891;p25">
              <a:extLst>
                <a:ext uri="{FF2B5EF4-FFF2-40B4-BE49-F238E27FC236}">
                  <a16:creationId xmlns:a16="http://schemas.microsoft.com/office/drawing/2014/main" id="{D28FE4C0-74DB-4B05-9F2A-D7498B7B83B6}"/>
                </a:ext>
              </a:extLst>
            </p:cNvPr>
            <p:cNvSpPr/>
            <p:nvPr/>
          </p:nvSpPr>
          <p:spPr>
            <a:xfrm rot="5400000">
              <a:off x="6662926" y="1807555"/>
              <a:ext cx="262455" cy="7456904"/>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16" name="Google Shape;892;p25">
              <a:extLst>
                <a:ext uri="{FF2B5EF4-FFF2-40B4-BE49-F238E27FC236}">
                  <a16:creationId xmlns:a16="http://schemas.microsoft.com/office/drawing/2014/main" id="{CBB9F957-7CDD-481C-BB83-1E87F3DA4402}"/>
                </a:ext>
              </a:extLst>
            </p:cNvPr>
            <p:cNvSpPr txBox="1"/>
            <p:nvPr/>
          </p:nvSpPr>
          <p:spPr>
            <a:xfrm>
              <a:off x="5293330" y="1321664"/>
              <a:ext cx="30016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depends</a:t>
              </a:r>
              <a:r>
                <a:rPr lang="en-GB" sz="1600" b="0" i="0" u="none" strike="noStrike" cap="none" dirty="0">
                  <a:solidFill>
                    <a:srgbClr val="595959"/>
                  </a:solidFill>
                  <a:latin typeface="Arial"/>
                  <a:ea typeface="Arial"/>
                  <a:cs typeface="Arial"/>
                  <a:sym typeface="Arial"/>
                </a:rPr>
                <a:t> on</a:t>
              </a:r>
              <a:endParaRPr dirty="0"/>
            </a:p>
          </p:txBody>
        </p:sp>
        <p:sp>
          <p:nvSpPr>
            <p:cNvPr id="17" name="Google Shape;893;p25">
              <a:extLst>
                <a:ext uri="{FF2B5EF4-FFF2-40B4-BE49-F238E27FC236}">
                  <a16:creationId xmlns:a16="http://schemas.microsoft.com/office/drawing/2014/main" id="{5A6EC1D3-DAA0-4643-A347-311264C638A7}"/>
                </a:ext>
              </a:extLst>
            </p:cNvPr>
            <p:cNvSpPr/>
            <p:nvPr/>
          </p:nvSpPr>
          <p:spPr>
            <a:xfrm rot="16200000">
              <a:off x="6671063" y="-1838521"/>
              <a:ext cx="268570" cy="7434522"/>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graphicFrame>
          <p:nvGraphicFramePr>
            <p:cNvPr id="21" name="Google Shape;894;p25">
              <a:extLst>
                <a:ext uri="{FF2B5EF4-FFF2-40B4-BE49-F238E27FC236}">
                  <a16:creationId xmlns:a16="http://schemas.microsoft.com/office/drawing/2014/main" id="{3A587DC0-9293-4ADE-9A27-A38AC6CF0B11}"/>
                </a:ext>
              </a:extLst>
            </p:cNvPr>
            <p:cNvGraphicFramePr/>
            <p:nvPr/>
          </p:nvGraphicFramePr>
          <p:xfrm>
            <a:off x="3065702" y="2013025"/>
            <a:ext cx="7456907" cy="3391750"/>
          </p:xfrm>
          <a:graphic>
            <a:graphicData uri="http://schemas.openxmlformats.org/drawingml/2006/table">
              <a:tbl>
                <a:tblPr firstRow="1" bandRow="1">
                  <a:noFill/>
                </a:tblPr>
                <a:tblGrid>
                  <a:gridCol w="1871550">
                    <a:extLst>
                      <a:ext uri="{9D8B030D-6E8A-4147-A177-3AD203B41FA5}">
                        <a16:colId xmlns:a16="http://schemas.microsoft.com/office/drawing/2014/main" val="20000"/>
                      </a:ext>
                    </a:extLst>
                  </a:gridCol>
                  <a:gridCol w="1871550">
                    <a:extLst>
                      <a:ext uri="{9D8B030D-6E8A-4147-A177-3AD203B41FA5}">
                        <a16:colId xmlns:a16="http://schemas.microsoft.com/office/drawing/2014/main" val="20001"/>
                      </a:ext>
                    </a:extLst>
                  </a:gridCol>
                  <a:gridCol w="1871550">
                    <a:extLst>
                      <a:ext uri="{9D8B030D-6E8A-4147-A177-3AD203B41FA5}">
                        <a16:colId xmlns:a16="http://schemas.microsoft.com/office/drawing/2014/main" val="20002"/>
                      </a:ext>
                    </a:extLst>
                  </a:gridCol>
                </a:tblGrid>
                <a:tr h="914375">
                  <a:tc>
                    <a:txBody>
                      <a:bodyPr/>
                      <a:lstStyle/>
                      <a:p>
                        <a:pPr marL="0" marR="0" lvl="0" indent="0" algn="ctr" rtl="0">
                          <a:spcBef>
                            <a:spcPts val="0"/>
                          </a:spcBef>
                          <a:spcAft>
                            <a:spcPts val="0"/>
                          </a:spcAft>
                          <a:buNone/>
                        </a:pPr>
                        <a:r>
                          <a:rPr lang="en-GB" sz="1800" dirty="0">
                            <a:latin typeface="Arial"/>
                            <a:ea typeface="Arial"/>
                            <a:cs typeface="Arial"/>
                            <a:sym typeface="Arial"/>
                          </a:rPr>
                          <a:t>Natural capital</a:t>
                        </a:r>
                        <a:endParaRPr dirty="0"/>
                      </a:p>
                      <a:p>
                        <a:pPr marL="0" marR="0" lvl="0" indent="0" algn="ctr" rtl="0">
                          <a:spcBef>
                            <a:spcPts val="0"/>
                          </a:spcBef>
                          <a:spcAft>
                            <a:spcPts val="0"/>
                          </a:spcAft>
                          <a:buNone/>
                        </a:pPr>
                        <a:endParaRPr sz="1800" dirty="0">
                          <a:latin typeface="Arial"/>
                          <a:ea typeface="Arial"/>
                          <a:cs typeface="Arial"/>
                          <a:sym typeface="Arial"/>
                        </a:endParaRPr>
                      </a:p>
                      <a:p>
                        <a:pPr marL="0" marR="0" lvl="0" indent="0" algn="ctr" rtl="0">
                          <a:spcBef>
                            <a:spcPts val="0"/>
                          </a:spcBef>
                          <a:spcAft>
                            <a:spcPts val="0"/>
                          </a:spcAft>
                          <a:buNone/>
                        </a:pPr>
                        <a:endParaRPr sz="1800" dirty="0">
                          <a:latin typeface="Arial"/>
                          <a:ea typeface="Arial"/>
                          <a:cs typeface="Arial"/>
                          <a:sym typeface="Arial"/>
                        </a:endParaRPr>
                      </a:p>
                    </a:txBody>
                    <a:tcPr marL="68575" marR="68575" marT="34300" marB="34300">
                      <a:solidFill>
                        <a:srgbClr val="FCAF17"/>
                      </a:solidFill>
                    </a:tcPr>
                  </a:tc>
                  <a:tc>
                    <a:txBody>
                      <a:bodyPr/>
                      <a:lstStyle/>
                      <a:p>
                        <a:pPr marL="0" marR="0" lvl="0" indent="0" algn="ctr" rtl="0">
                          <a:spcBef>
                            <a:spcPts val="0"/>
                          </a:spcBef>
                          <a:spcAft>
                            <a:spcPts val="0"/>
                          </a:spcAft>
                          <a:buNone/>
                        </a:pPr>
                        <a:r>
                          <a:rPr lang="en-GB" sz="1800">
                            <a:latin typeface="Arial"/>
                            <a:ea typeface="Arial"/>
                            <a:cs typeface="Arial"/>
                            <a:sym typeface="Arial"/>
                          </a:rPr>
                          <a:t>Social capital</a:t>
                        </a:r>
                        <a:endParaRPr/>
                      </a:p>
                    </a:txBody>
                    <a:tcPr marL="68575" marR="68575" marT="34300" marB="34300">
                      <a:solidFill>
                        <a:srgbClr val="007C78"/>
                      </a:solidFill>
                    </a:tcPr>
                  </a:tc>
                  <a:tc>
                    <a:txBody>
                      <a:bodyPr/>
                      <a:lstStyle/>
                      <a:p>
                        <a:pPr marL="0" marR="0" lvl="0" indent="0" algn="ctr" rtl="0">
                          <a:spcBef>
                            <a:spcPts val="0"/>
                          </a:spcBef>
                          <a:spcAft>
                            <a:spcPts val="0"/>
                          </a:spcAft>
                          <a:buNone/>
                        </a:pPr>
                        <a:r>
                          <a:rPr lang="en-GB" sz="1800">
                            <a:latin typeface="Arial"/>
                            <a:ea typeface="Arial"/>
                            <a:cs typeface="Arial"/>
                            <a:sym typeface="Arial"/>
                          </a:rPr>
                          <a:t>Human capital</a:t>
                        </a:r>
                        <a:endParaRPr/>
                      </a:p>
                    </a:txBody>
                    <a:tcPr marL="68575" marR="68575" marT="34300" marB="34300">
                      <a:solidFill>
                        <a:srgbClr val="006392"/>
                      </a:solidFill>
                    </a:tcPr>
                  </a:tc>
                  <a:extLst>
                    <a:ext uri="{0D108BD9-81ED-4DB2-BD59-A6C34878D82A}">
                      <a16:rowId xmlns:a16="http://schemas.microsoft.com/office/drawing/2014/main" val="10000"/>
                    </a:ext>
                  </a:extLst>
                </a:tr>
                <a:tr h="2477375">
                  <a:tc>
                    <a:txBody>
                      <a:bodyPr/>
                      <a:lstStyle/>
                      <a:p>
                        <a:pPr marL="0" marR="0" lvl="0" indent="0" algn="ctr" rtl="0">
                          <a:spcBef>
                            <a:spcPts val="0"/>
                          </a:spcBef>
                          <a:spcAft>
                            <a:spcPts val="0"/>
                          </a:spcAft>
                          <a:buNone/>
                        </a:pPr>
                        <a:endParaRPr sz="1300" dirty="0">
                          <a:latin typeface="Arial"/>
                          <a:ea typeface="Arial"/>
                          <a:cs typeface="Arial"/>
                          <a:sym typeface="Arial"/>
                        </a:endParaRPr>
                      </a:p>
                      <a:p>
                        <a:pPr marL="0" marR="0" lvl="0" indent="0" algn="ctr" rtl="0">
                          <a:spcBef>
                            <a:spcPts val="0"/>
                          </a:spcBef>
                          <a:spcAft>
                            <a:spcPts val="0"/>
                          </a:spcAft>
                          <a:buNone/>
                        </a:pPr>
                        <a:r>
                          <a:rPr lang="en-GB" sz="1300" dirty="0">
                            <a:latin typeface="Arial"/>
                            <a:ea typeface="Arial"/>
                            <a:cs typeface="Arial"/>
                            <a:sym typeface="Arial"/>
                          </a:rPr>
                          <a:t>Stock of renewable and non-renewable </a:t>
                        </a:r>
                        <a:r>
                          <a:rPr lang="en-GB" sz="1300" b="1" dirty="0">
                            <a:latin typeface="Arial"/>
                            <a:ea typeface="Arial"/>
                            <a:cs typeface="Arial"/>
                            <a:sym typeface="Arial"/>
                          </a:rPr>
                          <a:t>natural resources</a:t>
                        </a:r>
                        <a:r>
                          <a:rPr lang="en-GB" sz="1300" dirty="0">
                            <a:latin typeface="Arial"/>
                            <a:ea typeface="Arial"/>
                            <a:cs typeface="Arial"/>
                            <a:sym typeface="Arial"/>
                          </a:rPr>
                          <a:t>, (e.g. plants, animals, air water, soils, minerals) that combine to yield a flow of </a:t>
                        </a:r>
                        <a:r>
                          <a:rPr lang="en-GB" sz="1300" b="1" dirty="0">
                            <a:latin typeface="Arial"/>
                            <a:ea typeface="Arial"/>
                            <a:cs typeface="Arial"/>
                            <a:sym typeface="Arial"/>
                          </a:rPr>
                          <a:t>benefits</a:t>
                        </a:r>
                        <a:r>
                          <a:rPr lang="en-GB" sz="1300" dirty="0">
                            <a:latin typeface="Arial"/>
                            <a:ea typeface="Arial"/>
                            <a:cs typeface="Arial"/>
                            <a:sym typeface="Arial"/>
                          </a:rPr>
                          <a:t> to people</a:t>
                        </a:r>
                        <a:endParaRPr dirty="0"/>
                      </a:p>
                      <a:p>
                        <a:pPr marL="0" marR="0" lvl="0" indent="0" algn="ctr" rtl="0">
                          <a:spcBef>
                            <a:spcPts val="0"/>
                          </a:spcBef>
                          <a:spcAft>
                            <a:spcPts val="0"/>
                          </a:spcAft>
                          <a:buNone/>
                        </a:pPr>
                        <a:endParaRPr sz="1300" dirty="0">
                          <a:solidFill>
                            <a:schemeClr val="dk1"/>
                          </a:solidFill>
                          <a:latin typeface="Arial"/>
                          <a:ea typeface="Arial"/>
                          <a:cs typeface="Arial"/>
                          <a:sym typeface="Arial"/>
                        </a:endParaRPr>
                      </a:p>
                    </a:txBody>
                    <a:tcPr marL="68575" marR="68575" marT="34300" marB="34300">
                      <a:solidFill>
                        <a:srgbClr val="FFF79A"/>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b="1" dirty="0">
                            <a:solidFill>
                              <a:schemeClr val="dk1"/>
                            </a:solidFill>
                            <a:latin typeface="Arial"/>
                            <a:ea typeface="Arial"/>
                            <a:cs typeface="Arial"/>
                            <a:sym typeface="Arial"/>
                          </a:rPr>
                          <a:t>Networks</a:t>
                        </a:r>
                        <a:r>
                          <a:rPr lang="en-GB" sz="1300" dirty="0">
                            <a:solidFill>
                              <a:schemeClr val="dk1"/>
                            </a:solidFill>
                            <a:latin typeface="Arial"/>
                            <a:ea typeface="Arial"/>
                            <a:cs typeface="Arial"/>
                            <a:sym typeface="Arial"/>
                          </a:rPr>
                          <a:t> together with </a:t>
                        </a:r>
                        <a:r>
                          <a:rPr lang="en-GB" sz="1300" b="1" dirty="0">
                            <a:solidFill>
                              <a:schemeClr val="dk1"/>
                            </a:solidFill>
                            <a:latin typeface="Arial"/>
                            <a:ea typeface="Arial"/>
                            <a:cs typeface="Arial"/>
                            <a:sym typeface="Arial"/>
                          </a:rPr>
                          <a:t>shared norms, values </a:t>
                        </a:r>
                        <a:r>
                          <a:rPr lang="en-GB" sz="1300" dirty="0">
                            <a:solidFill>
                              <a:schemeClr val="dk1"/>
                            </a:solidFill>
                            <a:latin typeface="Arial"/>
                            <a:ea typeface="Arial"/>
                            <a:cs typeface="Arial"/>
                            <a:sym typeface="Arial"/>
                          </a:rPr>
                          <a:t>and </a:t>
                        </a:r>
                        <a:r>
                          <a:rPr lang="en-GB" sz="1300" b="1" dirty="0">
                            <a:solidFill>
                              <a:schemeClr val="dk1"/>
                            </a:solidFill>
                            <a:latin typeface="Arial"/>
                            <a:ea typeface="Arial"/>
                            <a:cs typeface="Arial"/>
                            <a:sym typeface="Arial"/>
                          </a:rPr>
                          <a:t>understanding</a:t>
                        </a:r>
                        <a:r>
                          <a:rPr lang="en-GB" sz="1300" dirty="0">
                            <a:solidFill>
                              <a:schemeClr val="dk1"/>
                            </a:solidFill>
                            <a:latin typeface="Arial"/>
                            <a:ea typeface="Arial"/>
                            <a:cs typeface="Arial"/>
                            <a:sym typeface="Arial"/>
                          </a:rPr>
                          <a:t> that facilitate cooperation within and among groups.</a:t>
                        </a:r>
                        <a:endParaRPr dirty="0"/>
                      </a:p>
                    </a:txBody>
                    <a:tcPr marL="68575" marR="68575" marT="34300" marB="34300">
                      <a:solidFill>
                        <a:srgbClr val="7BCCC6"/>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dirty="0">
                            <a:solidFill>
                              <a:schemeClr val="dk1"/>
                            </a:solidFill>
                            <a:latin typeface="Arial"/>
                            <a:ea typeface="Arial"/>
                            <a:cs typeface="Arial"/>
                            <a:sym typeface="Arial"/>
                          </a:rPr>
                          <a:t>The </a:t>
                        </a:r>
                        <a:r>
                          <a:rPr lang="en-GB" sz="1300" b="1" dirty="0">
                            <a:solidFill>
                              <a:schemeClr val="dk1"/>
                            </a:solidFill>
                            <a:latin typeface="Arial"/>
                            <a:ea typeface="Arial"/>
                            <a:cs typeface="Arial"/>
                            <a:sym typeface="Arial"/>
                          </a:rPr>
                          <a:t>knowledge, skills, competencies </a:t>
                        </a:r>
                        <a:r>
                          <a:rPr lang="en-GB" sz="1300" dirty="0">
                            <a:solidFill>
                              <a:schemeClr val="dk1"/>
                            </a:solidFill>
                            <a:latin typeface="Arial"/>
                            <a:ea typeface="Arial"/>
                            <a:cs typeface="Arial"/>
                            <a:sym typeface="Arial"/>
                          </a:rPr>
                          <a:t>and attributes embodied in individuals that facilitate the creation of personal, social and economic </a:t>
                        </a:r>
                        <a:r>
                          <a:rPr lang="en-GB" sz="1300" b="1" dirty="0">
                            <a:solidFill>
                              <a:schemeClr val="dk1"/>
                            </a:solidFill>
                            <a:latin typeface="Arial"/>
                            <a:ea typeface="Arial"/>
                            <a:cs typeface="Arial"/>
                            <a:sym typeface="Arial"/>
                          </a:rPr>
                          <a:t>well-being</a:t>
                        </a:r>
                        <a:r>
                          <a:rPr lang="en-GB" sz="1300" dirty="0">
                            <a:solidFill>
                              <a:schemeClr val="dk1"/>
                            </a:solidFill>
                            <a:latin typeface="Arial"/>
                            <a:ea typeface="Arial"/>
                            <a:cs typeface="Arial"/>
                            <a:sym typeface="Arial"/>
                          </a:rPr>
                          <a:t>.</a:t>
                        </a:r>
                        <a:endParaRPr dirty="0"/>
                      </a:p>
                    </a:txBody>
                    <a:tcPr marL="68575" marR="68575" marT="34300" marB="34300">
                      <a:solidFill>
                        <a:srgbClr val="4585BC"/>
                      </a:solidFill>
                    </a:tcPr>
                  </a:tc>
                  <a:extLst>
                    <a:ext uri="{0D108BD9-81ED-4DB2-BD59-A6C34878D82A}">
                      <a16:rowId xmlns:a16="http://schemas.microsoft.com/office/drawing/2014/main" val="10001"/>
                    </a:ext>
                  </a:extLst>
                </a:tr>
              </a:tbl>
            </a:graphicData>
          </a:graphic>
        </p:graphicFrame>
        <p:pic>
          <p:nvPicPr>
            <p:cNvPr id="22" name="Google Shape;895;p25" descr="Deciduous tree">
              <a:extLst>
                <a:ext uri="{FF2B5EF4-FFF2-40B4-BE49-F238E27FC236}">
                  <a16:creationId xmlns:a16="http://schemas.microsoft.com/office/drawing/2014/main" id="{B4F1467A-EF19-45C2-AD70-2C96C27975B2}"/>
                </a:ext>
              </a:extLst>
            </p:cNvPr>
            <p:cNvPicPr preferRelativeResize="0"/>
            <p:nvPr/>
          </p:nvPicPr>
          <p:blipFill rotWithShape="1">
            <a:blip r:embed="rId11">
              <a:alphaModFix/>
            </a:blip>
            <a:srcRect/>
            <a:stretch/>
          </p:blipFill>
          <p:spPr>
            <a:xfrm>
              <a:off x="3943399" y="2364333"/>
              <a:ext cx="545587" cy="545587"/>
            </a:xfrm>
            <a:prstGeom prst="rect">
              <a:avLst/>
            </a:prstGeom>
            <a:noFill/>
            <a:ln>
              <a:noFill/>
            </a:ln>
          </p:spPr>
        </p:pic>
        <p:pic>
          <p:nvPicPr>
            <p:cNvPr id="23" name="Google Shape;896;p25" descr="Schoolhouse">
              <a:extLst>
                <a:ext uri="{FF2B5EF4-FFF2-40B4-BE49-F238E27FC236}">
                  <a16:creationId xmlns:a16="http://schemas.microsoft.com/office/drawing/2014/main" id="{54954705-A634-462E-98A6-F2882027B72E}"/>
                </a:ext>
              </a:extLst>
            </p:cNvPr>
            <p:cNvPicPr preferRelativeResize="0"/>
            <p:nvPr/>
          </p:nvPicPr>
          <p:blipFill rotWithShape="1">
            <a:blip r:embed="rId12">
              <a:alphaModFix/>
            </a:blip>
            <a:srcRect/>
            <a:stretch/>
          </p:blipFill>
          <p:spPr>
            <a:xfrm>
              <a:off x="8919306" y="2250051"/>
              <a:ext cx="745845" cy="745845"/>
            </a:xfrm>
            <a:prstGeom prst="rect">
              <a:avLst/>
            </a:prstGeom>
            <a:noFill/>
            <a:ln>
              <a:noFill/>
            </a:ln>
          </p:spPr>
        </p:pic>
        <p:pic>
          <p:nvPicPr>
            <p:cNvPr id="27" name="Google Shape;897;p25" descr="Head with Gears">
              <a:extLst>
                <a:ext uri="{FF2B5EF4-FFF2-40B4-BE49-F238E27FC236}">
                  <a16:creationId xmlns:a16="http://schemas.microsoft.com/office/drawing/2014/main" id="{9A6F3D7D-B5E0-4E4E-895F-D589F8623A6E}"/>
                </a:ext>
              </a:extLst>
            </p:cNvPr>
            <p:cNvPicPr preferRelativeResize="0"/>
            <p:nvPr/>
          </p:nvPicPr>
          <p:blipFill rotWithShape="1">
            <a:blip r:embed="rId10">
              <a:alphaModFix/>
            </a:blip>
            <a:srcRect/>
            <a:stretch/>
          </p:blipFill>
          <p:spPr>
            <a:xfrm>
              <a:off x="6499116" y="2345762"/>
              <a:ext cx="591174" cy="591174"/>
            </a:xfrm>
            <a:prstGeom prst="rect">
              <a:avLst/>
            </a:prstGeom>
            <a:noFill/>
            <a:ln>
              <a:noFill/>
            </a:ln>
          </p:spPr>
        </p:pic>
        <p:pic>
          <p:nvPicPr>
            <p:cNvPr id="29" name="Google Shape;898;p25" descr="Résultat de recherche d'images pour &quot;natural capital coalition&quot;">
              <a:extLst>
                <a:ext uri="{FF2B5EF4-FFF2-40B4-BE49-F238E27FC236}">
                  <a16:creationId xmlns:a16="http://schemas.microsoft.com/office/drawing/2014/main" id="{EBABA263-3DFD-4869-868A-2A035D80E037}"/>
                </a:ext>
              </a:extLst>
            </p:cNvPr>
            <p:cNvPicPr preferRelativeResize="0"/>
            <p:nvPr/>
          </p:nvPicPr>
          <p:blipFill rotWithShape="1">
            <a:blip r:embed="rId13">
              <a:alphaModFix/>
            </a:blip>
            <a:srcRect/>
            <a:stretch/>
          </p:blipFill>
          <p:spPr>
            <a:xfrm>
              <a:off x="3687987" y="4942155"/>
              <a:ext cx="888569" cy="365263"/>
            </a:xfrm>
            <a:prstGeom prst="rect">
              <a:avLst/>
            </a:prstGeom>
            <a:noFill/>
            <a:ln>
              <a:noFill/>
            </a:ln>
          </p:spPr>
        </p:pic>
        <p:pic>
          <p:nvPicPr>
            <p:cNvPr id="30" name="Google Shape;899;p25">
              <a:extLst>
                <a:ext uri="{FF2B5EF4-FFF2-40B4-BE49-F238E27FC236}">
                  <a16:creationId xmlns:a16="http://schemas.microsoft.com/office/drawing/2014/main" id="{4B06E5C0-E794-462A-8757-C3AD5E4E009D}"/>
                </a:ext>
              </a:extLst>
            </p:cNvPr>
            <p:cNvPicPr preferRelativeResize="0"/>
            <p:nvPr/>
          </p:nvPicPr>
          <p:blipFill rotWithShape="1">
            <a:blip r:embed="rId14">
              <a:alphaModFix/>
            </a:blip>
            <a:srcRect/>
            <a:stretch/>
          </p:blipFill>
          <p:spPr>
            <a:xfrm>
              <a:off x="6239833" y="4929378"/>
              <a:ext cx="1062618" cy="369333"/>
            </a:xfrm>
            <a:prstGeom prst="rect">
              <a:avLst/>
            </a:prstGeom>
            <a:noFill/>
            <a:ln>
              <a:noFill/>
            </a:ln>
          </p:spPr>
        </p:pic>
        <p:pic>
          <p:nvPicPr>
            <p:cNvPr id="31" name="Google Shape;900;p25">
              <a:extLst>
                <a:ext uri="{FF2B5EF4-FFF2-40B4-BE49-F238E27FC236}">
                  <a16:creationId xmlns:a16="http://schemas.microsoft.com/office/drawing/2014/main" id="{790BD4B5-2513-4E16-92E2-ABF136E9BCE5}"/>
                </a:ext>
              </a:extLst>
            </p:cNvPr>
            <p:cNvPicPr preferRelativeResize="0"/>
            <p:nvPr/>
          </p:nvPicPr>
          <p:blipFill rotWithShape="1">
            <a:blip r:embed="rId14">
              <a:alphaModFix/>
            </a:blip>
            <a:srcRect/>
            <a:stretch/>
          </p:blipFill>
          <p:spPr>
            <a:xfrm>
              <a:off x="8760919" y="4927559"/>
              <a:ext cx="1062618" cy="369333"/>
            </a:xfrm>
            <a:prstGeom prst="rect">
              <a:avLst/>
            </a:prstGeom>
            <a:noFill/>
            <a:ln>
              <a:noFill/>
            </a:ln>
          </p:spPr>
        </p:pic>
      </p:grpSp>
      <p:sp>
        <p:nvSpPr>
          <p:cNvPr id="24" name="TextBox 11">
            <a:extLst>
              <a:ext uri="{FF2B5EF4-FFF2-40B4-BE49-F238E27FC236}">
                <a16:creationId xmlns:a16="http://schemas.microsoft.com/office/drawing/2014/main" id="{BA1C82D3-5DF1-4BA2-8A17-F9B3D3AFB6D5}"/>
              </a:ext>
            </a:extLst>
          </p:cNvPr>
          <p:cNvSpPr txBox="1"/>
          <p:nvPr/>
        </p:nvSpPr>
        <p:spPr>
          <a:xfrm>
            <a:off x="251778" y="4949753"/>
            <a:ext cx="245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IIRC, Capitals background paper, 2013</a:t>
            </a:r>
          </a:p>
        </p:txBody>
      </p:sp>
      <p:sp>
        <p:nvSpPr>
          <p:cNvPr id="25" name="Teardrop 20">
            <a:extLst>
              <a:ext uri="{FF2B5EF4-FFF2-40B4-BE49-F238E27FC236}">
                <a16:creationId xmlns:a16="http://schemas.microsoft.com/office/drawing/2014/main" id="{F69770F8-E8F5-4CA7-A6A1-CCB7DE9A132A}"/>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21">
            <a:extLst>
              <a:ext uri="{FF2B5EF4-FFF2-40B4-BE49-F238E27FC236}">
                <a16:creationId xmlns:a16="http://schemas.microsoft.com/office/drawing/2014/main" id="{A76B9125-5D4E-4DE5-967A-E65A9D313F3F}"/>
              </a:ext>
            </a:extLst>
          </p:cNvPr>
          <p:cNvSpPr txBox="1"/>
          <p:nvPr/>
        </p:nvSpPr>
        <p:spPr>
          <a:xfrm>
            <a:off x="10678793" y="368367"/>
            <a:ext cx="15317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7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98057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Sharing</a:t>
            </a:r>
            <a:r>
              <a:rPr lang="en-GB" sz="2201" b="1" dirty="0">
                <a:solidFill>
                  <a:srgbClr val="595959"/>
                </a:solidFill>
                <a:latin typeface="Arial"/>
              </a:rPr>
              <a:t> research, resources &amp; best practices</a:t>
            </a:r>
            <a:r>
              <a:rPr lang="en-GB" sz="2201" dirty="0">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Identifying </a:t>
            </a:r>
            <a:r>
              <a:rPr lang="en-GB" sz="2201" b="1" dirty="0">
                <a:solidFill>
                  <a:srgbClr val="595959"/>
                </a:solidFill>
                <a:latin typeface="Arial"/>
              </a:rPr>
              <a:t>barriers &amp; opportunities </a:t>
            </a:r>
            <a:r>
              <a:rPr lang="en-GB" sz="2201" dirty="0">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dirty="0">
                <a:solidFill>
                  <a:srgbClr val="595959"/>
                </a:solidFill>
                <a:latin typeface="Arial"/>
              </a:rPr>
              <a:t>Providing practical support </a:t>
            </a:r>
            <a:r>
              <a:rPr lang="en-GB" sz="2201" dirty="0">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Reinforcing &amp; boosting the work of the </a:t>
            </a:r>
            <a:r>
              <a:rPr lang="en-GB" sz="2201" b="1" dirty="0">
                <a:solidFill>
                  <a:srgbClr val="595959"/>
                </a:solidFill>
                <a:latin typeface="Arial"/>
              </a:rPr>
              <a:t>Natural Capital Coalition.</a:t>
            </a:r>
          </a:p>
          <a:p>
            <a:pPr defTabSz="914354">
              <a:defRPr/>
            </a:pPr>
            <a:endParaRPr lang="en-CH" sz="1801" dirty="0">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00" y="1792800"/>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644170"/>
            <a:ext cx="2906897" cy="1569660"/>
          </a:xfrm>
          <a:prstGeom prst="rect">
            <a:avLst/>
          </a:prstGeom>
          <a:noFill/>
        </p:spPr>
        <p:txBody>
          <a:bodyPr wrap="square" rtlCol="0" anchor="t">
            <a:spAutoFit/>
          </a:bodyPr>
          <a:lstStyle/>
          <a:p>
            <a:pPr algn="ctr"/>
            <a:r>
              <a:rPr lang="en-US" sz="3200" dirty="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20</a:t>
            </a:fld>
            <a:endParaRPr lang="en-GB"/>
          </a:p>
        </p:txBody>
      </p:sp>
    </p:spTree>
    <p:extLst>
      <p:ext uri="{BB962C8B-B14F-4D97-AF65-F5344CB8AC3E}">
        <p14:creationId xmlns:p14="http://schemas.microsoft.com/office/powerpoint/2010/main" val="381189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F4A14B49-C4E4-D741-A2C5-122E3205B6FD}"/>
              </a:ext>
            </a:extLst>
          </p:cNvPr>
          <p:cNvSpPr>
            <a:spLocks noGrp="1"/>
          </p:cNvSpPr>
          <p:nvPr>
            <p:ph type="sldNum" sz="quarter" idx="12"/>
          </p:nvPr>
        </p:nvSpPr>
        <p:spPr/>
        <p:txBody>
          <a:bodyPr/>
          <a:lstStyle/>
          <a:p>
            <a:fld id="{971CEC84-1649-40CE-BFF6-7286506FEA08}" type="slidenum">
              <a:rPr lang="en-GB" smtClean="0"/>
              <a:pPr/>
              <a:t>21</a:t>
            </a:fld>
            <a:endParaRPr lang="en-GB"/>
          </a:p>
        </p:txBody>
      </p:sp>
    </p:spTree>
    <p:extLst>
      <p:ext uri="{BB962C8B-B14F-4D97-AF65-F5344CB8AC3E}">
        <p14:creationId xmlns:p14="http://schemas.microsoft.com/office/powerpoint/2010/main" val="178700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dirty="0"/>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is the stock of </a:t>
            </a:r>
            <a:r>
              <a:rPr kumimoji="0" lang="en-GB" sz="2400" b="1" i="0" u="none" strike="noStrike" kern="1200" cap="none" spc="0" normalizeH="0" baseline="0" noProof="0" dirty="0">
                <a:ln>
                  <a:noFill/>
                </a:ln>
                <a:solidFill>
                  <a:srgbClr val="23BAED"/>
                </a:solidFill>
                <a:effectLst/>
                <a:uLnTx/>
                <a:uFillTx/>
                <a:latin typeface="Arial"/>
                <a:ea typeface="+mn-ea"/>
                <a:cs typeface="+mn-cs"/>
              </a:rPr>
              <a:t>renewable and non-renewable natural resources</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(e.g. plants, animals, air, water, soils, minerals) that combine to yield a </a:t>
            </a:r>
            <a:r>
              <a:rPr kumimoji="0" lang="en-GB" sz="2400" b="1" i="0" u="none" strike="noStrike" kern="1200" cap="none" spc="0" normalizeH="0" baseline="0" noProof="0" dirty="0">
                <a:ln>
                  <a:noFill/>
                </a:ln>
                <a:solidFill>
                  <a:srgbClr val="23BAED"/>
                </a:solidFill>
                <a:effectLst/>
                <a:uLnTx/>
                <a:uFillTx/>
                <a:latin typeface="Arial"/>
                <a:ea typeface="+mn-ea"/>
                <a:cs typeface="+mn-cs"/>
              </a:rPr>
              <a:t>flow of “services”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people.</a:t>
            </a:r>
            <a:r>
              <a:rPr kumimoji="0" lang="en-GB" sz="2400" b="1" i="0" u="none" strike="noStrike" kern="1200" cap="none" spc="0" normalizeH="0" baseline="0" noProof="0" dirty="0">
                <a:ln>
                  <a:noFill/>
                </a:ln>
                <a:solidFill>
                  <a:srgbClr val="23BAED"/>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turn, these flows provide </a:t>
            </a:r>
            <a:r>
              <a:rPr kumimoji="0" lang="en-GB" sz="2400" b="1" i="0" u="none" strike="noStrike" kern="1200" cap="none" spc="0" normalizeH="0" baseline="0" noProof="0" dirty="0">
                <a:ln>
                  <a:noFill/>
                </a:ln>
                <a:solidFill>
                  <a:srgbClr val="23BAED"/>
                </a:solidFill>
                <a:effectLst/>
                <a:uLnTx/>
                <a:uFillTx/>
                <a:latin typeface="Arial"/>
                <a:ea typeface="+mn-ea"/>
                <a:cs typeface="+mn-cs"/>
              </a:rPr>
              <a:t>value</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272252" y="103870"/>
            <a:ext cx="1775360" cy="1533201"/>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67458"/>
              <a:ext cx="1139086" cy="985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8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609180" y="3595318"/>
            <a:ext cx="2069474" cy="2069474"/>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Biodiversity underpins both stocks and ecosystem services </a:t>
            </a: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10">
            <a:extLst>
              <a:ext uri="{FF2B5EF4-FFF2-40B4-BE49-F238E27FC236}">
                <a16:creationId xmlns:a16="http://schemas.microsoft.com/office/drawing/2014/main" id="{E381C35E-DD68-4ED2-95EE-A236EF9DAE7D}"/>
              </a:ext>
            </a:extLst>
          </p:cNvPr>
          <p:cNvPicPr>
            <a:picLocks noChangeAspect="1"/>
          </p:cNvPicPr>
          <p:nvPr/>
        </p:nvPicPr>
        <p:blipFill rotWithShape="1">
          <a:blip r:embed="rId4"/>
          <a:srcRect l="1789" t="10236" r="1100" b="6841"/>
          <a:stretch/>
        </p:blipFill>
        <p:spPr>
          <a:xfrm>
            <a:off x="3079573" y="3559223"/>
            <a:ext cx="6404149" cy="2183816"/>
          </a:xfrm>
          <a:prstGeom prst="rect">
            <a:avLst/>
          </a:prstGeom>
        </p:spPr>
      </p:pic>
      <p:sp>
        <p:nvSpPr>
          <p:cNvPr id="8" name="Rectangle 7">
            <a:extLst>
              <a:ext uri="{FF2B5EF4-FFF2-40B4-BE49-F238E27FC236}">
                <a16:creationId xmlns:a16="http://schemas.microsoft.com/office/drawing/2014/main" id="{C9B3BD47-660E-4F71-8151-4A9BCE61E5F4}"/>
              </a:ext>
            </a:extLst>
          </p:cNvPr>
          <p:cNvSpPr/>
          <p:nvPr/>
        </p:nvSpPr>
        <p:spPr>
          <a:xfrm>
            <a:off x="3197292" y="5353743"/>
            <a:ext cx="2029767" cy="36547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afgeronde hoeken 10">
            <a:extLst>
              <a:ext uri="{FF2B5EF4-FFF2-40B4-BE49-F238E27FC236}">
                <a16:creationId xmlns:a16="http://schemas.microsoft.com/office/drawing/2014/main" id="{6AD188D0-097A-4D21-8310-7FF001317BAA}"/>
              </a:ext>
            </a:extLst>
          </p:cNvPr>
          <p:cNvSpPr/>
          <p:nvPr/>
        </p:nvSpPr>
        <p:spPr>
          <a:xfrm>
            <a:off x="3197292" y="4156364"/>
            <a:ext cx="1956599" cy="1197379"/>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a:p>
            <a:pPr algn="ctr"/>
            <a:endParaRPr lang="en-GB" sz="1200"/>
          </a:p>
          <a:p>
            <a:pPr algn="ctr"/>
            <a:endParaRPr lang="en-GB" sz="1200"/>
          </a:p>
          <a:p>
            <a:pPr algn="ctr"/>
            <a:r>
              <a:rPr lang="en-GB" sz="1200"/>
              <a:t>A rich diversity of plants, bacteria and animals provides a good habitat for bees.</a:t>
            </a:r>
            <a:endParaRPr lang="nl-NL" sz="1200"/>
          </a:p>
          <a:p>
            <a:pPr algn="ctr"/>
            <a:endParaRPr lang="nl-NL"/>
          </a:p>
        </p:txBody>
      </p:sp>
      <p:sp>
        <p:nvSpPr>
          <p:cNvPr id="15" name="Rechthoek: afgeronde hoeken 14">
            <a:extLst>
              <a:ext uri="{FF2B5EF4-FFF2-40B4-BE49-F238E27FC236}">
                <a16:creationId xmlns:a16="http://schemas.microsoft.com/office/drawing/2014/main" id="{F72A9C13-A816-44D0-8ADE-8079CFCCE083}"/>
              </a:ext>
            </a:extLst>
          </p:cNvPr>
          <p:cNvSpPr/>
          <p:nvPr/>
        </p:nvSpPr>
        <p:spPr>
          <a:xfrm>
            <a:off x="5306291" y="4176959"/>
            <a:ext cx="1956599" cy="1435720"/>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a:t>Bees pollinate 87 of the leading food crops worldwide. </a:t>
            </a:r>
            <a:endParaRPr lang="nl-NL" sz="1200"/>
          </a:p>
        </p:txBody>
      </p:sp>
      <p:sp>
        <p:nvSpPr>
          <p:cNvPr id="17" name="Rechthoek: afgeronde hoeken 16">
            <a:extLst>
              <a:ext uri="{FF2B5EF4-FFF2-40B4-BE49-F238E27FC236}">
                <a16:creationId xmlns:a16="http://schemas.microsoft.com/office/drawing/2014/main" id="{BD0A54F6-13F5-48AA-90EC-B0143F7B550C}"/>
              </a:ext>
            </a:extLst>
          </p:cNvPr>
          <p:cNvSpPr/>
          <p:nvPr/>
        </p:nvSpPr>
        <p:spPr>
          <a:xfrm>
            <a:off x="7380609" y="4176959"/>
            <a:ext cx="1956599" cy="1456313"/>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GB" sz="1200"/>
              <a:t>Insect pollination can increase crop yield by a quarter.</a:t>
            </a:r>
            <a:endParaRPr lang="nl-NL" sz="1200"/>
          </a:p>
        </p:txBody>
      </p:sp>
      <p:sp>
        <p:nvSpPr>
          <p:cNvPr id="16" name="Slide Number Placeholder 3">
            <a:extLst>
              <a:ext uri="{FF2B5EF4-FFF2-40B4-BE49-F238E27FC236}">
                <a16:creationId xmlns:a16="http://schemas.microsoft.com/office/drawing/2014/main" id="{A3F86AE7-5DDB-48B6-9F1C-F0896A99A3C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36833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 Services </a:t>
            </a:r>
            <a:endParaRPr lang="en-GB">
              <a:solidFill>
                <a:srgbClr val="595959"/>
              </a:solidFill>
              <a:highlight>
                <a:srgbClr val="FFFF00"/>
              </a:highlight>
            </a:endParaRPr>
          </a:p>
        </p:txBody>
      </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dirty="0">
                <a:solidFill>
                  <a:srgbClr val="595959"/>
                </a:solidFill>
                <a:latin typeface="Arial"/>
              </a:rPr>
              <a:t>Ecosystem services </a:t>
            </a:r>
            <a:r>
              <a:rPr lang="en-GB" sz="2400" dirty="0">
                <a:solidFill>
                  <a:srgbClr val="595959"/>
                </a:solidFill>
                <a:latin typeface="Arial"/>
              </a:rPr>
              <a:t>are the </a:t>
            </a:r>
            <a:r>
              <a:rPr lang="en-GB" sz="2400" b="1" dirty="0">
                <a:solidFill>
                  <a:srgbClr val="23BAED"/>
                </a:solidFill>
                <a:latin typeface="Arial"/>
              </a:rPr>
              <a:t>benefits to people from ecosystems </a:t>
            </a:r>
          </a:p>
          <a:p>
            <a:pPr defTabSz="914354">
              <a:lnSpc>
                <a:spcPct val="130000"/>
              </a:lnSpc>
              <a:defRPr/>
            </a:pPr>
            <a:r>
              <a:rPr lang="en-GB" sz="2400" dirty="0">
                <a:solidFill>
                  <a:srgbClr val="595959"/>
                </a:solidFill>
                <a:latin typeface="Arial"/>
              </a:rPr>
              <a:t>(e.g. climate regulation, water purification, soil biodiversity, pollination, </a:t>
            </a:r>
          </a:p>
          <a:p>
            <a:pPr defTabSz="914354">
              <a:lnSpc>
                <a:spcPct val="130000"/>
              </a:lnSpc>
              <a:defRPr/>
            </a:pPr>
            <a:r>
              <a:rPr lang="en-GB" sz="2400" dirty="0">
                <a:solidFill>
                  <a:srgbClr val="595959"/>
                </a:solidFill>
                <a:latin typeface="Arial"/>
              </a:rPr>
              <a:t>timber, recreation, mental health). These services can be categorized into:</a:t>
            </a:r>
          </a:p>
          <a:p>
            <a:pPr defTabSz="914354">
              <a:lnSpc>
                <a:spcPct val="130000"/>
              </a:lnSpc>
              <a:defRPr/>
            </a:pPr>
            <a:r>
              <a:rPr lang="en-GB" sz="2400" dirty="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dirty="0">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dirty="0">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dirty="0">
                <a:solidFill>
                  <a:srgbClr val="23BAED"/>
                </a:solidFill>
              </a:rPr>
              <a:t>Supporting </a:t>
            </a:r>
            <a:endParaRPr lang="en-GB" sz="2400" b="1" dirty="0">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dirty="0">
                <a:solidFill>
                  <a:srgbClr val="23BAED"/>
                </a:solidFill>
                <a:latin typeface="Arial"/>
              </a:rPr>
              <a:t>Cultural</a:t>
            </a:r>
            <a:endParaRPr lang="en-GB" sz="2400" b="1" dirty="0">
              <a:solidFill>
                <a:srgbClr val="595959"/>
              </a:solidFill>
              <a:latin typeface="Arial"/>
            </a:endParaRPr>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23</a:t>
            </a:fld>
            <a:endParaRPr lang="en-GB"/>
          </a:p>
        </p:txBody>
      </p:sp>
      <p:sp>
        <p:nvSpPr>
          <p:cNvPr id="9" name="Oval 8">
            <a:extLst>
              <a:ext uri="{FF2B5EF4-FFF2-40B4-BE49-F238E27FC236}">
                <a16:creationId xmlns:a16="http://schemas.microsoft.com/office/drawing/2014/main" id="{13C3658E-73A7-45F2-A9D1-77CE56613E94}"/>
              </a:ext>
            </a:extLst>
          </p:cNvPr>
          <p:cNvSpPr/>
          <p:nvPr/>
        </p:nvSpPr>
        <p:spPr>
          <a:xfrm>
            <a:off x="4623634" y="310850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2B754A03-2178-437F-ACFD-EEDE3A41628C}"/>
              </a:ext>
            </a:extLst>
          </p:cNvPr>
          <p:cNvSpPr/>
          <p:nvPr/>
        </p:nvSpPr>
        <p:spPr>
          <a:xfrm>
            <a:off x="8171489" y="3105174"/>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569BF66A-3EC3-4AFD-A90D-C10121A0C4BD}"/>
              </a:ext>
            </a:extLst>
          </p:cNvPr>
          <p:cNvSpPr/>
          <p:nvPr/>
        </p:nvSpPr>
        <p:spPr>
          <a:xfrm>
            <a:off x="6471654" y="4231975"/>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82A07A69-8686-4A27-BF4F-7A2EB20153B1}"/>
              </a:ext>
            </a:extLst>
          </p:cNvPr>
          <p:cNvSpPr txBox="1"/>
          <p:nvPr/>
        </p:nvSpPr>
        <p:spPr>
          <a:xfrm>
            <a:off x="10388010" y="223541"/>
            <a:ext cx="1708765" cy="1569660"/>
          </a:xfrm>
          <a:prstGeom prst="rect">
            <a:avLst/>
          </a:prstGeom>
          <a:noFill/>
        </p:spPr>
        <p:txBody>
          <a:bodyPr wrap="square" rtlCol="0">
            <a:spAutoFit/>
          </a:bodyPr>
          <a:lstStyle/>
          <a:p>
            <a:pPr algn="ctr" defTabSz="914354">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600" b="1" i="0" u="none" strike="noStrike" kern="1200" cap="none" spc="0" normalizeH="0" baseline="0" noProof="0" dirty="0">
                <a:ln>
                  <a:noFill/>
                </a:ln>
                <a:solidFill>
                  <a:prstClr val="white"/>
                </a:solidFill>
                <a:effectLst/>
                <a:uLnTx/>
                <a:uFillTx/>
                <a:latin typeface="Arial"/>
                <a:ea typeface="+mn-ea"/>
                <a:cs typeface="+mn-cs"/>
              </a:rPr>
              <a:t> 7 </a:t>
            </a:r>
            <a:r>
              <a:rPr kumimoji="0" lang="en-GB" sz="1600" b="0" i="0" u="none" strike="noStrike" kern="1200" cap="none" spc="0" normalizeH="0" baseline="0" noProof="0" dirty="0">
                <a:ln>
                  <a:noFill/>
                </a:ln>
                <a:solidFill>
                  <a:prstClr val="white"/>
                </a:solidFill>
                <a:effectLst/>
                <a:uLnTx/>
                <a:uFillTx/>
                <a:latin typeface="Arial"/>
                <a:ea typeface="+mn-ea"/>
                <a:cs typeface="+mn-cs"/>
              </a:rPr>
              <a:t>of your workbook</a:t>
            </a:r>
            <a:endParaRPr lang="en-GB" sz="1600" dirty="0">
              <a:solidFill>
                <a:prstClr val="white"/>
              </a:solidFill>
              <a:latin typeface="Arial"/>
            </a:endParaRPr>
          </a:p>
          <a:p>
            <a:pPr algn="ctr" defTabSz="914354">
              <a:defRPr/>
            </a:pPr>
            <a:r>
              <a:rPr lang="en-GB" sz="1600" dirty="0">
                <a:solidFill>
                  <a:prstClr val="white"/>
                </a:solidFill>
                <a:latin typeface="Arial"/>
              </a:rPr>
              <a:t>&amp; </a:t>
            </a:r>
            <a:r>
              <a:rPr lang="en-GB" sz="1600" b="1" dirty="0">
                <a:solidFill>
                  <a:prstClr val="white"/>
                </a:solidFill>
                <a:latin typeface="Arial"/>
              </a:rPr>
              <a:t>p. 12 &amp; p. 111 </a:t>
            </a:r>
            <a:r>
              <a:rPr lang="en-GB" sz="1600" dirty="0">
                <a:solidFill>
                  <a:prstClr val="white"/>
                </a:solidFill>
                <a:latin typeface="Arial"/>
              </a:rPr>
              <a:t>of the</a:t>
            </a:r>
          </a:p>
          <a:p>
            <a:pPr algn="ctr" defTabSz="914354">
              <a:defRPr/>
            </a:pPr>
            <a:r>
              <a:rPr lang="en-GB" sz="1600" dirty="0">
                <a:solidFill>
                  <a:schemeClr val="bg1"/>
                </a:solidFill>
                <a:hlinkClick r:id="rId6">
                  <a:extLst>
                    <a:ext uri="{A12FA001-AC4F-418D-AE19-62706E023703}">
                      <ahyp:hlinkClr xmlns:ahyp="http://schemas.microsoft.com/office/drawing/2018/hyperlinkcolor" val="tx"/>
                    </a:ext>
                  </a:extLst>
                </a:hlinkClick>
              </a:rPr>
              <a:t>Natural Capital Protocol</a:t>
            </a:r>
            <a:endParaRPr lang="en-GB" sz="1600" dirty="0">
              <a:solidFill>
                <a:prstClr val="white"/>
              </a:solidFill>
              <a:latin typeface="Arial"/>
            </a:endParaRPr>
          </a:p>
        </p:txBody>
      </p:sp>
      <p:grpSp>
        <p:nvGrpSpPr>
          <p:cNvPr id="17" name="Group 16">
            <a:extLst>
              <a:ext uri="{FF2B5EF4-FFF2-40B4-BE49-F238E27FC236}">
                <a16:creationId xmlns:a16="http://schemas.microsoft.com/office/drawing/2014/main" id="{D6123412-9C53-40D3-A828-D1D1A75FD42B}"/>
              </a:ext>
            </a:extLst>
          </p:cNvPr>
          <p:cNvGrpSpPr/>
          <p:nvPr/>
        </p:nvGrpSpPr>
        <p:grpSpPr>
          <a:xfrm>
            <a:off x="9980022" y="103873"/>
            <a:ext cx="2116750" cy="1636438"/>
            <a:chOff x="4164440" y="3621813"/>
            <a:chExt cx="1371155" cy="1212497"/>
          </a:xfrm>
        </p:grpSpPr>
        <p:sp>
          <p:nvSpPr>
            <p:cNvPr id="19" name="Teardrop 18">
              <a:extLst>
                <a:ext uri="{FF2B5EF4-FFF2-40B4-BE49-F238E27FC236}">
                  <a16:creationId xmlns:a16="http://schemas.microsoft.com/office/drawing/2014/main" id="{E0004A73-9A54-446A-A052-5AA92C6489CA}"/>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0" name="TextBox 19">
              <a:extLst>
                <a:ext uri="{FF2B5EF4-FFF2-40B4-BE49-F238E27FC236}">
                  <a16:creationId xmlns:a16="http://schemas.microsoft.com/office/drawing/2014/main" id="{03C23C21-C58C-49A2-BFB3-2E5ACF996AD5}"/>
                </a:ext>
              </a:extLst>
            </p:cNvPr>
            <p:cNvSpPr txBox="1"/>
            <p:nvPr/>
          </p:nvSpPr>
          <p:spPr>
            <a:xfrm>
              <a:off x="4301635" y="3750647"/>
              <a:ext cx="1148422" cy="923574"/>
            </a:xfrm>
            <a:prstGeom prst="rect">
              <a:avLst/>
            </a:prstGeom>
            <a:noFill/>
          </p:spPr>
          <p:txBody>
            <a:bodyPr wrap="square" rtlCol="0">
              <a:spAutoFit/>
            </a:bodyPr>
            <a:lstStyle/>
            <a:p>
              <a:pPr algn="ctr" defTabSz="914354">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9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endParaRPr lang="en-GB" sz="1500" dirty="0">
                <a:solidFill>
                  <a:prstClr val="white"/>
                </a:solidFill>
                <a:latin typeface="Arial"/>
              </a:endParaRPr>
            </a:p>
            <a:p>
              <a:pPr algn="ctr" defTabSz="914354">
                <a:defRPr/>
              </a:pPr>
              <a:r>
                <a:rPr lang="en-GB" sz="1500" b="1" dirty="0">
                  <a:solidFill>
                    <a:prstClr val="white"/>
                  </a:solidFill>
                  <a:latin typeface="Arial"/>
                </a:rPr>
                <a:t>&amp; p. 111 </a:t>
              </a:r>
              <a:r>
                <a:rPr lang="en-GB" sz="1500" dirty="0">
                  <a:solidFill>
                    <a:prstClr val="white"/>
                  </a:solidFill>
                  <a:latin typeface="Arial"/>
                </a:rPr>
                <a:t>of the</a:t>
              </a:r>
            </a:p>
            <a:p>
              <a:pPr algn="ctr" defTabSz="914354">
                <a:defRPr/>
              </a:pPr>
              <a:r>
                <a:rPr lang="en-GB" sz="1500" dirty="0">
                  <a:solidFill>
                    <a:schemeClr val="bg1"/>
                  </a:solidFill>
                  <a:hlinkClick r:id="rId6">
                    <a:extLst>
                      <a:ext uri="{A12FA001-AC4F-418D-AE19-62706E023703}">
                        <ahyp:hlinkClr xmlns:ahyp="http://schemas.microsoft.com/office/drawing/2018/hyperlinkcolor" val="tx"/>
                      </a:ext>
                    </a:extLst>
                  </a:hlinkClick>
                </a:rPr>
                <a:t>Natural Capital Protocol</a:t>
              </a:r>
              <a:endParaRPr lang="en-GB" sz="1500" dirty="0">
                <a:solidFill>
                  <a:prstClr val="white"/>
                </a:solidFill>
                <a:latin typeface="Arial"/>
              </a:endParaRPr>
            </a:p>
          </p:txBody>
        </p:sp>
      </p:grpSp>
    </p:spTree>
    <p:extLst>
      <p:ext uri="{BB962C8B-B14F-4D97-AF65-F5344CB8AC3E}">
        <p14:creationId xmlns:p14="http://schemas.microsoft.com/office/powerpoint/2010/main" val="1450589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Air quality regulation</a:t>
            </a: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800" b="1" i="0" u="none" strike="noStrike" kern="1200" cap="none" spc="0" normalizeH="0" baseline="0" noProof="0" dirty="0">
                <a:ln>
                  <a:noFill/>
                </a:ln>
                <a:solidFill>
                  <a:prstClr val="white"/>
                </a:solidFill>
                <a:effectLst/>
                <a:uLnTx/>
                <a:uFillTx/>
                <a:latin typeface="Arial"/>
                <a:ea typeface="+mn-ea"/>
                <a:cs typeface="+mn-cs"/>
              </a:rPr>
              <a:t> 6 </a:t>
            </a:r>
            <a:r>
              <a:rPr kumimoji="0" lang="en-GB" sz="18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hthoek 5">
            <a:extLst>
              <a:ext uri="{FF2B5EF4-FFF2-40B4-BE49-F238E27FC236}">
                <a16:creationId xmlns:a16="http://schemas.microsoft.com/office/drawing/2014/main" id="{2158A0C9-6666-4AAD-93B0-8F3A5D668296}"/>
              </a:ext>
            </a:extLst>
          </p:cNvPr>
          <p:cNvSpPr/>
          <p:nvPr/>
        </p:nvSpPr>
        <p:spPr>
          <a:xfrm>
            <a:off x="8686423" y="209877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hthoek 5">
            <a:extLst>
              <a:ext uri="{FF2B5EF4-FFF2-40B4-BE49-F238E27FC236}">
                <a16:creationId xmlns:a16="http://schemas.microsoft.com/office/drawing/2014/main" id="{5BE2CCE4-4C55-481B-A25E-D35C6D92227F}"/>
              </a:ext>
            </a:extLst>
          </p:cNvPr>
          <p:cNvSpPr/>
          <p:nvPr/>
        </p:nvSpPr>
        <p:spPr>
          <a:xfrm>
            <a:off x="8686422" y="290490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4">
            <a:extLst>
              <a:ext uri="{FF2B5EF4-FFF2-40B4-BE49-F238E27FC236}">
                <a16:creationId xmlns:a16="http://schemas.microsoft.com/office/drawing/2014/main" id="{C5C61E62-D9BD-4A1D-9CD6-3C193DEE7C43}"/>
              </a:ext>
            </a:extLst>
          </p:cNvPr>
          <p:cNvGrpSpPr/>
          <p:nvPr/>
        </p:nvGrpSpPr>
        <p:grpSpPr>
          <a:xfrm>
            <a:off x="9925050" y="117982"/>
            <a:ext cx="2233131" cy="1329818"/>
            <a:chOff x="4067318" y="3551816"/>
            <a:chExt cx="1519487" cy="1282494"/>
          </a:xfrm>
        </p:grpSpPr>
        <p:sp>
          <p:nvSpPr>
            <p:cNvPr id="27" name="Teardrop 5">
              <a:extLst>
                <a:ext uri="{FF2B5EF4-FFF2-40B4-BE49-F238E27FC236}">
                  <a16:creationId xmlns:a16="http://schemas.microsoft.com/office/drawing/2014/main" id="{289FA401-B8DE-4C12-B2E3-2654B96CF89A}"/>
                </a:ext>
              </a:extLst>
            </p:cNvPr>
            <p:cNvSpPr/>
            <p:nvPr/>
          </p:nvSpPr>
          <p:spPr>
            <a:xfrm>
              <a:off x="4156143" y="3551816"/>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6">
              <a:extLst>
                <a:ext uri="{FF2B5EF4-FFF2-40B4-BE49-F238E27FC236}">
                  <a16:creationId xmlns:a16="http://schemas.microsoft.com/office/drawing/2014/main" id="{BF77ED03-FB8A-4420-8834-C904C128A1F4}"/>
                </a:ext>
              </a:extLst>
            </p:cNvPr>
            <p:cNvSpPr txBox="1"/>
            <p:nvPr/>
          </p:nvSpPr>
          <p:spPr>
            <a:xfrm>
              <a:off x="4067318" y="3699008"/>
              <a:ext cx="1519487" cy="9795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9</a:t>
              </a:r>
              <a:r>
                <a:rPr kumimoji="0" lang="en-GB" sz="1500" b="0" i="0" u="none" strike="noStrike" kern="1200" cap="none" spc="0" normalizeH="0" baseline="0" noProof="0" dirty="0">
                  <a:ln>
                    <a:noFill/>
                  </a:ln>
                  <a:solidFill>
                    <a:prstClr val="white"/>
                  </a:solidFill>
                  <a:effectLst/>
                  <a:uLnTx/>
                  <a:uFillTx/>
                  <a:latin typeface="Arial"/>
                  <a:ea typeface="+mn-ea"/>
                  <a:cs typeface="+mn-cs"/>
                </a:rPr>
                <a:t> of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kumimoji="0" lang="en-GB" sz="1500" b="0" i="0" u="none" strike="noStrike" kern="1200" cap="none" spc="0" normalizeH="0" baseline="0" noProof="0" dirty="0">
                  <a:ln>
                    <a:noFill/>
                  </a:ln>
                  <a:solidFill>
                    <a:prstClr val="white"/>
                  </a:solidFill>
                  <a:effectLst/>
                  <a:uLnTx/>
                  <a:uFillTx/>
                  <a:latin typeface="Arial"/>
                  <a:ea typeface="+mn-ea"/>
                  <a:cs typeface="+mn-cs"/>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4118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hlinkClick r:id="rId3"/>
            <a:extLst>
              <a:ext uri="{FF2B5EF4-FFF2-40B4-BE49-F238E27FC236}">
                <a16:creationId xmlns:a16="http://schemas.microsoft.com/office/drawing/2014/main" id="{92204920-0806-48A1-B5A0-C4D8ECD027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14947" y="940773"/>
            <a:ext cx="6454021" cy="5917227"/>
          </a:xfrm>
          <a:prstGeom prst="rect">
            <a:avLst/>
          </a:prstGeom>
        </p:spPr>
      </p:pic>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dirty="0"/>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169722" y="186059"/>
            <a:ext cx="1828380" cy="148081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293093" y="348034"/>
            <a:ext cx="170503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10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hthoek 4">
            <a:extLst>
              <a:ext uri="{FF2B5EF4-FFF2-40B4-BE49-F238E27FC236}">
                <a16:creationId xmlns:a16="http://schemas.microsoft.com/office/drawing/2014/main" id="{FED9329F-B692-4D94-932C-7F38E4A57C94}"/>
              </a:ext>
            </a:extLst>
          </p:cNvPr>
          <p:cNvSpPr/>
          <p:nvPr/>
        </p:nvSpPr>
        <p:spPr>
          <a:xfrm>
            <a:off x="2014947" y="2167949"/>
            <a:ext cx="6454021" cy="3289421"/>
          </a:xfrm>
          <a:prstGeom prst="rect">
            <a:avLst/>
          </a:prstGeom>
          <a:noFill/>
          <a:ln w="28575">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Oval 8">
            <a:extLst>
              <a:ext uri="{FF2B5EF4-FFF2-40B4-BE49-F238E27FC236}">
                <a16:creationId xmlns:a16="http://schemas.microsoft.com/office/drawing/2014/main" id="{FBE5AD3B-5FB2-4C6F-9A9C-3E65BBB3E506}"/>
              </a:ext>
            </a:extLst>
          </p:cNvPr>
          <p:cNvSpPr/>
          <p:nvPr/>
        </p:nvSpPr>
        <p:spPr>
          <a:xfrm>
            <a:off x="5745773" y="344928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4D9A8398-2C42-48EE-85FE-30212D41D950}"/>
              </a:ext>
            </a:extLst>
          </p:cNvPr>
          <p:cNvSpPr/>
          <p:nvPr/>
        </p:nvSpPr>
        <p:spPr>
          <a:xfrm>
            <a:off x="8626415" y="2167949"/>
            <a:ext cx="3185902" cy="584775"/>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upon natural capital. </a:t>
            </a:r>
          </a:p>
        </p:txBody>
      </p:sp>
      <p:sp>
        <p:nvSpPr>
          <p:cNvPr id="11" name="Oval 10">
            <a:extLst>
              <a:ext uri="{FF2B5EF4-FFF2-40B4-BE49-F238E27FC236}">
                <a16:creationId xmlns:a16="http://schemas.microsoft.com/office/drawing/2014/main" id="{00953CAC-D8E8-406D-A159-18756C9B3BBD}"/>
              </a:ext>
            </a:extLst>
          </p:cNvPr>
          <p:cNvSpPr/>
          <p:nvPr/>
        </p:nvSpPr>
        <p:spPr>
          <a:xfrm>
            <a:off x="6413672" y="4284640"/>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12" name="Rectangle 11">
            <a:extLst>
              <a:ext uri="{FF2B5EF4-FFF2-40B4-BE49-F238E27FC236}">
                <a16:creationId xmlns:a16="http://schemas.microsoft.com/office/drawing/2014/main" id="{093C5476-12C8-4B40-AEF6-EB915097D618}"/>
              </a:ext>
            </a:extLst>
          </p:cNvPr>
          <p:cNvSpPr/>
          <p:nvPr/>
        </p:nvSpPr>
        <p:spPr>
          <a:xfrm>
            <a:off x="8626415" y="2848928"/>
            <a:ext cx="3333356"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13" name="Oval 12">
            <a:extLst>
              <a:ext uri="{FF2B5EF4-FFF2-40B4-BE49-F238E27FC236}">
                <a16:creationId xmlns:a16="http://schemas.microsoft.com/office/drawing/2014/main" id="{D425B18F-9CCE-4D8A-9C28-E6CEE84263E3}"/>
              </a:ext>
            </a:extLst>
          </p:cNvPr>
          <p:cNvSpPr/>
          <p:nvPr/>
        </p:nvSpPr>
        <p:spPr>
          <a:xfrm>
            <a:off x="3693392" y="524071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14" name="Rectangle 13">
            <a:extLst>
              <a:ext uri="{FF2B5EF4-FFF2-40B4-BE49-F238E27FC236}">
                <a16:creationId xmlns:a16="http://schemas.microsoft.com/office/drawing/2014/main" id="{A56FDA1D-BAB7-43BF-8D5A-8506B94D69E5}"/>
              </a:ext>
            </a:extLst>
          </p:cNvPr>
          <p:cNvSpPr/>
          <p:nvPr/>
        </p:nvSpPr>
        <p:spPr>
          <a:xfrm>
            <a:off x="8617545" y="3698465"/>
            <a:ext cx="319477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sp>
        <p:nvSpPr>
          <p:cNvPr id="17" name="TextBox 16">
            <a:extLst>
              <a:ext uri="{FF2B5EF4-FFF2-40B4-BE49-F238E27FC236}">
                <a16:creationId xmlns:a16="http://schemas.microsoft.com/office/drawing/2014/main" id="{60CBD664-491B-4D46-A8F9-0F279242BC22}"/>
              </a:ext>
            </a:extLst>
          </p:cNvPr>
          <p:cNvSpPr txBox="1"/>
          <p:nvPr/>
        </p:nvSpPr>
        <p:spPr>
          <a:xfrm>
            <a:off x="8840537" y="5475203"/>
            <a:ext cx="3119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 Food and Beverage Sector Guide, 2016</a:t>
            </a:r>
          </a:p>
        </p:txBody>
      </p:sp>
      <p:sp>
        <p:nvSpPr>
          <p:cNvPr id="16" name="Slide Number Placeholder 3">
            <a:extLst>
              <a:ext uri="{FF2B5EF4-FFF2-40B4-BE49-F238E27FC236}">
                <a16:creationId xmlns:a16="http://schemas.microsoft.com/office/drawing/2014/main" id="{E8F52531-1CD3-4D20-A7C0-13493FE32C66}"/>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026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p:bldP spid="11" grpId="0" animBg="1"/>
      <p:bldP spid="12"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normAutofit/>
          </a:bodyPr>
          <a:lstStyle/>
          <a:p>
            <a:r>
              <a:rPr lang="en-GB" sz="3000" dirty="0"/>
              <a:t>What is the Natural Capital Protocol &amp; how does it work?</a:t>
            </a:r>
            <a:endParaRPr lang="en-US" sz="3000" dirty="0">
              <a:solidFill>
                <a:srgbClr val="595959"/>
              </a:solidFill>
            </a:endParaRPr>
          </a:p>
        </p:txBody>
      </p:sp>
      <p:sp>
        <p:nvSpPr>
          <p:cNvPr id="11" name="Tekstvak 10">
            <a:extLst>
              <a:ext uri="{FF2B5EF4-FFF2-40B4-BE49-F238E27FC236}">
                <a16:creationId xmlns:a16="http://schemas.microsoft.com/office/drawing/2014/main" id="{7FEA5EA2-6D75-45C2-B275-4D882C5D8C9A}"/>
              </a:ext>
            </a:extLst>
          </p:cNvPr>
          <p:cNvSpPr txBox="1"/>
          <p:nvPr/>
        </p:nvSpPr>
        <p:spPr>
          <a:xfrm>
            <a:off x="230588" y="1379836"/>
            <a:ext cx="11700021" cy="4813625"/>
          </a:xfrm>
          <a:prstGeom prst="rect">
            <a:avLst/>
          </a:prstGeom>
          <a:noFill/>
        </p:spPr>
        <p:txBody>
          <a:bodyPr wrap="square" rtlCol="0">
            <a:spAutoFit/>
          </a:bodyPr>
          <a:lstStyle/>
          <a:p>
            <a:r>
              <a:rPr lang="en-US" sz="1700" dirty="0">
                <a:solidFill>
                  <a:srgbClr val="595959"/>
                </a:solidFill>
                <a:latin typeface="Arial"/>
                <a:cs typeface="Arial"/>
                <a:sym typeface="Arial"/>
              </a:rPr>
              <a:t>The Natural Capital Protocol is an </a:t>
            </a:r>
            <a:r>
              <a:rPr lang="en-US" sz="1700" b="1" dirty="0">
                <a:solidFill>
                  <a:srgbClr val="23BAED"/>
                </a:solidFill>
                <a:latin typeface="Arial"/>
                <a:cs typeface="Arial"/>
                <a:sym typeface="Arial"/>
              </a:rPr>
              <a:t>internationally standardized decision-making framework </a:t>
            </a:r>
            <a:r>
              <a:rPr lang="en-US" sz="1700" dirty="0">
                <a:solidFill>
                  <a:srgbClr val="595959"/>
                </a:solidFill>
                <a:latin typeface="Arial"/>
                <a:cs typeface="Arial"/>
                <a:sym typeface="Arial"/>
              </a:rPr>
              <a:t>that enables organizations to </a:t>
            </a:r>
            <a:r>
              <a:rPr lang="en-US" sz="1700" b="1" dirty="0">
                <a:solidFill>
                  <a:srgbClr val="23BAED"/>
                </a:solidFill>
                <a:latin typeface="Arial"/>
                <a:cs typeface="Arial"/>
                <a:sym typeface="Arial"/>
              </a:rPr>
              <a:t>identify, measure and value </a:t>
            </a:r>
            <a:r>
              <a:rPr lang="en-US" sz="1700" dirty="0">
                <a:solidFill>
                  <a:srgbClr val="595959"/>
                </a:solidFill>
                <a:latin typeface="Arial"/>
                <a:cs typeface="Arial"/>
                <a:sym typeface="Arial"/>
              </a:rPr>
              <a:t>their </a:t>
            </a:r>
            <a:r>
              <a:rPr lang="en-US" sz="1700" b="1" dirty="0">
                <a:solidFill>
                  <a:srgbClr val="23BAED"/>
                </a:solidFill>
                <a:latin typeface="Arial"/>
                <a:cs typeface="Arial"/>
                <a:sym typeface="Arial"/>
              </a:rPr>
              <a:t>direct and indirect impacts and dependencies </a:t>
            </a:r>
            <a:r>
              <a:rPr lang="en-US" sz="1700" dirty="0">
                <a:solidFill>
                  <a:srgbClr val="595959"/>
                </a:solidFill>
                <a:latin typeface="Arial"/>
                <a:cs typeface="Arial"/>
                <a:sym typeface="Arial"/>
              </a:rPr>
              <a:t>on natural capital.</a:t>
            </a:r>
          </a:p>
          <a:p>
            <a:endParaRPr lang="en-US" sz="1700" dirty="0">
              <a:solidFill>
                <a:srgbClr val="595959"/>
              </a:solidFill>
              <a:latin typeface="Arial"/>
              <a:cs typeface="Arial"/>
              <a:sym typeface="Arial"/>
            </a:endParaRPr>
          </a:p>
          <a:p>
            <a:r>
              <a:rPr lang="en-US" sz="1700" dirty="0">
                <a:solidFill>
                  <a:srgbClr val="595959"/>
                </a:solidFill>
                <a:latin typeface="Arial"/>
                <a:cs typeface="Arial"/>
                <a:sym typeface="Arial"/>
              </a:rPr>
              <a:t>          Harmonizing approaches with the goal to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mainstream natural capital into decision-making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processes as to support </a:t>
            </a:r>
            <a:r>
              <a:rPr lang="en-US" sz="1700" b="1" dirty="0">
                <a:solidFill>
                  <a:srgbClr val="23BAED"/>
                </a:solidFill>
                <a:latin typeface="Arial"/>
                <a:cs typeface="Arial"/>
                <a:sym typeface="Arial"/>
              </a:rPr>
              <a:t>better informed decisions</a:t>
            </a:r>
            <a:br>
              <a:rPr lang="en-US" sz="1700" b="1" dirty="0">
                <a:solidFill>
                  <a:srgbClr val="23BAED"/>
                </a:solidFill>
                <a:latin typeface="Arial"/>
                <a:cs typeface="Arial"/>
                <a:sym typeface="Arial"/>
              </a:rPr>
            </a:br>
            <a:r>
              <a:rPr lang="en-US" sz="1700" dirty="0">
                <a:solidFill>
                  <a:srgbClr val="595959"/>
                </a:solidFill>
                <a:latin typeface="Arial"/>
                <a:cs typeface="Arial"/>
                <a:sym typeface="Arial"/>
              </a:rPr>
              <a:t>and to </a:t>
            </a:r>
            <a:r>
              <a:rPr lang="en-US" sz="1700" b="1" dirty="0">
                <a:solidFill>
                  <a:srgbClr val="23BAED"/>
                </a:solidFill>
                <a:latin typeface="Arial"/>
                <a:cs typeface="Arial"/>
                <a:sym typeface="Arial"/>
              </a:rPr>
              <a:t>deliver benefits </a:t>
            </a:r>
            <a:r>
              <a:rPr lang="en-US" sz="1700" dirty="0">
                <a:solidFill>
                  <a:srgbClr val="595959"/>
                </a:solidFill>
                <a:latin typeface="Arial"/>
                <a:cs typeface="Arial"/>
                <a:sym typeface="Arial"/>
              </a:rPr>
              <a:t>to employees, society, the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broader economy, and the natural world.</a:t>
            </a:r>
          </a:p>
          <a:p>
            <a:endParaRPr lang="en-US" sz="1700" dirty="0">
              <a:solidFill>
                <a:srgbClr val="595959"/>
              </a:solidFill>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b="1" dirty="0">
                <a:solidFill>
                  <a:srgbClr val="23BAED"/>
                </a:solidFill>
                <a:latin typeface="Arial"/>
                <a:cs typeface="Arial"/>
                <a:sym typeface="Arial"/>
              </a:rPr>
              <a:t>4 stages </a:t>
            </a:r>
            <a:r>
              <a:rPr lang="en-US" sz="1700" dirty="0">
                <a:solidFill>
                  <a:srgbClr val="595959"/>
                </a:solidFill>
                <a:latin typeface="Arial"/>
                <a:cs typeface="Arial"/>
                <a:sym typeface="Arial"/>
              </a:rPr>
              <a:t>and</a:t>
            </a:r>
            <a:r>
              <a:rPr lang="en-US" sz="1700" b="1" dirty="0">
                <a:solidFill>
                  <a:srgbClr val="23BAED"/>
                </a:solidFill>
                <a:latin typeface="Arial"/>
                <a:cs typeface="Arial"/>
                <a:sym typeface="Arial"/>
              </a:rPr>
              <a:t> 9 steps</a:t>
            </a: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dirty="0">
                <a:solidFill>
                  <a:srgbClr val="595959"/>
                </a:solidFill>
                <a:latin typeface="Arial"/>
                <a:cs typeface="Arial"/>
                <a:sym typeface="Arial"/>
              </a:rPr>
              <a:t>Build upon </a:t>
            </a:r>
            <a:r>
              <a:rPr lang="en-US" sz="1700" b="1" dirty="0">
                <a:solidFill>
                  <a:srgbClr val="23BAED"/>
                </a:solidFill>
                <a:latin typeface="Arial"/>
                <a:cs typeface="Arial"/>
                <a:sym typeface="Arial"/>
              </a:rPr>
              <a:t>4 key principles</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Relevance</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Rigor</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Replicability</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Consistency</a:t>
            </a:r>
          </a:p>
          <a:p>
            <a:pPr marL="285750" indent="-285750">
              <a:buFont typeface="Arial" panose="020B0604020202020204" pitchFamily="34" charset="0"/>
              <a:buChar char="•"/>
            </a:pPr>
            <a:endParaRPr lang="en-US" sz="1200" b="0" i="0" dirty="0">
              <a:solidFill>
                <a:srgbClr val="202D2D"/>
              </a:solidFill>
              <a:effectLst/>
              <a:latin typeface="+mj-lt"/>
            </a:endParaRPr>
          </a:p>
        </p:txBody>
      </p:sp>
      <p:pic>
        <p:nvPicPr>
          <p:cNvPr id="13" name="Picture 3">
            <a:extLst>
              <a:ext uri="{FF2B5EF4-FFF2-40B4-BE49-F238E27FC236}">
                <a16:creationId xmlns:a16="http://schemas.microsoft.com/office/drawing/2014/main" id="{A5FF8F65-D6E5-4B6C-B25C-E7A25EA92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5337502" y="2017442"/>
            <a:ext cx="6854498" cy="3189450"/>
          </a:xfrm>
          <a:prstGeom prst="rect">
            <a:avLst/>
          </a:prstGeom>
        </p:spPr>
      </p:pic>
      <p:sp>
        <p:nvSpPr>
          <p:cNvPr id="14" name="Google Shape;1337;p76">
            <a:extLst>
              <a:ext uri="{FF2B5EF4-FFF2-40B4-BE49-F238E27FC236}">
                <a16:creationId xmlns:a16="http://schemas.microsoft.com/office/drawing/2014/main" id="{60EAF54D-723D-4FA8-B72C-4C6BA6694B8C}"/>
              </a:ext>
            </a:extLst>
          </p:cNvPr>
          <p:cNvSpPr/>
          <p:nvPr/>
        </p:nvSpPr>
        <p:spPr>
          <a:xfrm>
            <a:off x="351265" y="2198499"/>
            <a:ext cx="499462" cy="253573"/>
          </a:xfrm>
          <a:prstGeom prst="rightArrow">
            <a:avLst>
              <a:gd name="adj1" fmla="val 50000"/>
              <a:gd name="adj2" fmla="val 50000"/>
            </a:avLst>
          </a:prstGeom>
          <a:solidFill>
            <a:srgbClr val="21B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Pijl: gekromd omhoog 16">
            <a:extLst>
              <a:ext uri="{FF2B5EF4-FFF2-40B4-BE49-F238E27FC236}">
                <a16:creationId xmlns:a16="http://schemas.microsoft.com/office/drawing/2014/main" id="{892AEC92-AB69-441C-BCB3-C9B630893269}"/>
              </a:ext>
            </a:extLst>
          </p:cNvPr>
          <p:cNvSpPr>
            <a:spLocks/>
          </p:cNvSpPr>
          <p:nvPr/>
        </p:nvSpPr>
        <p:spPr>
          <a:xfrm flipH="1">
            <a:off x="5766691" y="5206892"/>
            <a:ext cx="5364000" cy="950374"/>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dirty="0">
              <a:solidFill>
                <a:schemeClr val="tx1"/>
              </a:solidFill>
            </a:endParaRPr>
          </a:p>
        </p:txBody>
      </p:sp>
      <p:sp>
        <p:nvSpPr>
          <p:cNvPr id="8" name="Slide Number Placeholder 3">
            <a:extLst>
              <a:ext uri="{FF2B5EF4-FFF2-40B4-BE49-F238E27FC236}">
                <a16:creationId xmlns:a16="http://schemas.microsoft.com/office/drawing/2014/main" id="{027103C7-1A89-49C9-8CEC-2DB78A14FDB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EB9F3BE5-1C6C-445A-937B-DDB0DD7BEECB}"/>
              </a:ext>
            </a:extLst>
          </p:cNvPr>
          <p:cNvSpPr/>
          <p:nvPr/>
        </p:nvSpPr>
        <p:spPr>
          <a:xfrm>
            <a:off x="10213258" y="137551"/>
            <a:ext cx="1858858" cy="15057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3AA63E7A-685C-47E9-925C-B0C8060D0F22}"/>
              </a:ext>
            </a:extLst>
          </p:cNvPr>
          <p:cNvSpPr txBox="1"/>
          <p:nvPr/>
        </p:nvSpPr>
        <p:spPr>
          <a:xfrm>
            <a:off x="10375491" y="294464"/>
            <a:ext cx="1696628"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11 </a:t>
            </a:r>
            <a:r>
              <a:rPr lang="en-GB" sz="1500" dirty="0">
                <a:solidFill>
                  <a:schemeClr val="bg1"/>
                </a:solidFill>
              </a:rPr>
              <a:t>of your workbook </a:t>
            </a:r>
            <a:r>
              <a:rPr lang="en-GB" sz="1500" b="1" dirty="0">
                <a:solidFill>
                  <a:schemeClr val="bg1"/>
                </a:solidFill>
              </a:rPr>
              <a:t>p. 2 &amp; 6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r>
              <a:rPr lang="en-GB" sz="1500" dirty="0">
                <a:solidFill>
                  <a:schemeClr val="bg1"/>
                </a:solidFill>
              </a:rPr>
              <a:t> </a:t>
            </a:r>
          </a:p>
        </p:txBody>
      </p:sp>
    </p:spTree>
    <p:extLst>
      <p:ext uri="{BB962C8B-B14F-4D97-AF65-F5344CB8AC3E}">
        <p14:creationId xmlns:p14="http://schemas.microsoft.com/office/powerpoint/2010/main" val="1169456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The Natural Capital Protocol</a:t>
            </a:r>
            <a:endParaRPr lang="en-US" dirty="0">
              <a:solidFill>
                <a:srgbClr val="595959"/>
              </a:solidFill>
            </a:endParaRPr>
          </a:p>
        </p:txBody>
      </p:sp>
      <p:sp>
        <p:nvSpPr>
          <p:cNvPr id="15" name="TextBox 11">
            <a:extLst>
              <a:ext uri="{FF2B5EF4-FFF2-40B4-BE49-F238E27FC236}">
                <a16:creationId xmlns:a16="http://schemas.microsoft.com/office/drawing/2014/main" id="{AAD45706-055C-4B28-82B1-0FA142A677E0}"/>
              </a:ext>
            </a:extLst>
          </p:cNvPr>
          <p:cNvSpPr txBox="1"/>
          <p:nvPr/>
        </p:nvSpPr>
        <p:spPr>
          <a:xfrm>
            <a:off x="5523271" y="6185481"/>
            <a:ext cx="2627478"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 A primer for business, 2016</a:t>
            </a:r>
          </a:p>
        </p:txBody>
      </p:sp>
      <p:pic>
        <p:nvPicPr>
          <p:cNvPr id="4" name="Afbeelding 3">
            <a:extLst>
              <a:ext uri="{FF2B5EF4-FFF2-40B4-BE49-F238E27FC236}">
                <a16:creationId xmlns:a16="http://schemas.microsoft.com/office/drawing/2014/main" id="{9C58F868-A87C-4A27-A7D9-EAF7AAB96BB7}"/>
              </a:ext>
            </a:extLst>
          </p:cNvPr>
          <p:cNvPicPr>
            <a:picLocks noChangeAspect="1"/>
          </p:cNvPicPr>
          <p:nvPr/>
        </p:nvPicPr>
        <p:blipFill>
          <a:blip r:embed="rId3"/>
          <a:stretch>
            <a:fillRect/>
          </a:stretch>
        </p:blipFill>
        <p:spPr>
          <a:xfrm>
            <a:off x="358276" y="1598280"/>
            <a:ext cx="4736888" cy="4295278"/>
          </a:xfrm>
          <a:prstGeom prst="rect">
            <a:avLst/>
          </a:prstGeom>
        </p:spPr>
      </p:pic>
      <p:sp>
        <p:nvSpPr>
          <p:cNvPr id="12" name="Tekstvak 11">
            <a:extLst>
              <a:ext uri="{FF2B5EF4-FFF2-40B4-BE49-F238E27FC236}">
                <a16:creationId xmlns:a16="http://schemas.microsoft.com/office/drawing/2014/main" id="{9AE82207-8EFD-4BE7-88A4-E27CE68F39C8}"/>
              </a:ext>
            </a:extLst>
          </p:cNvPr>
          <p:cNvSpPr txBox="1"/>
          <p:nvPr/>
        </p:nvSpPr>
        <p:spPr>
          <a:xfrm>
            <a:off x="1113749" y="1228948"/>
            <a:ext cx="3475586" cy="369332"/>
          </a:xfrm>
          <a:prstGeom prst="rect">
            <a:avLst/>
          </a:prstGeom>
          <a:noFill/>
        </p:spPr>
        <p:txBody>
          <a:bodyPr wrap="square">
            <a:spAutoFit/>
          </a:bodyPr>
          <a:lstStyle/>
          <a:p>
            <a:r>
              <a:rPr lang="en-US" sz="1800" b="1" dirty="0">
                <a:solidFill>
                  <a:srgbClr val="23BAED"/>
                </a:solidFill>
                <a:latin typeface="Arial"/>
                <a:cs typeface="Arial"/>
                <a:sym typeface="Arial"/>
              </a:rPr>
              <a:t>What is it and what is it not?</a:t>
            </a:r>
            <a:endParaRPr lang="nl-NL" dirty="0"/>
          </a:p>
        </p:txBody>
      </p:sp>
      <p:sp>
        <p:nvSpPr>
          <p:cNvPr id="16" name="Tekstvak 15">
            <a:extLst>
              <a:ext uri="{FF2B5EF4-FFF2-40B4-BE49-F238E27FC236}">
                <a16:creationId xmlns:a16="http://schemas.microsoft.com/office/drawing/2014/main" id="{24225991-3F21-4A18-AC4C-E885F075100E}"/>
              </a:ext>
            </a:extLst>
          </p:cNvPr>
          <p:cNvSpPr txBox="1"/>
          <p:nvPr/>
        </p:nvSpPr>
        <p:spPr>
          <a:xfrm>
            <a:off x="5262482" y="1823245"/>
            <a:ext cx="6265628" cy="3832331"/>
          </a:xfrm>
          <a:prstGeom prst="rect">
            <a:avLst/>
          </a:prstGeom>
          <a:noFill/>
        </p:spPr>
        <p:txBody>
          <a:bodyPr wrap="square">
            <a:spAutoFit/>
          </a:bodyPr>
          <a:lstStyle/>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1 </a:t>
            </a:r>
            <a:r>
              <a:rPr lang="en-GB" sz="2000" dirty="0">
                <a:solidFill>
                  <a:srgbClr val="00B0F0"/>
                </a:solidFill>
              </a:rPr>
              <a:t>—</a:t>
            </a:r>
            <a:r>
              <a:rPr lang="en-GB" sz="2000" dirty="0"/>
              <a:t> </a:t>
            </a:r>
            <a:r>
              <a:rPr lang="en-US" sz="1600" dirty="0">
                <a:solidFill>
                  <a:srgbClr val="595959"/>
                </a:solidFill>
                <a:latin typeface="Arial"/>
                <a:cs typeface="Arial"/>
              </a:rPr>
              <a:t>Consider </a:t>
            </a:r>
            <a:r>
              <a:rPr lang="en-US" sz="1600" b="1" dirty="0">
                <a:solidFill>
                  <a:srgbClr val="23BAED"/>
                </a:solidFill>
                <a:latin typeface="Arial"/>
                <a:cs typeface="Arial"/>
              </a:rPr>
              <a:t>all forms of capital</a:t>
            </a:r>
            <a:r>
              <a:rPr lang="en-US" sz="1600" dirty="0">
                <a:solidFill>
                  <a:srgbClr val="595959"/>
                </a:solidFill>
                <a:latin typeface="Arial"/>
                <a:cs typeface="Arial"/>
              </a:rPr>
              <a:t> and include all relevant capitals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2</a:t>
            </a:r>
            <a:r>
              <a:rPr lang="en-GB" sz="1600" b="1" dirty="0">
                <a:solidFill>
                  <a:srgbClr val="00B0F0"/>
                </a:solidFill>
              </a:rPr>
              <a:t> </a:t>
            </a:r>
            <a:r>
              <a:rPr lang="en-GB" sz="1600" dirty="0">
                <a:solidFill>
                  <a:srgbClr val="00B0F0"/>
                </a:solidFill>
              </a:rPr>
              <a:t>—</a:t>
            </a:r>
            <a:r>
              <a:rPr lang="en-US" sz="1600" dirty="0">
                <a:solidFill>
                  <a:srgbClr val="595959"/>
                </a:solidFill>
                <a:latin typeface="Arial"/>
                <a:cs typeface="Arial"/>
              </a:rPr>
              <a:t> Take into account the </a:t>
            </a:r>
            <a:r>
              <a:rPr lang="en-US" sz="1600" b="1" dirty="0">
                <a:solidFill>
                  <a:srgbClr val="23BAED"/>
                </a:solidFill>
                <a:latin typeface="Arial"/>
                <a:cs typeface="Arial"/>
              </a:rPr>
              <a:t>surrounding system </a:t>
            </a:r>
            <a:r>
              <a:rPr lang="en-US" sz="1600" dirty="0">
                <a:solidFill>
                  <a:srgbClr val="595959"/>
                </a:solidFill>
                <a:latin typeface="Arial"/>
                <a:cs typeface="Arial"/>
              </a:rPr>
              <a:t>and its inter-connections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3 </a:t>
            </a:r>
            <a:r>
              <a:rPr lang="en-GB" sz="1600" dirty="0">
                <a:solidFill>
                  <a:srgbClr val="00B0F0"/>
                </a:solidFill>
              </a:rPr>
              <a:t>— </a:t>
            </a:r>
            <a:r>
              <a:rPr lang="en-US" sz="1600" dirty="0">
                <a:solidFill>
                  <a:srgbClr val="595959"/>
                </a:solidFill>
                <a:latin typeface="Arial"/>
                <a:cs typeface="Arial"/>
              </a:rPr>
              <a:t>Apply an appropriate level of attribution based on your </a:t>
            </a:r>
            <a:r>
              <a:rPr lang="en-US" sz="1600" b="1" dirty="0">
                <a:solidFill>
                  <a:srgbClr val="23BAED"/>
                </a:solidFill>
                <a:latin typeface="Arial"/>
                <a:cs typeface="Arial"/>
              </a:rPr>
              <a:t>degree of influence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4 </a:t>
            </a:r>
            <a:r>
              <a:rPr lang="en-GB" sz="1600" dirty="0">
                <a:solidFill>
                  <a:srgbClr val="00B0F0"/>
                </a:solidFill>
              </a:rPr>
              <a:t>— </a:t>
            </a:r>
            <a:r>
              <a:rPr lang="en-US" sz="1600" dirty="0">
                <a:solidFill>
                  <a:srgbClr val="595959"/>
                </a:solidFill>
                <a:latin typeface="Arial"/>
                <a:cs typeface="Arial"/>
              </a:rPr>
              <a:t>Present values at an </a:t>
            </a:r>
            <a:r>
              <a:rPr lang="en-US" sz="1600" b="1" dirty="0">
                <a:solidFill>
                  <a:srgbClr val="23BAED"/>
                </a:solidFill>
                <a:latin typeface="Arial"/>
                <a:cs typeface="Arial"/>
              </a:rPr>
              <a:t>appropriately granular level </a:t>
            </a:r>
            <a:r>
              <a:rPr lang="en-US" sz="1600" dirty="0">
                <a:solidFill>
                  <a:srgbClr val="595959"/>
                </a:solidFill>
                <a:latin typeface="Arial"/>
                <a:cs typeface="Arial"/>
              </a:rPr>
              <a:t>for the decision being made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5 </a:t>
            </a:r>
            <a:r>
              <a:rPr lang="en-GB" sz="1600" dirty="0">
                <a:solidFill>
                  <a:srgbClr val="00B0F0"/>
                </a:solidFill>
              </a:rPr>
              <a:t>— </a:t>
            </a:r>
            <a:r>
              <a:rPr lang="en-US" sz="1600" dirty="0">
                <a:solidFill>
                  <a:srgbClr val="595959"/>
                </a:solidFill>
                <a:latin typeface="Arial"/>
                <a:cs typeface="Arial"/>
              </a:rPr>
              <a:t>Specify and address </a:t>
            </a:r>
            <a:r>
              <a:rPr lang="en-US" sz="1600" b="1" dirty="0">
                <a:solidFill>
                  <a:srgbClr val="23BAED"/>
                </a:solidFill>
                <a:latin typeface="Arial"/>
                <a:cs typeface="Arial"/>
              </a:rPr>
              <a:t>key differences in impacts and dependencies</a:t>
            </a:r>
            <a:r>
              <a:rPr lang="en-US" sz="1600" dirty="0">
                <a:solidFill>
                  <a:srgbClr val="595959"/>
                </a:solidFill>
                <a:latin typeface="Arial"/>
                <a:cs typeface="Arial"/>
              </a:rPr>
              <a:t> amongst all stakeholders</a:t>
            </a:r>
          </a:p>
        </p:txBody>
      </p:sp>
      <p:sp>
        <p:nvSpPr>
          <p:cNvPr id="19" name="Tekstvak 18">
            <a:extLst>
              <a:ext uri="{FF2B5EF4-FFF2-40B4-BE49-F238E27FC236}">
                <a16:creationId xmlns:a16="http://schemas.microsoft.com/office/drawing/2014/main" id="{8DCBE018-B12F-4F00-9DF8-A6245CCA08D1}"/>
              </a:ext>
            </a:extLst>
          </p:cNvPr>
          <p:cNvSpPr txBox="1"/>
          <p:nvPr/>
        </p:nvSpPr>
        <p:spPr>
          <a:xfrm>
            <a:off x="5217714" y="1234158"/>
            <a:ext cx="6665152" cy="369332"/>
          </a:xfrm>
          <a:prstGeom prst="rect">
            <a:avLst/>
          </a:prstGeom>
          <a:noFill/>
        </p:spPr>
        <p:txBody>
          <a:bodyPr wrap="square">
            <a:spAutoFit/>
          </a:bodyPr>
          <a:lstStyle/>
          <a:p>
            <a:r>
              <a:rPr lang="en-US" b="1" dirty="0">
                <a:solidFill>
                  <a:srgbClr val="23BAED"/>
                </a:solidFill>
                <a:latin typeface="Arial"/>
                <a:cs typeface="Arial"/>
              </a:rPr>
              <a:t>Principles for undertaking integrated capitals assessments</a:t>
            </a:r>
            <a:endParaRPr lang="nl-NL" b="1" dirty="0">
              <a:solidFill>
                <a:srgbClr val="23BAED"/>
              </a:solidFill>
              <a:latin typeface="Arial"/>
              <a:cs typeface="Arial"/>
            </a:endParaRPr>
          </a:p>
        </p:txBody>
      </p:sp>
      <p:sp>
        <p:nvSpPr>
          <p:cNvPr id="8" name="Slide Number Placeholder 3">
            <a:extLst>
              <a:ext uri="{FF2B5EF4-FFF2-40B4-BE49-F238E27FC236}">
                <a16:creationId xmlns:a16="http://schemas.microsoft.com/office/drawing/2014/main" id="{671F1C8D-F3B3-412C-B177-AB08E430293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4983F511-FACF-4C2B-A21B-8F07D19E4658}"/>
              </a:ext>
            </a:extLst>
          </p:cNvPr>
          <p:cNvSpPr/>
          <p:nvPr/>
        </p:nvSpPr>
        <p:spPr>
          <a:xfrm>
            <a:off x="10476968" y="137551"/>
            <a:ext cx="1595148" cy="10667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5913B29F-8BF4-461F-98D5-AB06F4651973}"/>
              </a:ext>
            </a:extLst>
          </p:cNvPr>
          <p:cNvSpPr txBox="1"/>
          <p:nvPr/>
        </p:nvSpPr>
        <p:spPr>
          <a:xfrm>
            <a:off x="10568455" y="298087"/>
            <a:ext cx="1503661"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12 </a:t>
            </a:r>
            <a:r>
              <a:rPr lang="en-GB" sz="1500" dirty="0">
                <a:solidFill>
                  <a:schemeClr val="bg1"/>
                </a:solidFill>
              </a:rPr>
              <a:t>of your workbook</a:t>
            </a:r>
          </a:p>
        </p:txBody>
      </p:sp>
    </p:spTree>
    <p:extLst>
      <p:ext uri="{BB962C8B-B14F-4D97-AF65-F5344CB8AC3E}">
        <p14:creationId xmlns:p14="http://schemas.microsoft.com/office/powerpoint/2010/main" val="231820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solidFill>
                  <a:srgbClr val="595959"/>
                </a:solidFill>
              </a:rPr>
              <a:t>What parts of the Natural Capital Protocol will we cover?</a:t>
            </a:r>
            <a:endParaRPr lang="en-US">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624575"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5010644" y="740906"/>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6809556" y="740906"/>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2950825"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382502" y="1284014"/>
            <a:ext cx="1133644" cy="369460"/>
          </a:xfrm>
          <a:prstGeom prst="rect">
            <a:avLst/>
          </a:prstGeom>
          <a:noFill/>
        </p:spPr>
        <p:txBody>
          <a:bodyPr wrap="none" rtlCol="0">
            <a:spAutoFit/>
          </a:bodyPr>
          <a:lstStyle/>
          <a:p>
            <a:r>
              <a:rPr lang="en-GB" sz="1801"/>
              <a:t>Module 1</a:t>
            </a:r>
            <a:endParaRPr lang="en-US" sz="1801"/>
          </a:p>
        </p:txBody>
      </p:sp>
      <p:sp>
        <p:nvSpPr>
          <p:cNvPr id="9" name="TextBox 8">
            <a:extLst>
              <a:ext uri="{FF2B5EF4-FFF2-40B4-BE49-F238E27FC236}">
                <a16:creationId xmlns:a16="http://schemas.microsoft.com/office/drawing/2014/main" id="{08ED46DF-3A0F-4191-BA47-894A79EF836E}"/>
              </a:ext>
            </a:extLst>
          </p:cNvPr>
          <p:cNvSpPr txBox="1"/>
          <p:nvPr/>
        </p:nvSpPr>
        <p:spPr>
          <a:xfrm>
            <a:off x="4401162" y="1286189"/>
            <a:ext cx="1184940" cy="369460"/>
          </a:xfrm>
          <a:prstGeom prst="rect">
            <a:avLst/>
          </a:prstGeom>
          <a:noFill/>
        </p:spPr>
        <p:txBody>
          <a:bodyPr wrap="none" rtlCol="0">
            <a:spAutoFit/>
          </a:bodyPr>
          <a:lstStyle/>
          <a:p>
            <a:r>
              <a:rPr lang="en-GB" sz="1801" b="1"/>
              <a:t>Module 2</a:t>
            </a:r>
            <a:endParaRPr lang="en-US" sz="1801" b="1"/>
          </a:p>
        </p:txBody>
      </p:sp>
      <p:sp>
        <p:nvSpPr>
          <p:cNvPr id="10" name="TextBox 9">
            <a:extLst>
              <a:ext uri="{FF2B5EF4-FFF2-40B4-BE49-F238E27FC236}">
                <a16:creationId xmlns:a16="http://schemas.microsoft.com/office/drawing/2014/main" id="{EA0D6C61-6117-41F1-8EAC-ECE593D7F9BD}"/>
              </a:ext>
            </a:extLst>
          </p:cNvPr>
          <p:cNvSpPr txBox="1"/>
          <p:nvPr/>
        </p:nvSpPr>
        <p:spPr>
          <a:xfrm>
            <a:off x="5598574" y="1284014"/>
            <a:ext cx="2877711" cy="369460"/>
          </a:xfrm>
          <a:prstGeom prst="rect">
            <a:avLst/>
          </a:prstGeom>
          <a:noFill/>
        </p:spPr>
        <p:txBody>
          <a:bodyPr wrap="none" rtlCol="0">
            <a:spAutoFit/>
          </a:bodyPr>
          <a:lstStyle/>
          <a:p>
            <a:r>
              <a:rPr lang="en-GB" sz="1801" b="1"/>
              <a:t>Introduction in module 2</a:t>
            </a:r>
            <a:endParaRPr lang="en-US" sz="1801" b="1"/>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28</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94369" y="522785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288569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businesses need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29</a:t>
            </a:fld>
            <a:endParaRPr lang="en-GB"/>
          </a:p>
        </p:txBody>
      </p:sp>
      <p:sp>
        <p:nvSpPr>
          <p:cNvPr id="7" name="TextBox 6">
            <a:extLst>
              <a:ext uri="{FF2B5EF4-FFF2-40B4-BE49-F238E27FC236}">
                <a16:creationId xmlns:a16="http://schemas.microsoft.com/office/drawing/2014/main" id="{1430B9B5-C8AD-4D05-8117-CF7D6F79DB0E}"/>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0" name="Teardrop 20">
            <a:extLst>
              <a:ext uri="{FF2B5EF4-FFF2-40B4-BE49-F238E27FC236}">
                <a16:creationId xmlns:a16="http://schemas.microsoft.com/office/drawing/2014/main" id="{D2F6A24F-8128-4B0F-97C2-66C4EA0EB81B}"/>
              </a:ext>
            </a:extLst>
          </p:cNvPr>
          <p:cNvSpPr/>
          <p:nvPr/>
        </p:nvSpPr>
        <p:spPr>
          <a:xfrm>
            <a:off x="10972800" y="85137"/>
            <a:ext cx="1156323" cy="98412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21">
            <a:extLst>
              <a:ext uri="{FF2B5EF4-FFF2-40B4-BE49-F238E27FC236}">
                <a16:creationId xmlns:a16="http://schemas.microsoft.com/office/drawing/2014/main" id="{C3751D0B-5676-4877-989E-B290602903B1}"/>
              </a:ext>
            </a:extLst>
          </p:cNvPr>
          <p:cNvSpPr txBox="1"/>
          <p:nvPr/>
        </p:nvSpPr>
        <p:spPr>
          <a:xfrm>
            <a:off x="10980345" y="167013"/>
            <a:ext cx="117263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dirty="0">
                <a:solidFill>
                  <a:prstClr val="white"/>
                </a:solidFill>
                <a:latin typeface="Arial"/>
              </a:rPr>
              <a:t>p. 13</a:t>
            </a:r>
            <a:r>
              <a:rPr lang="en-GB" sz="1500" dirty="0">
                <a:solidFill>
                  <a:prstClr val="white"/>
                </a:solidFill>
                <a:latin typeface="Arial"/>
              </a:rPr>
              <a:t> of your workbook</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8367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2 training development – Acknowledging contributors </a:t>
            </a:r>
            <a:endParaRPr lang="en-US" dirty="0">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endParaRPr lang="en-US" sz="2200" b="1" dirty="0"/>
          </a:p>
          <a:p>
            <a:pPr marL="0" indent="0" algn="ctr">
              <a:buNone/>
            </a:pPr>
            <a:r>
              <a:rPr lang="en-US" sz="2200" b="1" dirty="0"/>
              <a:t>We Value Nature’s Food &amp; Beverage module 2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2 training content and material was developed </a:t>
            </a:r>
          </a:p>
          <a:p>
            <a:pPr marL="0" indent="0" algn="ctr">
              <a:buNone/>
            </a:pPr>
            <a:r>
              <a:rPr lang="en-US" sz="2200" dirty="0"/>
              <a:t>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Nature^Squared</a:t>
            </a:r>
            <a:r>
              <a:rPr lang="en-US" sz="2200" b="1" dirty="0">
                <a:solidFill>
                  <a:srgbClr val="23BAED"/>
                </a:solidFill>
              </a:rPr>
              <a:t> &amp; </a:t>
            </a:r>
            <a:r>
              <a:rPr lang="en-US" sz="2200" b="1" dirty="0">
                <a:solidFill>
                  <a:srgbClr val="23BAED"/>
                </a:solidFill>
                <a:hlinkClick r:id="rId6">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7"/>
          <a:srcRect t="12833" b="15315"/>
          <a:stretch/>
        </p:blipFill>
        <p:spPr>
          <a:xfrm>
            <a:off x="6536944" y="4242595"/>
            <a:ext cx="1666806" cy="1197640"/>
          </a:xfrm>
          <a:prstGeom prst="rect">
            <a:avLst/>
          </a:prstGeom>
        </p:spPr>
      </p:pic>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pic>
        <p:nvPicPr>
          <p:cNvPr id="7" name="Picture 6">
            <a:extLst>
              <a:ext uri="{FF2B5EF4-FFF2-40B4-BE49-F238E27FC236}">
                <a16:creationId xmlns:a16="http://schemas.microsoft.com/office/drawing/2014/main" id="{0388A297-DA47-FA45-90C2-2FD6F8C674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653" y="4262915"/>
            <a:ext cx="1759306" cy="1157000"/>
          </a:xfrm>
          <a:prstGeom prst="rect">
            <a:avLst/>
          </a:prstGeom>
        </p:spPr>
      </p:pic>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a:t>
            </a:r>
            <a:endParaRPr lang="en-CH" dirty="0"/>
          </a:p>
        </p:txBody>
      </p:sp>
      <p:sp>
        <p:nvSpPr>
          <p:cNvPr id="21" name="Teardrop 20">
            <a:extLst>
              <a:ext uri="{FF2B5EF4-FFF2-40B4-BE49-F238E27FC236}">
                <a16:creationId xmlns:a16="http://schemas.microsoft.com/office/drawing/2014/main" id="{52D85304-3AB4-45FC-8C38-F10E42CCA652}"/>
              </a:ext>
            </a:extLst>
          </p:cNvPr>
          <p:cNvSpPr/>
          <p:nvPr/>
        </p:nvSpPr>
        <p:spPr>
          <a:xfrm>
            <a:off x="10488512"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E6FBDA5-BA7C-4BBE-96C1-4C486A8800B6}"/>
              </a:ext>
            </a:extLst>
          </p:cNvPr>
          <p:cNvSpPr txBox="1"/>
          <p:nvPr/>
        </p:nvSpPr>
        <p:spPr>
          <a:xfrm>
            <a:off x="10525145" y="296683"/>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14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100" name="Content Placeholder 2">
            <a:extLst>
              <a:ext uri="{FF2B5EF4-FFF2-40B4-BE49-F238E27FC236}">
                <a16:creationId xmlns:a16="http://schemas.microsoft.com/office/drawing/2014/main" id="{CE52360F-DB8E-4A1F-8DFE-18EB91A66CB4}"/>
              </a:ext>
            </a:extLst>
          </p:cNvPr>
          <p:cNvSpPr txBox="1">
            <a:spLocks/>
          </p:cNvSpPr>
          <p:nvPr/>
        </p:nvSpPr>
        <p:spPr>
          <a:xfrm>
            <a:off x="6986614" y="1726608"/>
            <a:ext cx="4737743" cy="3426244"/>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 lot of </a:t>
            </a:r>
            <a:r>
              <a:rPr kumimoji="0" lang="en-GB" sz="1600" b="1" i="0" u="none" strike="noStrike" kern="1200" cap="none" spc="0" normalizeH="0" baseline="0" noProof="0" dirty="0">
                <a:ln>
                  <a:noFill/>
                </a:ln>
                <a:solidFill>
                  <a:srgbClr val="23BAED"/>
                </a:solidFill>
                <a:effectLst/>
                <a:uLnTx/>
                <a:uFillTx/>
                <a:latin typeface="Arial"/>
                <a:ea typeface="+mn-ea"/>
                <a:cs typeface="+mn-cs"/>
              </a:rPr>
              <a:t>synergy</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exists </a:t>
            </a:r>
            <a:r>
              <a:rPr kumimoji="0" lang="en-GB" sz="1600" b="1" i="0" u="none" strike="noStrike" kern="1200" cap="none" spc="0" normalizeH="0" baseline="0" noProof="0" dirty="0">
                <a:ln>
                  <a:noFill/>
                </a:ln>
                <a:solidFill>
                  <a:srgbClr val="23BAED"/>
                </a:solidFill>
                <a:effectLst/>
                <a:uLnTx/>
                <a:uFillTx/>
                <a:latin typeface="Arial"/>
                <a:ea typeface="+mn-ea"/>
                <a:cs typeface="+mn-cs"/>
              </a:rPr>
              <a:t>between various concepts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efforts can often be aligned to contribute to several goals.</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1" i="0" u="none" strike="noStrike" kern="1200" cap="none" spc="0" normalizeH="0" baseline="0" noProof="0" dirty="0">
                <a:ln>
                  <a:noFill/>
                </a:ln>
                <a:solidFill>
                  <a:srgbClr val="23BAED"/>
                </a:solidFill>
                <a:effectLst/>
                <a:uLnTx/>
                <a:uFillTx/>
                <a:latin typeface="Arial"/>
                <a:ea typeface="+mn-ea"/>
                <a:cs typeface="+mn-cs"/>
              </a:rPr>
              <a:t>Natural capital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can be seen as an </a:t>
            </a:r>
            <a:r>
              <a:rPr kumimoji="0" lang="en-GB" sz="1600" b="1" i="0" u="none" strike="noStrike" kern="1200" cap="none" spc="0" normalizeH="0" baseline="0" noProof="0" dirty="0">
                <a:ln>
                  <a:noFill/>
                </a:ln>
                <a:solidFill>
                  <a:srgbClr val="23BAED"/>
                </a:solidFill>
                <a:effectLst/>
                <a:uLnTx/>
                <a:uFillTx/>
                <a:latin typeface="Arial"/>
                <a:ea typeface="+mn-ea"/>
                <a:cs typeface="+mn-cs"/>
              </a:rPr>
              <a:t>additional lens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which allows you to uncover important issues for your organizations </a:t>
            </a:r>
            <a:r>
              <a:rPr kumimoji="0" lang="en-GB" sz="1600" b="1" i="0" u="none" strike="noStrike" kern="1200" cap="none" spc="0" normalizeH="0" baseline="0" noProof="0" dirty="0">
                <a:ln>
                  <a:noFill/>
                </a:ln>
                <a:solidFill>
                  <a:srgbClr val="23BAED"/>
                </a:solidFill>
                <a:effectLst/>
                <a:uLnTx/>
                <a:uFillTx/>
                <a:latin typeface="Arial"/>
                <a:ea typeface="+mn-ea"/>
                <a:cs typeface="+mn-cs"/>
              </a:rPr>
              <a:t>sustainability journey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a:t>
            </a:r>
            <a:r>
              <a:rPr kumimoji="0" lang="en-GB" sz="1600" b="1" i="0" u="none" strike="noStrike" kern="1200" cap="none" spc="0" normalizeH="0" baseline="0" noProof="0" dirty="0">
                <a:ln>
                  <a:noFill/>
                </a:ln>
                <a:solidFill>
                  <a:srgbClr val="23BAED"/>
                </a:solidFill>
                <a:effectLst/>
                <a:uLnTx/>
                <a:uFillTx/>
                <a:latin typeface="Arial"/>
                <a:ea typeface="+mn-ea"/>
                <a:cs typeface="+mn-cs"/>
              </a:rPr>
              <a:t>connect the dots between various ongoing sustainability efforts</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lang="en-GB" sz="1600" dirty="0">
                <a:solidFill>
                  <a:prstClr val="black">
                    <a:lumMod val="65000"/>
                    <a:lumOff val="35000"/>
                  </a:prstClr>
                </a:solidFill>
                <a:latin typeface="Arial"/>
              </a:rPr>
              <a:t>Download through </a:t>
            </a:r>
            <a:r>
              <a:rPr lang="en-GB" sz="1600" b="1" dirty="0" err="1">
                <a:solidFill>
                  <a:srgbClr val="21BAED"/>
                </a:solidFill>
                <a:latin typeface="Arial"/>
                <a:hlinkClick r:id="rId3">
                  <a:extLst>
                    <a:ext uri="{A12FA001-AC4F-418D-AE19-62706E023703}">
                      <ahyp:hlinkClr xmlns:ahyp="http://schemas.microsoft.com/office/drawing/2018/hyperlinkcolor" val="tx"/>
                    </a:ext>
                  </a:extLst>
                </a:hlinkClick>
              </a:rPr>
              <a:t>WeValueNature</a:t>
            </a:r>
            <a:r>
              <a:rPr lang="en-GB" sz="1600" b="1" dirty="0">
                <a:solidFill>
                  <a:srgbClr val="21BAED"/>
                </a:solidFill>
                <a:latin typeface="Arial"/>
                <a:hlinkClick r:id="rId3">
                  <a:extLst>
                    <a:ext uri="{A12FA001-AC4F-418D-AE19-62706E023703}">
                      <ahyp:hlinkClr xmlns:ahyp="http://schemas.microsoft.com/office/drawing/2018/hyperlinkcolor" val="tx"/>
                    </a:ext>
                  </a:extLst>
                </a:hlinkClick>
              </a:rPr>
              <a:t> - Digital media library</a:t>
            </a:r>
            <a:endParaRPr kumimoji="0" lang="en-GB" sz="1600" b="1" i="0" u="none" strike="noStrike" kern="1200" cap="none" spc="0" normalizeH="0" baseline="0" noProof="0" dirty="0">
              <a:ln>
                <a:noFill/>
              </a:ln>
              <a:solidFill>
                <a:srgbClr val="21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3" name="Rechthoek 3">
            <a:extLst>
              <a:ext uri="{FF2B5EF4-FFF2-40B4-BE49-F238E27FC236}">
                <a16:creationId xmlns:a16="http://schemas.microsoft.com/office/drawing/2014/main" id="{8D95B85B-7525-B447-B168-D66CCC0853C5}"/>
              </a:ext>
            </a:extLst>
          </p:cNvPr>
          <p:cNvSpPr/>
          <p:nvPr/>
        </p:nvSpPr>
        <p:spPr>
          <a:xfrm>
            <a:off x="7008973" y="1284456"/>
            <a:ext cx="3810343" cy="231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hlinkClick r:id="rId4"/>
            <a:extLst>
              <a:ext uri="{FF2B5EF4-FFF2-40B4-BE49-F238E27FC236}">
                <a16:creationId xmlns:a16="http://schemas.microsoft.com/office/drawing/2014/main" id="{9D271A4D-AA8A-4240-82DF-113E3E72E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1085"/>
            <a:ext cx="6986614" cy="4939318"/>
          </a:xfrm>
          <a:prstGeom prst="rect">
            <a:avLst/>
          </a:prstGeom>
        </p:spPr>
      </p:pic>
    </p:spTree>
    <p:extLst>
      <p:ext uri="{BB962C8B-B14F-4D97-AF65-F5344CB8AC3E}">
        <p14:creationId xmlns:p14="http://schemas.microsoft.com/office/powerpoint/2010/main" val="27052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5DB317-B027-4447-A6C9-2009AF4AAEEC}"/>
              </a:ext>
            </a:extLst>
          </p:cNvPr>
          <p:cNvPicPr>
            <a:picLocks noChangeAspect="1"/>
          </p:cNvPicPr>
          <p:nvPr/>
        </p:nvPicPr>
        <p:blipFill>
          <a:blip r:embed="rId3"/>
          <a:stretch>
            <a:fillRect/>
          </a:stretch>
        </p:blipFill>
        <p:spPr>
          <a:xfrm>
            <a:off x="8790771" y="1557616"/>
            <a:ext cx="3141329" cy="4450216"/>
          </a:xfrm>
          <a:prstGeom prst="rect">
            <a:avLst/>
          </a:prstGeom>
        </p:spPr>
      </p:pic>
      <p:pic>
        <p:nvPicPr>
          <p:cNvPr id="7" name="Picture 6">
            <a:extLst>
              <a:ext uri="{FF2B5EF4-FFF2-40B4-BE49-F238E27FC236}">
                <a16:creationId xmlns:a16="http://schemas.microsoft.com/office/drawing/2014/main" id="{DFAC04EB-EFD8-2A42-BC27-C83A44CDEE34}"/>
              </a:ext>
            </a:extLst>
          </p:cNvPr>
          <p:cNvPicPr>
            <a:picLocks noChangeAspect="1"/>
          </p:cNvPicPr>
          <p:nvPr/>
        </p:nvPicPr>
        <p:blipFill>
          <a:blip r:embed="rId4"/>
          <a:stretch>
            <a:fillRect/>
          </a:stretch>
        </p:blipFill>
        <p:spPr>
          <a:xfrm>
            <a:off x="4513115" y="1550123"/>
            <a:ext cx="3146618" cy="4457709"/>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A466654-C710-2749-9BCF-F1F1A2100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02" y="1557616"/>
            <a:ext cx="3146618" cy="4450216"/>
          </a:xfrm>
          <a:prstGeom prst="rect">
            <a:avLst/>
          </a:prstGeom>
        </p:spPr>
      </p:pic>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 examples</a:t>
            </a:r>
            <a:endParaRPr lang="en-CH" dirty="0"/>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27339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Rectangle 24">
            <a:extLst>
              <a:ext uri="{FF2B5EF4-FFF2-40B4-BE49-F238E27FC236}">
                <a16:creationId xmlns:a16="http://schemas.microsoft.com/office/drawing/2014/main" id="{8A2966DB-28D9-499B-BE9C-1C903AACC03B}"/>
              </a:ext>
            </a:extLst>
          </p:cNvPr>
          <p:cNvSpPr/>
          <p:nvPr/>
        </p:nvSpPr>
        <p:spPr>
          <a:xfrm>
            <a:off x="395801" y="3561008"/>
            <a:ext cx="3146618" cy="1923604"/>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Planetary boundaries are a concept developed by </a:t>
            </a:r>
            <a:r>
              <a:rPr kumimoji="0" lang="en-GB" sz="850" b="0" i="0" u="none" strike="noStrike" kern="1200" cap="none" spc="0" normalizeH="0" baseline="0" noProof="0" dirty="0" err="1">
                <a:ln>
                  <a:noFill/>
                </a:ln>
                <a:solidFill>
                  <a:prstClr val="black"/>
                </a:solidFill>
                <a:effectLst/>
                <a:uLnTx/>
                <a:uFillTx/>
                <a:ea typeface="+mn-ea"/>
                <a:cs typeface="+mn-cs"/>
              </a:rPr>
              <a:t>Rockström</a:t>
            </a:r>
            <a:r>
              <a:rPr kumimoji="0" lang="en-GB" sz="850" b="0" i="0" u="none" strike="noStrike" kern="1200" cap="none" spc="0" normalizeH="0" baseline="0" noProof="0" dirty="0">
                <a:ln>
                  <a:noFill/>
                </a:ln>
                <a:solidFill>
                  <a:prstClr val="black"/>
                </a:solidFill>
                <a:effectLst/>
                <a:uLnTx/>
                <a:uFillTx/>
                <a:ea typeface="+mn-ea"/>
                <a:cs typeface="+mn-cs"/>
              </a:rPr>
              <a:t> of </a:t>
            </a:r>
            <a:r>
              <a:rPr kumimoji="0" lang="en-GB" sz="850" b="0" i="0" u="sng" strike="noStrike" kern="1200" cap="none" spc="0" normalizeH="0" baseline="0" noProof="0" dirty="0">
                <a:ln>
                  <a:noFill/>
                </a:ln>
                <a:solidFill>
                  <a:prstClr val="black"/>
                </a:solidFill>
                <a:effectLst/>
                <a:uLnTx/>
                <a:uFillTx/>
                <a:ea typeface="+mn-ea"/>
                <a:cs typeface="+mn-cs"/>
                <a:hlinkClick r:id="rId6">
                  <a:extLst>
                    <a:ext uri="{A12FA001-AC4F-418D-AE19-62706E023703}">
                      <ahyp:hlinkClr xmlns:ahyp="http://schemas.microsoft.com/office/drawing/2018/hyperlinkcolor" val="tx"/>
                    </a:ext>
                  </a:extLst>
                </a:hlinkClick>
              </a:rPr>
              <a:t>the Stockholm Resilience Centre</a:t>
            </a:r>
            <a:r>
              <a:rPr kumimoji="0" lang="en-GB" sz="850" b="0" i="0" u="none" strike="noStrike" kern="1200" cap="none" spc="0" normalizeH="0" baseline="0" noProof="0" dirty="0">
                <a:ln>
                  <a:noFill/>
                </a:ln>
                <a:solidFill>
                  <a:prstClr val="black"/>
                </a:solidFill>
                <a:effectLst/>
                <a:uLnTx/>
                <a:uFillTx/>
                <a:ea typeface="+mn-ea"/>
                <a:cs typeface="+mn-cs"/>
              </a:rPr>
              <a:t>,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5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Natural capital assessments provide insight into how your company is performing against these ecological ceilings. If you are already reporting against indicators for the planetary boundaries, you already have performed at least a partial natural capital assessment.</a:t>
            </a:r>
          </a:p>
        </p:txBody>
      </p:sp>
      <p:sp>
        <p:nvSpPr>
          <p:cNvPr id="13" name="Rectangle 25">
            <a:extLst>
              <a:ext uri="{FF2B5EF4-FFF2-40B4-BE49-F238E27FC236}">
                <a16:creationId xmlns:a16="http://schemas.microsoft.com/office/drawing/2014/main" id="{AD212977-70A6-4A28-8566-A2C281BA6CF6}"/>
              </a:ext>
            </a:extLst>
          </p:cNvPr>
          <p:cNvSpPr/>
          <p:nvPr/>
        </p:nvSpPr>
        <p:spPr>
          <a:xfrm>
            <a:off x="395802" y="1617012"/>
            <a:ext cx="31466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mn-ea"/>
                <a:cs typeface="+mn-cs"/>
              </a:rPr>
              <a:t>PLANETARY BOUNDARIES</a:t>
            </a:r>
          </a:p>
        </p:txBody>
      </p:sp>
      <p:sp>
        <p:nvSpPr>
          <p:cNvPr id="14" name="Rectangle 15">
            <a:extLst>
              <a:ext uri="{FF2B5EF4-FFF2-40B4-BE49-F238E27FC236}">
                <a16:creationId xmlns:a16="http://schemas.microsoft.com/office/drawing/2014/main" id="{A2ABF8A5-7E79-4C5C-9C56-3781065F7BFF}"/>
              </a:ext>
            </a:extLst>
          </p:cNvPr>
          <p:cNvSpPr/>
          <p:nvPr/>
        </p:nvSpPr>
        <p:spPr>
          <a:xfrm>
            <a:off x="4513113" y="3561008"/>
            <a:ext cx="3075741" cy="1792798"/>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sng" strike="noStrike" kern="1200" cap="none" spc="0" normalizeH="0" baseline="0" noProof="0" dirty="0">
                <a:ln>
                  <a:noFill/>
                </a:ln>
                <a:solidFill>
                  <a:prstClr val="black"/>
                </a:solidFill>
                <a:effectLst/>
                <a:uLnTx/>
                <a:uFillTx/>
                <a:ea typeface="+mn-ea"/>
                <a:cs typeface="+mn-cs"/>
                <a:hlinkClick r:id="rId7">
                  <a:extLst>
                    <a:ext uri="{A12FA001-AC4F-418D-AE19-62706E023703}">
                      <ahyp:hlinkClr xmlns:ahyp="http://schemas.microsoft.com/office/drawing/2018/hyperlinkcolor" val="tx"/>
                    </a:ext>
                  </a:extLst>
                </a:hlinkClick>
              </a:rPr>
              <a:t>The Wedding Cake Model </a:t>
            </a:r>
            <a:r>
              <a:rPr kumimoji="0" lang="en-GB" sz="850" b="0" i="0" u="none" strike="noStrike" kern="1200" cap="none" spc="0" normalizeH="0" baseline="0" noProof="0" dirty="0">
                <a:ln>
                  <a:noFill/>
                </a:ln>
                <a:solidFill>
                  <a:prstClr val="black"/>
                </a:solidFill>
                <a:effectLst/>
                <a:uLnTx/>
                <a:uFillTx/>
                <a:ea typeface="+mn-ea"/>
                <a:cs typeface="+mn-cs"/>
              </a:rPr>
              <a:t>orders the </a:t>
            </a:r>
            <a:r>
              <a:rPr kumimoji="0" lang="en-GB" sz="850" b="0" i="0" u="sng" strike="noStrike" kern="1200" cap="none" spc="0" normalizeH="0" baseline="0" noProof="0" dirty="0">
                <a:ln>
                  <a:noFill/>
                </a:ln>
                <a:solidFill>
                  <a:prstClr val="black"/>
                </a:solidFill>
                <a:effectLst/>
                <a:uLnTx/>
                <a:uFillTx/>
                <a:ea typeface="+mn-ea"/>
                <a:cs typeface="+mn-cs"/>
                <a:hlinkClick r:id="rId8">
                  <a:extLst>
                    <a:ext uri="{A12FA001-AC4F-418D-AE19-62706E023703}">
                      <ahyp:hlinkClr xmlns:ahyp="http://schemas.microsoft.com/office/drawing/2018/hyperlinkcolor" val="tx"/>
                    </a:ext>
                  </a:extLst>
                </a:hlinkClick>
              </a:rPr>
              <a:t>Sustainable Development Goals </a:t>
            </a:r>
            <a:r>
              <a:rPr kumimoji="0" lang="en-GB" sz="850" b="0" i="0" u="none" strike="noStrike" kern="1200" cap="none" spc="0" normalizeH="0" baseline="0" noProof="0" dirty="0">
                <a:ln>
                  <a:noFill/>
                </a:ln>
                <a:solidFill>
                  <a:prstClr val="black"/>
                </a:solidFill>
                <a:effectLst/>
                <a:uLnTx/>
                <a:uFillTx/>
                <a:ea typeface="+mn-ea"/>
                <a:cs typeface="+mn-cs"/>
              </a:rPr>
              <a:t>(SDGs) across three layers: the biosphere, the </a:t>
            </a:r>
            <a:r>
              <a:rPr kumimoji="0" lang="en-GB" sz="850" b="0" i="0" u="none" strike="noStrike" kern="1200" cap="none" spc="0" normalizeH="0" baseline="0" noProof="0" dirty="0" err="1">
                <a:ln>
                  <a:noFill/>
                </a:ln>
                <a:solidFill>
                  <a:prstClr val="black"/>
                </a:solidFill>
                <a:effectLst/>
                <a:uLnTx/>
                <a:uFillTx/>
                <a:ea typeface="+mn-ea"/>
                <a:cs typeface="+mn-cs"/>
              </a:rPr>
              <a:t>sociosphere</a:t>
            </a:r>
            <a:r>
              <a:rPr kumimoji="0" lang="en-GB" sz="850" b="0" i="0" u="none" strike="noStrike" kern="1200" cap="none" spc="0" normalizeH="0" baseline="0" noProof="0" dirty="0">
                <a:ln>
                  <a:noFill/>
                </a:ln>
                <a:solidFill>
                  <a:prstClr val="black"/>
                </a:solidFill>
                <a:effectLst/>
                <a:uLnTx/>
                <a:uFillTx/>
                <a:ea typeface="+mn-ea"/>
                <a:cs typeface="+mn-cs"/>
              </a:rPr>
              <a:t> and the economic 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This model indicates the conditionality and hierarchy between the goals. The bottom layer (biosphere), consisting of Clear Water (6), Climate Action (13), Life Below Water (14) and Life on Land (15), forms a foundation for the layers above.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850" b="0" i="0" u="none" strike="noStrike" kern="1200" cap="none" spc="0" normalizeH="0" baseline="0" noProof="0" dirty="0">
                <a:ln>
                  <a:noFill/>
                </a:ln>
                <a:solidFill>
                  <a:prstClr val="black"/>
                </a:solidFill>
                <a:effectLst/>
                <a:uLnTx/>
                <a:uFillTx/>
                <a:ea typeface="+mn-ea"/>
                <a:cs typeface="+mn-cs"/>
              </a:rPr>
            </a:br>
            <a:r>
              <a:rPr kumimoji="0" lang="en-GB" sz="850" b="0" i="0" u="none" strike="noStrike" kern="1200" cap="none" spc="0" normalizeH="0" baseline="0" noProof="0" dirty="0">
                <a:ln>
                  <a:noFill/>
                </a:ln>
                <a:solidFill>
                  <a:prstClr val="black"/>
                </a:solidFill>
                <a:effectLst/>
                <a:uLnTx/>
                <a:uFillTx/>
                <a:ea typeface="+mn-ea"/>
                <a:cs typeface="+mn-cs"/>
              </a:rPr>
              <a:t>If your company is already committed to the SDGs, securing goals 6, 13, 14 and 15 is essential to achieve the other goals. By working on natural capital, you are contributing to these goals and the SDGs as a whole.</a:t>
            </a:r>
          </a:p>
        </p:txBody>
      </p:sp>
      <p:sp>
        <p:nvSpPr>
          <p:cNvPr id="15" name="Rectangle 16">
            <a:extLst>
              <a:ext uri="{FF2B5EF4-FFF2-40B4-BE49-F238E27FC236}">
                <a16:creationId xmlns:a16="http://schemas.microsoft.com/office/drawing/2014/main" id="{4C73CFFA-AD13-4A69-84AD-81CB1A7565FF}"/>
              </a:ext>
            </a:extLst>
          </p:cNvPr>
          <p:cNvSpPr/>
          <p:nvPr/>
        </p:nvSpPr>
        <p:spPr>
          <a:xfrm>
            <a:off x="4513114" y="1617011"/>
            <a:ext cx="314661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ea typeface="+mn-ea"/>
                <a:cs typeface="+mn-cs"/>
              </a:rPr>
              <a:t>SUSTAINABLE DEVELOPMENT GOALS</a:t>
            </a:r>
          </a:p>
        </p:txBody>
      </p:sp>
      <p:sp>
        <p:nvSpPr>
          <p:cNvPr id="16" name="Rectangle 10">
            <a:extLst>
              <a:ext uri="{FF2B5EF4-FFF2-40B4-BE49-F238E27FC236}">
                <a16:creationId xmlns:a16="http://schemas.microsoft.com/office/drawing/2014/main" id="{3B61AA81-D5BE-443A-9B5B-E219D28BB63B}"/>
              </a:ext>
            </a:extLst>
          </p:cNvPr>
          <p:cNvSpPr/>
          <p:nvPr/>
        </p:nvSpPr>
        <p:spPr>
          <a:xfrm>
            <a:off x="8790771" y="3561008"/>
            <a:ext cx="3141329" cy="2446824"/>
          </a:xfrm>
          <a:prstGeom prst="rect">
            <a:avLst/>
          </a:prstGeom>
        </p:spPr>
        <p:txBody>
          <a:bodyPr wrap="square" lIns="180000" rIns="180000">
            <a:spAutoFit/>
          </a:bodyPr>
          <a:lstStyle/>
          <a:p>
            <a:pPr lvl="0">
              <a:defRPr/>
            </a:pPr>
            <a:r>
              <a:rPr lang="en-GB" sz="850" dirty="0">
                <a:solidFill>
                  <a:prstClr val="black"/>
                </a:solidFill>
              </a:rPr>
              <a:t>There is a wide variety of accounting and reporting standards that focus on the disclosure of information beyond financial information only. These standards help improve transparency and accountability and help generate value creation within the organization. A great number of accounting and reporting standards have emerged over the years. Some of these frameworks include various capitals such as the </a:t>
            </a:r>
            <a:r>
              <a:rPr lang="en-GB" sz="850" dirty="0">
                <a:hlinkClick r:id="rId9">
                  <a:extLst>
                    <a:ext uri="{A12FA001-AC4F-418D-AE19-62706E023703}">
                      <ahyp:hlinkClr xmlns:ahyp="http://schemas.microsoft.com/office/drawing/2018/hyperlinkcolor" val="tx"/>
                    </a:ext>
                  </a:extLst>
                </a:hlinkClick>
              </a:rPr>
              <a:t>Global Reporting Initiative</a:t>
            </a:r>
            <a:r>
              <a:rPr lang="en-GB" sz="850" dirty="0">
                <a:solidFill>
                  <a:prstClr val="black"/>
                </a:solidFill>
              </a:rPr>
              <a:t> (GRI) framework (indicators on natural capital include G4-EN1 - G4-EN34), but also </a:t>
            </a:r>
            <a:r>
              <a:rPr lang="en-GB" sz="850" dirty="0">
                <a:hlinkClick r:id="rId10">
                  <a:extLst>
                    <a:ext uri="{A12FA001-AC4F-418D-AE19-62706E023703}">
                      <ahyp:hlinkClr xmlns:ahyp="http://schemas.microsoft.com/office/drawing/2018/hyperlinkcolor" val="tx"/>
                    </a:ext>
                  </a:extLst>
                </a:hlinkClick>
              </a:rPr>
              <a:t>Integrated Reporting (IR)</a:t>
            </a:r>
            <a:r>
              <a:rPr lang="en-GB" sz="850" dirty="0">
                <a:solidFill>
                  <a:prstClr val="black"/>
                </a:solidFill>
              </a:rPr>
              <a:t> and </a:t>
            </a:r>
            <a:r>
              <a:rPr lang="en-GB" sz="850" dirty="0">
                <a:hlinkClick r:id="rId11">
                  <a:extLst>
                    <a:ext uri="{A12FA001-AC4F-418D-AE19-62706E023703}">
                      <ahyp:hlinkClr xmlns:ahyp="http://schemas.microsoft.com/office/drawing/2018/hyperlinkcolor" val="tx"/>
                    </a:ext>
                  </a:extLst>
                </a:hlinkClick>
              </a:rPr>
              <a:t>Sustainability Accounting Standards Board (SASB)</a:t>
            </a:r>
            <a:r>
              <a:rPr lang="en-GB" sz="850" dirty="0">
                <a:solidFill>
                  <a:prstClr val="black"/>
                </a:solidFill>
              </a:rPr>
              <a:t>, which will be merged into the new Value Reporting Foundation in the foreseeable future. Other standards are focused specifically on measuring natural capital such as the </a:t>
            </a:r>
            <a:r>
              <a:rPr lang="en-GB" sz="850" dirty="0">
                <a:hlinkClick r:id="rId12">
                  <a:extLst>
                    <a:ext uri="{A12FA001-AC4F-418D-AE19-62706E023703}">
                      <ahyp:hlinkClr xmlns:ahyp="http://schemas.microsoft.com/office/drawing/2018/hyperlinkcolor" val="tx"/>
                    </a:ext>
                  </a:extLst>
                </a:hlinkClick>
              </a:rPr>
              <a:t>CDP</a:t>
            </a:r>
            <a:r>
              <a:rPr lang="en-GB" sz="850" dirty="0">
                <a:solidFill>
                  <a:prstClr val="black"/>
                </a:solidFill>
              </a:rPr>
              <a:t> and </a:t>
            </a:r>
            <a:r>
              <a:rPr lang="en-GB" sz="850" dirty="0">
                <a:hlinkClick r:id="rId13">
                  <a:extLst>
                    <a:ext uri="{A12FA001-AC4F-418D-AE19-62706E023703}">
                      <ahyp:hlinkClr xmlns:ahyp="http://schemas.microsoft.com/office/drawing/2018/hyperlinkcolor" val="tx"/>
                    </a:ext>
                  </a:extLst>
                </a:hlinkClick>
              </a:rPr>
              <a:t>Accounting for Nature</a:t>
            </a:r>
            <a:r>
              <a:rPr lang="en-GB" sz="850" dirty="0">
                <a:solidFill>
                  <a:prstClr val="black"/>
                </a:solidFill>
              </a:rPr>
              <a:t>, or reporting on natural capital such as the </a:t>
            </a:r>
            <a:r>
              <a:rPr lang="en-GB" sz="850" dirty="0">
                <a:hlinkClick r:id="rId14">
                  <a:extLst>
                    <a:ext uri="{A12FA001-AC4F-418D-AE19-62706E023703}">
                      <ahyp:hlinkClr xmlns:ahyp="http://schemas.microsoft.com/office/drawing/2018/hyperlinkcolor" val="tx"/>
                    </a:ext>
                  </a:extLst>
                </a:hlinkClick>
              </a:rPr>
              <a:t>Climate Disclosure Standards Board (CDSB)</a:t>
            </a:r>
            <a:r>
              <a:rPr lang="en-GB" sz="850" dirty="0">
                <a:solidFill>
                  <a:prstClr val="black"/>
                </a:solidFill>
              </a:rPr>
              <a:t> which equates natural capital with financial capital.</a:t>
            </a:r>
          </a:p>
        </p:txBody>
      </p:sp>
      <p:sp>
        <p:nvSpPr>
          <p:cNvPr id="17" name="Rectangle 11">
            <a:extLst>
              <a:ext uri="{FF2B5EF4-FFF2-40B4-BE49-F238E27FC236}">
                <a16:creationId xmlns:a16="http://schemas.microsoft.com/office/drawing/2014/main" id="{DEBE6F20-5937-4C22-93DD-8B327C0D012F}"/>
              </a:ext>
            </a:extLst>
          </p:cNvPr>
          <p:cNvSpPr/>
          <p:nvPr/>
        </p:nvSpPr>
        <p:spPr>
          <a:xfrm>
            <a:off x="8790771" y="1617012"/>
            <a:ext cx="3136040" cy="523220"/>
          </a:xfrm>
          <a:prstGeom prst="rect">
            <a:avLst/>
          </a:prstGeom>
        </p:spPr>
        <p:txBody>
          <a:bodyPr wrap="square">
            <a:spAutoFit/>
          </a:bodyPr>
          <a:lstStyle/>
          <a:p>
            <a:pPr lvl="0" algn="ctr">
              <a:defRPr/>
            </a:pPr>
            <a:r>
              <a:rPr lang="en-GB" sz="1400" b="1" dirty="0">
                <a:solidFill>
                  <a:prstClr val="black"/>
                </a:solidFill>
              </a:rPr>
              <a:t>ACCOUNTING &amp; REPORTING STANDARDS</a:t>
            </a:r>
          </a:p>
        </p:txBody>
      </p:sp>
      <p:sp>
        <p:nvSpPr>
          <p:cNvPr id="20" name="TextBox 76">
            <a:extLst>
              <a:ext uri="{FF2B5EF4-FFF2-40B4-BE49-F238E27FC236}">
                <a16:creationId xmlns:a16="http://schemas.microsoft.com/office/drawing/2014/main" id="{0089DE5C-69CE-4AD4-B432-81C8A63173A6}"/>
              </a:ext>
            </a:extLst>
          </p:cNvPr>
          <p:cNvSpPr txBox="1"/>
          <p:nvPr/>
        </p:nvSpPr>
        <p:spPr>
          <a:xfrm>
            <a:off x="10000593" y="274211"/>
            <a:ext cx="2187805" cy="830997"/>
          </a:xfrm>
          <a:prstGeom prst="rect">
            <a:avLst/>
          </a:prstGeom>
          <a:noFill/>
        </p:spPr>
        <p:txBody>
          <a:bodyPr wrap="square">
            <a:spAutoFit/>
          </a:bodyPr>
          <a:lstStyle/>
          <a:p>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more quick reference cards through the We Value Nature’s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digital </a:t>
            </a:r>
            <a:r>
              <a:rPr lang="en-GB" sz="1200" dirty="0">
                <a:solidFill>
                  <a:prstClr val="black">
                    <a:lumMod val="65000"/>
                    <a:lumOff val="35000"/>
                  </a:prstClr>
                </a:solidFill>
                <a:latin typeface="Arial"/>
                <a:hlinkClick r:id="rId15"/>
              </a:rPr>
              <a:t>m</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edia library</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ardrop 78">
            <a:extLst>
              <a:ext uri="{FF2B5EF4-FFF2-40B4-BE49-F238E27FC236}">
                <a16:creationId xmlns:a16="http://schemas.microsoft.com/office/drawing/2014/main" id="{E050E197-9597-4B31-AAA6-BCEFCAEDA48A}"/>
              </a:ext>
            </a:extLst>
          </p:cNvPr>
          <p:cNvSpPr/>
          <p:nvPr/>
        </p:nvSpPr>
        <p:spPr>
          <a:xfrm>
            <a:off x="9686903" y="348198"/>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88251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32</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401409770"/>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700" b="1" i="0" kern="1200" dirty="0">
                          <a:solidFill>
                            <a:srgbClr val="00B0F0"/>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Identifying natural capital impacts &amp; dependencies </a:t>
                      </a:r>
                      <a:endParaRPr lang="en-GB" sz="16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9686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222"/>
          <a:stretch/>
        </p:blipFill>
        <p:spPr bwMode="auto">
          <a:xfrm>
            <a:off x="3944051" y="521546"/>
            <a:ext cx="8247949" cy="6336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38422" y="3146349"/>
            <a:ext cx="4314321" cy="1604484"/>
          </a:xfrm>
        </p:spPr>
        <p:txBody>
          <a:bodyPr>
            <a:noAutofit/>
          </a:bodyPr>
          <a:lstStyle/>
          <a:p>
            <a:pPr algn="l"/>
            <a:r>
              <a:rPr lang="en-GB" sz="4000" b="1">
                <a:solidFill>
                  <a:srgbClr val="23BAED"/>
                </a:solidFill>
              </a:rPr>
              <a:t>Engaging</a:t>
            </a:r>
            <a:r>
              <a:rPr lang="en-GB" sz="4000">
                <a:solidFill>
                  <a:schemeClr val="tx1">
                    <a:lumMod val="65000"/>
                    <a:lumOff val="35000"/>
                  </a:schemeClr>
                </a:solidFill>
              </a:rPr>
              <a:t> the supply chain on natural capital</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25087"/>
            <a:ext cx="12192000" cy="1231072"/>
          </a:xfrm>
          <a:prstGeom prst="rect">
            <a:avLst/>
          </a:prstGeom>
        </p:spPr>
      </p:pic>
    </p:spTree>
    <p:extLst>
      <p:ext uri="{BB962C8B-B14F-4D97-AF65-F5344CB8AC3E}">
        <p14:creationId xmlns:p14="http://schemas.microsoft.com/office/powerpoint/2010/main" val="1044347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6507-A514-45AA-B434-C559EF1566CB}"/>
              </a:ext>
            </a:extLst>
          </p:cNvPr>
          <p:cNvSpPr>
            <a:spLocks noGrp="1"/>
          </p:cNvSpPr>
          <p:nvPr>
            <p:ph type="title"/>
          </p:nvPr>
        </p:nvSpPr>
        <p:spPr/>
        <p:txBody>
          <a:bodyPr>
            <a:normAutofit fontScale="90000"/>
          </a:bodyPr>
          <a:lstStyle/>
          <a:p>
            <a:r>
              <a:rPr lang="en-GB" dirty="0"/>
              <a:t>Engaging farmers towards a sustainable F&amp;B</a:t>
            </a:r>
            <a:br>
              <a:rPr lang="en-GB" dirty="0"/>
            </a:br>
            <a:r>
              <a:rPr lang="en-GB" dirty="0"/>
              <a:t>sector</a:t>
            </a:r>
          </a:p>
        </p:txBody>
      </p:sp>
      <p:sp>
        <p:nvSpPr>
          <p:cNvPr id="3" name="Content Placeholder 2">
            <a:extLst>
              <a:ext uri="{FF2B5EF4-FFF2-40B4-BE49-F238E27FC236}">
                <a16:creationId xmlns:a16="http://schemas.microsoft.com/office/drawing/2014/main" id="{21541568-7F67-4453-A0EF-47C8B81A9BB2}"/>
              </a:ext>
            </a:extLst>
          </p:cNvPr>
          <p:cNvSpPr>
            <a:spLocks noGrp="1"/>
          </p:cNvSpPr>
          <p:nvPr>
            <p:ph idx="1"/>
          </p:nvPr>
        </p:nvSpPr>
        <p:spPr>
          <a:xfrm>
            <a:off x="314194" y="1461524"/>
            <a:ext cx="6353305" cy="4351338"/>
          </a:xfrm>
        </p:spPr>
        <p:txBody>
          <a:bodyPr>
            <a:normAutofit fontScale="70000" lnSpcReduction="20000"/>
          </a:bodyPr>
          <a:lstStyle/>
          <a:p>
            <a:pPr>
              <a:lnSpc>
                <a:spcPct val="170000"/>
              </a:lnSpc>
            </a:pPr>
            <a:r>
              <a:rPr lang="en-GB" dirty="0"/>
              <a:t>Like in many other sectors, supply chains in the food &amp; beverage sector can be </a:t>
            </a:r>
            <a:r>
              <a:rPr lang="en-GB" b="1" dirty="0">
                <a:solidFill>
                  <a:srgbClr val="23BAED"/>
                </a:solidFill>
              </a:rPr>
              <a:t>complex.</a:t>
            </a:r>
          </a:p>
          <a:p>
            <a:pPr>
              <a:lnSpc>
                <a:spcPct val="170000"/>
              </a:lnSpc>
            </a:pPr>
            <a:r>
              <a:rPr lang="en-GB" b="1" dirty="0">
                <a:solidFill>
                  <a:srgbClr val="23BAED"/>
                </a:solidFill>
              </a:rPr>
              <a:t>Every actor in the supply chain has a role to play </a:t>
            </a:r>
            <a:r>
              <a:rPr lang="en-GB" dirty="0"/>
              <a:t>in realising a sustainable food &amp; beverage sector.</a:t>
            </a:r>
          </a:p>
          <a:p>
            <a:pPr>
              <a:lnSpc>
                <a:spcPct val="170000"/>
              </a:lnSpc>
            </a:pPr>
            <a:r>
              <a:rPr lang="en-GB" dirty="0"/>
              <a:t>Businesses in different parts of the supply chain do not operate independently from each other – they are </a:t>
            </a:r>
            <a:r>
              <a:rPr lang="en-GB" b="1" dirty="0">
                <a:solidFill>
                  <a:srgbClr val="23BAED"/>
                </a:solidFill>
              </a:rPr>
              <a:t>strongly </a:t>
            </a:r>
            <a:r>
              <a:rPr lang="en-GB" b="1" dirty="0">
                <a:solidFill>
                  <a:srgbClr val="00B0F0"/>
                </a:solidFill>
              </a:rPr>
              <a:t>interlinked.</a:t>
            </a:r>
          </a:p>
          <a:p>
            <a:pPr>
              <a:lnSpc>
                <a:spcPct val="170000"/>
              </a:lnSpc>
            </a:pPr>
            <a:r>
              <a:rPr lang="en-GB" dirty="0"/>
              <a:t>For most companies, engaging with </a:t>
            </a:r>
            <a:r>
              <a:rPr lang="en-GB" b="1" dirty="0">
                <a:solidFill>
                  <a:srgbClr val="23BAED"/>
                </a:solidFill>
              </a:rPr>
              <a:t>farmers </a:t>
            </a:r>
            <a:r>
              <a:rPr lang="en-GB" dirty="0"/>
              <a:t>is key as they are </a:t>
            </a:r>
            <a:r>
              <a:rPr lang="en-GB" b="1" dirty="0">
                <a:solidFill>
                  <a:srgbClr val="23BAED"/>
                </a:solidFill>
              </a:rPr>
              <a:t>important leverage points </a:t>
            </a:r>
            <a:r>
              <a:rPr lang="en-GB" dirty="0"/>
              <a:t>for becoming more sustainable.</a:t>
            </a:r>
          </a:p>
        </p:txBody>
      </p:sp>
      <p:sp>
        <p:nvSpPr>
          <p:cNvPr id="4" name="Slide Number Placeholder 3">
            <a:extLst>
              <a:ext uri="{FF2B5EF4-FFF2-40B4-BE49-F238E27FC236}">
                <a16:creationId xmlns:a16="http://schemas.microsoft.com/office/drawing/2014/main" id="{C0953DED-4A72-46AF-BAC1-1D2953FEF38D}"/>
              </a:ext>
            </a:extLst>
          </p:cNvPr>
          <p:cNvSpPr>
            <a:spLocks noGrp="1"/>
          </p:cNvSpPr>
          <p:nvPr>
            <p:ph type="sldNum" sz="quarter" idx="12"/>
          </p:nvPr>
        </p:nvSpPr>
        <p:spPr/>
        <p:txBody>
          <a:bodyPr/>
          <a:lstStyle/>
          <a:p>
            <a:fld id="{971CEC84-1649-40CE-BFF6-7286506FEA08}" type="slidenum">
              <a:rPr lang="en-GB" smtClean="0"/>
              <a:pPr/>
              <a:t>34</a:t>
            </a:fld>
            <a:endParaRPr lang="en-GB"/>
          </a:p>
        </p:txBody>
      </p:sp>
      <p:sp>
        <p:nvSpPr>
          <p:cNvPr id="9" name="Teardrop 8">
            <a:extLst>
              <a:ext uri="{FF2B5EF4-FFF2-40B4-BE49-F238E27FC236}">
                <a16:creationId xmlns:a16="http://schemas.microsoft.com/office/drawing/2014/main" id="{36D41AA7-51DE-4925-A229-927CD4FD5061}"/>
              </a:ext>
            </a:extLst>
          </p:cNvPr>
          <p:cNvSpPr/>
          <p:nvPr/>
        </p:nvSpPr>
        <p:spPr>
          <a:xfrm>
            <a:off x="10761043" y="176981"/>
            <a:ext cx="1374145" cy="109138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9">
            <a:extLst>
              <a:ext uri="{FF2B5EF4-FFF2-40B4-BE49-F238E27FC236}">
                <a16:creationId xmlns:a16="http://schemas.microsoft.com/office/drawing/2014/main" id="{9A809E53-1183-47DA-AD9E-5F64A6236FBE}"/>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15 </a:t>
            </a:r>
            <a:r>
              <a:rPr lang="en-GB" sz="1500" dirty="0">
                <a:solidFill>
                  <a:prstClr val="white"/>
                </a:solidFill>
                <a:latin typeface="Arial"/>
              </a:rPr>
              <a:t>of your workbook</a:t>
            </a:r>
            <a:endParaRPr lang="en-GB" sz="1500" dirty="0">
              <a:solidFill>
                <a:prstClr val="white"/>
              </a:solidFill>
            </a:endParaRPr>
          </a:p>
        </p:txBody>
      </p:sp>
      <p:pic>
        <p:nvPicPr>
          <p:cNvPr id="7" name="Afbeelding 6">
            <a:hlinkClick r:id="rId3"/>
            <a:extLst>
              <a:ext uri="{FF2B5EF4-FFF2-40B4-BE49-F238E27FC236}">
                <a16:creationId xmlns:a16="http://schemas.microsoft.com/office/drawing/2014/main" id="{E00A473E-9DA3-4013-8C2E-494C97A5C0FB}"/>
              </a:ext>
            </a:extLst>
          </p:cNvPr>
          <p:cNvPicPr>
            <a:picLocks noChangeAspect="1"/>
          </p:cNvPicPr>
          <p:nvPr/>
        </p:nvPicPr>
        <p:blipFill>
          <a:blip r:embed="rId4"/>
          <a:stretch>
            <a:fillRect/>
          </a:stretch>
        </p:blipFill>
        <p:spPr>
          <a:xfrm>
            <a:off x="6305107" y="1450407"/>
            <a:ext cx="5886893" cy="2851897"/>
          </a:xfrm>
          <a:prstGeom prst="rect">
            <a:avLst/>
          </a:prstGeom>
        </p:spPr>
      </p:pic>
      <p:sp>
        <p:nvSpPr>
          <p:cNvPr id="5" name="Arrow: Down 4">
            <a:extLst>
              <a:ext uri="{FF2B5EF4-FFF2-40B4-BE49-F238E27FC236}">
                <a16:creationId xmlns:a16="http://schemas.microsoft.com/office/drawing/2014/main" id="{B14F7AAA-BF0E-4482-BA14-A61939E94F8C}"/>
              </a:ext>
            </a:extLst>
          </p:cNvPr>
          <p:cNvSpPr/>
          <p:nvPr/>
        </p:nvSpPr>
        <p:spPr>
          <a:xfrm rot="10800000">
            <a:off x="8311430" y="3905533"/>
            <a:ext cx="436020" cy="82241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F0"/>
              </a:solidFill>
            </a:endParaRPr>
          </a:p>
        </p:txBody>
      </p:sp>
      <p:sp>
        <p:nvSpPr>
          <p:cNvPr id="13" name="TextBox 9">
            <a:extLst>
              <a:ext uri="{FF2B5EF4-FFF2-40B4-BE49-F238E27FC236}">
                <a16:creationId xmlns:a16="http://schemas.microsoft.com/office/drawing/2014/main" id="{39657176-8282-4D43-914F-8FA17CBA6102}"/>
              </a:ext>
            </a:extLst>
          </p:cNvPr>
          <p:cNvSpPr txBox="1"/>
          <p:nvPr/>
        </p:nvSpPr>
        <p:spPr>
          <a:xfrm>
            <a:off x="7293935" y="4826750"/>
            <a:ext cx="5259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Capitals Coalition, </a:t>
            </a:r>
            <a:r>
              <a:rPr lang="nl-NL" sz="1200" i="1" dirty="0">
                <a:solidFill>
                  <a:prstClr val="black">
                    <a:lumMod val="65000"/>
                    <a:lumOff val="35000"/>
                  </a:prstClr>
                </a:solidFill>
                <a:latin typeface="Arial"/>
              </a:rPr>
              <a:t>TEEB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agriculture</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and</a:t>
            </a:r>
            <a:r>
              <a:rPr lang="nl-NL" sz="1200" i="1" dirty="0">
                <a:solidFill>
                  <a:prstClr val="black">
                    <a:lumMod val="65000"/>
                    <a:lumOff val="35000"/>
                  </a:prstClr>
                </a:solidFill>
                <a:latin typeface="Arial"/>
              </a:rPr>
              <a:t> food: </a:t>
            </a:r>
            <a:r>
              <a:rPr lang="nl-NL" sz="1200" i="1" dirty="0" err="1">
                <a:solidFill>
                  <a:prstClr val="black">
                    <a:lumMod val="65000"/>
                    <a:lumOff val="35000"/>
                  </a:prstClr>
                </a:solidFill>
                <a:latin typeface="Arial"/>
              </a:rPr>
              <a:t>operational</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guidelines</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business</a:t>
            </a:r>
            <a:r>
              <a:rPr lang="nl-NL" sz="1200" dirty="0">
                <a:solidFill>
                  <a:prstClr val="black">
                    <a:lumMod val="65000"/>
                    <a:lumOff val="35000"/>
                  </a:prstClr>
                </a:solidFill>
                <a:latin typeface="Arial"/>
              </a:rPr>
              <a:t>, 2020</a:t>
            </a:r>
            <a:endParaRPr lang="en-GB" sz="1200" i="1" dirty="0">
              <a:solidFill>
                <a:prstClr val="black">
                  <a:lumMod val="65000"/>
                  <a:lumOff val="35000"/>
                </a:prstClr>
              </a:solidFill>
              <a:latin typeface="Arial"/>
            </a:endParaRPr>
          </a:p>
        </p:txBody>
      </p:sp>
    </p:spTree>
    <p:extLst>
      <p:ext uri="{BB962C8B-B14F-4D97-AF65-F5344CB8AC3E}">
        <p14:creationId xmlns:p14="http://schemas.microsoft.com/office/powerpoint/2010/main" val="39219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6748705" cy="878150"/>
          </a:xfrm>
        </p:spPr>
        <p:txBody>
          <a:bodyPr>
            <a:noAutofit/>
          </a:bodyPr>
          <a:lstStyle/>
          <a:p>
            <a:r>
              <a:rPr lang="en-GB"/>
              <a:t>Why engaging with farmers on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6579436" cy="4067175"/>
          </a:xfrm>
        </p:spPr>
        <p:txBody>
          <a:bodyPr>
            <a:normAutofit lnSpcReduction="10000"/>
          </a:bodyPr>
          <a:lstStyle/>
          <a:p>
            <a:pPr>
              <a:lnSpc>
                <a:spcPct val="150000"/>
              </a:lnSpc>
            </a:pPr>
            <a:r>
              <a:rPr lang="en-US" sz="1800" dirty="0"/>
              <a:t>The food and beverage sector is </a:t>
            </a:r>
            <a:r>
              <a:rPr lang="en-US" sz="1800" b="1" dirty="0">
                <a:solidFill>
                  <a:srgbClr val="23BAED"/>
                </a:solidFill>
              </a:rPr>
              <a:t>highly dependent </a:t>
            </a:r>
            <a:r>
              <a:rPr lang="en-US" sz="1800" dirty="0"/>
              <a:t>on healthy and productive farmlands </a:t>
            </a:r>
            <a:r>
              <a:rPr lang="en-US" sz="1800" b="1" dirty="0">
                <a:solidFill>
                  <a:srgbClr val="23BAED"/>
                </a:solidFill>
              </a:rPr>
              <a:t>for the continuity of supply</a:t>
            </a:r>
            <a:r>
              <a:rPr lang="en-US" sz="1800" dirty="0"/>
              <a:t>.</a:t>
            </a:r>
          </a:p>
          <a:p>
            <a:pPr>
              <a:lnSpc>
                <a:spcPct val="150000"/>
              </a:lnSpc>
            </a:pPr>
            <a:r>
              <a:rPr lang="en-US" sz="1800" dirty="0"/>
              <a:t>When it comes to impact, the largest impact often occurs on the level of primary production (i.e. farming): </a:t>
            </a:r>
            <a:r>
              <a:rPr lang="en-US" sz="1800" dirty="0" err="1"/>
              <a:t>Kering</a:t>
            </a:r>
            <a:r>
              <a:rPr lang="en-US" sz="1800" dirty="0"/>
              <a:t> (2019), an industry leader in the </a:t>
            </a:r>
            <a:r>
              <a:rPr lang="en-US" sz="1800" b="1" dirty="0">
                <a:solidFill>
                  <a:srgbClr val="23BAED"/>
                </a:solidFill>
              </a:rPr>
              <a:t>textiles</a:t>
            </a:r>
            <a:r>
              <a:rPr lang="en-US" sz="1800" dirty="0"/>
              <a:t> industry, published a ground-breaking report on the environmental impacts along their supply chain and found that the </a:t>
            </a:r>
            <a:r>
              <a:rPr lang="en-US" sz="1800" b="1" dirty="0">
                <a:solidFill>
                  <a:srgbClr val="23BAED"/>
                </a:solidFill>
              </a:rPr>
              <a:t>production and processing of raw materials </a:t>
            </a:r>
            <a:r>
              <a:rPr lang="en-US" sz="1800" dirty="0"/>
              <a:t>together represent </a:t>
            </a:r>
            <a:r>
              <a:rPr lang="en-US" sz="1800" b="1" dirty="0">
                <a:solidFill>
                  <a:srgbClr val="23BAED"/>
                </a:solidFill>
              </a:rPr>
              <a:t>76% of the total environmental impacts.</a:t>
            </a:r>
          </a:p>
          <a:p>
            <a:pPr marL="0" indent="0">
              <a:lnSpc>
                <a:spcPct val="150000"/>
              </a:lnSpc>
              <a:buNone/>
            </a:pPr>
            <a:endParaRPr lang="en-US" sz="1800" dirty="0"/>
          </a:p>
        </p:txBody>
      </p:sp>
      <p:pic>
        <p:nvPicPr>
          <p:cNvPr id="3" name="Afbeelding 2">
            <a:hlinkClick r:id="rId3"/>
            <a:extLst>
              <a:ext uri="{FF2B5EF4-FFF2-40B4-BE49-F238E27FC236}">
                <a16:creationId xmlns:a16="http://schemas.microsoft.com/office/drawing/2014/main" id="{C4F054E8-CDE5-4F8D-A0E8-ECB9D259C702}"/>
              </a:ext>
            </a:extLst>
          </p:cNvPr>
          <p:cNvPicPr>
            <a:picLocks noChangeAspect="1"/>
          </p:cNvPicPr>
          <p:nvPr/>
        </p:nvPicPr>
        <p:blipFill rotWithShape="1">
          <a:blip r:embed="rId4"/>
          <a:srcRect r="3537"/>
          <a:stretch/>
        </p:blipFill>
        <p:spPr>
          <a:xfrm>
            <a:off x="7062900" y="105255"/>
            <a:ext cx="5129100" cy="5970494"/>
          </a:xfrm>
          <a:prstGeom prst="rect">
            <a:avLst/>
          </a:prstGeom>
          <a:ln>
            <a:noFill/>
          </a:ln>
          <a:effectLst>
            <a:outerShdw blurRad="292100" dist="139700" dir="2700000" algn="tl" rotWithShape="0">
              <a:srgbClr val="333333">
                <a:alpha val="65000"/>
              </a:srgbClr>
            </a:outerShdw>
          </a:effectLst>
        </p:spPr>
      </p:pic>
      <p:sp>
        <p:nvSpPr>
          <p:cNvPr id="9" name="TextBox 9">
            <a:extLst>
              <a:ext uri="{FF2B5EF4-FFF2-40B4-BE49-F238E27FC236}">
                <a16:creationId xmlns:a16="http://schemas.microsoft.com/office/drawing/2014/main" id="{2BA50333-11F6-4033-830F-5183E3A719D9}"/>
              </a:ext>
            </a:extLst>
          </p:cNvPr>
          <p:cNvSpPr txBox="1"/>
          <p:nvPr/>
        </p:nvSpPr>
        <p:spPr>
          <a:xfrm>
            <a:off x="7062900" y="616975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a:t>
            </a:r>
            <a:r>
              <a:rPr lang="en-GB" sz="1200" err="1">
                <a:solidFill>
                  <a:prstClr val="black">
                    <a:lumMod val="65000"/>
                    <a:lumOff val="35000"/>
                  </a:prstClr>
                </a:solidFill>
                <a:latin typeface="Arial"/>
              </a:rPr>
              <a:t>Kering</a:t>
            </a:r>
            <a:r>
              <a:rPr lang="en-GB" sz="1200">
                <a:solidFill>
                  <a:prstClr val="black">
                    <a:lumMod val="65000"/>
                    <a:lumOff val="35000"/>
                  </a:prstClr>
                </a:solidFill>
                <a:latin typeface="Arial"/>
              </a:rPr>
              <a:t> (2019)</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77412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9691043" cy="878150"/>
          </a:xfrm>
        </p:spPr>
        <p:txBody>
          <a:bodyPr>
            <a:noAutofit/>
          </a:bodyPr>
          <a:lstStyle/>
          <a:p>
            <a:r>
              <a:rPr lang="en-GB" dirty="0"/>
              <a:t>Why engaging with farmers on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5501699" cy="4067175"/>
          </a:xfrm>
        </p:spPr>
        <p:txBody>
          <a:bodyPr>
            <a:normAutofit/>
          </a:bodyPr>
          <a:lstStyle/>
          <a:p>
            <a:pPr>
              <a:lnSpc>
                <a:spcPct val="150000"/>
              </a:lnSpc>
            </a:pPr>
            <a:r>
              <a:rPr lang="en-US" sz="1800" dirty="0"/>
              <a:t>Similar to the textiles sector, within the F&amp;B sector the main impacts are also at the level of farmers.</a:t>
            </a:r>
          </a:p>
          <a:p>
            <a:pPr lvl="1">
              <a:lnSpc>
                <a:spcPct val="150000"/>
              </a:lnSpc>
            </a:pPr>
            <a:r>
              <a:rPr lang="en-US" sz="1800" dirty="0"/>
              <a:t>E.g. looking at greenhouse gasses, there is a </a:t>
            </a:r>
            <a:r>
              <a:rPr lang="en-US" sz="1800" b="1" dirty="0">
                <a:solidFill>
                  <a:srgbClr val="23BAED"/>
                </a:solidFill>
              </a:rPr>
              <a:t>high concentration at farm level.</a:t>
            </a:r>
          </a:p>
          <a:p>
            <a:pPr>
              <a:lnSpc>
                <a:spcPct val="150000"/>
              </a:lnSpc>
            </a:pPr>
            <a:r>
              <a:rPr lang="en-US" sz="1800" dirty="0"/>
              <a:t>Hence, there lies a </a:t>
            </a:r>
            <a:r>
              <a:rPr lang="en-US" sz="1800" b="1" dirty="0">
                <a:solidFill>
                  <a:srgbClr val="23BAED"/>
                </a:solidFill>
              </a:rPr>
              <a:t>huge opportunity for sustainable change </a:t>
            </a:r>
            <a:r>
              <a:rPr lang="en-US" sz="1800" dirty="0"/>
              <a:t>at the level of </a:t>
            </a:r>
            <a:r>
              <a:rPr lang="en-US" sz="1800" b="1" dirty="0">
                <a:solidFill>
                  <a:srgbClr val="23BAED"/>
                </a:solidFill>
              </a:rPr>
              <a:t>agricultural production</a:t>
            </a:r>
            <a:r>
              <a:rPr lang="en-US" sz="1800" dirty="0"/>
              <a:t>.</a:t>
            </a:r>
          </a:p>
          <a:p>
            <a:pPr marL="0" indent="0">
              <a:lnSpc>
                <a:spcPct val="150000"/>
              </a:lnSpc>
              <a:buNone/>
            </a:pPr>
            <a:endParaRPr lang="en-US" sz="1800" dirty="0"/>
          </a:p>
        </p:txBody>
      </p:sp>
      <p:sp>
        <p:nvSpPr>
          <p:cNvPr id="9" name="TextBox 9">
            <a:extLst>
              <a:ext uri="{FF2B5EF4-FFF2-40B4-BE49-F238E27FC236}">
                <a16:creationId xmlns:a16="http://schemas.microsoft.com/office/drawing/2014/main" id="{2BA50333-11F6-4033-830F-5183E3A719D9}"/>
              </a:ext>
            </a:extLst>
          </p:cNvPr>
          <p:cNvSpPr txBox="1"/>
          <p:nvPr/>
        </p:nvSpPr>
        <p:spPr>
          <a:xfrm>
            <a:off x="5985164" y="5253310"/>
            <a:ext cx="6125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a:t>
            </a:r>
            <a:r>
              <a:rPr lang="en-GB" sz="1200" dirty="0" err="1">
                <a:solidFill>
                  <a:prstClr val="black">
                    <a:lumMod val="65000"/>
                    <a:lumOff val="35000"/>
                  </a:prstClr>
                </a:solidFill>
                <a:latin typeface="Arial"/>
              </a:rPr>
              <a:t>Systain</a:t>
            </a:r>
            <a:r>
              <a:rPr lang="en-GB" sz="1200" dirty="0">
                <a:solidFill>
                  <a:prstClr val="black">
                    <a:lumMod val="65000"/>
                    <a:lumOff val="35000"/>
                  </a:prstClr>
                </a:solidFill>
                <a:latin typeface="Arial"/>
              </a:rPr>
              <a:t> &amp; Adelphi, </a:t>
            </a:r>
            <a:r>
              <a:rPr lang="nl-NL" sz="1200" i="1" dirty="0">
                <a:solidFill>
                  <a:prstClr val="black">
                    <a:lumMod val="65000"/>
                    <a:lumOff val="35000"/>
                  </a:prstClr>
                </a:solidFill>
                <a:latin typeface="Arial"/>
              </a:rPr>
              <a:t>Atlas on </a:t>
            </a:r>
            <a:r>
              <a:rPr lang="nl-NL" sz="1200" i="1" dirty="0" err="1">
                <a:solidFill>
                  <a:prstClr val="black">
                    <a:lumMod val="65000"/>
                    <a:lumOff val="35000"/>
                  </a:prstClr>
                </a:solidFill>
                <a:latin typeface="Arial"/>
              </a:rPr>
              <a:t>Environmental</a:t>
            </a:r>
            <a:r>
              <a:rPr lang="nl-NL" sz="1200" i="1" dirty="0">
                <a:solidFill>
                  <a:prstClr val="black">
                    <a:lumMod val="65000"/>
                    <a:lumOff val="35000"/>
                  </a:prstClr>
                </a:solidFill>
                <a:latin typeface="Arial"/>
              </a:rPr>
              <a:t> Impacts Supply </a:t>
            </a:r>
            <a:r>
              <a:rPr lang="nl-NL" sz="1200" i="1" dirty="0" err="1">
                <a:solidFill>
                  <a:prstClr val="black">
                    <a:lumMod val="65000"/>
                    <a:lumOff val="35000"/>
                  </a:prstClr>
                </a:solidFill>
                <a:latin typeface="Arial"/>
              </a:rPr>
              <a:t>Chains</a:t>
            </a:r>
            <a:r>
              <a:rPr lang="nl-NL" sz="1200" i="1" dirty="0">
                <a:solidFill>
                  <a:prstClr val="black">
                    <a:lumMod val="65000"/>
                    <a:lumOff val="35000"/>
                  </a:prstClr>
                </a:solidFill>
                <a:latin typeface="Arial"/>
              </a:rPr>
              <a:t>, </a:t>
            </a:r>
            <a:r>
              <a:rPr lang="nl-NL" sz="1200" dirty="0">
                <a:solidFill>
                  <a:prstClr val="black">
                    <a:lumMod val="65000"/>
                    <a:lumOff val="35000"/>
                  </a:prstClr>
                </a:solidFill>
                <a:latin typeface="Arial"/>
              </a:rPr>
              <a:t>2017</a:t>
            </a:r>
            <a:endParaRPr lang="en-GB" sz="1200" i="1" dirty="0">
              <a:solidFill>
                <a:prstClr val="black">
                  <a:lumMod val="65000"/>
                  <a:lumOff val="35000"/>
                </a:prstClr>
              </a:solidFill>
              <a:latin typeface="Arial"/>
            </a:endParaRPr>
          </a:p>
        </p:txBody>
      </p:sp>
      <p:pic>
        <p:nvPicPr>
          <p:cNvPr id="5" name="Picture 4">
            <a:hlinkClick r:id="rId3"/>
            <a:extLst>
              <a:ext uri="{FF2B5EF4-FFF2-40B4-BE49-F238E27FC236}">
                <a16:creationId xmlns:a16="http://schemas.microsoft.com/office/drawing/2014/main" id="{A35A7917-1CB9-4121-AA68-97CEE200E82F}"/>
              </a:ext>
            </a:extLst>
          </p:cNvPr>
          <p:cNvPicPr>
            <a:picLocks noChangeAspect="1"/>
          </p:cNvPicPr>
          <p:nvPr/>
        </p:nvPicPr>
        <p:blipFill>
          <a:blip r:embed="rId4"/>
          <a:stretch>
            <a:fillRect/>
          </a:stretch>
        </p:blipFill>
        <p:spPr>
          <a:xfrm>
            <a:off x="5985165" y="1726370"/>
            <a:ext cx="5882784" cy="3452021"/>
          </a:xfrm>
          <a:prstGeom prst="rect">
            <a:avLst/>
          </a:prstGeom>
        </p:spPr>
      </p:pic>
      <p:sp>
        <p:nvSpPr>
          <p:cNvPr id="6" name="Teardrop 8">
            <a:extLst>
              <a:ext uri="{FF2B5EF4-FFF2-40B4-BE49-F238E27FC236}">
                <a16:creationId xmlns:a16="http://schemas.microsoft.com/office/drawing/2014/main" id="{F9481C1B-10C7-5E45-A720-C10ADFE507F3}"/>
              </a:ext>
            </a:extLst>
          </p:cNvPr>
          <p:cNvSpPr/>
          <p:nvPr/>
        </p:nvSpPr>
        <p:spPr>
          <a:xfrm>
            <a:off x="10761043" y="206477"/>
            <a:ext cx="1374145" cy="112858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9">
            <a:extLst>
              <a:ext uri="{FF2B5EF4-FFF2-40B4-BE49-F238E27FC236}">
                <a16:creationId xmlns:a16="http://schemas.microsoft.com/office/drawing/2014/main" id="{EC1C5E14-5D37-F24F-BC30-A91C1B61369A}"/>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16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266474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11333023" cy="878150"/>
          </a:xfrm>
        </p:spPr>
        <p:txBody>
          <a:bodyPr>
            <a:noAutofit/>
          </a:bodyPr>
          <a:lstStyle/>
          <a:p>
            <a:r>
              <a:rPr lang="en-GB" dirty="0"/>
              <a:t>How does a sustainable production landscape look like?</a:t>
            </a:r>
          </a:p>
        </p:txBody>
      </p:sp>
      <p:pic>
        <p:nvPicPr>
          <p:cNvPr id="8" name="Picture 2">
            <a:extLst>
              <a:ext uri="{FF2B5EF4-FFF2-40B4-BE49-F238E27FC236}">
                <a16:creationId xmlns:a16="http://schemas.microsoft.com/office/drawing/2014/main" id="{2ED1006E-83D0-407D-BED3-05175DFE7D54}"/>
              </a:ext>
            </a:extLst>
          </p:cNvPr>
          <p:cNvPicPr>
            <a:picLocks noChangeAspect="1"/>
          </p:cNvPicPr>
          <p:nvPr/>
        </p:nvPicPr>
        <p:blipFill>
          <a:blip r:embed="rId3"/>
          <a:stretch>
            <a:fillRect/>
          </a:stretch>
        </p:blipFill>
        <p:spPr>
          <a:xfrm>
            <a:off x="0" y="1194707"/>
            <a:ext cx="12192000" cy="5486400"/>
          </a:xfrm>
          <a:prstGeom prst="rect">
            <a:avLst/>
          </a:prstGeom>
        </p:spPr>
      </p:pic>
      <p:sp>
        <p:nvSpPr>
          <p:cNvPr id="10" name="TextBox 9">
            <a:extLst>
              <a:ext uri="{FF2B5EF4-FFF2-40B4-BE49-F238E27FC236}">
                <a16:creationId xmlns:a16="http://schemas.microsoft.com/office/drawing/2014/main" id="{5442B914-7580-43DC-A962-D0D3991C3223}"/>
              </a:ext>
            </a:extLst>
          </p:cNvPr>
          <p:cNvSpPr txBox="1"/>
          <p:nvPr/>
        </p:nvSpPr>
        <p:spPr>
          <a:xfrm>
            <a:off x="8284277" y="6235073"/>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lang="en-GB" sz="1200" dirty="0" err="1">
                <a:hlinkClick r:id="rId4"/>
              </a:rPr>
              <a:t>Nature^Squared</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624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ardrop 8">
            <a:extLst>
              <a:ext uri="{FF2B5EF4-FFF2-40B4-BE49-F238E27FC236}">
                <a16:creationId xmlns:a16="http://schemas.microsoft.com/office/drawing/2014/main" id="{8F15B6C3-5A40-5F47-9896-476F925FCCDD}"/>
              </a:ext>
            </a:extLst>
          </p:cNvPr>
          <p:cNvSpPr/>
          <p:nvPr/>
        </p:nvSpPr>
        <p:spPr>
          <a:xfrm>
            <a:off x="10761043" y="221227"/>
            <a:ext cx="1374145" cy="109382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p:txBody>
          <a:bodyPr/>
          <a:lstStyle/>
          <a:p>
            <a:r>
              <a:rPr lang="en-GB"/>
              <a:t>How to organize sustainable change at farm level?</a:t>
            </a:r>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567773" y="1475772"/>
            <a:ext cx="3829052"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Cooperation and partnerships</a:t>
            </a:r>
            <a:br>
              <a:rPr lang="en-US" sz="2000" dirty="0"/>
            </a:br>
            <a:br>
              <a:rPr lang="en-US" sz="2000" dirty="0"/>
            </a:br>
            <a:endParaRPr lang="en-US" sz="2000" dirty="0"/>
          </a:p>
          <a:p>
            <a:pPr>
              <a:lnSpc>
                <a:spcPct val="150000"/>
              </a:lnSpc>
            </a:pPr>
            <a:r>
              <a:rPr lang="en-US" sz="1600" dirty="0"/>
              <a:t>Can be formed around specific commodities or themes.</a:t>
            </a:r>
          </a:p>
          <a:p>
            <a:pPr>
              <a:lnSpc>
                <a:spcPct val="150000"/>
              </a:lnSpc>
            </a:pPr>
            <a:r>
              <a:rPr lang="en-US" sz="1600" dirty="0"/>
              <a:t>Pre-competitive – focus on mutual learning and jointly addressing challenges through shared solutions.</a:t>
            </a:r>
          </a:p>
          <a:p>
            <a:pPr lvl="1">
              <a:lnSpc>
                <a:spcPct val="150000"/>
              </a:lnSpc>
            </a:pPr>
            <a:endParaRPr lang="en-US" sz="2000" dirty="0"/>
          </a:p>
          <a:p>
            <a:pPr>
              <a:lnSpc>
                <a:spcPct val="150000"/>
              </a:lnSpc>
            </a:pPr>
            <a:endParaRPr lang="en-US" sz="2000" dirty="0"/>
          </a:p>
          <a:p>
            <a:pPr>
              <a:lnSpc>
                <a:spcPct val="150000"/>
              </a:lnSpc>
            </a:pPr>
            <a:endParaRPr lang="en-US" sz="2000" dirty="0"/>
          </a:p>
        </p:txBody>
      </p:sp>
      <p:sp>
        <p:nvSpPr>
          <p:cNvPr id="3" name="Content Placeholder 2">
            <a:extLst>
              <a:ext uri="{FF2B5EF4-FFF2-40B4-BE49-F238E27FC236}">
                <a16:creationId xmlns:a16="http://schemas.microsoft.com/office/drawing/2014/main" id="{682046D2-F6F3-4555-839E-153DAB2EE1AE}"/>
              </a:ext>
            </a:extLst>
          </p:cNvPr>
          <p:cNvSpPr txBox="1">
            <a:spLocks/>
          </p:cNvSpPr>
          <p:nvPr/>
        </p:nvSpPr>
        <p:spPr>
          <a:xfrm>
            <a:off x="4396825" y="1482493"/>
            <a:ext cx="3678300"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Certification and standards</a:t>
            </a:r>
            <a:br>
              <a:rPr lang="en-US" sz="2000" dirty="0"/>
            </a:br>
            <a:br>
              <a:rPr lang="en-US" sz="2000" dirty="0"/>
            </a:br>
            <a:endParaRPr lang="en-US" sz="2000" dirty="0"/>
          </a:p>
          <a:p>
            <a:pPr>
              <a:lnSpc>
                <a:spcPct val="150000"/>
              </a:lnSpc>
            </a:pPr>
            <a:r>
              <a:rPr lang="en-US" sz="1600" dirty="0"/>
              <a:t>Third-party verification enhancing accountability.</a:t>
            </a:r>
          </a:p>
          <a:p>
            <a:pPr>
              <a:lnSpc>
                <a:spcPct val="150000"/>
              </a:lnSpc>
            </a:pPr>
            <a:r>
              <a:rPr lang="en-US" sz="1600" dirty="0"/>
              <a:t>Particularly beneficial for ‘’commodity’’ supply chains – indirect sourcing.</a:t>
            </a:r>
          </a:p>
          <a:p>
            <a:pPr>
              <a:lnSpc>
                <a:spcPct val="150000"/>
              </a:lnSpc>
            </a:pPr>
            <a:endParaRPr lang="en-US" sz="2000" dirty="0"/>
          </a:p>
          <a:p>
            <a:pPr>
              <a:lnSpc>
                <a:spcPct val="150000"/>
              </a:lnSpc>
            </a:pPr>
            <a:endParaRPr lang="en-US" sz="2000" dirty="0"/>
          </a:p>
          <a:p>
            <a:pPr>
              <a:lnSpc>
                <a:spcPct val="150000"/>
              </a:lnSpc>
            </a:pPr>
            <a:endParaRPr lang="en-US" sz="2000" dirty="0"/>
          </a:p>
        </p:txBody>
      </p:sp>
      <p:sp>
        <p:nvSpPr>
          <p:cNvPr id="5" name="Content Placeholder 2">
            <a:extLst>
              <a:ext uri="{FF2B5EF4-FFF2-40B4-BE49-F238E27FC236}">
                <a16:creationId xmlns:a16="http://schemas.microsoft.com/office/drawing/2014/main" id="{3A50E9E8-84AF-45B8-B039-C001806D32C2}"/>
              </a:ext>
            </a:extLst>
          </p:cNvPr>
          <p:cNvSpPr txBox="1">
            <a:spLocks/>
          </p:cNvSpPr>
          <p:nvPr/>
        </p:nvSpPr>
        <p:spPr>
          <a:xfrm>
            <a:off x="8225876" y="1475771"/>
            <a:ext cx="3508926"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Implementing Sustainability Standards in your company’s supply chain</a:t>
            </a:r>
          </a:p>
          <a:p>
            <a:pPr>
              <a:lnSpc>
                <a:spcPct val="150000"/>
              </a:lnSpc>
            </a:pPr>
            <a:r>
              <a:rPr lang="en-US" sz="1600" dirty="0"/>
              <a:t>Exercising more control over your supply chain e.g. by changing your sourcing model, drafting sustainability supplier requirements, and providing support to farmers.</a:t>
            </a:r>
          </a:p>
          <a:p>
            <a:pPr>
              <a:lnSpc>
                <a:spcPct val="150000"/>
              </a:lnSpc>
            </a:pPr>
            <a:endParaRPr lang="en-US" sz="2000" dirty="0"/>
          </a:p>
          <a:p>
            <a:pPr>
              <a:lnSpc>
                <a:spcPct val="150000"/>
              </a:lnSpc>
            </a:pPr>
            <a:endParaRPr lang="en-US" sz="2000" dirty="0"/>
          </a:p>
          <a:p>
            <a:pPr>
              <a:lnSpc>
                <a:spcPct val="150000"/>
              </a:lnSpc>
            </a:pPr>
            <a:endParaRPr lang="en-US" sz="2000" dirty="0"/>
          </a:p>
        </p:txBody>
      </p:sp>
      <p:sp>
        <p:nvSpPr>
          <p:cNvPr id="6" name="TextBox 9">
            <a:extLst>
              <a:ext uri="{FF2B5EF4-FFF2-40B4-BE49-F238E27FC236}">
                <a16:creationId xmlns:a16="http://schemas.microsoft.com/office/drawing/2014/main" id="{CD09B6F0-49D2-2249-BB8C-3D15054B30E0}"/>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17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4223380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5" y="125352"/>
            <a:ext cx="10503058" cy="878150"/>
          </a:xfrm>
        </p:spPr>
        <p:txBody>
          <a:bodyPr>
            <a:normAutofit fontScale="90000"/>
          </a:bodyPr>
          <a:lstStyle/>
          <a:p>
            <a:r>
              <a:rPr lang="en-GB" dirty="0"/>
              <a:t>How to engage with farmers on the topic of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357136"/>
            <a:ext cx="11213236" cy="4593288"/>
          </a:xfrm>
        </p:spPr>
        <p:txBody>
          <a:bodyPr>
            <a:noAutofit/>
          </a:bodyPr>
          <a:lstStyle/>
          <a:p>
            <a:pPr>
              <a:lnSpc>
                <a:spcPct val="170000"/>
              </a:lnSpc>
            </a:pPr>
            <a:r>
              <a:rPr lang="en-US" sz="1650" dirty="0"/>
              <a:t>When discussing natural capital, it is key to </a:t>
            </a:r>
            <a:r>
              <a:rPr lang="en-US" sz="1650" b="1" dirty="0">
                <a:solidFill>
                  <a:srgbClr val="23BAED"/>
                </a:solidFill>
              </a:rPr>
              <a:t>bring farmers into the discussion</a:t>
            </a:r>
            <a:r>
              <a:rPr lang="en-US" sz="1650" dirty="0"/>
              <a:t>. </a:t>
            </a:r>
            <a:r>
              <a:rPr lang="en-US" sz="1650" i="1" dirty="0"/>
              <a:t>“Bring in the supply side companies to talk about challenges and solutions at farm level” </a:t>
            </a:r>
            <a:r>
              <a:rPr lang="en-US" sz="1650" dirty="0"/>
              <a:t>(Ruth Thomas, director Global Agribusiness Alliance (GAA)). Also leverage their </a:t>
            </a:r>
            <a:r>
              <a:rPr lang="en-US" sz="1650" b="1" dirty="0">
                <a:solidFill>
                  <a:srgbClr val="00BCF2"/>
                </a:solidFill>
              </a:rPr>
              <a:t>local knowledge </a:t>
            </a:r>
            <a:r>
              <a:rPr lang="en-US" sz="1650" dirty="0"/>
              <a:t>of the area when addressing issues such as biodiversity, water, etc. </a:t>
            </a:r>
          </a:p>
          <a:p>
            <a:pPr>
              <a:lnSpc>
                <a:spcPct val="170000"/>
              </a:lnSpc>
            </a:pPr>
            <a:r>
              <a:rPr lang="en-US" sz="1650" b="1" dirty="0">
                <a:solidFill>
                  <a:srgbClr val="23BAED"/>
                </a:solidFill>
              </a:rPr>
              <a:t>Natural capital may not be the best entry point </a:t>
            </a:r>
            <a:r>
              <a:rPr lang="en-US" sz="1650" dirty="0"/>
              <a:t>for a conversation. Rather, focus on </a:t>
            </a:r>
            <a:r>
              <a:rPr lang="en-US" sz="1650" b="1" dirty="0">
                <a:solidFill>
                  <a:srgbClr val="23BAED"/>
                </a:solidFill>
              </a:rPr>
              <a:t>the day-to-day realities farmers face </a:t>
            </a:r>
            <a:r>
              <a:rPr lang="en-US" sz="1650" dirty="0"/>
              <a:t>– what specific issues are they confronting? What is urgent to them? </a:t>
            </a:r>
            <a:r>
              <a:rPr lang="en-US" sz="1650" i="1" dirty="0"/>
              <a:t>“Be specific. Talk about soil or water for example. Do not use jargon” </a:t>
            </a:r>
            <a:r>
              <a:rPr lang="en-US" sz="1650" dirty="0"/>
              <a:t>(Jane Duncan, SAI Platform).</a:t>
            </a:r>
          </a:p>
          <a:p>
            <a:pPr>
              <a:lnSpc>
                <a:spcPct val="170000"/>
              </a:lnSpc>
            </a:pPr>
            <a:r>
              <a:rPr lang="en-US" sz="1650" dirty="0"/>
              <a:t>In a conversation, be clear about what natural capital is e.g. </a:t>
            </a:r>
            <a:r>
              <a:rPr lang="en-US" sz="1650" b="1" dirty="0">
                <a:solidFill>
                  <a:srgbClr val="23BAED"/>
                </a:solidFill>
              </a:rPr>
              <a:t>an integrated approach that includes so many areas </a:t>
            </a:r>
            <a:r>
              <a:rPr lang="en-US" sz="1650" dirty="0"/>
              <a:t>that farmers are already working on.</a:t>
            </a:r>
            <a:r>
              <a:rPr lang="en-US" sz="1650" i="1" dirty="0"/>
              <a:t> “You want to avoid is creating confusion by bringing in too many concepts” </a:t>
            </a:r>
            <a:r>
              <a:rPr lang="en-US" sz="1650" dirty="0"/>
              <a:t>(Jane Duncan, SAI Platform). </a:t>
            </a:r>
            <a:r>
              <a:rPr lang="en-US" sz="1650" b="1" dirty="0">
                <a:solidFill>
                  <a:srgbClr val="23BAED"/>
                </a:solidFill>
              </a:rPr>
              <a:t>Start with practical on the ground issues </a:t>
            </a:r>
            <a:r>
              <a:rPr lang="en-US" sz="1650" dirty="0"/>
              <a:t>that relate to other capital themes (e.g. biodiversity, air, climate).</a:t>
            </a:r>
          </a:p>
        </p:txBody>
      </p:sp>
      <p:sp>
        <p:nvSpPr>
          <p:cNvPr id="6" name="TextBox 9">
            <a:extLst>
              <a:ext uri="{FF2B5EF4-FFF2-40B4-BE49-F238E27FC236}">
                <a16:creationId xmlns:a16="http://schemas.microsoft.com/office/drawing/2014/main" id="{D4199E85-BB63-9340-95AF-A21483C767D4}"/>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17 </a:t>
            </a:r>
            <a:r>
              <a:rPr lang="en-GB" sz="1500" dirty="0">
                <a:solidFill>
                  <a:prstClr val="white"/>
                </a:solidFill>
                <a:latin typeface="Arial"/>
              </a:rPr>
              <a:t>of your workbook</a:t>
            </a:r>
            <a:endParaRPr lang="en-GB" sz="1500" dirty="0">
              <a:solidFill>
                <a:prstClr val="white"/>
              </a:solidFill>
            </a:endParaRPr>
          </a:p>
        </p:txBody>
      </p:sp>
      <p:sp>
        <p:nvSpPr>
          <p:cNvPr id="7" name="Teardrop 8">
            <a:extLst>
              <a:ext uri="{FF2B5EF4-FFF2-40B4-BE49-F238E27FC236}">
                <a16:creationId xmlns:a16="http://schemas.microsoft.com/office/drawing/2014/main" id="{A6B96724-A585-4E20-9D82-A18D8BB2CF63}"/>
              </a:ext>
            </a:extLst>
          </p:cNvPr>
          <p:cNvSpPr/>
          <p:nvPr/>
        </p:nvSpPr>
        <p:spPr>
          <a:xfrm>
            <a:off x="10913443" y="373627"/>
            <a:ext cx="1374145" cy="109382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9">
            <a:extLst>
              <a:ext uri="{FF2B5EF4-FFF2-40B4-BE49-F238E27FC236}">
                <a16:creationId xmlns:a16="http://schemas.microsoft.com/office/drawing/2014/main" id="{7ED3F9FB-BF5D-480C-A34F-5D26DECE24BE}"/>
              </a:ext>
            </a:extLst>
          </p:cNvPr>
          <p:cNvSpPr txBox="1"/>
          <p:nvPr/>
        </p:nvSpPr>
        <p:spPr>
          <a:xfrm>
            <a:off x="10969652" y="4949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17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6821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631216"/>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2 (We Value Nature, </a:t>
            </a:r>
            <a:r>
              <a:rPr lang="en-GB" sz="2000" dirty="0" err="1">
                <a:solidFill>
                  <a:schemeClr val="tx1">
                    <a:lumMod val="65000"/>
                    <a:lumOff val="35000"/>
                  </a:schemeClr>
                </a:solidFill>
              </a:rPr>
              <a:t>Nature^Squared</a:t>
            </a:r>
            <a:r>
              <a:rPr lang="en-GB" sz="2000" dirty="0">
                <a:solidFill>
                  <a:schemeClr val="tx1">
                    <a:lumMod val="65000"/>
                    <a:lumOff val="35000"/>
                  </a:schemeClr>
                </a:solidFill>
              </a:rPr>
              <a:t>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engage with farmers on the topic of natural capital?</a:t>
            </a:r>
          </a:p>
        </p:txBody>
      </p:sp>
      <p:pic>
        <p:nvPicPr>
          <p:cNvPr id="5" name="Tijdelijke aanduiding voor inhoud 4">
            <a:extLst>
              <a:ext uri="{FF2B5EF4-FFF2-40B4-BE49-F238E27FC236}">
                <a16:creationId xmlns:a16="http://schemas.microsoft.com/office/drawing/2014/main" id="{1C902269-4CD6-4CFD-B206-EDD8739D363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14194" y="1209089"/>
            <a:ext cx="3352648" cy="4739345"/>
          </a:xfrm>
        </p:spPr>
      </p:pic>
      <p:sp>
        <p:nvSpPr>
          <p:cNvPr id="7" name="Tekstvak 6">
            <a:extLst>
              <a:ext uri="{FF2B5EF4-FFF2-40B4-BE49-F238E27FC236}">
                <a16:creationId xmlns:a16="http://schemas.microsoft.com/office/drawing/2014/main" id="{78A97E22-ACD5-4335-929F-CA9C99C473A3}"/>
              </a:ext>
            </a:extLst>
          </p:cNvPr>
          <p:cNvSpPr txBox="1"/>
          <p:nvPr/>
        </p:nvSpPr>
        <p:spPr>
          <a:xfrm>
            <a:off x="4101662" y="2709059"/>
            <a:ext cx="7238999" cy="1439881"/>
          </a:xfrm>
          <a:prstGeom prst="rect">
            <a:avLst/>
          </a:prstGeom>
          <a:noFill/>
        </p:spPr>
        <p:txBody>
          <a:bodyPr wrap="square">
            <a:spAutoFit/>
          </a:bodyPr>
          <a:lstStyle/>
          <a:p>
            <a:pPr marL="228600" marR="0" lvl="0" indent="-228600" algn="l" defTabSz="914400" rtl="0" eaLnBrk="1" fontAlgn="auto" latinLnBrk="0" hangingPunct="1">
              <a:lnSpc>
                <a:spcPct val="170000"/>
              </a:lnSpc>
              <a:spcBef>
                <a:spcPts val="1000"/>
              </a:spcBef>
              <a:spcAft>
                <a:spcPts val="0"/>
              </a:spcAft>
              <a:buClr>
                <a:srgbClr val="23BAED"/>
              </a:buClr>
              <a:buSzTx/>
              <a:buFont typeface="Arial"/>
              <a:buChar char="•"/>
              <a:tabLst/>
              <a:defRPr/>
            </a:pPr>
            <a:r>
              <a:rPr kumimoji="0" lang="en-GB" sz="1800" b="1" i="0" u="none" strike="noStrike" kern="1200" cap="none" spc="0" normalizeH="0" baseline="0" noProof="0" dirty="0">
                <a:ln>
                  <a:noFill/>
                </a:ln>
                <a:solidFill>
                  <a:srgbClr val="21BAED"/>
                </a:solidFill>
                <a:effectLst/>
                <a:uLnTx/>
                <a:uFillTx/>
                <a:latin typeface="Arial"/>
                <a:ea typeface="+mn-ea"/>
                <a:cs typeface="+mn-cs"/>
                <a:hlinkClick r:id="rId4">
                  <a:extLst>
                    <a:ext uri="{A12FA001-AC4F-418D-AE19-62706E023703}">
                      <ahyp:hlinkClr xmlns:ahyp="http://schemas.microsoft.com/office/drawing/2018/hyperlinkcolor" val="tx"/>
                    </a:ext>
                  </a:extLst>
                </a:hlinkClick>
              </a:rPr>
              <a:t>On We Value Nature’s website</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you can find action cards describing </a:t>
            </a:r>
            <a:r>
              <a:rPr kumimoji="0" lang="en-GB" sz="1800" b="1" i="0" u="none" strike="noStrike" kern="1200" cap="none" spc="0" normalizeH="0" baseline="0" noProof="0" dirty="0">
                <a:ln>
                  <a:noFill/>
                </a:ln>
                <a:solidFill>
                  <a:srgbClr val="23BAED"/>
                </a:solidFill>
                <a:effectLst/>
                <a:uLnTx/>
                <a:uFillTx/>
                <a:latin typeface="Arial"/>
                <a:ea typeface="+mn-ea"/>
                <a:cs typeface="+mn-cs"/>
              </a:rPr>
              <a:t>useful actions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for a </a:t>
            </a:r>
            <a:r>
              <a:rPr kumimoji="0" lang="en-GB" sz="1800" b="1" i="0" u="none" strike="noStrike" kern="1200" cap="none" spc="0" normalizeH="0" baseline="0" noProof="0" dirty="0">
                <a:ln>
                  <a:noFill/>
                </a:ln>
                <a:solidFill>
                  <a:srgbClr val="23BAED"/>
                </a:solidFill>
                <a:effectLst/>
                <a:uLnTx/>
                <a:uFillTx/>
                <a:latin typeface="Arial"/>
                <a:ea typeface="+mn-ea"/>
                <a:cs typeface="+mn-cs"/>
              </a:rPr>
              <a:t>farmer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&amp; </a:t>
            </a:r>
            <a:r>
              <a:rPr kumimoji="0" lang="en-GB" sz="1800" b="1" i="0" u="none" strike="noStrike" kern="1200" cap="none" spc="0" normalizeH="0" baseline="0" noProof="0" dirty="0">
                <a:ln>
                  <a:noFill/>
                </a:ln>
                <a:solidFill>
                  <a:srgbClr val="23BAED"/>
                </a:solidFill>
                <a:effectLst/>
                <a:uLnTx/>
                <a:uFillTx/>
                <a:latin typeface="Arial"/>
                <a:ea typeface="+mn-ea"/>
                <a:cs typeface="+mn-cs"/>
              </a:rPr>
              <a:t>ways to engage others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the company on natural capital.</a:t>
            </a:r>
          </a:p>
        </p:txBody>
      </p:sp>
    </p:spTree>
    <p:extLst>
      <p:ext uri="{BB962C8B-B14F-4D97-AF65-F5344CB8AC3E}">
        <p14:creationId xmlns:p14="http://schemas.microsoft.com/office/powerpoint/2010/main" val="1236852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Mentimeter</a:t>
            </a:r>
            <a:endParaRPr lang="en-GB" dirty="0"/>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616448"/>
            <a:ext cx="11156085" cy="4067175"/>
          </a:xfrm>
        </p:spPr>
        <p:txBody>
          <a:bodyPr>
            <a:normAutofit/>
          </a:bodyPr>
          <a:lstStyle/>
          <a:p>
            <a:pPr marL="0" indent="0">
              <a:lnSpc>
                <a:spcPct val="150000"/>
              </a:lnSpc>
              <a:buNone/>
            </a:pPr>
            <a:br>
              <a:rPr lang="en-US" dirty="0"/>
            </a:br>
            <a:endParaRPr lang="en-US" dirty="0"/>
          </a:p>
        </p:txBody>
      </p:sp>
      <p:sp>
        <p:nvSpPr>
          <p:cNvPr id="9" name="Oval 8">
            <a:extLst>
              <a:ext uri="{FF2B5EF4-FFF2-40B4-BE49-F238E27FC236}">
                <a16:creationId xmlns:a16="http://schemas.microsoft.com/office/drawing/2014/main" id="{B91A1C5B-93C6-4122-BA83-632699C87B0D}"/>
              </a:ext>
            </a:extLst>
          </p:cNvPr>
          <p:cNvSpPr/>
          <p:nvPr/>
        </p:nvSpPr>
        <p:spPr>
          <a:xfrm>
            <a:off x="2343817"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49E59EA-4651-44DB-B46E-14F1D0E44EAC}"/>
              </a:ext>
            </a:extLst>
          </p:cNvPr>
          <p:cNvSpPr txBox="1"/>
          <p:nvPr/>
        </p:nvSpPr>
        <p:spPr>
          <a:xfrm>
            <a:off x="2793230" y="2363449"/>
            <a:ext cx="2644475" cy="2092881"/>
          </a:xfrm>
          <a:prstGeom prst="rect">
            <a:avLst/>
          </a:prstGeom>
          <a:noFill/>
        </p:spPr>
        <p:txBody>
          <a:bodyPr wrap="square" rtlCol="0">
            <a:spAutoFit/>
          </a:bodyPr>
          <a:lstStyle/>
          <a:p>
            <a:r>
              <a:rPr lang="en-GB" sz="2600" dirty="0">
                <a:solidFill>
                  <a:schemeClr val="bg1"/>
                </a:solidFill>
              </a:rPr>
              <a:t>What top 2 risks at farm level have you identified for your company?</a:t>
            </a:r>
            <a:endParaRPr lang="en-CH" sz="2600" dirty="0">
              <a:solidFill>
                <a:schemeClr val="bg1"/>
              </a:solidFill>
            </a:endParaRPr>
          </a:p>
        </p:txBody>
      </p:sp>
      <p:sp>
        <p:nvSpPr>
          <p:cNvPr id="11" name="Oval 10">
            <a:extLst>
              <a:ext uri="{FF2B5EF4-FFF2-40B4-BE49-F238E27FC236}">
                <a16:creationId xmlns:a16="http://schemas.microsoft.com/office/drawing/2014/main" id="{882C164D-0536-4949-93A4-87C77106BA5D}"/>
              </a:ext>
            </a:extLst>
          </p:cNvPr>
          <p:cNvSpPr/>
          <p:nvPr/>
        </p:nvSpPr>
        <p:spPr>
          <a:xfrm>
            <a:off x="6868596"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81882AE0-6490-41EC-A554-184C46FBC3E8}"/>
              </a:ext>
            </a:extLst>
          </p:cNvPr>
          <p:cNvSpPr txBox="1"/>
          <p:nvPr/>
        </p:nvSpPr>
        <p:spPr>
          <a:xfrm>
            <a:off x="7203708" y="2298315"/>
            <a:ext cx="2644475" cy="2492990"/>
          </a:xfrm>
          <a:prstGeom prst="rect">
            <a:avLst/>
          </a:prstGeom>
          <a:noFill/>
        </p:spPr>
        <p:txBody>
          <a:bodyPr wrap="square" rtlCol="0">
            <a:spAutoFit/>
          </a:bodyPr>
          <a:lstStyle/>
          <a:p>
            <a:pPr algn="ctr"/>
            <a:r>
              <a:rPr lang="en-US" sz="2600" dirty="0">
                <a:solidFill>
                  <a:schemeClr val="lt1"/>
                </a:solidFill>
              </a:rPr>
              <a:t>How does your business organize sustainable change at farm level?</a:t>
            </a:r>
            <a:endParaRPr lang="en-CH" sz="2600" dirty="0"/>
          </a:p>
        </p:txBody>
      </p:sp>
      <p:pic>
        <p:nvPicPr>
          <p:cNvPr id="13" name="Graphic 12" descr="Bar chart">
            <a:extLst>
              <a:ext uri="{FF2B5EF4-FFF2-40B4-BE49-F238E27FC236}">
                <a16:creationId xmlns:a16="http://schemas.microsoft.com/office/drawing/2014/main" id="{8CD00F8D-0296-4941-A533-6B70A73729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14" name="Teardrop 8">
            <a:extLst>
              <a:ext uri="{FF2B5EF4-FFF2-40B4-BE49-F238E27FC236}">
                <a16:creationId xmlns:a16="http://schemas.microsoft.com/office/drawing/2014/main" id="{E9F98983-48AA-400E-A5C8-66C444F44CB3}"/>
              </a:ext>
            </a:extLst>
          </p:cNvPr>
          <p:cNvSpPr/>
          <p:nvPr/>
        </p:nvSpPr>
        <p:spPr>
          <a:xfrm>
            <a:off x="9468119" y="302342"/>
            <a:ext cx="1374145" cy="118378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9">
            <a:extLst>
              <a:ext uri="{FF2B5EF4-FFF2-40B4-BE49-F238E27FC236}">
                <a16:creationId xmlns:a16="http://schemas.microsoft.com/office/drawing/2014/main" id="{1C90ED39-3113-4EE7-8DD4-181DA1092985}"/>
              </a:ext>
            </a:extLst>
          </p:cNvPr>
          <p:cNvSpPr txBox="1"/>
          <p:nvPr/>
        </p:nvSpPr>
        <p:spPr>
          <a:xfrm>
            <a:off x="9524328" y="508564"/>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18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144415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lstStyle/>
          <a:p>
            <a:r>
              <a:rPr lang="nl-NL" err="1"/>
              <a:t>Moving</a:t>
            </a:r>
            <a:r>
              <a:rPr lang="nl-NL"/>
              <a:t> </a:t>
            </a:r>
            <a:r>
              <a:rPr lang="nl-NL" err="1"/>
              <a:t>to</a:t>
            </a:r>
            <a:r>
              <a:rPr lang="nl-NL"/>
              <a:t> </a:t>
            </a:r>
            <a:r>
              <a:rPr lang="nl-NL" err="1"/>
              <a:t>the</a:t>
            </a:r>
            <a:r>
              <a:rPr lang="nl-NL"/>
              <a:t> </a:t>
            </a:r>
            <a:r>
              <a:rPr lang="nl-NL" err="1"/>
              <a:t>other</a:t>
            </a:r>
            <a:r>
              <a:rPr lang="nl-NL"/>
              <a:t> end of </a:t>
            </a:r>
            <a:r>
              <a:rPr lang="nl-NL" err="1"/>
              <a:t>the</a:t>
            </a:r>
            <a:r>
              <a:rPr lang="nl-NL"/>
              <a:t> </a:t>
            </a:r>
            <a:r>
              <a:rPr lang="nl-NL" err="1"/>
              <a:t>supply</a:t>
            </a:r>
            <a:r>
              <a:rPr lang="nl-NL"/>
              <a:t> chain: </a:t>
            </a:r>
            <a:r>
              <a:rPr lang="nl-NL" err="1"/>
              <a:t>the</a:t>
            </a:r>
            <a:r>
              <a:rPr lang="nl-NL"/>
              <a:t> consumer</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fld id="{971CEC84-1649-40CE-BFF6-7286506FEA08}" type="slidenum">
              <a:rPr lang="en-GB" smtClean="0"/>
              <a:pPr/>
              <a:t>42</a:t>
            </a:fld>
            <a:endParaRPr lang="en-GB"/>
          </a:p>
        </p:txBody>
      </p:sp>
      <p:pic>
        <p:nvPicPr>
          <p:cNvPr id="8" name="Picture 7" descr="Diagram&#10;&#10;Description automatically generated">
            <a:hlinkClick r:id="rId3"/>
            <a:extLst>
              <a:ext uri="{FF2B5EF4-FFF2-40B4-BE49-F238E27FC236}">
                <a16:creationId xmlns:a16="http://schemas.microsoft.com/office/drawing/2014/main" id="{C1483BC1-B649-4C96-BD7B-1C7B273A5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9" y="1356749"/>
            <a:ext cx="5771631" cy="2680708"/>
          </a:xfrm>
          <a:prstGeom prst="rect">
            <a:avLst/>
          </a:prstGeom>
        </p:spPr>
      </p:pic>
      <p:sp>
        <p:nvSpPr>
          <p:cNvPr id="12" name="Arrow: Down 4">
            <a:extLst>
              <a:ext uri="{FF2B5EF4-FFF2-40B4-BE49-F238E27FC236}">
                <a16:creationId xmlns:a16="http://schemas.microsoft.com/office/drawing/2014/main" id="{101D6771-09AE-4736-9778-ED798E71840F}"/>
              </a:ext>
            </a:extLst>
          </p:cNvPr>
          <p:cNvSpPr/>
          <p:nvPr/>
        </p:nvSpPr>
        <p:spPr>
          <a:xfrm rot="10800000">
            <a:off x="11402687" y="3052244"/>
            <a:ext cx="398909" cy="753511"/>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314195" y="1461524"/>
            <a:ext cx="6353305" cy="4351338"/>
          </a:xfrm>
        </p:spPr>
        <p:txBody>
          <a:bodyPr>
            <a:normAutofit lnSpcReduction="10000"/>
          </a:bodyPr>
          <a:lstStyle/>
          <a:p>
            <a:pPr>
              <a:lnSpc>
                <a:spcPct val="170000"/>
              </a:lnSpc>
            </a:pPr>
            <a:r>
              <a:rPr lang="en-GB" b="1" dirty="0">
                <a:solidFill>
                  <a:srgbClr val="23BAED"/>
                </a:solidFill>
              </a:rPr>
              <a:t>Moving downstream </a:t>
            </a:r>
            <a:r>
              <a:rPr lang="en-GB" dirty="0"/>
              <a:t>the supply chain, businesses engage with consumers who buy their food &amp; beverage products.</a:t>
            </a:r>
          </a:p>
          <a:p>
            <a:pPr>
              <a:lnSpc>
                <a:spcPct val="170000"/>
              </a:lnSpc>
            </a:pPr>
            <a:r>
              <a:rPr lang="en-GB" dirty="0"/>
              <a:t>Here is where the </a:t>
            </a:r>
            <a:r>
              <a:rPr lang="en-GB" b="1" dirty="0">
                <a:solidFill>
                  <a:srgbClr val="23BAED"/>
                </a:solidFill>
              </a:rPr>
              <a:t>marketing</a:t>
            </a:r>
            <a:r>
              <a:rPr lang="en-GB" dirty="0">
                <a:solidFill>
                  <a:srgbClr val="FF0000"/>
                </a:solidFill>
              </a:rPr>
              <a:t> </a:t>
            </a:r>
            <a:r>
              <a:rPr lang="en-GB" dirty="0"/>
              <a:t>of your sustainability efforts take place and where consumers reward your efforts by </a:t>
            </a:r>
            <a:r>
              <a:rPr lang="en-GB" b="1" dirty="0">
                <a:solidFill>
                  <a:srgbClr val="1DBAEC"/>
                </a:solidFill>
              </a:rPr>
              <a:t>buying</a:t>
            </a:r>
            <a:r>
              <a:rPr lang="en-GB" dirty="0"/>
              <a:t> your products.</a:t>
            </a:r>
          </a:p>
          <a:p>
            <a:pPr marL="0" indent="0">
              <a:lnSpc>
                <a:spcPct val="170000"/>
              </a:lnSpc>
              <a:buNone/>
            </a:pPr>
            <a:endParaRPr lang="en-GB" dirty="0"/>
          </a:p>
          <a:p>
            <a:pPr>
              <a:lnSpc>
                <a:spcPct val="170000"/>
              </a:lnSpc>
            </a:pPr>
            <a:endParaRPr lang="en-GB" dirty="0"/>
          </a:p>
        </p:txBody>
      </p:sp>
      <p:sp>
        <p:nvSpPr>
          <p:cNvPr id="9" name="Teardrop 8">
            <a:extLst>
              <a:ext uri="{FF2B5EF4-FFF2-40B4-BE49-F238E27FC236}">
                <a16:creationId xmlns:a16="http://schemas.microsoft.com/office/drawing/2014/main" id="{FD2989F1-E167-4EC8-9FCE-DDA67BAC651C}"/>
              </a:ext>
            </a:extLst>
          </p:cNvPr>
          <p:cNvSpPr/>
          <p:nvPr/>
        </p:nvSpPr>
        <p:spPr>
          <a:xfrm>
            <a:off x="10884092" y="152094"/>
            <a:ext cx="1214639" cy="108224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CCBDF4BC-6B83-4929-9C6C-E005D0A39DCB}"/>
              </a:ext>
            </a:extLst>
          </p:cNvPr>
          <p:cNvSpPr txBox="1"/>
          <p:nvPr/>
        </p:nvSpPr>
        <p:spPr>
          <a:xfrm>
            <a:off x="10912946" y="295355"/>
            <a:ext cx="1156932"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19 </a:t>
            </a:r>
            <a:r>
              <a:rPr lang="en-GB" sz="1500" dirty="0">
                <a:solidFill>
                  <a:prstClr val="white"/>
                </a:solidFill>
                <a:latin typeface="Arial"/>
              </a:rPr>
              <a:t>of your workbook</a:t>
            </a:r>
            <a:endParaRPr lang="en-GB" sz="1500" dirty="0">
              <a:solidFill>
                <a:prstClr val="white"/>
              </a:solidFill>
            </a:endParaRPr>
          </a:p>
        </p:txBody>
      </p:sp>
      <p:sp>
        <p:nvSpPr>
          <p:cNvPr id="11" name="TextBox 9">
            <a:extLst>
              <a:ext uri="{FF2B5EF4-FFF2-40B4-BE49-F238E27FC236}">
                <a16:creationId xmlns:a16="http://schemas.microsoft.com/office/drawing/2014/main" id="{52E3D923-5057-4B8A-95F0-4FCBF861161C}"/>
              </a:ext>
            </a:extLst>
          </p:cNvPr>
          <p:cNvSpPr txBox="1"/>
          <p:nvPr/>
        </p:nvSpPr>
        <p:spPr>
          <a:xfrm>
            <a:off x="7325833" y="4159871"/>
            <a:ext cx="5240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Capitals Coalition, </a:t>
            </a:r>
            <a:r>
              <a:rPr lang="nl-NL" sz="1200" i="1" dirty="0">
                <a:solidFill>
                  <a:prstClr val="black">
                    <a:lumMod val="65000"/>
                    <a:lumOff val="35000"/>
                  </a:prstClr>
                </a:solidFill>
                <a:latin typeface="Arial"/>
              </a:rPr>
              <a:t>TEEB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agriculture</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and</a:t>
            </a:r>
            <a:r>
              <a:rPr lang="nl-NL" sz="1200" i="1" dirty="0">
                <a:solidFill>
                  <a:prstClr val="black">
                    <a:lumMod val="65000"/>
                    <a:lumOff val="35000"/>
                  </a:prstClr>
                </a:solidFill>
                <a:latin typeface="Arial"/>
              </a:rPr>
              <a:t> food: </a:t>
            </a:r>
            <a:r>
              <a:rPr lang="nl-NL" sz="1200" i="1" dirty="0" err="1">
                <a:solidFill>
                  <a:prstClr val="black">
                    <a:lumMod val="65000"/>
                    <a:lumOff val="35000"/>
                  </a:prstClr>
                </a:solidFill>
                <a:latin typeface="Arial"/>
              </a:rPr>
              <a:t>operational</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guidelines</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business</a:t>
            </a:r>
            <a:r>
              <a:rPr lang="nl-NL" sz="1200" dirty="0">
                <a:solidFill>
                  <a:prstClr val="black">
                    <a:lumMod val="65000"/>
                    <a:lumOff val="35000"/>
                  </a:prstClr>
                </a:solidFill>
                <a:latin typeface="Arial"/>
              </a:rPr>
              <a:t>, 2020</a:t>
            </a:r>
            <a:endParaRPr lang="en-GB" sz="1200" i="1" dirty="0">
              <a:solidFill>
                <a:prstClr val="black">
                  <a:lumMod val="65000"/>
                  <a:lumOff val="35000"/>
                </a:prstClr>
              </a:solidFill>
              <a:latin typeface="Arial"/>
            </a:endParaRPr>
          </a:p>
        </p:txBody>
      </p:sp>
    </p:spTree>
    <p:extLst>
      <p:ext uri="{BB962C8B-B14F-4D97-AF65-F5344CB8AC3E}">
        <p14:creationId xmlns:p14="http://schemas.microsoft.com/office/powerpoint/2010/main" val="35439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DBE3D0C-E27F-7441-8BC1-5E67B2E4140D}"/>
              </a:ext>
            </a:extLst>
          </p:cNvPr>
          <p:cNvPicPr/>
          <p:nvPr/>
        </p:nvPicPr>
        <p:blipFill>
          <a:blip r:embed="rId3">
            <a:extLst>
              <a:ext uri="{28A0092B-C50C-407E-A947-70E740481C1C}">
                <a14:useLocalDpi xmlns:a14="http://schemas.microsoft.com/office/drawing/2010/main" val="0"/>
              </a:ext>
            </a:extLst>
          </a:blip>
          <a:stretch>
            <a:fillRect/>
          </a:stretch>
        </p:blipFill>
        <p:spPr>
          <a:xfrm>
            <a:off x="6582647" y="3248806"/>
            <a:ext cx="3067560" cy="2346795"/>
          </a:xfrm>
          <a:prstGeom prst="rect">
            <a:avLst/>
          </a:prstGeom>
        </p:spPr>
      </p:pic>
      <p:sp>
        <p:nvSpPr>
          <p:cNvPr id="2" name="Titel 1">
            <a:extLst>
              <a:ext uri="{FF2B5EF4-FFF2-40B4-BE49-F238E27FC236}">
                <a16:creationId xmlns:a16="http://schemas.microsoft.com/office/drawing/2014/main" id="{E91B7C83-9401-EB4E-8AA0-E3BE8CDAD57D}"/>
              </a:ext>
            </a:extLst>
          </p:cNvPr>
          <p:cNvSpPr>
            <a:spLocks noGrp="1"/>
          </p:cNvSpPr>
          <p:nvPr>
            <p:ph type="title"/>
          </p:nvPr>
        </p:nvSpPr>
        <p:spPr/>
        <p:txBody>
          <a:bodyPr/>
          <a:lstStyle/>
          <a:p>
            <a:r>
              <a:rPr lang="en-GB"/>
              <a:t>Relevant consumer trends</a:t>
            </a:r>
            <a:endParaRPr lang="nl-NL"/>
          </a:p>
        </p:txBody>
      </p:sp>
      <p:sp>
        <p:nvSpPr>
          <p:cNvPr id="3" name="Tijdelijke aanduiding voor inhoud 2">
            <a:extLst>
              <a:ext uri="{FF2B5EF4-FFF2-40B4-BE49-F238E27FC236}">
                <a16:creationId xmlns:a16="http://schemas.microsoft.com/office/drawing/2014/main" id="{C7B27ECF-8C33-4A40-B2B1-857B78C25DC8}"/>
              </a:ext>
            </a:extLst>
          </p:cNvPr>
          <p:cNvSpPr>
            <a:spLocks noGrp="1"/>
          </p:cNvSpPr>
          <p:nvPr>
            <p:ph idx="1"/>
          </p:nvPr>
        </p:nvSpPr>
        <p:spPr>
          <a:xfrm>
            <a:off x="295639" y="1259588"/>
            <a:ext cx="6268453" cy="4351338"/>
          </a:xfrm>
        </p:spPr>
        <p:txBody>
          <a:bodyPr>
            <a:normAutofit fontScale="25000" lnSpcReduction="20000"/>
          </a:bodyPr>
          <a:lstStyle/>
          <a:p>
            <a:pPr>
              <a:lnSpc>
                <a:spcPct val="150000"/>
              </a:lnSpc>
            </a:pPr>
            <a:r>
              <a:rPr lang="en-US" sz="5400" b="1" dirty="0">
                <a:solidFill>
                  <a:srgbClr val="00B0F0"/>
                </a:solidFill>
              </a:rPr>
              <a:t>Sustainability-marketed products grow faster</a:t>
            </a:r>
            <a:r>
              <a:rPr lang="en-US" sz="5400" dirty="0">
                <a:solidFill>
                  <a:srgbClr val="00B0F0"/>
                </a:solidFill>
              </a:rPr>
              <a:t> </a:t>
            </a:r>
            <a:r>
              <a:rPr lang="en-US" sz="5400" dirty="0"/>
              <a:t>than </a:t>
            </a:r>
            <a:br>
              <a:rPr lang="en-US" sz="5400" dirty="0"/>
            </a:br>
            <a:r>
              <a:rPr lang="en-US" sz="5400" dirty="0"/>
              <a:t>conventionally marketed products, especially in the food sector:</a:t>
            </a:r>
          </a:p>
          <a:p>
            <a:pPr lvl="1">
              <a:lnSpc>
                <a:spcPct val="150000"/>
              </a:lnSpc>
            </a:pPr>
            <a:r>
              <a:rPr lang="en-US" sz="5400" dirty="0"/>
              <a:t>According to an EU retail </a:t>
            </a:r>
            <a:r>
              <a:rPr lang="en-US" sz="5400" dirty="0">
                <a:hlinkClick r:id="rId4"/>
              </a:rPr>
              <a:t>survey</a:t>
            </a:r>
            <a:r>
              <a:rPr lang="en-US" sz="5400" dirty="0"/>
              <a:t> (2019) food products showed the </a:t>
            </a:r>
            <a:r>
              <a:rPr lang="en-US" sz="5400" b="1" dirty="0">
                <a:solidFill>
                  <a:srgbClr val="00B0F0"/>
                </a:solidFill>
              </a:rPr>
              <a:t>highest growth of sustainable product sales </a:t>
            </a:r>
            <a:r>
              <a:rPr lang="en-US" sz="5400" dirty="0"/>
              <a:t>(18,3%) (in 5 years)</a:t>
            </a:r>
          </a:p>
          <a:p>
            <a:pPr>
              <a:lnSpc>
                <a:spcPct val="150000"/>
              </a:lnSpc>
            </a:pPr>
            <a:r>
              <a:rPr lang="en-US" sz="5400" dirty="0"/>
              <a:t>One in three consumers already </a:t>
            </a:r>
            <a:r>
              <a:rPr lang="en-US" sz="5400" b="1" dirty="0">
                <a:solidFill>
                  <a:srgbClr val="00B0F0"/>
                </a:solidFill>
              </a:rPr>
              <a:t>purchase</a:t>
            </a:r>
            <a:r>
              <a:rPr lang="en-US" sz="5400" dirty="0"/>
              <a:t> products </a:t>
            </a:r>
            <a:r>
              <a:rPr lang="en-US" sz="5400" b="1" dirty="0">
                <a:solidFill>
                  <a:srgbClr val="00B0F0"/>
                </a:solidFill>
              </a:rPr>
              <a:t>with sustainability in mind. </a:t>
            </a:r>
          </a:p>
          <a:p>
            <a:pPr>
              <a:lnSpc>
                <a:spcPct val="150000"/>
              </a:lnSpc>
            </a:pPr>
            <a:r>
              <a:rPr lang="en-US" sz="5400" b="1" dirty="0">
                <a:solidFill>
                  <a:srgbClr val="00B0F0"/>
                </a:solidFill>
              </a:rPr>
              <a:t>Transparency is highly valued.</a:t>
            </a:r>
            <a:r>
              <a:rPr lang="en-US" sz="5400" dirty="0"/>
              <a:t> </a:t>
            </a:r>
            <a:r>
              <a:rPr lang="en-US" sz="5400" dirty="0">
                <a:hlinkClick r:id="rId5"/>
              </a:rPr>
              <a:t>The Transparency Imperative report (2018)</a:t>
            </a:r>
            <a:r>
              <a:rPr lang="en-US" sz="5400" dirty="0"/>
              <a:t> found that the vast majority of consumers (69%) say it is (extremely) important that brands and manufacturers provide detailed information such as what is in their food and how it is made. </a:t>
            </a:r>
          </a:p>
          <a:p>
            <a:pPr>
              <a:lnSpc>
                <a:spcPct val="150000"/>
              </a:lnSpc>
            </a:pPr>
            <a:r>
              <a:rPr lang="en-GB" sz="5400" dirty="0"/>
              <a:t>Although consumers mention that they’re willing to change their </a:t>
            </a:r>
            <a:r>
              <a:rPr lang="en-GB" sz="5400" dirty="0" err="1"/>
              <a:t>behavior</a:t>
            </a:r>
            <a:r>
              <a:rPr lang="en-GB" sz="5400" dirty="0"/>
              <a:t>, </a:t>
            </a:r>
            <a:r>
              <a:rPr lang="en-GB" sz="5400" b="1" dirty="0">
                <a:solidFill>
                  <a:srgbClr val="00B0F0"/>
                </a:solidFill>
              </a:rPr>
              <a:t>a gap between what people say and what people do </a:t>
            </a:r>
            <a:r>
              <a:rPr lang="en-GB" sz="5400" dirty="0">
                <a:solidFill>
                  <a:srgbClr val="59595A"/>
                </a:solidFill>
              </a:rPr>
              <a:t>still exists</a:t>
            </a:r>
            <a:r>
              <a:rPr lang="en-GB" sz="5400" b="1" dirty="0">
                <a:solidFill>
                  <a:srgbClr val="59595A"/>
                </a:solidFill>
              </a:rPr>
              <a:t>. </a:t>
            </a:r>
          </a:p>
          <a:p>
            <a:pPr lvl="1">
              <a:lnSpc>
                <a:spcPct val="150000"/>
              </a:lnSpc>
            </a:pPr>
            <a:r>
              <a:rPr lang="en-US" sz="5400" dirty="0"/>
              <a:t>A Harvard Business review</a:t>
            </a:r>
            <a:r>
              <a:rPr lang="en-US" sz="5400" dirty="0">
                <a:hlinkClick r:id="rId6"/>
              </a:rPr>
              <a:t> survey </a:t>
            </a:r>
            <a:r>
              <a:rPr lang="en-US" sz="5400" dirty="0"/>
              <a:t>(2019) showed that 65% said they want to buy purpose-driven brands that advocate sustainability, yet only about 26% actually do so.</a:t>
            </a:r>
          </a:p>
          <a:p>
            <a:pPr>
              <a:lnSpc>
                <a:spcPct val="150000"/>
              </a:lnSpc>
            </a:pPr>
            <a:endParaRPr lang="en-US" sz="1700" dirty="0"/>
          </a:p>
          <a:p>
            <a:endParaRPr lang="nl-NL" sz="1700" dirty="0"/>
          </a:p>
        </p:txBody>
      </p:sp>
      <p:sp>
        <p:nvSpPr>
          <p:cNvPr id="4" name="Tijdelijke aanduiding voor dianummer 3">
            <a:extLst>
              <a:ext uri="{FF2B5EF4-FFF2-40B4-BE49-F238E27FC236}">
                <a16:creationId xmlns:a16="http://schemas.microsoft.com/office/drawing/2014/main" id="{589938E5-14B2-2846-A52F-58CFE273A658}"/>
              </a:ext>
            </a:extLst>
          </p:cNvPr>
          <p:cNvSpPr>
            <a:spLocks noGrp="1"/>
          </p:cNvSpPr>
          <p:nvPr>
            <p:ph type="sldNum" sz="quarter" idx="12"/>
          </p:nvPr>
        </p:nvSpPr>
        <p:spPr/>
        <p:txBody>
          <a:bodyPr/>
          <a:lstStyle/>
          <a:p>
            <a:fld id="{971CEC84-1649-40CE-BFF6-7286506FEA08}" type="slidenum">
              <a:rPr lang="en-GB" smtClean="0"/>
              <a:pPr/>
              <a:t>43</a:t>
            </a:fld>
            <a:endParaRPr lang="en-GB"/>
          </a:p>
        </p:txBody>
      </p:sp>
      <p:pic>
        <p:nvPicPr>
          <p:cNvPr id="6" name="Afbeelding 5">
            <a:extLst>
              <a:ext uri="{FF2B5EF4-FFF2-40B4-BE49-F238E27FC236}">
                <a16:creationId xmlns:a16="http://schemas.microsoft.com/office/drawing/2014/main" id="{31B0C21D-6853-EB48-8026-4CA6B629FD0D}"/>
              </a:ext>
            </a:extLst>
          </p:cNvPr>
          <p:cNvPicPr>
            <a:picLocks noChangeAspect="1"/>
          </p:cNvPicPr>
          <p:nvPr/>
        </p:nvPicPr>
        <p:blipFill rotWithShape="1">
          <a:blip r:embed="rId7"/>
          <a:srcRect l="3305" t="33553" r="57547" b="43150"/>
          <a:stretch/>
        </p:blipFill>
        <p:spPr>
          <a:xfrm>
            <a:off x="6582647" y="1174058"/>
            <a:ext cx="2473856" cy="1781602"/>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FC7EBEAD-510F-F74B-8FB7-DBBC3E07C856}"/>
              </a:ext>
            </a:extLst>
          </p:cNvPr>
          <p:cNvPicPr>
            <a:picLocks noChangeAspect="1"/>
          </p:cNvPicPr>
          <p:nvPr/>
        </p:nvPicPr>
        <p:blipFill rotWithShape="1">
          <a:blip r:embed="rId8"/>
          <a:srcRect t="10906"/>
          <a:stretch/>
        </p:blipFill>
        <p:spPr>
          <a:xfrm>
            <a:off x="9570427" y="1174058"/>
            <a:ext cx="2621573" cy="3005132"/>
          </a:xfrm>
          <a:prstGeom prst="rect">
            <a:avLst/>
          </a:prstGeom>
          <a:ln>
            <a:noFill/>
          </a:ln>
          <a:effectLst>
            <a:outerShdw blurRad="292100" dist="139700" dir="2700000" algn="tl" rotWithShape="0">
              <a:srgbClr val="333333">
                <a:alpha val="65000"/>
              </a:srgbClr>
            </a:outerShdw>
          </a:effectLst>
        </p:spPr>
      </p:pic>
      <p:sp>
        <p:nvSpPr>
          <p:cNvPr id="8" name="Rechthoek 7">
            <a:extLst>
              <a:ext uri="{FF2B5EF4-FFF2-40B4-BE49-F238E27FC236}">
                <a16:creationId xmlns:a16="http://schemas.microsoft.com/office/drawing/2014/main" id="{73EE0AA9-266E-7849-B3D2-13B35E545A46}"/>
              </a:ext>
            </a:extLst>
          </p:cNvPr>
          <p:cNvSpPr/>
          <p:nvPr/>
        </p:nvSpPr>
        <p:spPr>
          <a:xfrm>
            <a:off x="9746429" y="4283705"/>
            <a:ext cx="2478114" cy="276999"/>
          </a:xfrm>
          <a:prstGeom prst="rect">
            <a:avLst/>
          </a:prstGeom>
        </p:spPr>
        <p:txBody>
          <a:bodyPr wrap="none">
            <a:spAutoFit/>
          </a:bodyPr>
          <a:lstStyle/>
          <a:p>
            <a:r>
              <a:rPr lang="en-US"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9"/>
              </a:rPr>
              <a:t>Trivium packaging (2020</a:t>
            </a:r>
            <a:r>
              <a:rPr lang="en-GB" sz="1200" dirty="0">
                <a:solidFill>
                  <a:prstClr val="black">
                    <a:lumMod val="65000"/>
                    <a:lumOff val="35000"/>
                  </a:prstClr>
                </a:solidFill>
                <a:latin typeface="Arial"/>
              </a:rPr>
              <a:t>)</a:t>
            </a:r>
            <a:endParaRPr lang="nl-NL" sz="1200" dirty="0">
              <a:solidFill>
                <a:prstClr val="black">
                  <a:lumMod val="65000"/>
                  <a:lumOff val="35000"/>
                </a:prstClr>
              </a:solidFill>
              <a:latin typeface="Arial"/>
            </a:endParaRPr>
          </a:p>
        </p:txBody>
      </p:sp>
      <p:sp>
        <p:nvSpPr>
          <p:cNvPr id="10" name="Rechthoek 9">
            <a:extLst>
              <a:ext uri="{FF2B5EF4-FFF2-40B4-BE49-F238E27FC236}">
                <a16:creationId xmlns:a16="http://schemas.microsoft.com/office/drawing/2014/main" id="{E44D50AA-E2C6-BF4C-A739-E5CA191FDE54}"/>
              </a:ext>
            </a:extLst>
          </p:cNvPr>
          <p:cNvSpPr/>
          <p:nvPr/>
        </p:nvSpPr>
        <p:spPr>
          <a:xfrm>
            <a:off x="6543232" y="5565732"/>
            <a:ext cx="1803699" cy="276999"/>
          </a:xfrm>
          <a:prstGeom prst="rect">
            <a:avLst/>
          </a:prstGeom>
        </p:spPr>
        <p:txBody>
          <a:bodyPr wrap="none">
            <a:spAutoFit/>
          </a:bodyPr>
          <a:lstStyle/>
          <a:p>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10"/>
              </a:rPr>
              <a:t>Unilever (2020</a:t>
            </a:r>
            <a:r>
              <a:rPr lang="en-GB" sz="1200" dirty="0">
                <a:solidFill>
                  <a:prstClr val="black">
                    <a:lumMod val="65000"/>
                    <a:lumOff val="35000"/>
                  </a:prstClr>
                </a:solidFill>
                <a:latin typeface="Arial"/>
              </a:rPr>
              <a:t>)</a:t>
            </a:r>
            <a:endParaRPr lang="nl-NL" sz="1200" dirty="0">
              <a:solidFill>
                <a:prstClr val="black">
                  <a:lumMod val="65000"/>
                  <a:lumOff val="35000"/>
                </a:prstClr>
              </a:solidFill>
              <a:latin typeface="Arial"/>
            </a:endParaRPr>
          </a:p>
        </p:txBody>
      </p:sp>
      <p:sp>
        <p:nvSpPr>
          <p:cNvPr id="12" name="TextBox 9">
            <a:extLst>
              <a:ext uri="{FF2B5EF4-FFF2-40B4-BE49-F238E27FC236}">
                <a16:creationId xmlns:a16="http://schemas.microsoft.com/office/drawing/2014/main" id="{36F45E14-0D6F-774F-9B27-ED3809E37685}"/>
              </a:ext>
            </a:extLst>
          </p:cNvPr>
          <p:cNvSpPr txBox="1"/>
          <p:nvPr/>
        </p:nvSpPr>
        <p:spPr>
          <a:xfrm>
            <a:off x="10817252" y="270807"/>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19</a:t>
            </a:r>
            <a:r>
              <a:rPr lang="en-GB" sz="1500" dirty="0">
                <a:solidFill>
                  <a:prstClr val="white"/>
                </a:solidFill>
                <a:latin typeface="Arial"/>
              </a:rPr>
              <a:t>of your workbook</a:t>
            </a:r>
            <a:endParaRPr lang="en-GB" sz="1500" dirty="0">
              <a:solidFill>
                <a:prstClr val="white"/>
              </a:solidFill>
            </a:endParaRPr>
          </a:p>
        </p:txBody>
      </p:sp>
      <p:sp>
        <p:nvSpPr>
          <p:cNvPr id="13" name="Teardrop 8">
            <a:extLst>
              <a:ext uri="{FF2B5EF4-FFF2-40B4-BE49-F238E27FC236}">
                <a16:creationId xmlns:a16="http://schemas.microsoft.com/office/drawing/2014/main" id="{7148A410-A959-4F64-A130-0A0D032C8F7D}"/>
              </a:ext>
            </a:extLst>
          </p:cNvPr>
          <p:cNvSpPr/>
          <p:nvPr/>
        </p:nvSpPr>
        <p:spPr>
          <a:xfrm>
            <a:off x="10884092" y="152094"/>
            <a:ext cx="1214639" cy="108224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9">
            <a:extLst>
              <a:ext uri="{FF2B5EF4-FFF2-40B4-BE49-F238E27FC236}">
                <a16:creationId xmlns:a16="http://schemas.microsoft.com/office/drawing/2014/main" id="{430CABDB-2B05-4741-A75A-F6979F32CA00}"/>
              </a:ext>
            </a:extLst>
          </p:cNvPr>
          <p:cNvSpPr txBox="1"/>
          <p:nvPr/>
        </p:nvSpPr>
        <p:spPr>
          <a:xfrm>
            <a:off x="10912946" y="295355"/>
            <a:ext cx="1156932"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19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83708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2A592-57BD-4844-A2A7-929F6569D856}"/>
              </a:ext>
            </a:extLst>
          </p:cNvPr>
          <p:cNvSpPr>
            <a:spLocks noGrp="1"/>
          </p:cNvSpPr>
          <p:nvPr>
            <p:ph type="title"/>
          </p:nvPr>
        </p:nvSpPr>
        <p:spPr/>
        <p:txBody>
          <a:bodyPr/>
          <a:lstStyle/>
          <a:p>
            <a:r>
              <a:rPr lang="en-GB"/>
              <a:t>How to engage consumers on natural capital?</a:t>
            </a:r>
            <a:endParaRPr lang="nl-NL"/>
          </a:p>
        </p:txBody>
      </p:sp>
      <p:sp>
        <p:nvSpPr>
          <p:cNvPr id="3" name="Tijdelijke aanduiding voor inhoud 2">
            <a:extLst>
              <a:ext uri="{FF2B5EF4-FFF2-40B4-BE49-F238E27FC236}">
                <a16:creationId xmlns:a16="http://schemas.microsoft.com/office/drawing/2014/main" id="{5E0D7040-AD0C-DA48-827E-7DC718F92EF6}"/>
              </a:ext>
            </a:extLst>
          </p:cNvPr>
          <p:cNvSpPr>
            <a:spLocks noGrp="1"/>
          </p:cNvSpPr>
          <p:nvPr>
            <p:ph idx="1"/>
          </p:nvPr>
        </p:nvSpPr>
        <p:spPr>
          <a:xfrm>
            <a:off x="177127" y="2662876"/>
            <a:ext cx="2944990" cy="3276938"/>
          </a:xfrm>
        </p:spPr>
        <p:txBody>
          <a:bodyPr>
            <a:normAutofit lnSpcReduction="10000"/>
          </a:bodyPr>
          <a:lstStyle/>
          <a:p>
            <a:pPr>
              <a:lnSpc>
                <a:spcPct val="150000"/>
              </a:lnSpc>
            </a:pPr>
            <a:r>
              <a:rPr lang="en-GB" sz="1300">
                <a:solidFill>
                  <a:schemeClr val="bg2">
                    <a:lumMod val="50000"/>
                  </a:schemeClr>
                </a:solidFill>
              </a:rPr>
              <a:t>Useful mechanism to communicate </a:t>
            </a:r>
            <a:r>
              <a:rPr lang="en-GB" sz="1300" b="1">
                <a:solidFill>
                  <a:srgbClr val="00B0F0"/>
                </a:solidFill>
              </a:rPr>
              <a:t>wider sustainability efforts.</a:t>
            </a:r>
          </a:p>
          <a:p>
            <a:pPr>
              <a:lnSpc>
                <a:spcPct val="150000"/>
              </a:lnSpc>
            </a:pPr>
            <a:r>
              <a:rPr lang="en-GB" sz="1300">
                <a:solidFill>
                  <a:schemeClr val="bg2">
                    <a:lumMod val="50000"/>
                  </a:schemeClr>
                </a:solidFill>
              </a:rPr>
              <a:t>Helps </a:t>
            </a:r>
            <a:r>
              <a:rPr lang="en-GB" sz="1300" b="1">
                <a:solidFill>
                  <a:srgbClr val="00B0F0"/>
                </a:solidFill>
              </a:rPr>
              <a:t>build credibility </a:t>
            </a:r>
            <a:r>
              <a:rPr lang="en-GB" sz="1300">
                <a:solidFill>
                  <a:schemeClr val="bg2">
                    <a:lumMod val="50000"/>
                  </a:schemeClr>
                </a:solidFill>
              </a:rPr>
              <a:t>towards consumers as the sustainability performance has been verified by an </a:t>
            </a:r>
            <a:r>
              <a:rPr lang="en-GB" sz="1300" b="1">
                <a:solidFill>
                  <a:srgbClr val="00B0F0"/>
                </a:solidFill>
              </a:rPr>
              <a:t>external party</a:t>
            </a:r>
            <a:r>
              <a:rPr lang="en-GB" sz="1300">
                <a:solidFill>
                  <a:schemeClr val="bg2">
                    <a:lumMod val="50000"/>
                  </a:schemeClr>
                </a:solidFill>
              </a:rPr>
              <a:t>.</a:t>
            </a:r>
          </a:p>
          <a:p>
            <a:pPr>
              <a:lnSpc>
                <a:spcPct val="150000"/>
              </a:lnSpc>
            </a:pPr>
            <a:r>
              <a:rPr lang="en-GB" sz="1300" b="1">
                <a:solidFill>
                  <a:srgbClr val="00B0F0"/>
                </a:solidFill>
              </a:rPr>
              <a:t>Labelling </a:t>
            </a:r>
            <a:r>
              <a:rPr lang="en-GB" sz="1300">
                <a:solidFill>
                  <a:schemeClr val="bg2">
                    <a:lumMod val="50000"/>
                  </a:schemeClr>
                </a:solidFill>
              </a:rPr>
              <a:t>is an effective instrument to guide consumer choices if done in a clear manner.</a:t>
            </a:r>
          </a:p>
          <a:p>
            <a:pPr marL="0" indent="0">
              <a:lnSpc>
                <a:spcPct val="150000"/>
              </a:lnSpc>
              <a:buNone/>
            </a:pPr>
            <a:endParaRPr lang="en-GB" sz="1400">
              <a:solidFill>
                <a:schemeClr val="bg2">
                  <a:lumMod val="50000"/>
                </a:schemeClr>
              </a:solidFill>
            </a:endParaRPr>
          </a:p>
          <a:p>
            <a:pPr marL="0" indent="0">
              <a:lnSpc>
                <a:spcPct val="150000"/>
              </a:lnSpc>
              <a:buNone/>
            </a:pPr>
            <a:endParaRPr lang="en-GB" sz="1800" b="1">
              <a:solidFill>
                <a:schemeClr val="bg2">
                  <a:lumMod val="50000"/>
                </a:schemeClr>
              </a:solidFill>
            </a:endParaRPr>
          </a:p>
          <a:p>
            <a:pPr marL="0" indent="0">
              <a:buNone/>
            </a:pPr>
            <a:endParaRPr lang="en-GB" sz="1800">
              <a:solidFill>
                <a:srgbClr val="00B0F0"/>
              </a:solidFill>
            </a:endParaRPr>
          </a:p>
          <a:p>
            <a:pPr marL="0" indent="0">
              <a:buNone/>
            </a:pPr>
            <a:endParaRPr lang="en-GB" sz="1800">
              <a:solidFill>
                <a:schemeClr val="bg2">
                  <a:lumMod val="50000"/>
                </a:schemeClr>
              </a:solidFill>
            </a:endParaRPr>
          </a:p>
        </p:txBody>
      </p:sp>
      <p:sp>
        <p:nvSpPr>
          <p:cNvPr id="4" name="Tijdelijke aanduiding voor dianummer 3">
            <a:extLst>
              <a:ext uri="{FF2B5EF4-FFF2-40B4-BE49-F238E27FC236}">
                <a16:creationId xmlns:a16="http://schemas.microsoft.com/office/drawing/2014/main" id="{2B622E35-5060-024F-A9B2-B090247A1ED8}"/>
              </a:ext>
            </a:extLst>
          </p:cNvPr>
          <p:cNvSpPr>
            <a:spLocks noGrp="1"/>
          </p:cNvSpPr>
          <p:nvPr>
            <p:ph type="sldNum" sz="quarter" idx="12"/>
          </p:nvPr>
        </p:nvSpPr>
        <p:spPr/>
        <p:txBody>
          <a:bodyPr/>
          <a:lstStyle/>
          <a:p>
            <a:fld id="{971CEC84-1649-40CE-BFF6-7286506FEA08}" type="slidenum">
              <a:rPr lang="en-GB" smtClean="0"/>
              <a:pPr/>
              <a:t>44</a:t>
            </a:fld>
            <a:endParaRPr lang="en-GB"/>
          </a:p>
        </p:txBody>
      </p:sp>
      <p:sp>
        <p:nvSpPr>
          <p:cNvPr id="6" name="Tekstvak 5">
            <a:extLst>
              <a:ext uri="{FF2B5EF4-FFF2-40B4-BE49-F238E27FC236}">
                <a16:creationId xmlns:a16="http://schemas.microsoft.com/office/drawing/2014/main" id="{C76A4516-2FE0-9A43-B028-ADBEF6011F57}"/>
              </a:ext>
            </a:extLst>
          </p:cNvPr>
          <p:cNvSpPr txBox="1"/>
          <p:nvPr/>
        </p:nvSpPr>
        <p:spPr>
          <a:xfrm>
            <a:off x="6940135" y="2737341"/>
            <a:ext cx="2569029" cy="1061829"/>
          </a:xfrm>
          <a:prstGeom prst="rect">
            <a:avLst/>
          </a:prstGeom>
          <a:noFill/>
        </p:spPr>
        <p:txBody>
          <a:bodyPr wrap="square" rtlCol="0">
            <a:spAutoFit/>
          </a:bodyPr>
          <a:lstStyle/>
          <a:p>
            <a:pPr>
              <a:lnSpc>
                <a:spcPct val="150000"/>
              </a:lnSpc>
            </a:pPr>
            <a:endParaRPr lang="en-GB"/>
          </a:p>
          <a:p>
            <a:endParaRPr lang="nl-NL"/>
          </a:p>
          <a:p>
            <a:endParaRPr lang="nl-NL"/>
          </a:p>
        </p:txBody>
      </p:sp>
      <p:sp>
        <p:nvSpPr>
          <p:cNvPr id="9" name="Tijdelijke aanduiding voor inhoud 2">
            <a:extLst>
              <a:ext uri="{FF2B5EF4-FFF2-40B4-BE49-F238E27FC236}">
                <a16:creationId xmlns:a16="http://schemas.microsoft.com/office/drawing/2014/main" id="{EA43E42D-93BB-4540-A523-53A7FDCC2D63}"/>
              </a:ext>
            </a:extLst>
          </p:cNvPr>
          <p:cNvSpPr txBox="1">
            <a:spLocks/>
          </p:cNvSpPr>
          <p:nvPr/>
        </p:nvSpPr>
        <p:spPr>
          <a:xfrm>
            <a:off x="3151010" y="2737341"/>
            <a:ext cx="3014349"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dirty="0">
                <a:solidFill>
                  <a:schemeClr val="bg2">
                    <a:lumMod val="50000"/>
                  </a:schemeClr>
                </a:solidFill>
              </a:rPr>
              <a:t>Strong in communicating a narrative that helps to </a:t>
            </a:r>
            <a:r>
              <a:rPr lang="en-GB" sz="1300" b="1" dirty="0">
                <a:solidFill>
                  <a:srgbClr val="00B0F0"/>
                </a:solidFill>
              </a:rPr>
              <a:t>emotionally connect </a:t>
            </a:r>
            <a:r>
              <a:rPr lang="en-GB" sz="1300" dirty="0">
                <a:solidFill>
                  <a:schemeClr val="bg2">
                    <a:lumMod val="50000"/>
                  </a:schemeClr>
                </a:solidFill>
              </a:rPr>
              <a:t>consumers to your product.</a:t>
            </a:r>
          </a:p>
          <a:p>
            <a:pPr>
              <a:lnSpc>
                <a:spcPct val="150000"/>
              </a:lnSpc>
            </a:pPr>
            <a:r>
              <a:rPr lang="en-GB" sz="1300" dirty="0">
                <a:solidFill>
                  <a:schemeClr val="bg2">
                    <a:lumMod val="50000"/>
                  </a:schemeClr>
                </a:solidFill>
              </a:rPr>
              <a:t>Particularly helpful to communicate about </a:t>
            </a:r>
            <a:r>
              <a:rPr lang="en-GB" sz="1300" b="1" dirty="0">
                <a:solidFill>
                  <a:srgbClr val="00B0F0"/>
                </a:solidFill>
              </a:rPr>
              <a:t>specific sustainability activities, above industry standards.</a:t>
            </a:r>
          </a:p>
          <a:p>
            <a:pPr>
              <a:lnSpc>
                <a:spcPct val="150000"/>
              </a:lnSpc>
            </a:pPr>
            <a:r>
              <a:rPr lang="en-GB" sz="1300" dirty="0">
                <a:solidFill>
                  <a:schemeClr val="bg2">
                    <a:lumMod val="50000"/>
                  </a:schemeClr>
                </a:solidFill>
              </a:rPr>
              <a:t>Often </a:t>
            </a:r>
            <a:r>
              <a:rPr lang="en-GB" sz="1300" b="1" dirty="0">
                <a:solidFill>
                  <a:srgbClr val="00B0F0"/>
                </a:solidFill>
              </a:rPr>
              <a:t>not externally verified</a:t>
            </a:r>
            <a:r>
              <a:rPr lang="en-GB" sz="1400" b="1" dirty="0">
                <a:solidFill>
                  <a:srgbClr val="00B0F0"/>
                </a:solidFill>
              </a:rPr>
              <a:t>.</a:t>
            </a:r>
          </a:p>
          <a:p>
            <a:pPr marL="0" indent="0">
              <a:buFont typeface="Arial"/>
              <a:buNone/>
            </a:pPr>
            <a:endParaRPr lang="en-GB" sz="1800" dirty="0">
              <a:solidFill>
                <a:srgbClr val="00B0F0"/>
              </a:solidFill>
            </a:endParaRPr>
          </a:p>
          <a:p>
            <a:pPr marL="0" indent="0">
              <a:buFont typeface="Arial"/>
              <a:buNone/>
            </a:pPr>
            <a:endParaRPr lang="en-GB" sz="1800" dirty="0">
              <a:solidFill>
                <a:schemeClr val="bg2">
                  <a:lumMod val="50000"/>
                </a:schemeClr>
              </a:solidFill>
            </a:endParaRPr>
          </a:p>
        </p:txBody>
      </p:sp>
      <p:sp>
        <p:nvSpPr>
          <p:cNvPr id="10" name="Tijdelijke aanduiding voor inhoud 2">
            <a:extLst>
              <a:ext uri="{FF2B5EF4-FFF2-40B4-BE49-F238E27FC236}">
                <a16:creationId xmlns:a16="http://schemas.microsoft.com/office/drawing/2014/main" id="{5D8F4ED8-A00F-FE40-B28E-FA00AE4BADF6}"/>
              </a:ext>
            </a:extLst>
          </p:cNvPr>
          <p:cNvSpPr txBox="1">
            <a:spLocks/>
          </p:cNvSpPr>
          <p:nvPr/>
        </p:nvSpPr>
        <p:spPr>
          <a:xfrm>
            <a:off x="6096000" y="2737341"/>
            <a:ext cx="3053936"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a:solidFill>
                  <a:schemeClr val="bg2">
                    <a:lumMod val="50000"/>
                  </a:schemeClr>
                </a:solidFill>
              </a:rPr>
              <a:t>Providing </a:t>
            </a:r>
            <a:r>
              <a:rPr lang="en-GB" sz="1300" b="1">
                <a:solidFill>
                  <a:srgbClr val="00B0F0"/>
                </a:solidFill>
              </a:rPr>
              <a:t>far-reaching transparency</a:t>
            </a:r>
            <a:r>
              <a:rPr lang="en-GB" sz="1300">
                <a:solidFill>
                  <a:schemeClr val="bg2">
                    <a:lumMod val="50000"/>
                  </a:schemeClr>
                </a:solidFill>
              </a:rPr>
              <a:t> on the product’s supply chain.</a:t>
            </a:r>
          </a:p>
          <a:p>
            <a:pPr>
              <a:lnSpc>
                <a:spcPct val="150000"/>
              </a:lnSpc>
            </a:pPr>
            <a:r>
              <a:rPr lang="en-GB" sz="1300">
                <a:solidFill>
                  <a:schemeClr val="bg2">
                    <a:lumMod val="50000"/>
                  </a:schemeClr>
                </a:solidFill>
              </a:rPr>
              <a:t>Effective in communicating information on </a:t>
            </a:r>
            <a:r>
              <a:rPr lang="en-GB" sz="1300" b="1">
                <a:solidFill>
                  <a:srgbClr val="00B0F0"/>
                </a:solidFill>
              </a:rPr>
              <a:t>pricing and quality.</a:t>
            </a:r>
          </a:p>
          <a:p>
            <a:pPr>
              <a:lnSpc>
                <a:spcPct val="150000"/>
              </a:lnSpc>
            </a:pPr>
            <a:r>
              <a:rPr lang="en-GB" sz="1300">
                <a:solidFill>
                  <a:schemeClr val="bg2">
                    <a:lumMod val="50000"/>
                  </a:schemeClr>
                </a:solidFill>
              </a:rPr>
              <a:t>Its strong </a:t>
            </a:r>
            <a:r>
              <a:rPr lang="en-GB" sz="1300" b="1">
                <a:solidFill>
                  <a:srgbClr val="00B0F0"/>
                </a:solidFill>
              </a:rPr>
              <a:t>traceability</a:t>
            </a:r>
            <a:r>
              <a:rPr lang="en-GB" sz="1300">
                <a:solidFill>
                  <a:schemeClr val="bg2">
                    <a:lumMod val="50000"/>
                  </a:schemeClr>
                </a:solidFill>
              </a:rPr>
              <a:t> helps create </a:t>
            </a:r>
            <a:r>
              <a:rPr lang="en-GB" sz="1300" b="1">
                <a:solidFill>
                  <a:srgbClr val="00B0F0"/>
                </a:solidFill>
              </a:rPr>
              <a:t>trust </a:t>
            </a:r>
            <a:r>
              <a:rPr lang="en-GB" sz="1300">
                <a:solidFill>
                  <a:schemeClr val="bg2">
                    <a:lumMod val="50000"/>
                  </a:schemeClr>
                </a:solidFill>
              </a:rPr>
              <a:t>among consumers.</a:t>
            </a:r>
          </a:p>
          <a:p>
            <a:pPr>
              <a:lnSpc>
                <a:spcPct val="150000"/>
              </a:lnSpc>
            </a:pPr>
            <a:endParaRPr lang="en-GB" sz="1300" b="1">
              <a:solidFill>
                <a:schemeClr val="bg2">
                  <a:lumMod val="50000"/>
                </a:schemeClr>
              </a:solidFill>
            </a:endParaRPr>
          </a:p>
          <a:p>
            <a:pPr marL="0" indent="0">
              <a:buFont typeface="Arial"/>
              <a:buNone/>
            </a:pPr>
            <a:endParaRPr lang="en-GB" sz="1300">
              <a:solidFill>
                <a:srgbClr val="00B0F0"/>
              </a:solidFill>
            </a:endParaRPr>
          </a:p>
          <a:p>
            <a:pPr marL="0" indent="0">
              <a:buFont typeface="Arial"/>
              <a:buNone/>
            </a:pPr>
            <a:endParaRPr lang="en-GB" sz="1800">
              <a:solidFill>
                <a:schemeClr val="bg2">
                  <a:lumMod val="50000"/>
                </a:schemeClr>
              </a:solidFill>
            </a:endParaRPr>
          </a:p>
        </p:txBody>
      </p:sp>
      <p:sp>
        <p:nvSpPr>
          <p:cNvPr id="11" name="Tijdelijke aanduiding voor inhoud 2">
            <a:extLst>
              <a:ext uri="{FF2B5EF4-FFF2-40B4-BE49-F238E27FC236}">
                <a16:creationId xmlns:a16="http://schemas.microsoft.com/office/drawing/2014/main" id="{E08C5ADA-C328-F349-9010-CFA1556893C2}"/>
              </a:ext>
            </a:extLst>
          </p:cNvPr>
          <p:cNvSpPr txBox="1">
            <a:spLocks/>
          </p:cNvSpPr>
          <p:nvPr/>
        </p:nvSpPr>
        <p:spPr>
          <a:xfrm>
            <a:off x="9110349" y="2737341"/>
            <a:ext cx="2916396"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a:solidFill>
                  <a:schemeClr val="bg2">
                    <a:lumMod val="50000"/>
                  </a:schemeClr>
                </a:solidFill>
              </a:rPr>
              <a:t>Strong in informing people about a </a:t>
            </a:r>
            <a:r>
              <a:rPr lang="en-GB" sz="1300" b="1">
                <a:solidFill>
                  <a:srgbClr val="00B0F0"/>
                </a:solidFill>
              </a:rPr>
              <a:t>wide range of sustainability aspects </a:t>
            </a:r>
            <a:r>
              <a:rPr lang="en-GB" sz="1300">
                <a:solidFill>
                  <a:schemeClr val="bg2">
                    <a:lumMod val="50000"/>
                  </a:schemeClr>
                </a:solidFill>
              </a:rPr>
              <a:t>related to a product.</a:t>
            </a:r>
          </a:p>
          <a:p>
            <a:pPr>
              <a:lnSpc>
                <a:spcPct val="150000"/>
              </a:lnSpc>
            </a:pPr>
            <a:r>
              <a:rPr lang="en-GB" sz="1300" b="1">
                <a:solidFill>
                  <a:srgbClr val="00B0F0"/>
                </a:solidFill>
              </a:rPr>
              <a:t>Putting a price </a:t>
            </a:r>
            <a:r>
              <a:rPr lang="en-GB" sz="1300">
                <a:solidFill>
                  <a:schemeClr val="bg2">
                    <a:lumMod val="50000"/>
                  </a:schemeClr>
                </a:solidFill>
              </a:rPr>
              <a:t>on social and environmental issues to influence consumer choices.</a:t>
            </a:r>
            <a:endParaRPr lang="en-GB" sz="1800">
              <a:solidFill>
                <a:srgbClr val="00B0F0"/>
              </a:solidFill>
            </a:endParaRPr>
          </a:p>
          <a:p>
            <a:pPr marL="0" indent="0">
              <a:buFont typeface="Arial"/>
              <a:buNone/>
            </a:pPr>
            <a:endParaRPr lang="en-GB" sz="1800">
              <a:solidFill>
                <a:schemeClr val="bg2">
                  <a:lumMod val="50000"/>
                </a:schemeClr>
              </a:solidFill>
            </a:endParaRPr>
          </a:p>
        </p:txBody>
      </p:sp>
      <p:sp>
        <p:nvSpPr>
          <p:cNvPr id="13" name="Tekstvak 16">
            <a:extLst>
              <a:ext uri="{FF2B5EF4-FFF2-40B4-BE49-F238E27FC236}">
                <a16:creationId xmlns:a16="http://schemas.microsoft.com/office/drawing/2014/main" id="{15929A12-9B0A-45F6-B7A9-1201AAAC2875}"/>
              </a:ext>
            </a:extLst>
          </p:cNvPr>
          <p:cNvSpPr txBox="1"/>
          <p:nvPr/>
        </p:nvSpPr>
        <p:spPr>
          <a:xfrm>
            <a:off x="177127" y="1974526"/>
            <a:ext cx="2877711" cy="456535"/>
          </a:xfrm>
          <a:prstGeom prst="rect">
            <a:avLst/>
          </a:prstGeom>
          <a:noFill/>
        </p:spPr>
        <p:txBody>
          <a:bodyPr wrap="none" rtlCol="0">
            <a:spAutoFit/>
          </a:bodyPr>
          <a:lstStyle/>
          <a:p>
            <a:pPr marL="0" indent="0">
              <a:lnSpc>
                <a:spcPct val="150000"/>
              </a:lnSpc>
              <a:buNone/>
            </a:pPr>
            <a:r>
              <a:rPr lang="en-GB" sz="1800" b="1">
                <a:solidFill>
                  <a:srgbClr val="00B0F0"/>
                </a:solidFill>
              </a:rPr>
              <a:t>Third–Party Certification</a:t>
            </a:r>
          </a:p>
        </p:txBody>
      </p:sp>
      <p:sp>
        <p:nvSpPr>
          <p:cNvPr id="14" name="Tekstvak 16">
            <a:extLst>
              <a:ext uri="{FF2B5EF4-FFF2-40B4-BE49-F238E27FC236}">
                <a16:creationId xmlns:a16="http://schemas.microsoft.com/office/drawing/2014/main" id="{620842AF-E169-4CEF-BD4C-5D71B622CBC8}"/>
              </a:ext>
            </a:extLst>
          </p:cNvPr>
          <p:cNvSpPr txBox="1"/>
          <p:nvPr/>
        </p:nvSpPr>
        <p:spPr>
          <a:xfrm>
            <a:off x="3657138" y="1960751"/>
            <a:ext cx="1454244" cy="456535"/>
          </a:xfrm>
          <a:prstGeom prst="rect">
            <a:avLst/>
          </a:prstGeom>
          <a:noFill/>
        </p:spPr>
        <p:txBody>
          <a:bodyPr wrap="none" rtlCol="0">
            <a:spAutoFit/>
          </a:bodyPr>
          <a:lstStyle/>
          <a:p>
            <a:pPr marL="0" indent="0" algn="ctr">
              <a:lnSpc>
                <a:spcPct val="150000"/>
              </a:lnSpc>
              <a:buNone/>
            </a:pPr>
            <a:r>
              <a:rPr lang="en-GB" sz="1800" b="1">
                <a:solidFill>
                  <a:srgbClr val="00B0F0"/>
                </a:solidFill>
              </a:rPr>
              <a:t>Storytelling</a:t>
            </a:r>
          </a:p>
        </p:txBody>
      </p:sp>
      <p:sp>
        <p:nvSpPr>
          <p:cNvPr id="15" name="Tekstvak 16">
            <a:extLst>
              <a:ext uri="{FF2B5EF4-FFF2-40B4-BE49-F238E27FC236}">
                <a16:creationId xmlns:a16="http://schemas.microsoft.com/office/drawing/2014/main" id="{C000E691-BEE7-42B7-A8A7-3F60D5C1C9DC}"/>
              </a:ext>
            </a:extLst>
          </p:cNvPr>
          <p:cNvSpPr txBox="1"/>
          <p:nvPr/>
        </p:nvSpPr>
        <p:spPr>
          <a:xfrm>
            <a:off x="6096000" y="1960750"/>
            <a:ext cx="2710999" cy="456535"/>
          </a:xfrm>
          <a:prstGeom prst="rect">
            <a:avLst/>
          </a:prstGeom>
          <a:noFill/>
        </p:spPr>
        <p:txBody>
          <a:bodyPr wrap="none" rtlCol="0">
            <a:spAutoFit/>
          </a:bodyPr>
          <a:lstStyle/>
          <a:p>
            <a:pPr marL="0" indent="0" algn="ctr">
              <a:lnSpc>
                <a:spcPct val="150000"/>
              </a:lnSpc>
              <a:buNone/>
            </a:pPr>
            <a:r>
              <a:rPr lang="en-GB" b="1">
                <a:solidFill>
                  <a:srgbClr val="00B0F0"/>
                </a:solidFill>
              </a:rPr>
              <a:t>Blockchain technology</a:t>
            </a:r>
            <a:endParaRPr lang="en-GB" sz="1800" b="1">
              <a:solidFill>
                <a:srgbClr val="00B0F0"/>
              </a:solidFill>
            </a:endParaRPr>
          </a:p>
        </p:txBody>
      </p:sp>
      <p:sp>
        <p:nvSpPr>
          <p:cNvPr id="16" name="Tekstvak 16">
            <a:extLst>
              <a:ext uri="{FF2B5EF4-FFF2-40B4-BE49-F238E27FC236}">
                <a16:creationId xmlns:a16="http://schemas.microsoft.com/office/drawing/2014/main" id="{2BC03EA3-6D49-445A-94DB-5C167EC14AB0}"/>
              </a:ext>
            </a:extLst>
          </p:cNvPr>
          <p:cNvSpPr txBox="1"/>
          <p:nvPr/>
        </p:nvSpPr>
        <p:spPr>
          <a:xfrm>
            <a:off x="9217422" y="1963188"/>
            <a:ext cx="2574231" cy="456535"/>
          </a:xfrm>
          <a:prstGeom prst="rect">
            <a:avLst/>
          </a:prstGeom>
          <a:noFill/>
        </p:spPr>
        <p:txBody>
          <a:bodyPr wrap="none" rtlCol="0">
            <a:spAutoFit/>
          </a:bodyPr>
          <a:lstStyle/>
          <a:p>
            <a:pPr marL="0" indent="0" algn="ctr">
              <a:lnSpc>
                <a:spcPct val="150000"/>
              </a:lnSpc>
              <a:buNone/>
            </a:pPr>
            <a:r>
              <a:rPr lang="en-GB" b="1" dirty="0">
                <a:solidFill>
                  <a:srgbClr val="00B0F0"/>
                </a:solidFill>
              </a:rPr>
              <a:t>True Cost Accounting</a:t>
            </a:r>
            <a:endParaRPr lang="en-GB" sz="1800" b="1" dirty="0">
              <a:solidFill>
                <a:srgbClr val="00B0F0"/>
              </a:solidFill>
            </a:endParaRPr>
          </a:p>
        </p:txBody>
      </p:sp>
      <p:pic>
        <p:nvPicPr>
          <p:cNvPr id="7" name="Graphic 6" descr="Document">
            <a:extLst>
              <a:ext uri="{FF2B5EF4-FFF2-40B4-BE49-F238E27FC236}">
                <a16:creationId xmlns:a16="http://schemas.microsoft.com/office/drawing/2014/main" id="{92C70135-56E4-43A9-B5DA-76F2F7375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3900" y="1372241"/>
            <a:ext cx="562082" cy="562082"/>
          </a:xfrm>
          <a:prstGeom prst="rect">
            <a:avLst/>
          </a:prstGeom>
        </p:spPr>
      </p:pic>
      <p:pic>
        <p:nvPicPr>
          <p:cNvPr id="12" name="Graphic 11" descr="Storytelling">
            <a:extLst>
              <a:ext uri="{FF2B5EF4-FFF2-40B4-BE49-F238E27FC236}">
                <a16:creationId xmlns:a16="http://schemas.microsoft.com/office/drawing/2014/main" id="{9A604C6C-16E6-461A-B4B6-75270D9E0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3219" y="1338081"/>
            <a:ext cx="562082" cy="562082"/>
          </a:xfrm>
          <a:prstGeom prst="rect">
            <a:avLst/>
          </a:prstGeom>
        </p:spPr>
      </p:pic>
      <p:pic>
        <p:nvPicPr>
          <p:cNvPr id="18" name="Graphic 17" descr="Blockchain">
            <a:extLst>
              <a:ext uri="{FF2B5EF4-FFF2-40B4-BE49-F238E27FC236}">
                <a16:creationId xmlns:a16="http://schemas.microsoft.com/office/drawing/2014/main" id="{463595AF-A00A-4F94-BF6A-217E362775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30388" y="1372241"/>
            <a:ext cx="562083" cy="562083"/>
          </a:xfrm>
          <a:prstGeom prst="rect">
            <a:avLst/>
          </a:prstGeom>
        </p:spPr>
      </p:pic>
      <p:pic>
        <p:nvPicPr>
          <p:cNvPr id="20" name="Graphic 19" descr="Coins">
            <a:extLst>
              <a:ext uri="{FF2B5EF4-FFF2-40B4-BE49-F238E27FC236}">
                <a16:creationId xmlns:a16="http://schemas.microsoft.com/office/drawing/2014/main" id="{383DA48F-9919-4DFA-A6B0-F6E0DBA5CC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73614" y="1398666"/>
            <a:ext cx="562084" cy="562084"/>
          </a:xfrm>
          <a:prstGeom prst="rect">
            <a:avLst/>
          </a:prstGeom>
        </p:spPr>
      </p:pic>
      <p:sp>
        <p:nvSpPr>
          <p:cNvPr id="24" name="Teardrop 5">
            <a:extLst>
              <a:ext uri="{FF2B5EF4-FFF2-40B4-BE49-F238E27FC236}">
                <a16:creationId xmlns:a16="http://schemas.microsoft.com/office/drawing/2014/main" id="{C6CD1AF9-DC9F-4F42-9CBE-C5C18E561B5C}"/>
              </a:ext>
            </a:extLst>
          </p:cNvPr>
          <p:cNvSpPr/>
          <p:nvPr/>
        </p:nvSpPr>
        <p:spPr>
          <a:xfrm>
            <a:off x="10179708" y="-11754"/>
            <a:ext cx="1829326"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6">
            <a:extLst>
              <a:ext uri="{FF2B5EF4-FFF2-40B4-BE49-F238E27FC236}">
                <a16:creationId xmlns:a16="http://schemas.microsoft.com/office/drawing/2014/main" id="{15FEB3AD-964B-4C15-B24B-C9EDFCD4CB65}"/>
              </a:ext>
            </a:extLst>
          </p:cNvPr>
          <p:cNvSpPr txBox="1"/>
          <p:nvPr/>
        </p:nvSpPr>
        <p:spPr>
          <a:xfrm>
            <a:off x="10297268" y="98350"/>
            <a:ext cx="172947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Useful </a:t>
            </a:r>
            <a:r>
              <a:rPr lang="en-GB" sz="1200" b="1" dirty="0">
                <a:solidFill>
                  <a:prstClr val="white"/>
                </a:solidFill>
                <a:latin typeface="Arial"/>
              </a:rPr>
              <a:t>resource:</a:t>
            </a:r>
          </a:p>
          <a:p>
            <a:pPr algn="ctr">
              <a:defRPr/>
            </a:pPr>
            <a:r>
              <a:rPr lang="en-US" sz="1200" dirty="0">
                <a:solidFill>
                  <a:prstClr val="white"/>
                </a:solidFill>
                <a:latin typeface="Arial"/>
              </a:rPr>
              <a:t>WBCSD: Food &amp; Agriculture </a:t>
            </a:r>
            <a:r>
              <a:rPr lang="en-US" sz="1200" dirty="0">
                <a:solidFill>
                  <a:schemeClr val="bg1"/>
                </a:solidFill>
                <a:latin typeface="Arial"/>
              </a:rPr>
              <a:t>Roadmap – </a:t>
            </a:r>
            <a:r>
              <a:rPr lang="en-US" sz="1200" dirty="0">
                <a:solidFill>
                  <a:schemeClr val="bg1"/>
                </a:solidFill>
                <a:latin typeface="Arial"/>
                <a:hlinkClick r:id="rId11">
                  <a:extLst>
                    <a:ext uri="{A12FA001-AC4F-418D-AE19-62706E023703}">
                      <ahyp:hlinkClr xmlns:ahyp="http://schemas.microsoft.com/office/drawing/2018/hyperlinkcolor" val="tx"/>
                    </a:ext>
                  </a:extLst>
                </a:hlinkClick>
              </a:rPr>
              <a:t>Chapter on policy recommendations from a consumer perspective</a:t>
            </a:r>
            <a:endParaRPr lang="en-US" sz="1200" dirty="0">
              <a:solidFill>
                <a:schemeClr val="bg1"/>
              </a:solidFill>
              <a:latin typeface="Arial"/>
            </a:endParaRPr>
          </a:p>
        </p:txBody>
      </p:sp>
      <p:sp>
        <p:nvSpPr>
          <p:cNvPr id="19" name="Teardrop 8">
            <a:extLst>
              <a:ext uri="{FF2B5EF4-FFF2-40B4-BE49-F238E27FC236}">
                <a16:creationId xmlns:a16="http://schemas.microsoft.com/office/drawing/2014/main" id="{F1022F89-9969-48DD-A068-1C7E3959666A}"/>
              </a:ext>
            </a:extLst>
          </p:cNvPr>
          <p:cNvSpPr/>
          <p:nvPr/>
        </p:nvSpPr>
        <p:spPr>
          <a:xfrm>
            <a:off x="8765632" y="125352"/>
            <a:ext cx="1374145" cy="106182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9">
            <a:extLst>
              <a:ext uri="{FF2B5EF4-FFF2-40B4-BE49-F238E27FC236}">
                <a16:creationId xmlns:a16="http://schemas.microsoft.com/office/drawing/2014/main" id="{C4FC7871-2D85-4E9A-8477-2D9AE227FBC6}"/>
              </a:ext>
            </a:extLst>
          </p:cNvPr>
          <p:cNvSpPr txBox="1"/>
          <p:nvPr/>
        </p:nvSpPr>
        <p:spPr>
          <a:xfrm>
            <a:off x="8821841" y="28796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20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198283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Mentimeter</a:t>
            </a:r>
            <a:endParaRPr lang="en-GB" dirty="0"/>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616448"/>
            <a:ext cx="11156085" cy="4067175"/>
          </a:xfrm>
        </p:spPr>
        <p:txBody>
          <a:bodyPr>
            <a:normAutofit/>
          </a:bodyPr>
          <a:lstStyle/>
          <a:p>
            <a:pPr marL="0" indent="0">
              <a:lnSpc>
                <a:spcPct val="150000"/>
              </a:lnSpc>
              <a:buNone/>
            </a:pPr>
            <a:br>
              <a:rPr lang="en-US" dirty="0"/>
            </a:br>
            <a:endParaRPr lang="en-US" dirty="0"/>
          </a:p>
        </p:txBody>
      </p:sp>
      <p:sp>
        <p:nvSpPr>
          <p:cNvPr id="9" name="Oval 8">
            <a:extLst>
              <a:ext uri="{FF2B5EF4-FFF2-40B4-BE49-F238E27FC236}">
                <a16:creationId xmlns:a16="http://schemas.microsoft.com/office/drawing/2014/main" id="{B91A1C5B-93C6-4122-BA83-632699C87B0D}"/>
              </a:ext>
            </a:extLst>
          </p:cNvPr>
          <p:cNvSpPr/>
          <p:nvPr/>
        </p:nvSpPr>
        <p:spPr>
          <a:xfrm>
            <a:off x="2343817"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49E59EA-4651-44DB-B46E-14F1D0E44EAC}"/>
              </a:ext>
            </a:extLst>
          </p:cNvPr>
          <p:cNvSpPr txBox="1"/>
          <p:nvPr/>
        </p:nvSpPr>
        <p:spPr>
          <a:xfrm>
            <a:off x="2704330" y="2363449"/>
            <a:ext cx="2865287" cy="2893100"/>
          </a:xfrm>
          <a:prstGeom prst="rect">
            <a:avLst/>
          </a:prstGeom>
          <a:noFill/>
        </p:spPr>
        <p:txBody>
          <a:bodyPr wrap="square" rtlCol="0">
            <a:spAutoFit/>
          </a:bodyPr>
          <a:lstStyle/>
          <a:p>
            <a:r>
              <a:rPr lang="en-GB" sz="2600" dirty="0">
                <a:solidFill>
                  <a:schemeClr val="bg1"/>
                </a:solidFill>
              </a:rPr>
              <a:t>What top 2 challenges do you face in marketing your sustainability efforts?</a:t>
            </a:r>
            <a:br>
              <a:rPr lang="en-US" sz="2600" dirty="0">
                <a:solidFill>
                  <a:schemeClr val="bg1"/>
                </a:solidFill>
              </a:rPr>
            </a:br>
            <a:endParaRPr lang="en-US" sz="2600" dirty="0">
              <a:solidFill>
                <a:schemeClr val="bg1"/>
              </a:solidFill>
            </a:endParaRPr>
          </a:p>
          <a:p>
            <a:endParaRPr lang="en-CH" sz="2600" dirty="0">
              <a:solidFill>
                <a:schemeClr val="bg1"/>
              </a:solidFill>
            </a:endParaRPr>
          </a:p>
        </p:txBody>
      </p:sp>
      <p:sp>
        <p:nvSpPr>
          <p:cNvPr id="11" name="Oval 10">
            <a:extLst>
              <a:ext uri="{FF2B5EF4-FFF2-40B4-BE49-F238E27FC236}">
                <a16:creationId xmlns:a16="http://schemas.microsoft.com/office/drawing/2014/main" id="{882C164D-0536-4949-93A4-87C77106BA5D}"/>
              </a:ext>
            </a:extLst>
          </p:cNvPr>
          <p:cNvSpPr/>
          <p:nvPr/>
        </p:nvSpPr>
        <p:spPr>
          <a:xfrm>
            <a:off x="6868596"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81882AE0-6490-41EC-A554-184C46FBC3E8}"/>
              </a:ext>
            </a:extLst>
          </p:cNvPr>
          <p:cNvSpPr txBox="1"/>
          <p:nvPr/>
        </p:nvSpPr>
        <p:spPr>
          <a:xfrm>
            <a:off x="7203708" y="2582877"/>
            <a:ext cx="2644475" cy="2092881"/>
          </a:xfrm>
          <a:prstGeom prst="rect">
            <a:avLst/>
          </a:prstGeom>
          <a:noFill/>
        </p:spPr>
        <p:txBody>
          <a:bodyPr wrap="square" rtlCol="0">
            <a:spAutoFit/>
          </a:bodyPr>
          <a:lstStyle/>
          <a:p>
            <a:pPr algn="ctr"/>
            <a:r>
              <a:rPr lang="en-US" sz="2600">
                <a:solidFill>
                  <a:schemeClr val="lt1"/>
                </a:solidFill>
              </a:rPr>
              <a:t>How does your business engage with consumers?</a:t>
            </a:r>
          </a:p>
          <a:p>
            <a:endParaRPr lang="en-CH" sz="2600"/>
          </a:p>
        </p:txBody>
      </p:sp>
      <p:pic>
        <p:nvPicPr>
          <p:cNvPr id="8" name="Graphic 7" descr="Bar chart">
            <a:extLst>
              <a:ext uri="{FF2B5EF4-FFF2-40B4-BE49-F238E27FC236}">
                <a16:creationId xmlns:a16="http://schemas.microsoft.com/office/drawing/2014/main" id="{AF28476B-5733-419E-9D5C-7A4156B492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13" name="Teardrop 6">
            <a:extLst>
              <a:ext uri="{FF2B5EF4-FFF2-40B4-BE49-F238E27FC236}">
                <a16:creationId xmlns:a16="http://schemas.microsoft.com/office/drawing/2014/main" id="{9C7AC124-2DDD-4444-A44F-CB755B07971D}"/>
              </a:ext>
            </a:extLst>
          </p:cNvPr>
          <p:cNvSpPr/>
          <p:nvPr/>
        </p:nvSpPr>
        <p:spPr>
          <a:xfrm>
            <a:off x="9438039" y="221226"/>
            <a:ext cx="1442145" cy="114935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7">
            <a:extLst>
              <a:ext uri="{FF2B5EF4-FFF2-40B4-BE49-F238E27FC236}">
                <a16:creationId xmlns:a16="http://schemas.microsoft.com/office/drawing/2014/main" id="{090C7900-8BD1-4EA5-8D49-93B4A19CE4C3}"/>
              </a:ext>
            </a:extLst>
          </p:cNvPr>
          <p:cNvSpPr txBox="1"/>
          <p:nvPr/>
        </p:nvSpPr>
        <p:spPr>
          <a:xfrm>
            <a:off x="9481889"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20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4137268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46</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977508770"/>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1049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05F2-1D88-4B6F-B483-5FE57636AE3B}"/>
              </a:ext>
            </a:extLst>
          </p:cNvPr>
          <p:cNvSpPr>
            <a:spLocks noGrp="1"/>
          </p:cNvSpPr>
          <p:nvPr>
            <p:ph type="title"/>
          </p:nvPr>
        </p:nvSpPr>
        <p:spPr/>
        <p:txBody>
          <a:bodyPr>
            <a:normAutofit/>
          </a:bodyPr>
          <a:lstStyle/>
          <a:p>
            <a:r>
              <a:rPr lang="en-US" sz="2900" dirty="0"/>
              <a:t>Concrete steps to undertaking a 1</a:t>
            </a:r>
            <a:r>
              <a:rPr lang="en-US" sz="2900" baseline="30000" dirty="0"/>
              <a:t>st</a:t>
            </a:r>
            <a:r>
              <a:rPr lang="en-US" sz="2900" dirty="0"/>
              <a:t> natural capital assessment</a:t>
            </a:r>
            <a:endParaRPr lang="nl-NL" sz="2900" dirty="0"/>
          </a:p>
        </p:txBody>
      </p:sp>
      <p:sp>
        <p:nvSpPr>
          <p:cNvPr id="4" name="Tijdelijke aanduiding voor dianummer 3">
            <a:extLst>
              <a:ext uri="{FF2B5EF4-FFF2-40B4-BE49-F238E27FC236}">
                <a16:creationId xmlns:a16="http://schemas.microsoft.com/office/drawing/2014/main" id="{03A3B89A-4D6F-4190-87DA-C653611CA119}"/>
              </a:ext>
            </a:extLst>
          </p:cNvPr>
          <p:cNvSpPr>
            <a:spLocks noGrp="1"/>
          </p:cNvSpPr>
          <p:nvPr>
            <p:ph type="sldNum" sz="quarter" idx="12"/>
          </p:nvPr>
        </p:nvSpPr>
        <p:spPr/>
        <p:txBody>
          <a:bodyPr/>
          <a:lstStyle/>
          <a:p>
            <a:fld id="{971CEC84-1649-40CE-BFF6-7286506FEA08}" type="slidenum">
              <a:rPr lang="en-GB" smtClean="0"/>
              <a:pPr/>
              <a:t>47</a:t>
            </a:fld>
            <a:endParaRPr lang="en-GB"/>
          </a:p>
        </p:txBody>
      </p:sp>
      <p:pic>
        <p:nvPicPr>
          <p:cNvPr id="6" name="Afbeelding 5">
            <a:extLst>
              <a:ext uri="{FF2B5EF4-FFF2-40B4-BE49-F238E27FC236}">
                <a16:creationId xmlns:a16="http://schemas.microsoft.com/office/drawing/2014/main" id="{A1DEE907-F64D-407D-BE1E-CD65D82A9F95}"/>
              </a:ext>
            </a:extLst>
          </p:cNvPr>
          <p:cNvPicPr>
            <a:picLocks noChangeAspect="1"/>
          </p:cNvPicPr>
          <p:nvPr/>
        </p:nvPicPr>
        <p:blipFill>
          <a:blip r:embed="rId3"/>
          <a:stretch>
            <a:fillRect/>
          </a:stretch>
        </p:blipFill>
        <p:spPr>
          <a:xfrm>
            <a:off x="532833" y="2632579"/>
            <a:ext cx="9557840" cy="3829855"/>
          </a:xfrm>
          <a:prstGeom prst="rect">
            <a:avLst/>
          </a:prstGeom>
        </p:spPr>
      </p:pic>
      <p:pic>
        <p:nvPicPr>
          <p:cNvPr id="7" name="Picture 19">
            <a:extLst>
              <a:ext uri="{FF2B5EF4-FFF2-40B4-BE49-F238E27FC236}">
                <a16:creationId xmlns:a16="http://schemas.microsoft.com/office/drawing/2014/main" id="{47C0D1CA-59BD-43C1-93C9-31BAE47F47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532833" y="1087111"/>
            <a:ext cx="9348243" cy="1461859"/>
          </a:xfrm>
          <a:prstGeom prst="rect">
            <a:avLst/>
          </a:prstGeom>
        </p:spPr>
      </p:pic>
      <p:sp>
        <p:nvSpPr>
          <p:cNvPr id="8" name="Teardrop 4">
            <a:extLst>
              <a:ext uri="{FF2B5EF4-FFF2-40B4-BE49-F238E27FC236}">
                <a16:creationId xmlns:a16="http://schemas.microsoft.com/office/drawing/2014/main" id="{B2DBD714-BFCF-43F6-8450-6DCC34F20774}"/>
              </a:ext>
            </a:extLst>
          </p:cNvPr>
          <p:cNvSpPr/>
          <p:nvPr/>
        </p:nvSpPr>
        <p:spPr>
          <a:xfrm>
            <a:off x="10698233" y="184172"/>
            <a:ext cx="1297653" cy="109792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7">
            <a:extLst>
              <a:ext uri="{FF2B5EF4-FFF2-40B4-BE49-F238E27FC236}">
                <a16:creationId xmlns:a16="http://schemas.microsoft.com/office/drawing/2014/main" id="{06BF3656-C51B-41CD-A8BE-D0221DF4F760}"/>
              </a:ext>
            </a:extLst>
          </p:cNvPr>
          <p:cNvSpPr txBox="1"/>
          <p:nvPr/>
        </p:nvSpPr>
        <p:spPr>
          <a:xfrm>
            <a:off x="10698233" y="376922"/>
            <a:ext cx="1402233" cy="786803"/>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21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760007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dirty="0">
                <a:solidFill>
                  <a:srgbClr val="23BAED"/>
                </a:solidFill>
              </a:rPr>
              <a:t>Identifying your natural capital impacts &amp; dependencies</a:t>
            </a:r>
            <a:endParaRPr lang="en-GB" sz="4000"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dirty="0">
                <a:solidFill>
                  <a:srgbClr val="BBD151"/>
                </a:solidFill>
                <a:latin typeface="Arial"/>
                <a:ea typeface="Verdana" panose="020B0604030504040204" pitchFamily="34" charset="0"/>
              </a:rPr>
              <a:t>Impact drivers and dependency pathways</a:t>
            </a:r>
            <a:endParaRPr lang="en-CH" sz="2400" b="1" i="1" kern="0" dirty="0">
              <a:solidFill>
                <a:srgbClr val="BBD151"/>
              </a:solidFill>
              <a:latin typeface="Arial"/>
              <a:ea typeface="Verdana" panose="020B0604030504040204" pitchFamily="34" charset="0"/>
            </a:endParaRPr>
          </a:p>
        </p:txBody>
      </p:sp>
    </p:spTree>
    <p:extLst>
      <p:ext uri="{BB962C8B-B14F-4D97-AF65-F5344CB8AC3E}">
        <p14:creationId xmlns:p14="http://schemas.microsoft.com/office/powerpoint/2010/main" val="4105340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75D0C-94F9-4464-AA76-1E5BBC864485}"/>
              </a:ext>
            </a:extLst>
          </p:cNvPr>
          <p:cNvSpPr>
            <a:spLocks noGrp="1"/>
          </p:cNvSpPr>
          <p:nvPr>
            <p:ph type="title"/>
          </p:nvPr>
        </p:nvSpPr>
        <p:spPr>
          <a:xfrm>
            <a:off x="314195" y="125352"/>
            <a:ext cx="11454671" cy="878150"/>
          </a:xfrm>
        </p:spPr>
        <p:txBody>
          <a:bodyPr>
            <a:normAutofit/>
          </a:bodyPr>
          <a:lstStyle/>
          <a:p>
            <a:r>
              <a:rPr lang="en-US" sz="2800" dirty="0"/>
              <a:t>Concrete steps to undertaking a 1</a:t>
            </a:r>
            <a:r>
              <a:rPr lang="en-US" sz="2800" baseline="30000" dirty="0"/>
              <a:t>st</a:t>
            </a:r>
            <a:r>
              <a:rPr lang="en-US" sz="2800" dirty="0"/>
              <a:t> natural capital assessment</a:t>
            </a:r>
            <a:endParaRPr lang="nl-NL" sz="2800" dirty="0"/>
          </a:p>
        </p:txBody>
      </p:sp>
      <p:sp>
        <p:nvSpPr>
          <p:cNvPr id="4" name="Tijdelijke aanduiding voor dianummer 3">
            <a:extLst>
              <a:ext uri="{FF2B5EF4-FFF2-40B4-BE49-F238E27FC236}">
                <a16:creationId xmlns:a16="http://schemas.microsoft.com/office/drawing/2014/main" id="{353A0E43-6ACD-4801-9EE5-92A54D861DA4}"/>
              </a:ext>
            </a:extLst>
          </p:cNvPr>
          <p:cNvSpPr>
            <a:spLocks noGrp="1"/>
          </p:cNvSpPr>
          <p:nvPr>
            <p:ph type="sldNum" sz="quarter" idx="12"/>
          </p:nvPr>
        </p:nvSpPr>
        <p:spPr/>
        <p:txBody>
          <a:bodyPr/>
          <a:lstStyle/>
          <a:p>
            <a:fld id="{971CEC84-1649-40CE-BFF6-7286506FEA08}" type="slidenum">
              <a:rPr lang="en-GB" smtClean="0"/>
              <a:pPr/>
              <a:t>49</a:t>
            </a:fld>
            <a:endParaRPr lang="en-GB"/>
          </a:p>
        </p:txBody>
      </p:sp>
      <p:pic>
        <p:nvPicPr>
          <p:cNvPr id="6" name="Afbeelding 5">
            <a:extLst>
              <a:ext uri="{FF2B5EF4-FFF2-40B4-BE49-F238E27FC236}">
                <a16:creationId xmlns:a16="http://schemas.microsoft.com/office/drawing/2014/main" id="{97625EB2-7C61-46D1-A25E-E57E826CD0A0}"/>
              </a:ext>
            </a:extLst>
          </p:cNvPr>
          <p:cNvPicPr>
            <a:picLocks noChangeAspect="1"/>
          </p:cNvPicPr>
          <p:nvPr/>
        </p:nvPicPr>
        <p:blipFill>
          <a:blip r:embed="rId3"/>
          <a:stretch>
            <a:fillRect/>
          </a:stretch>
        </p:blipFill>
        <p:spPr>
          <a:xfrm>
            <a:off x="462456" y="2659607"/>
            <a:ext cx="8965489" cy="3590910"/>
          </a:xfrm>
          <a:prstGeom prst="rect">
            <a:avLst/>
          </a:prstGeom>
        </p:spPr>
      </p:pic>
      <p:pic>
        <p:nvPicPr>
          <p:cNvPr id="7" name="Picture 31">
            <a:extLst>
              <a:ext uri="{FF2B5EF4-FFF2-40B4-BE49-F238E27FC236}">
                <a16:creationId xmlns:a16="http://schemas.microsoft.com/office/drawing/2014/main" id="{6A7AB295-D8E5-4FAD-9B44-854C39956F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8" name="Oval 34">
            <a:extLst>
              <a:ext uri="{FF2B5EF4-FFF2-40B4-BE49-F238E27FC236}">
                <a16:creationId xmlns:a16="http://schemas.microsoft.com/office/drawing/2014/main" id="{7AC5CF19-5D17-4FC7-9B01-762FF04A418E}"/>
              </a:ext>
            </a:extLst>
          </p:cNvPr>
          <p:cNvSpPr/>
          <p:nvPr/>
        </p:nvSpPr>
        <p:spPr>
          <a:xfrm>
            <a:off x="2159914" y="3008437"/>
            <a:ext cx="4251395" cy="420563"/>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30">
            <a:extLst>
              <a:ext uri="{FF2B5EF4-FFF2-40B4-BE49-F238E27FC236}">
                <a16:creationId xmlns:a16="http://schemas.microsoft.com/office/drawing/2014/main" id="{18CD28D0-BDF5-4961-9E9C-F6F3B0D992FD}"/>
              </a:ext>
            </a:extLst>
          </p:cNvPr>
          <p:cNvSpPr/>
          <p:nvPr/>
        </p:nvSpPr>
        <p:spPr>
          <a:xfrm>
            <a:off x="3976351"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896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idx="4294967295"/>
          </p:nvPr>
        </p:nvSpPr>
        <p:spPr>
          <a:xfrm>
            <a:off x="314194" y="125352"/>
            <a:ext cx="11498123" cy="878150"/>
          </a:xfrm>
        </p:spPr>
        <p:txBody>
          <a:bodyPr/>
          <a:lstStyle/>
          <a:p>
            <a:r>
              <a:rPr lang="en-US" dirty="0"/>
              <a:t>A few “house rules” – virtual training</a:t>
            </a:r>
            <a:endParaRPr lang="en-CH" dirty="0"/>
          </a:p>
        </p:txBody>
      </p:sp>
      <p:grpSp>
        <p:nvGrpSpPr>
          <p:cNvPr id="5" name="Group 4">
            <a:extLst>
              <a:ext uri="{FF2B5EF4-FFF2-40B4-BE49-F238E27FC236}">
                <a16:creationId xmlns:a16="http://schemas.microsoft.com/office/drawing/2014/main" id="{ABA6AC54-CF6E-4DCD-83DC-5308BEBD7F54}"/>
              </a:ext>
            </a:extLst>
          </p:cNvPr>
          <p:cNvGrpSpPr/>
          <p:nvPr/>
        </p:nvGrpSpPr>
        <p:grpSpPr>
          <a:xfrm>
            <a:off x="1205409" y="2318324"/>
            <a:ext cx="10038422" cy="3102187"/>
            <a:chOff x="729303" y="1706468"/>
            <a:chExt cx="10038422" cy="3102187"/>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0646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51B0E51A-58A5-4D7E-AB03-10997D0E3B62}"/>
                </a:ext>
              </a:extLst>
            </p:cNvPr>
            <p:cNvSpPr txBox="1"/>
            <p:nvPr/>
          </p:nvSpPr>
          <p:spPr>
            <a:xfrm>
              <a:off x="1659357" y="1818443"/>
              <a:ext cx="8300622" cy="461665"/>
            </a:xfrm>
            <a:prstGeom prst="rect">
              <a:avLst/>
            </a:prstGeom>
            <a:noFill/>
          </p:spPr>
          <p:txBody>
            <a:bodyPr wrap="square" rtlCol="0">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59357" y="3546250"/>
              <a:ext cx="9108368" cy="461665"/>
            </a:xfrm>
            <a:prstGeom prst="rect">
              <a:avLst/>
            </a:prstGeom>
            <a:noFill/>
          </p:spPr>
          <p:txBody>
            <a:bodyPr wrap="square" rtlCol="0" anchor="t">
              <a:spAutoFit/>
            </a:bodyPr>
            <a:lstStyle/>
            <a:p>
              <a:r>
                <a:rPr lang="en-US" sz="2400">
                  <a:solidFill>
                    <a:schemeClr val="tx1">
                      <a:lumMod val="65000"/>
                      <a:lumOff val="35000"/>
                    </a:schemeClr>
                  </a:solidFill>
                </a:rPr>
                <a:t>Use "speaker mode" to help focus your attention.</a:t>
              </a:r>
              <a:endParaRPr lang="en-US" sz="2400">
                <a:solidFill>
                  <a:schemeClr val="tx1">
                    <a:lumMod val="65000"/>
                    <a:lumOff val="35000"/>
                  </a:schemeClr>
                </a:solidFill>
                <a:cs typeface="Arial"/>
              </a:endParaRPr>
            </a:p>
          </p:txBody>
        </p:sp>
        <p:sp>
          <p:nvSpPr>
            <p:cNvPr id="14" name="TextBox 13">
              <a:extLst>
                <a:ext uri="{FF2B5EF4-FFF2-40B4-BE49-F238E27FC236}">
                  <a16:creationId xmlns:a16="http://schemas.microsoft.com/office/drawing/2014/main" id="{8B1300E9-6FB3-4100-A872-50F637E39D48}"/>
                </a:ext>
              </a:extLst>
            </p:cNvPr>
            <p:cNvSpPr txBox="1"/>
            <p:nvPr/>
          </p:nvSpPr>
          <p:spPr>
            <a:xfrm>
              <a:off x="1659357" y="4309829"/>
              <a:ext cx="8300622" cy="461665"/>
            </a:xfrm>
            <a:prstGeom prst="rect">
              <a:avLst/>
            </a:prstGeom>
            <a:noFill/>
          </p:spPr>
          <p:txBody>
            <a:bodyPr wrap="square" rtlCol="0" anchor="t">
              <a:spAutoFit/>
            </a:bodyPr>
            <a:lstStyle/>
            <a:p>
              <a:r>
                <a:rPr lang="en-US" sz="2400" dirty="0">
                  <a:solidFill>
                    <a:schemeClr val="tx1">
                      <a:lumMod val="65000"/>
                      <a:lumOff val="35000"/>
                    </a:schemeClr>
                  </a:solidFill>
                </a:rPr>
                <a:t>Resist the urge to multi-task and be prepared to engage!</a:t>
              </a:r>
              <a:endParaRPr lang="en-US" dirty="0">
                <a:solidFill>
                  <a:schemeClr val="tx1">
                    <a:lumMod val="65000"/>
                    <a:lumOff val="35000"/>
                  </a:schemeClr>
                </a:solidFill>
              </a:endParaRPr>
            </a:p>
          </p:txBody>
        </p:sp>
      </p:grpSp>
      <p:sp>
        <p:nvSpPr>
          <p:cNvPr id="12" name="TextBox 11">
            <a:extLst>
              <a:ext uri="{FF2B5EF4-FFF2-40B4-BE49-F238E27FC236}">
                <a16:creationId xmlns:a16="http://schemas.microsoft.com/office/drawing/2014/main" id="{7E130265-E124-422D-A194-1C67567D1025}"/>
              </a:ext>
            </a:extLst>
          </p:cNvPr>
          <p:cNvSpPr txBox="1"/>
          <p:nvPr/>
        </p:nvSpPr>
        <p:spPr>
          <a:xfrm>
            <a:off x="2135463" y="3091375"/>
            <a:ext cx="9220128" cy="830997"/>
          </a:xfrm>
          <a:prstGeom prst="rect">
            <a:avLst/>
          </a:prstGeom>
          <a:noFill/>
        </p:spPr>
        <p:txBody>
          <a:bodyPr wrap="square" rtlCol="0">
            <a:spAutoFit/>
          </a:bodyPr>
          <a:lstStyle/>
          <a:p>
            <a:r>
              <a:rPr lang="en-US" sz="2400">
                <a:solidFill>
                  <a:schemeClr val="tx1">
                    <a:lumMod val="65000"/>
                    <a:lumOff val="35000"/>
                  </a:schemeClr>
                </a:solidFill>
              </a:rPr>
              <a:t>But please do feel free to use your camera even when not speaking.</a:t>
            </a:r>
          </a:p>
        </p:txBody>
      </p:sp>
      <p:sp>
        <p:nvSpPr>
          <p:cNvPr id="13" name="Star: 4 Points 12">
            <a:extLst>
              <a:ext uri="{FF2B5EF4-FFF2-40B4-BE49-F238E27FC236}">
                <a16:creationId xmlns:a16="http://schemas.microsoft.com/office/drawing/2014/main" id="{D9718163-46E6-465F-8C91-87F9B4537D70}"/>
              </a:ext>
            </a:extLst>
          </p:cNvPr>
          <p:cNvSpPr/>
          <p:nvPr/>
        </p:nvSpPr>
        <p:spPr>
          <a:xfrm>
            <a:off x="1205409" y="3129942"/>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988A011E-CEF8-433C-88C9-958025D40473}"/>
              </a:ext>
            </a:extLst>
          </p:cNvPr>
          <p:cNvSpPr txBox="1"/>
          <p:nvPr/>
        </p:nvSpPr>
        <p:spPr>
          <a:xfrm>
            <a:off x="2135463" y="1511065"/>
            <a:ext cx="8300622" cy="830997"/>
          </a:xfrm>
          <a:prstGeom prst="rect">
            <a:avLst/>
          </a:prstGeom>
          <a:noFill/>
        </p:spPr>
        <p:txBody>
          <a:bodyPr wrap="square" rtlCol="0" anchor="t">
            <a:spAutoFit/>
          </a:bodyPr>
          <a:lstStyle/>
          <a:p>
            <a:r>
              <a:rPr lang="en-US" sz="2400">
                <a:solidFill>
                  <a:schemeClr val="tx1">
                    <a:lumMod val="65000"/>
                    <a:lumOff val="35000"/>
                  </a:schemeClr>
                </a:solidFill>
              </a:rPr>
              <a:t>Please rename (under Participants) to have your full name and organization.</a:t>
            </a:r>
            <a:endParaRPr lang="en-US">
              <a:solidFill>
                <a:schemeClr val="tx1">
                  <a:lumMod val="65000"/>
                  <a:lumOff val="35000"/>
                </a:schemeClr>
              </a:solidFill>
            </a:endParaRPr>
          </a:p>
        </p:txBody>
      </p:sp>
      <p:sp>
        <p:nvSpPr>
          <p:cNvPr id="10" name="Star: 4 Points 9">
            <a:extLst>
              <a:ext uri="{FF2B5EF4-FFF2-40B4-BE49-F238E27FC236}">
                <a16:creationId xmlns:a16="http://schemas.microsoft.com/office/drawing/2014/main" id="{73B0C68E-0DFA-48C9-A4E8-E8BAE2BE5F31}"/>
              </a:ext>
            </a:extLst>
          </p:cNvPr>
          <p:cNvSpPr/>
          <p:nvPr/>
        </p:nvSpPr>
        <p:spPr>
          <a:xfrm>
            <a:off x="1256727" y="156537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Slide Number Placeholder 3">
            <a:extLst>
              <a:ext uri="{FF2B5EF4-FFF2-40B4-BE49-F238E27FC236}">
                <a16:creationId xmlns:a16="http://schemas.microsoft.com/office/drawing/2014/main" id="{1F81D9AA-2719-41AA-ABBD-1065EB2F83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5" name="Picture 4" descr="photography of pathway">
            <a:extLst>
              <a:ext uri="{FF2B5EF4-FFF2-40B4-BE49-F238E27FC236}">
                <a16:creationId xmlns:a16="http://schemas.microsoft.com/office/drawing/2014/main" id="{C3E23BBE-1E0F-4F3E-BF89-E22134EAFE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a:t>Optional video – practical example of impacts/dependencies</a:t>
            </a:r>
            <a:endParaRPr lang="en-CH"/>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619098" y="5615498"/>
            <a:ext cx="7075165"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4"/>
              </a:rPr>
              <a:t>https://www.youtube.com/watch?v=qtgm-3EQOU4</a:t>
            </a:r>
            <a:endParaRPr lang="en-CH" sz="1800" dirty="0">
              <a:effectLst/>
              <a:latin typeface="Calibri" panose="020F0502020204030204" pitchFamily="34" charset="0"/>
              <a:ea typeface="Calibri" panose="020F0502020204030204" pitchFamily="34" charset="0"/>
            </a:endParaRPr>
          </a:p>
          <a:p>
            <a:pPr marL="0" indent="0">
              <a:buNone/>
            </a:pPr>
            <a:endParaRPr lang="en-CH" dirty="0"/>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Placeholder 5" descr="Haagen-Dazs ❤️ Honey Bees - Pollinator Habitat - YouTube">
            <a:extLst>
              <a:ext uri="{FF2B5EF4-FFF2-40B4-BE49-F238E27FC236}">
                <a16:creationId xmlns:a16="http://schemas.microsoft.com/office/drawing/2014/main" id="{733598AA-50A7-496A-9979-F20A4C1F8B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725332" y="1193186"/>
            <a:ext cx="6675848" cy="3809615"/>
          </a:xfrm>
          <a:prstGeom prst="rect">
            <a:avLst/>
          </a:prstGeom>
        </p:spPr>
      </p:pic>
      <p:sp>
        <p:nvSpPr>
          <p:cNvPr id="6" name="TextBox 5">
            <a:extLst>
              <a:ext uri="{FF2B5EF4-FFF2-40B4-BE49-F238E27FC236}">
                <a16:creationId xmlns:a16="http://schemas.microsoft.com/office/drawing/2014/main" id="{96C44F48-6721-4815-8676-AD05BD7F7CDC}"/>
              </a:ext>
            </a:extLst>
          </p:cNvPr>
          <p:cNvSpPr txBox="1"/>
          <p:nvPr/>
        </p:nvSpPr>
        <p:spPr>
          <a:xfrm>
            <a:off x="2284234" y="5237569"/>
            <a:ext cx="8621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example from Haagen-Dazs on their honeybees pollinator habitat project</a:t>
            </a:r>
            <a:endParaRPr kumimoji="0" lang="en-CH"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7" name="Online Media 6" descr="Haagen-Dazs ❤️ Honey Bees - Pollinator Habitat">
            <a:hlinkClick r:id="" action="ppaction://media"/>
            <a:extLst>
              <a:ext uri="{FF2B5EF4-FFF2-40B4-BE49-F238E27FC236}">
                <a16:creationId xmlns:a16="http://schemas.microsoft.com/office/drawing/2014/main" id="{F3E2042E-0C04-0546-9ACB-BD27D3B8E559}"/>
              </a:ext>
            </a:extLst>
          </p:cNvPr>
          <p:cNvPicPr>
            <a:picLocks noRot="1" noChangeAspect="1"/>
          </p:cNvPicPr>
          <p:nvPr>
            <a:videoFile r:link="rId1"/>
          </p:nvPr>
        </p:nvPicPr>
        <p:blipFill>
          <a:blip r:embed="rId6"/>
          <a:stretch>
            <a:fillRect/>
          </a:stretch>
        </p:blipFill>
        <p:spPr>
          <a:xfrm>
            <a:off x="2790820" y="1251099"/>
            <a:ext cx="6526362" cy="3687395"/>
          </a:xfrm>
          <a:prstGeom prst="rect">
            <a:avLst/>
          </a:prstGeom>
        </p:spPr>
      </p:pic>
    </p:spTree>
    <p:extLst>
      <p:ext uri="{BB962C8B-B14F-4D97-AF65-F5344CB8AC3E}">
        <p14:creationId xmlns:p14="http://schemas.microsoft.com/office/powerpoint/2010/main" val="42015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Natural capital impacts &amp; impact drivers</a:t>
            </a:r>
            <a:endParaRPr dirty="0"/>
          </a:p>
        </p:txBody>
      </p:sp>
      <p:pic>
        <p:nvPicPr>
          <p:cNvPr id="1052" name="Google Shape;1052;p38"/>
          <p:cNvPicPr preferRelativeResize="0"/>
          <p:nvPr/>
        </p:nvPicPr>
        <p:blipFill rotWithShape="1">
          <a:blip r:embed="rId3">
            <a:alphaModFix/>
          </a:blip>
          <a:srcRect l="29712" t="38120" r="30577" b="34359"/>
          <a:stretch/>
        </p:blipFill>
        <p:spPr>
          <a:xfrm>
            <a:off x="163893" y="2711327"/>
            <a:ext cx="6123605" cy="2772273"/>
          </a:xfrm>
          <a:prstGeom prst="rect">
            <a:avLst/>
          </a:prstGeom>
          <a:noFill/>
          <a:ln>
            <a:noFill/>
          </a:ln>
        </p:spPr>
      </p:pic>
      <p:sp>
        <p:nvSpPr>
          <p:cNvPr id="1053" name="Google Shape;1053;p38"/>
          <p:cNvSpPr txBox="1"/>
          <p:nvPr/>
        </p:nvSpPr>
        <p:spPr>
          <a:xfrm>
            <a:off x="163893" y="1486042"/>
            <a:ext cx="593210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3BAED"/>
              </a:buClr>
              <a:buSzPts val="2400"/>
              <a:buFont typeface="Arial"/>
              <a:buNone/>
            </a:pPr>
            <a:r>
              <a:rPr lang="en-GB" b="1" i="0" u="none" strike="noStrike" cap="none" dirty="0">
                <a:solidFill>
                  <a:srgbClr val="23BAED"/>
                </a:solidFill>
                <a:latin typeface="Arial"/>
                <a:ea typeface="Arial"/>
                <a:cs typeface="Arial"/>
                <a:sym typeface="Arial"/>
              </a:rPr>
              <a:t>The negative or positive effect of business activity on natural capital</a:t>
            </a:r>
            <a:endParaRPr b="1" i="0" u="none" strike="noStrike" cap="none" dirty="0">
              <a:solidFill>
                <a:srgbClr val="23BAED"/>
              </a:solidFill>
              <a:latin typeface="Arial"/>
              <a:ea typeface="Arial"/>
              <a:cs typeface="Arial"/>
              <a:sym typeface="Arial"/>
            </a:endParaRPr>
          </a:p>
        </p:txBody>
      </p:sp>
      <p:grpSp>
        <p:nvGrpSpPr>
          <p:cNvPr id="1054" name="Google Shape;1054;p38"/>
          <p:cNvGrpSpPr/>
          <p:nvPr/>
        </p:nvGrpSpPr>
        <p:grpSpPr>
          <a:xfrm>
            <a:off x="10046970" y="125753"/>
            <a:ext cx="2037121" cy="1526066"/>
            <a:chOff x="4220691" y="3621813"/>
            <a:chExt cx="1314905" cy="1045939"/>
          </a:xfrm>
        </p:grpSpPr>
        <p:sp>
          <p:nvSpPr>
            <p:cNvPr id="1055" name="Google Shape;1055;p38"/>
            <p:cNvSpPr/>
            <p:nvPr/>
          </p:nvSpPr>
          <p:spPr>
            <a:xfrm>
              <a:off x="4220691" y="3621813"/>
              <a:ext cx="1314905" cy="1045939"/>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700" b="0" i="0" u="none" strike="noStrike" cap="none" dirty="0">
                <a:solidFill>
                  <a:srgbClr val="FFFFFF"/>
                </a:solidFill>
                <a:latin typeface="Arial"/>
                <a:ea typeface="Arial"/>
                <a:cs typeface="Arial"/>
                <a:sym typeface="Arial"/>
              </a:endParaRPr>
            </a:p>
          </p:txBody>
        </p:sp>
        <p:sp>
          <p:nvSpPr>
            <p:cNvPr id="1056" name="Google Shape;1056;p38"/>
            <p:cNvSpPr txBox="1"/>
            <p:nvPr/>
          </p:nvSpPr>
          <p:spPr>
            <a:xfrm>
              <a:off x="4299466" y="3799780"/>
              <a:ext cx="1236130" cy="612090"/>
            </a:xfrm>
            <a:prstGeom prst="rect">
              <a:avLst/>
            </a:prstGeom>
            <a:noFill/>
            <a:ln>
              <a:noFill/>
            </a:ln>
          </p:spPr>
          <p:txBody>
            <a:bodyPr spcFirstLastPara="1" wrap="square" lIns="91425" tIns="45700" rIns="91425" bIns="45700" anchor="t" anchorCtr="0">
              <a:spAutoFit/>
            </a:bodyPr>
            <a:lstStyle/>
            <a:p>
              <a:pPr lvl="0" algn="ctr">
                <a:buClr>
                  <a:srgbClr val="FFFFFF"/>
                </a:buClr>
                <a:buSzPts val="1800"/>
              </a:pPr>
              <a:r>
                <a:rPr lang="en-GB" sz="1500" b="0" i="0" u="none" strike="noStrike" cap="none" dirty="0">
                  <a:solidFill>
                    <a:srgbClr val="FFFFFF"/>
                  </a:solidFill>
                  <a:latin typeface="Arial"/>
                  <a:ea typeface="Arial"/>
                  <a:cs typeface="Arial"/>
                  <a:sym typeface="Arial"/>
                </a:rPr>
                <a:t>Refer to </a:t>
              </a:r>
              <a:r>
                <a:rPr lang="en-GB" sz="1500" b="1" i="0" u="none" strike="noStrike" cap="none" dirty="0">
                  <a:solidFill>
                    <a:srgbClr val="FFFFFF"/>
                  </a:solidFill>
                  <a:latin typeface="Arial"/>
                  <a:ea typeface="Arial"/>
                  <a:cs typeface="Arial"/>
                  <a:sym typeface="Arial"/>
                </a:rPr>
                <a:t>p. </a:t>
              </a:r>
              <a:r>
                <a:rPr lang="en-GB" sz="1500" b="1" dirty="0">
                  <a:solidFill>
                    <a:srgbClr val="FFFFFF"/>
                  </a:solidFill>
                  <a:latin typeface="Arial"/>
                  <a:cs typeface="Arial"/>
                  <a:sym typeface="Arial"/>
                </a:rPr>
                <a:t>23-24 </a:t>
              </a:r>
              <a:r>
                <a:rPr lang="en-GB" sz="1500" dirty="0">
                  <a:solidFill>
                    <a:srgbClr val="FFFFFF"/>
                  </a:solidFill>
                  <a:latin typeface="Arial"/>
                  <a:cs typeface="Arial"/>
                  <a:sym typeface="Arial"/>
                </a:rPr>
                <a:t>of your workbook &amp; </a:t>
              </a:r>
              <a:r>
                <a:rPr lang="en-GB" sz="1500" b="1" dirty="0">
                  <a:solidFill>
                    <a:srgbClr val="FFFFFF"/>
                  </a:solidFill>
                  <a:latin typeface="Arial"/>
                  <a:cs typeface="Arial"/>
                  <a:sym typeface="Arial"/>
                </a:rPr>
                <a:t>p. </a:t>
              </a:r>
              <a:r>
                <a:rPr lang="en-GB" sz="1500" b="1" i="0" strike="noStrike" cap="none" dirty="0">
                  <a:solidFill>
                    <a:srgbClr val="FFFFFF"/>
                  </a:solidFill>
                  <a:latin typeface="Arial"/>
                  <a:ea typeface="Arial"/>
                  <a:cs typeface="Arial"/>
                  <a:sym typeface="Arial"/>
                </a:rPr>
                <a:t>16</a:t>
              </a:r>
              <a:r>
                <a:rPr lang="en-GB" sz="1500" dirty="0">
                  <a:sym typeface="Arial"/>
                </a:rPr>
                <a:t> </a:t>
              </a:r>
              <a:r>
                <a:rPr lang="en-GB" sz="1500" b="0" i="0" u="none" strike="noStrike" cap="none" dirty="0">
                  <a:solidFill>
                    <a:srgbClr val="FFFFFF"/>
                  </a:solidFill>
                  <a:latin typeface="Arial"/>
                  <a:ea typeface="Arial"/>
                  <a:cs typeface="Arial"/>
                  <a:sym typeface="Arial"/>
                </a:rPr>
                <a:t>of the </a:t>
              </a:r>
              <a:r>
                <a:rPr lang="en-GB" sz="1500" u="sng"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Natural Capital Protocol</a:t>
              </a:r>
              <a:r>
                <a:rPr lang="en-GB" sz="1500" u="sng" dirty="0">
                  <a:solidFill>
                    <a:schemeClr val="lt1"/>
                  </a:solidFill>
                  <a:latin typeface="Arial"/>
                  <a:ea typeface="Arial"/>
                  <a:cs typeface="Arial"/>
                  <a:sym typeface="Arial"/>
                </a:rPr>
                <a:t> </a:t>
              </a:r>
              <a:endParaRPr sz="1500" b="0" i="0" u="none" strike="noStrike" cap="none" dirty="0">
                <a:solidFill>
                  <a:srgbClr val="FFFFFF"/>
                </a:solidFill>
                <a:latin typeface="Arial"/>
                <a:ea typeface="Arial"/>
                <a:cs typeface="Arial"/>
                <a:sym typeface="Arial"/>
              </a:endParaRPr>
            </a:p>
          </p:txBody>
        </p:sp>
      </p:grpSp>
      <p:sp>
        <p:nvSpPr>
          <p:cNvPr id="1057" name="Google Shape;1057;p38"/>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800"/>
              <a:buFont typeface="Arial"/>
              <a:buNone/>
            </a:pPr>
            <a:fld id="{00000000-1234-1234-1234-123412341234}" type="slidenum">
              <a:rPr lang="en-GB" sz="1800" b="0" i="0" u="none" strike="noStrike" cap="none">
                <a:solidFill>
                  <a:srgbClr val="595959"/>
                </a:solidFill>
                <a:latin typeface="Arial"/>
                <a:ea typeface="Arial"/>
                <a:cs typeface="Arial"/>
                <a:sym typeface="Arial"/>
              </a:rPr>
              <a:t>51</a:t>
            </a:fld>
            <a:endParaRPr sz="1800" b="0" i="0" u="none" strike="noStrike" cap="none">
              <a:solidFill>
                <a:srgbClr val="595959"/>
              </a:solidFill>
              <a:latin typeface="Arial"/>
              <a:ea typeface="Arial"/>
              <a:cs typeface="Arial"/>
              <a:sym typeface="Arial"/>
            </a:endParaRPr>
          </a:p>
        </p:txBody>
      </p:sp>
      <p:pic>
        <p:nvPicPr>
          <p:cNvPr id="25" name="Picture Placeholder 5" descr="FB Module2_full deck - PowerPoint">
            <a:extLst>
              <a:ext uri="{FF2B5EF4-FFF2-40B4-BE49-F238E27FC236}">
                <a16:creationId xmlns:a16="http://schemas.microsoft.com/office/drawing/2014/main" id="{C870184D-D645-4B1D-AD94-C3262598C5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588672" y="2569265"/>
            <a:ext cx="5495419" cy="311258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41"/>
          <p:cNvPicPr preferRelativeResize="0"/>
          <p:nvPr/>
        </p:nvPicPr>
        <p:blipFill rotWithShape="1">
          <a:blip r:embed="rId3">
            <a:alphaModFix/>
          </a:blip>
          <a:srcRect l="2276" t="6318" r="2768"/>
          <a:stretch/>
        </p:blipFill>
        <p:spPr>
          <a:xfrm>
            <a:off x="2708367" y="1272104"/>
            <a:ext cx="6709776" cy="4581881"/>
          </a:xfrm>
          <a:prstGeom prst="rect">
            <a:avLst/>
          </a:prstGeom>
          <a:noFill/>
          <a:ln>
            <a:noFill/>
          </a:ln>
        </p:spPr>
      </p:pic>
      <p:sp>
        <p:nvSpPr>
          <p:cNvPr id="1099" name="Google Shape;1099;p4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Impact pathway</a:t>
            </a:r>
            <a:endParaRPr/>
          </a:p>
        </p:txBody>
      </p:sp>
      <p:sp>
        <p:nvSpPr>
          <p:cNvPr id="1100" name="Google Shape;1100;p41"/>
          <p:cNvSpPr/>
          <p:nvPr/>
        </p:nvSpPr>
        <p:spPr>
          <a:xfrm>
            <a:off x="10540530" y="125352"/>
            <a:ext cx="1597978" cy="1238874"/>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FFFFFF"/>
              </a:solidFill>
              <a:latin typeface="Arial"/>
              <a:ea typeface="Arial"/>
              <a:cs typeface="Arial"/>
              <a:sym typeface="Arial"/>
            </a:endParaRPr>
          </a:p>
        </p:txBody>
      </p:sp>
      <p:sp>
        <p:nvSpPr>
          <p:cNvPr id="1101" name="Google Shape;1101;p41"/>
          <p:cNvSpPr txBox="1"/>
          <p:nvPr/>
        </p:nvSpPr>
        <p:spPr>
          <a:xfrm>
            <a:off x="10445091" y="348774"/>
            <a:ext cx="1856793"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Refer to </a:t>
            </a:r>
            <a:r>
              <a:rPr lang="en-GB" sz="1500" b="1" i="0" u="none" strike="noStrike" cap="none" dirty="0">
                <a:solidFill>
                  <a:srgbClr val="FFFFFF"/>
                </a:solidFill>
                <a:latin typeface="Arial"/>
                <a:ea typeface="Arial"/>
                <a:cs typeface="Arial"/>
                <a:sym typeface="Arial"/>
              </a:rPr>
              <a:t>p. </a:t>
            </a:r>
            <a:r>
              <a:rPr lang="en-GB" sz="1500" b="1" dirty="0">
                <a:solidFill>
                  <a:srgbClr val="FFFFFF"/>
                </a:solidFill>
                <a:latin typeface="Arial"/>
                <a:ea typeface="Arial"/>
                <a:cs typeface="Arial"/>
                <a:sym typeface="Arial"/>
              </a:rPr>
              <a:t>23</a:t>
            </a:r>
            <a:endParaRPr sz="15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of the </a:t>
            </a:r>
            <a:r>
              <a:rPr lang="en-GB" sz="15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F&amp;B Sector Guide</a:t>
            </a:r>
            <a:endParaRPr sz="1500" b="0" i="0" u="none" strike="noStrike" cap="none" dirty="0">
              <a:solidFill>
                <a:schemeClr val="lt1"/>
              </a:solidFill>
              <a:latin typeface="Arial"/>
              <a:ea typeface="Arial"/>
              <a:cs typeface="Arial"/>
              <a:sym typeface="Arial"/>
            </a:endParaRPr>
          </a:p>
        </p:txBody>
      </p:sp>
      <p:sp>
        <p:nvSpPr>
          <p:cNvPr id="1102" name="Google Shape;1102;p41"/>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800"/>
              <a:buFont typeface="Arial"/>
              <a:buNone/>
            </a:pPr>
            <a:fld id="{00000000-1234-1234-1234-123412341234}" type="slidenum">
              <a:rPr lang="en-GB" sz="1800" b="0" i="0" u="none" strike="noStrike" cap="none">
                <a:solidFill>
                  <a:srgbClr val="595959"/>
                </a:solidFill>
                <a:latin typeface="Arial"/>
                <a:ea typeface="Arial"/>
                <a:cs typeface="Arial"/>
                <a:sym typeface="Arial"/>
              </a:rPr>
              <a:t>52</a:t>
            </a:fld>
            <a:endParaRPr sz="1800" b="0" i="0" u="none" strike="noStrike" cap="none">
              <a:solidFill>
                <a:srgbClr val="595959"/>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33"/>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Natural capital dependencies</a:t>
            </a:r>
            <a:endParaRPr/>
          </a:p>
        </p:txBody>
      </p:sp>
      <p:pic>
        <p:nvPicPr>
          <p:cNvPr id="999" name="Google Shape;999;p33"/>
          <p:cNvPicPr preferRelativeResize="0"/>
          <p:nvPr/>
        </p:nvPicPr>
        <p:blipFill rotWithShape="1">
          <a:blip r:embed="rId3">
            <a:alphaModFix/>
          </a:blip>
          <a:srcRect l="30517" t="34002" r="31044" b="32580"/>
          <a:stretch/>
        </p:blipFill>
        <p:spPr>
          <a:xfrm>
            <a:off x="2140343" y="1856414"/>
            <a:ext cx="7911314" cy="3843827"/>
          </a:xfrm>
          <a:prstGeom prst="rect">
            <a:avLst/>
          </a:prstGeom>
          <a:noFill/>
          <a:ln>
            <a:noFill/>
          </a:ln>
        </p:spPr>
      </p:pic>
      <p:sp>
        <p:nvSpPr>
          <p:cNvPr id="1000" name="Google Shape;1000;p33"/>
          <p:cNvSpPr txBox="1"/>
          <p:nvPr/>
        </p:nvSpPr>
        <p:spPr>
          <a:xfrm>
            <a:off x="220499" y="1290445"/>
            <a:ext cx="101576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BAED"/>
              </a:buClr>
              <a:buSzPts val="2400"/>
              <a:buFont typeface="Arial"/>
              <a:buNone/>
            </a:pPr>
            <a:r>
              <a:rPr lang="en-GB" sz="2400" b="1" i="0" u="none" strike="noStrike" cap="none" dirty="0">
                <a:solidFill>
                  <a:srgbClr val="23BAED"/>
                </a:solidFill>
                <a:latin typeface="Arial"/>
                <a:ea typeface="Arial"/>
                <a:cs typeface="Arial"/>
                <a:sym typeface="Arial"/>
              </a:rPr>
              <a:t>A business reliance on or use of natural capital</a:t>
            </a:r>
            <a:endParaRPr sz="2400" b="1" i="0" u="none" strike="noStrike" cap="none" dirty="0">
              <a:solidFill>
                <a:srgbClr val="23BAED"/>
              </a:solidFill>
              <a:latin typeface="Arial"/>
              <a:ea typeface="Arial"/>
              <a:cs typeface="Arial"/>
              <a:sym typeface="Arial"/>
            </a:endParaRPr>
          </a:p>
        </p:txBody>
      </p:sp>
      <p:sp>
        <p:nvSpPr>
          <p:cNvPr id="1001" name="Google Shape;1001;p33"/>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800"/>
              <a:buFont typeface="Arial"/>
              <a:buNone/>
            </a:pPr>
            <a:fld id="{00000000-1234-1234-1234-123412341234}" type="slidenum">
              <a:rPr lang="en-GB" sz="1800" b="0" i="0" u="none" strike="noStrike" cap="none">
                <a:solidFill>
                  <a:srgbClr val="595959"/>
                </a:solidFill>
                <a:latin typeface="Arial"/>
                <a:ea typeface="Arial"/>
                <a:cs typeface="Arial"/>
                <a:sym typeface="Arial"/>
              </a:rPr>
              <a:t>53</a:t>
            </a:fld>
            <a:endParaRPr sz="1800" b="0" i="0" u="none" strike="noStrike" cap="none">
              <a:solidFill>
                <a:srgbClr val="595959"/>
              </a:solidFill>
              <a:latin typeface="Arial"/>
              <a:ea typeface="Arial"/>
              <a:cs typeface="Arial"/>
              <a:sym typeface="Arial"/>
            </a:endParaRPr>
          </a:p>
        </p:txBody>
      </p:sp>
      <p:sp>
        <p:nvSpPr>
          <p:cNvPr id="1002" name="Google Shape;1002;p33"/>
          <p:cNvSpPr/>
          <p:nvPr/>
        </p:nvSpPr>
        <p:spPr>
          <a:xfrm>
            <a:off x="9859297" y="24639"/>
            <a:ext cx="2200721" cy="1369083"/>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03" name="Google Shape;1003;p33"/>
          <p:cNvSpPr txBox="1"/>
          <p:nvPr/>
        </p:nvSpPr>
        <p:spPr>
          <a:xfrm>
            <a:off x="9985341" y="230569"/>
            <a:ext cx="2037119"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Refer to </a:t>
            </a:r>
            <a:r>
              <a:rPr lang="en-GB" sz="1500" b="1" i="0" u="none" strike="noStrike" cap="none" dirty="0">
                <a:solidFill>
                  <a:srgbClr val="FFFFFF"/>
                </a:solidFill>
                <a:latin typeface="Arial"/>
                <a:ea typeface="Arial"/>
                <a:cs typeface="Arial"/>
                <a:sym typeface="Arial"/>
              </a:rPr>
              <a:t>p. </a:t>
            </a:r>
            <a:r>
              <a:rPr lang="en-GB" sz="1500" b="1" dirty="0">
                <a:solidFill>
                  <a:srgbClr val="FFFFFF"/>
                </a:solidFill>
                <a:latin typeface="Arial"/>
                <a:cs typeface="Arial"/>
                <a:sym typeface="Arial"/>
              </a:rPr>
              <a:t>22 </a:t>
            </a:r>
            <a:r>
              <a:rPr lang="en-GB" sz="1500" dirty="0">
                <a:solidFill>
                  <a:srgbClr val="FFFFFF"/>
                </a:solidFill>
                <a:latin typeface="Arial"/>
                <a:cs typeface="Arial"/>
                <a:sym typeface="Arial"/>
              </a:rPr>
              <a:t>of your workbook </a:t>
            </a:r>
            <a:r>
              <a:rPr lang="en-GB" sz="1500" b="0" i="0" u="none" strike="noStrike" cap="none" dirty="0">
                <a:solidFill>
                  <a:srgbClr val="FFFFFF"/>
                </a:solidFill>
                <a:latin typeface="Arial"/>
                <a:ea typeface="Arial"/>
                <a:cs typeface="Arial"/>
                <a:sym typeface="Arial"/>
              </a:rPr>
              <a:t>&amp; </a:t>
            </a:r>
            <a:r>
              <a:rPr lang="en-GB" sz="1500" b="1" i="0" u="none" strike="noStrike" cap="none" dirty="0">
                <a:solidFill>
                  <a:srgbClr val="FFFFFF"/>
                </a:solidFill>
                <a:latin typeface="Arial"/>
                <a:ea typeface="Arial"/>
                <a:cs typeface="Arial"/>
                <a:sym typeface="Arial"/>
              </a:rPr>
              <a:t>p. 17</a:t>
            </a:r>
            <a:endParaRPr sz="1500" dirty="0"/>
          </a:p>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of the </a:t>
            </a:r>
            <a:r>
              <a:rPr lang="en-GB" sz="1500" u="sng"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Natural Capital Protocol</a:t>
            </a:r>
            <a:endParaRPr sz="1500" b="0" i="0" u="none" strike="noStrike" cap="none" dirty="0">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37"/>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Dependency pathway </a:t>
            </a:r>
            <a:endParaRPr dirty="0"/>
          </a:p>
        </p:txBody>
      </p:sp>
      <p:pic>
        <p:nvPicPr>
          <p:cNvPr id="1041" name="Google Shape;1041;p37"/>
          <p:cNvPicPr preferRelativeResize="0"/>
          <p:nvPr/>
        </p:nvPicPr>
        <p:blipFill rotWithShape="1">
          <a:blip r:embed="rId3">
            <a:alphaModFix/>
          </a:blip>
          <a:srcRect/>
          <a:stretch/>
        </p:blipFill>
        <p:spPr>
          <a:xfrm>
            <a:off x="2630900" y="1321960"/>
            <a:ext cx="6930199" cy="4562908"/>
          </a:xfrm>
          <a:prstGeom prst="rect">
            <a:avLst/>
          </a:prstGeom>
          <a:noFill/>
          <a:ln>
            <a:noFill/>
          </a:ln>
        </p:spPr>
      </p:pic>
      <p:sp>
        <p:nvSpPr>
          <p:cNvPr id="1042" name="Google Shape;1042;p37"/>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800"/>
              <a:buFont typeface="Arial"/>
              <a:buNone/>
            </a:pPr>
            <a:fld id="{00000000-1234-1234-1234-123412341234}" type="slidenum">
              <a:rPr lang="en-GB" sz="1800" b="0" i="0" u="none" strike="noStrike" cap="none">
                <a:solidFill>
                  <a:srgbClr val="595959"/>
                </a:solidFill>
                <a:latin typeface="Arial"/>
                <a:ea typeface="Arial"/>
                <a:cs typeface="Arial"/>
                <a:sym typeface="Arial"/>
              </a:rPr>
              <a:t>54</a:t>
            </a:fld>
            <a:endParaRPr sz="1800" b="0" i="0" u="none" strike="noStrike" cap="none">
              <a:solidFill>
                <a:srgbClr val="595959"/>
              </a:solidFill>
              <a:latin typeface="Arial"/>
              <a:ea typeface="Arial"/>
              <a:cs typeface="Arial"/>
              <a:sym typeface="Arial"/>
            </a:endParaRPr>
          </a:p>
        </p:txBody>
      </p:sp>
      <p:grpSp>
        <p:nvGrpSpPr>
          <p:cNvPr id="1043" name="Google Shape;1043;p37"/>
          <p:cNvGrpSpPr/>
          <p:nvPr/>
        </p:nvGrpSpPr>
        <p:grpSpPr>
          <a:xfrm>
            <a:off x="10308770" y="125752"/>
            <a:ext cx="1793983" cy="1290093"/>
            <a:chOff x="4377630" y="3621813"/>
            <a:chExt cx="1157966" cy="963237"/>
          </a:xfrm>
        </p:grpSpPr>
        <p:sp>
          <p:nvSpPr>
            <p:cNvPr id="1044" name="Google Shape;1044;p37"/>
            <p:cNvSpPr/>
            <p:nvPr/>
          </p:nvSpPr>
          <p:spPr>
            <a:xfrm>
              <a:off x="4377631" y="3621813"/>
              <a:ext cx="1157965" cy="963237"/>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45" name="Google Shape;1045;p37"/>
            <p:cNvSpPr txBox="1"/>
            <p:nvPr/>
          </p:nvSpPr>
          <p:spPr>
            <a:xfrm>
              <a:off x="4377630" y="3786270"/>
              <a:ext cx="1157965" cy="4729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Refer to </a:t>
              </a:r>
              <a:r>
                <a:rPr lang="en-GB" sz="1500" b="1" i="0" u="none" strike="noStrike" cap="none" dirty="0">
                  <a:solidFill>
                    <a:srgbClr val="FFFFFF"/>
                  </a:solidFill>
                  <a:latin typeface="Arial"/>
                  <a:ea typeface="Arial"/>
                  <a:cs typeface="Arial"/>
                  <a:sym typeface="Arial"/>
                </a:rPr>
                <a:t>p. </a:t>
              </a:r>
              <a:r>
                <a:rPr lang="en-GB" sz="1500" b="1" dirty="0">
                  <a:solidFill>
                    <a:srgbClr val="FFFFFF"/>
                  </a:solidFill>
                  <a:latin typeface="Arial"/>
                  <a:ea typeface="Arial"/>
                  <a:cs typeface="Arial"/>
                  <a:sym typeface="Arial"/>
                </a:rPr>
                <a:t>24</a:t>
              </a:r>
              <a:endParaRPr sz="15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of the </a:t>
              </a:r>
              <a:r>
                <a:rPr lang="en-GB" sz="15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F&amp;B Sector Guide</a:t>
              </a:r>
              <a:endParaRPr sz="15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55</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163758769"/>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700" b="1" i="0" kern="1200" dirty="0">
                          <a:solidFill>
                            <a:srgbClr val="00B0F0"/>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6332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Business example – Los </a:t>
            </a:r>
            <a:r>
              <a:rPr lang="en-GB" dirty="0" err="1">
                <a:solidFill>
                  <a:srgbClr val="595959"/>
                </a:solidFill>
              </a:rPr>
              <a:t>Fiordos</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429457"/>
            <a:ext cx="6689512" cy="5103832"/>
          </a:xfrm>
        </p:spPr>
        <p:txBody>
          <a:bodyPr>
            <a:noAutofit/>
          </a:bodyPr>
          <a:lstStyle/>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salmon farming company based in Southern Chile, </a:t>
            </a:r>
            <a:r>
              <a:rPr lang="en-GB" sz="1850" dirty="0">
                <a:solidFill>
                  <a:srgbClr val="595959"/>
                </a:solidFill>
              </a:rPr>
              <a:t>specializing in the production of Coho and Atlantic salmon and producing a variety of goods as well as portions and filets.</a:t>
            </a:r>
          </a:p>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vertically integrated company: </a:t>
            </a:r>
            <a:r>
              <a:rPr lang="en-GB" sz="1850" dirty="0">
                <a:solidFill>
                  <a:srgbClr val="595959"/>
                </a:solidFill>
              </a:rPr>
              <a:t>they supply their own fodder, eggs and juvenile fishes, own the largest salmon processing plant in Chile, and manage the fright of the produced goods.</a:t>
            </a:r>
          </a:p>
          <a:p>
            <a:pPr>
              <a:lnSpc>
                <a:spcPct val="100000"/>
              </a:lnSpc>
            </a:pPr>
            <a:r>
              <a:rPr lang="en-US" sz="1850" dirty="0"/>
              <a:t>Most of the company’s feedlot centers are located in </a:t>
            </a:r>
            <a:r>
              <a:rPr lang="en-US" sz="1850" dirty="0" err="1"/>
              <a:t>Melinka</a:t>
            </a:r>
            <a:r>
              <a:rPr lang="en-US" sz="1850" dirty="0"/>
              <a:t> and Puerto </a:t>
            </a:r>
            <a:r>
              <a:rPr lang="en-US" sz="1850" dirty="0" err="1"/>
              <a:t>Cisnes</a:t>
            </a:r>
            <a:r>
              <a:rPr lang="en-US" sz="1850" dirty="0"/>
              <a:t>, </a:t>
            </a:r>
            <a:r>
              <a:rPr lang="en-US" sz="1850" b="1" dirty="0">
                <a:solidFill>
                  <a:srgbClr val="23BAED"/>
                </a:solidFill>
              </a:rPr>
              <a:t>two high value conversation zones.</a:t>
            </a:r>
          </a:p>
          <a:p>
            <a:pPr>
              <a:lnSpc>
                <a:spcPct val="100000"/>
              </a:lnSpc>
            </a:pPr>
            <a:endParaRPr lang="en-GB" sz="1850" dirty="0">
              <a:solidFill>
                <a:srgbClr val="595959"/>
              </a:solidFill>
            </a:endParaRPr>
          </a:p>
          <a:p>
            <a:pPr>
              <a:lnSpc>
                <a:spcPct val="100000"/>
              </a:lnSpc>
            </a:pPr>
            <a:endParaRPr lang="en-GB" sz="1850" dirty="0">
              <a:solidFill>
                <a:srgbClr val="595959"/>
              </a:solidFill>
            </a:endParaRP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56</a:t>
            </a:fld>
            <a:endParaRPr lang="en-GB"/>
          </a:p>
        </p:txBody>
      </p:sp>
      <p:sp>
        <p:nvSpPr>
          <p:cNvPr id="7" name="TextBox 6">
            <a:extLst>
              <a:ext uri="{FF2B5EF4-FFF2-40B4-BE49-F238E27FC236}">
                <a16:creationId xmlns:a16="http://schemas.microsoft.com/office/drawing/2014/main" id="{0D23D8A4-5A1D-4F8E-B616-875B63792FF7}"/>
              </a:ext>
            </a:extLst>
          </p:cNvPr>
          <p:cNvSpPr txBox="1"/>
          <p:nvPr/>
        </p:nvSpPr>
        <p:spPr>
          <a:xfrm>
            <a:off x="546298" y="5645680"/>
            <a:ext cx="7073701"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US" sz="1200" dirty="0">
                <a:solidFill>
                  <a:prstClr val="black">
                    <a:lumMod val="65000"/>
                    <a:lumOff val="35000"/>
                  </a:prstClr>
                </a:solidFill>
                <a:latin typeface="Arial"/>
                <a:hlinkClick r:id="rId3"/>
              </a:rPr>
              <a:t>An Ecosystem Services Review on Salmon Aquaculture in Chile – Los </a:t>
            </a:r>
            <a:r>
              <a:rPr lang="en-US" sz="1200" dirty="0" err="1">
                <a:solidFill>
                  <a:prstClr val="black">
                    <a:lumMod val="65000"/>
                    <a:lumOff val="35000"/>
                  </a:prstClr>
                </a:solidFill>
                <a:latin typeface="Arial"/>
                <a:hlinkClick r:id="rId3"/>
              </a:rPr>
              <a:t>Fiordos</a:t>
            </a:r>
            <a:r>
              <a:rPr lang="en-US" sz="1200" dirty="0">
                <a:solidFill>
                  <a:prstClr val="black">
                    <a:lumMod val="65000"/>
                    <a:lumOff val="35000"/>
                  </a:prstClr>
                </a:solidFill>
                <a:latin typeface="Arial"/>
                <a:hlinkClick r:id="rId3"/>
              </a:rPr>
              <a:t> (2016)</a:t>
            </a:r>
            <a:endParaRPr lang="en-GB" sz="1200" dirty="0">
              <a:solidFill>
                <a:prstClr val="black">
                  <a:lumMod val="65000"/>
                  <a:lumOff val="35000"/>
                </a:prstClr>
              </a:solidFill>
              <a:latin typeface="Arial"/>
            </a:endParaRPr>
          </a:p>
        </p:txBody>
      </p:sp>
      <p:pic>
        <p:nvPicPr>
          <p:cNvPr id="6" name="Picture 5">
            <a:extLst>
              <a:ext uri="{FF2B5EF4-FFF2-40B4-BE49-F238E27FC236}">
                <a16:creationId xmlns:a16="http://schemas.microsoft.com/office/drawing/2014/main" id="{9D16EACC-A99E-477F-A8C3-4D22F30D7F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95" b="34144"/>
          <a:stretch/>
        </p:blipFill>
        <p:spPr>
          <a:xfrm>
            <a:off x="7026210" y="1386072"/>
            <a:ext cx="4858293" cy="4063489"/>
          </a:xfrm>
          <a:prstGeom prst="rect">
            <a:avLst/>
          </a:prstGeom>
        </p:spPr>
      </p:pic>
      <p:sp>
        <p:nvSpPr>
          <p:cNvPr id="8" name="Teardrop 8">
            <a:extLst>
              <a:ext uri="{FF2B5EF4-FFF2-40B4-BE49-F238E27FC236}">
                <a16:creationId xmlns:a16="http://schemas.microsoft.com/office/drawing/2014/main" id="{691C6747-9825-432A-9D4C-6906D5EE932B}"/>
              </a:ext>
            </a:extLst>
          </p:cNvPr>
          <p:cNvSpPr/>
          <p:nvPr/>
        </p:nvSpPr>
        <p:spPr>
          <a:xfrm>
            <a:off x="10829109" y="42807"/>
            <a:ext cx="1306079" cy="114714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9">
            <a:extLst>
              <a:ext uri="{FF2B5EF4-FFF2-40B4-BE49-F238E27FC236}">
                <a16:creationId xmlns:a16="http://schemas.microsoft.com/office/drawing/2014/main" id="{3F2FB5D5-C046-480F-86E1-C15113C02BAE}"/>
              </a:ext>
            </a:extLst>
          </p:cNvPr>
          <p:cNvSpPr txBox="1"/>
          <p:nvPr/>
        </p:nvSpPr>
        <p:spPr>
          <a:xfrm>
            <a:off x="10940541" y="225686"/>
            <a:ext cx="1083213"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25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1388540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(continued)</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32499"/>
            <a:ext cx="6431080" cy="4351339"/>
          </a:xfrm>
        </p:spPr>
        <p:txBody>
          <a:bodyPr>
            <a:normAutofit/>
          </a:bodyPr>
          <a:lstStyle/>
          <a:p>
            <a:pPr>
              <a:lnSpc>
                <a:spcPct val="100000"/>
              </a:lnSpc>
            </a:pPr>
            <a:r>
              <a:rPr lang="en-US" sz="1850" dirty="0"/>
              <a:t>The majority of salmon produced by Los </a:t>
            </a:r>
            <a:r>
              <a:rPr lang="en-US" sz="1850" dirty="0" err="1"/>
              <a:t>Fiordos</a:t>
            </a:r>
            <a:r>
              <a:rPr lang="en-US" sz="1850" dirty="0"/>
              <a:t> is </a:t>
            </a:r>
            <a:r>
              <a:rPr lang="en-US" sz="1850" b="1" dirty="0">
                <a:solidFill>
                  <a:srgbClr val="23BAED"/>
                </a:solidFill>
              </a:rPr>
              <a:t>exported to foreign markets </a:t>
            </a:r>
            <a:r>
              <a:rPr lang="en-US" sz="1850" dirty="0"/>
              <a:t>such as the US (23.3%), Japan (18.5%) and Brazil (16.4%).</a:t>
            </a:r>
          </a:p>
          <a:p>
            <a:pPr>
              <a:lnSpc>
                <a:spcPct val="100000"/>
              </a:lnSpc>
            </a:pPr>
            <a:r>
              <a:rPr lang="en-US" sz="1850" dirty="0"/>
              <a:t>The company’s </a:t>
            </a:r>
            <a:r>
              <a:rPr lang="en-US" sz="1850" b="1" dirty="0">
                <a:solidFill>
                  <a:srgbClr val="23BAED"/>
                </a:solidFill>
              </a:rPr>
              <a:t>main clients are supermarkets</a:t>
            </a:r>
            <a:r>
              <a:rPr lang="en-US" sz="1850" dirty="0"/>
              <a:t> (42.4%), </a:t>
            </a:r>
            <a:r>
              <a:rPr lang="en-US" sz="1850" b="1" dirty="0">
                <a:solidFill>
                  <a:srgbClr val="23BAED"/>
                </a:solidFill>
              </a:rPr>
              <a:t>traditional markets</a:t>
            </a:r>
            <a:r>
              <a:rPr lang="en-US" sz="1850" dirty="0"/>
              <a:t> (44.6%), food service (12.8%), and industrial clients (0.2%) (</a:t>
            </a:r>
            <a:r>
              <a:rPr lang="en-US" sz="1850" dirty="0" err="1">
                <a:hlinkClick r:id="rId3"/>
              </a:rPr>
              <a:t>Agrosuper</a:t>
            </a:r>
            <a:r>
              <a:rPr lang="en-US" sz="1850" dirty="0">
                <a:hlinkClick r:id="rId3"/>
              </a:rPr>
              <a:t>, 2014</a:t>
            </a:r>
            <a:r>
              <a:rPr lang="en-US" sz="1850" dirty="0"/>
              <a:t>). </a:t>
            </a:r>
            <a:endParaRPr lang="en-US" sz="1850" b="1" dirty="0">
              <a:solidFill>
                <a:srgbClr val="23BAED"/>
              </a:solidFill>
            </a:endParaRPr>
          </a:p>
          <a:p>
            <a:pPr>
              <a:lnSpc>
                <a:spcPct val="100000"/>
              </a:lnSpc>
            </a:pPr>
            <a:r>
              <a:rPr lang="en-US" sz="1850" dirty="0"/>
              <a:t>The company is a frontrunner in adopting sustainable practices and is part of </a:t>
            </a:r>
            <a:r>
              <a:rPr lang="en-US" sz="1850" b="1" dirty="0">
                <a:solidFill>
                  <a:srgbClr val="23BAED"/>
                </a:solidFill>
              </a:rPr>
              <a:t>different initiatives focused on the development of a sustainable aquaculture.</a:t>
            </a:r>
          </a:p>
          <a:p>
            <a:pPr>
              <a:lnSpc>
                <a:spcPct val="100000"/>
              </a:lnSpc>
            </a:pPr>
            <a:r>
              <a:rPr lang="en-US" sz="1850" dirty="0"/>
              <a:t>Los </a:t>
            </a:r>
            <a:r>
              <a:rPr lang="en-US" sz="1850" dirty="0" err="1"/>
              <a:t>Fiordos</a:t>
            </a:r>
            <a:r>
              <a:rPr lang="en-US" sz="1850" dirty="0"/>
              <a:t> is </a:t>
            </a:r>
            <a:r>
              <a:rPr lang="en-US" sz="1850" b="1" dirty="0">
                <a:solidFill>
                  <a:srgbClr val="23BAED"/>
                </a:solidFill>
              </a:rPr>
              <a:t>one of the largest </a:t>
            </a:r>
            <a:r>
              <a:rPr lang="en-US" sz="1850" dirty="0"/>
              <a:t>aquaculture businesses in Chile.</a:t>
            </a:r>
          </a:p>
        </p:txBody>
      </p:sp>
      <p:sp>
        <p:nvSpPr>
          <p:cNvPr id="4" name="Slide Number Placeholder 3">
            <a:extLst>
              <a:ext uri="{FF2B5EF4-FFF2-40B4-BE49-F238E27FC236}">
                <a16:creationId xmlns:a16="http://schemas.microsoft.com/office/drawing/2014/main" id="{3E72907B-FF6C-1146-83DA-D6591291DF54}"/>
              </a:ext>
            </a:extLst>
          </p:cNvPr>
          <p:cNvSpPr>
            <a:spLocks noGrp="1"/>
          </p:cNvSpPr>
          <p:nvPr>
            <p:ph type="sldNum" sz="quarter" idx="12"/>
          </p:nvPr>
        </p:nvSpPr>
        <p:spPr/>
        <p:txBody>
          <a:bodyPr/>
          <a:lstStyle/>
          <a:p>
            <a:fld id="{971CEC84-1649-40CE-BFF6-7286506FEA08}" type="slidenum">
              <a:rPr lang="en-GB" smtClean="0"/>
              <a:pPr/>
              <a:t>57</a:t>
            </a:fld>
            <a:endParaRPr lang="en-GB"/>
          </a:p>
        </p:txBody>
      </p:sp>
      <p:pic>
        <p:nvPicPr>
          <p:cNvPr id="1028" name="Picture 4" descr="GLOBAL SALMON INITIATIVE LAUNCHES INAUGURAL SUSTAINABILITY REPORT | Cermaq">
            <a:hlinkClick r:id="rId4"/>
            <a:extLst>
              <a:ext uri="{FF2B5EF4-FFF2-40B4-BE49-F238E27FC236}">
                <a16:creationId xmlns:a16="http://schemas.microsoft.com/office/drawing/2014/main" id="{7597483F-48C2-4143-8EE5-3B362AF227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291" y="3570132"/>
            <a:ext cx="2066082" cy="1162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TRS – Round Table on Responsible Soy Association">
            <a:hlinkClick r:id="rId6"/>
            <a:extLst>
              <a:ext uri="{FF2B5EF4-FFF2-40B4-BE49-F238E27FC236}">
                <a16:creationId xmlns:a16="http://schemas.microsoft.com/office/drawing/2014/main" id="{99DC9EA1-A3A9-40D1-9893-D500EFD60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5328" y="1532499"/>
            <a:ext cx="849180" cy="18965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stainable Fisheries Partnership | FishChoice">
            <a:hlinkClick r:id="rId8"/>
            <a:extLst>
              <a:ext uri="{FF2B5EF4-FFF2-40B4-BE49-F238E27FC236}">
                <a16:creationId xmlns:a16="http://schemas.microsoft.com/office/drawing/2014/main" id="{DA1348E4-DF44-4578-948A-7EF07FB575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7691" y="3127936"/>
            <a:ext cx="2002220" cy="2002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dia Tweets by Salmon Chile (@SalmonChile) | Twitter">
            <a:hlinkClick r:id="rId10"/>
            <a:extLst>
              <a:ext uri="{FF2B5EF4-FFF2-40B4-BE49-F238E27FC236}">
                <a16:creationId xmlns:a16="http://schemas.microsoft.com/office/drawing/2014/main" id="{299632EE-742B-48F2-8C15-33F8E4BF1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14560" y="1690059"/>
            <a:ext cx="2640806" cy="144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B539D3-BBC3-49B8-B89C-A7E1D74FB9FD}"/>
              </a:ext>
            </a:extLst>
          </p:cNvPr>
          <p:cNvSpPr txBox="1"/>
          <p:nvPr/>
        </p:nvSpPr>
        <p:spPr>
          <a:xfrm>
            <a:off x="546298" y="5645680"/>
            <a:ext cx="6809029"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a:t>
            </a:r>
            <a:r>
              <a:rPr lang="en-US" sz="1200">
                <a:solidFill>
                  <a:prstClr val="black">
                    <a:lumMod val="65000"/>
                    <a:lumOff val="35000"/>
                  </a:prstClr>
                </a:solidFill>
                <a:latin typeface="Arial"/>
                <a:hlinkClick r:id="rId12"/>
              </a:rPr>
              <a:t>An Ecosystem Services Review on Salmon Aquaculture in Chile – Los </a:t>
            </a:r>
            <a:r>
              <a:rPr lang="en-US" sz="1200" err="1">
                <a:solidFill>
                  <a:prstClr val="black">
                    <a:lumMod val="65000"/>
                    <a:lumOff val="35000"/>
                  </a:prstClr>
                </a:solidFill>
                <a:latin typeface="Arial"/>
                <a:hlinkClick r:id="rId12"/>
              </a:rPr>
              <a:t>Fiordos</a:t>
            </a:r>
            <a:r>
              <a:rPr lang="en-US" sz="1200">
                <a:solidFill>
                  <a:prstClr val="black">
                    <a:lumMod val="65000"/>
                    <a:lumOff val="35000"/>
                  </a:prstClr>
                </a:solidFill>
                <a:latin typeface="Arial"/>
                <a:hlinkClick r:id="rId12"/>
              </a:rPr>
              <a:t> (2016)</a:t>
            </a: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2634290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Air quality regulation</a:t>
            </a: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800" b="1" i="0" u="none" strike="noStrike" kern="1200" cap="none" spc="0" normalizeH="0" baseline="0" noProof="0" dirty="0">
                <a:ln>
                  <a:noFill/>
                </a:ln>
                <a:solidFill>
                  <a:prstClr val="white"/>
                </a:solidFill>
                <a:effectLst/>
                <a:uLnTx/>
                <a:uFillTx/>
                <a:latin typeface="Arial"/>
                <a:ea typeface="+mn-ea"/>
                <a:cs typeface="+mn-cs"/>
              </a:rPr>
              <a:t> 6 </a:t>
            </a:r>
            <a:r>
              <a:rPr kumimoji="0" lang="en-GB" sz="18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hthoek 5">
            <a:extLst>
              <a:ext uri="{FF2B5EF4-FFF2-40B4-BE49-F238E27FC236}">
                <a16:creationId xmlns:a16="http://schemas.microsoft.com/office/drawing/2014/main" id="{2158A0C9-6666-4AAD-93B0-8F3A5D668296}"/>
              </a:ext>
            </a:extLst>
          </p:cNvPr>
          <p:cNvSpPr/>
          <p:nvPr/>
        </p:nvSpPr>
        <p:spPr>
          <a:xfrm>
            <a:off x="8686423" y="209877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hthoek 5">
            <a:extLst>
              <a:ext uri="{FF2B5EF4-FFF2-40B4-BE49-F238E27FC236}">
                <a16:creationId xmlns:a16="http://schemas.microsoft.com/office/drawing/2014/main" id="{5BE2CCE4-4C55-481B-A25E-D35C6D92227F}"/>
              </a:ext>
            </a:extLst>
          </p:cNvPr>
          <p:cNvSpPr/>
          <p:nvPr/>
        </p:nvSpPr>
        <p:spPr>
          <a:xfrm>
            <a:off x="8686422" y="290490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4">
            <a:extLst>
              <a:ext uri="{FF2B5EF4-FFF2-40B4-BE49-F238E27FC236}">
                <a16:creationId xmlns:a16="http://schemas.microsoft.com/office/drawing/2014/main" id="{C5C61E62-D9BD-4A1D-9CD6-3C193DEE7C43}"/>
              </a:ext>
            </a:extLst>
          </p:cNvPr>
          <p:cNvGrpSpPr/>
          <p:nvPr/>
        </p:nvGrpSpPr>
        <p:grpSpPr>
          <a:xfrm>
            <a:off x="10375489" y="214966"/>
            <a:ext cx="1686378" cy="1115285"/>
            <a:chOff x="3948948" y="3742609"/>
            <a:chExt cx="1554473" cy="989873"/>
          </a:xfrm>
        </p:grpSpPr>
        <p:sp>
          <p:nvSpPr>
            <p:cNvPr id="27" name="Teardrop 5">
              <a:extLst>
                <a:ext uri="{FF2B5EF4-FFF2-40B4-BE49-F238E27FC236}">
                  <a16:creationId xmlns:a16="http://schemas.microsoft.com/office/drawing/2014/main" id="{289FA401-B8DE-4C12-B2E3-2654B96CF89A}"/>
                </a:ext>
              </a:extLst>
            </p:cNvPr>
            <p:cNvSpPr/>
            <p:nvPr/>
          </p:nvSpPr>
          <p:spPr>
            <a:xfrm>
              <a:off x="3948948" y="3742609"/>
              <a:ext cx="1546962" cy="9898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6">
              <a:extLst>
                <a:ext uri="{FF2B5EF4-FFF2-40B4-BE49-F238E27FC236}">
                  <a16:creationId xmlns:a16="http://schemas.microsoft.com/office/drawing/2014/main" id="{BF77ED03-FB8A-4420-8834-C904C128A1F4}"/>
                </a:ext>
              </a:extLst>
            </p:cNvPr>
            <p:cNvSpPr txBox="1"/>
            <p:nvPr/>
          </p:nvSpPr>
          <p:spPr>
            <a:xfrm>
              <a:off x="4030517" y="3824625"/>
              <a:ext cx="1472904" cy="69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kumimoji="0" lang="en-GB" sz="1500" b="0" i="0" u="none" strike="noStrike" kern="1200" cap="none" spc="0" normalizeH="0" baseline="0" noProof="0" dirty="0">
                  <a:ln>
                    <a:noFill/>
                  </a:ln>
                  <a:solidFill>
                    <a:prstClr val="white"/>
                  </a:solidFill>
                  <a:effectLst/>
                  <a:uLnTx/>
                  <a:uFillTx/>
                  <a:latin typeface="Arial"/>
                  <a:ea typeface="+mn-ea"/>
                  <a:cs typeface="+mn-cs"/>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9220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dirty="0">
                <a:solidFill>
                  <a:srgbClr val="595959"/>
                </a:solidFill>
              </a:rPr>
              <a:t>Group exercise</a:t>
            </a:r>
            <a:endParaRPr lang="en-US" dirty="0">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nvGraphicFramePr>
        <p:xfrm>
          <a:off x="4858603" y="1292577"/>
          <a:ext cx="7108104" cy="4616911"/>
        </p:xfrm>
        <a:graphic>
          <a:graphicData uri="http://schemas.openxmlformats.org/drawingml/2006/table">
            <a:tbl>
              <a:tblPr firstRow="1" bandRow="1">
                <a:tableStyleId>{5C22544A-7EE6-4342-B048-85BDC9FD1C3A}</a:tableStyleId>
              </a:tblPr>
              <a:tblGrid>
                <a:gridCol w="2369368">
                  <a:extLst>
                    <a:ext uri="{9D8B030D-6E8A-4147-A177-3AD203B41FA5}">
                      <a16:colId xmlns:a16="http://schemas.microsoft.com/office/drawing/2014/main" val="2039228777"/>
                    </a:ext>
                  </a:extLst>
                </a:gridCol>
                <a:gridCol w="2369368">
                  <a:extLst>
                    <a:ext uri="{9D8B030D-6E8A-4147-A177-3AD203B41FA5}">
                      <a16:colId xmlns:a16="http://schemas.microsoft.com/office/drawing/2014/main" val="979064148"/>
                    </a:ext>
                  </a:extLst>
                </a:gridCol>
                <a:gridCol w="2369368">
                  <a:extLst>
                    <a:ext uri="{9D8B030D-6E8A-4147-A177-3AD203B41FA5}">
                      <a16:colId xmlns:a16="http://schemas.microsoft.com/office/drawing/2014/main" val="1110811223"/>
                    </a:ext>
                  </a:extLst>
                </a:gridCol>
              </a:tblGrid>
              <a:tr h="363989">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63989">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63989">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63989">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3211579"/>
                  </a:ext>
                </a:extLst>
              </a:tr>
              <a:tr h="363989">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63989">
                <a:tc>
                  <a:txBody>
                    <a:bodyPr/>
                    <a:lstStyle/>
                    <a:p>
                      <a:r>
                        <a:rPr lang="en-GB" sz="1300" dirty="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613032">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63989">
                <a:tc>
                  <a:txBody>
                    <a:bodyPr/>
                    <a:lstStyle/>
                    <a:p>
                      <a:r>
                        <a:rPr lang="en-GB" sz="1300" dirty="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946463"/>
                  </a:ext>
                </a:extLst>
              </a:tr>
              <a:tr h="363989">
                <a:tc>
                  <a:txBody>
                    <a:bodyPr/>
                    <a:lstStyle/>
                    <a:p>
                      <a:r>
                        <a:rPr lang="en-GB" sz="1300" dirty="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1726785"/>
                  </a:ext>
                </a:extLst>
              </a:tr>
              <a:tr h="363989">
                <a:tc gridSpan="3">
                  <a:txBody>
                    <a:bodyPr/>
                    <a:lstStyle/>
                    <a:p>
                      <a:r>
                        <a:rPr lang="en-GB" sz="1300" b="1" dirty="0">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63989">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978624"/>
                  </a:ext>
                </a:extLst>
              </a:tr>
              <a:tr h="363989">
                <a:tc>
                  <a:txBody>
                    <a:bodyPr/>
                    <a:lstStyle/>
                    <a:p>
                      <a:r>
                        <a:rPr lang="en-GB" sz="1300" b="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09512"/>
                  </a:ext>
                </a:extLst>
              </a:tr>
            </a:tbl>
          </a:graphicData>
        </a:graphic>
      </p:graphicFrame>
      <p:sp>
        <p:nvSpPr>
          <p:cNvPr id="3" name="TextBox 2">
            <a:extLst>
              <a:ext uri="{FF2B5EF4-FFF2-40B4-BE49-F238E27FC236}">
                <a16:creationId xmlns:a16="http://schemas.microsoft.com/office/drawing/2014/main" id="{EDA92873-49B5-C14E-9632-6E5E438089BE}"/>
              </a:ext>
            </a:extLst>
          </p:cNvPr>
          <p:cNvSpPr txBox="1"/>
          <p:nvPr/>
        </p:nvSpPr>
        <p:spPr>
          <a:xfrm>
            <a:off x="314196" y="1646070"/>
            <a:ext cx="4371016" cy="4462760"/>
          </a:xfrm>
          <a:prstGeom prst="rect">
            <a:avLst/>
          </a:prstGeom>
          <a:noFill/>
        </p:spPr>
        <p:txBody>
          <a:bodyPr wrap="square" rtlCol="0" anchor="t">
            <a:spAutoFit/>
          </a:bodyPr>
          <a:lstStyle/>
          <a:p>
            <a:r>
              <a:rPr lang="en-US" sz="2300" b="1" dirty="0">
                <a:solidFill>
                  <a:srgbClr val="23BAED"/>
                </a:solidFill>
              </a:rPr>
              <a:t>Natural Capital Impact:</a:t>
            </a:r>
          </a:p>
          <a:p>
            <a:r>
              <a:rPr lang="en-US" sz="1600" dirty="0">
                <a:solidFill>
                  <a:srgbClr val="595959"/>
                </a:solidFill>
              </a:rPr>
              <a:t>The negative or positive effect of business activity on natural capital (e.g. water extraction)</a:t>
            </a:r>
          </a:p>
          <a:p>
            <a:r>
              <a:rPr lang="nl-NL" sz="1600" b="1" dirty="0" err="1">
                <a:solidFill>
                  <a:srgbClr val="595959"/>
                </a:solidFill>
              </a:rPr>
              <a:t>Guiding</a:t>
            </a:r>
            <a:r>
              <a:rPr lang="nl-NL" sz="1600" b="1" dirty="0">
                <a:solidFill>
                  <a:srgbClr val="595959"/>
                </a:solidFill>
              </a:rPr>
              <a:t> </a:t>
            </a:r>
            <a:r>
              <a:rPr lang="nl-NL" sz="1600" b="1" dirty="0" err="1">
                <a:solidFill>
                  <a:srgbClr val="595959"/>
                </a:solidFill>
              </a:rPr>
              <a:t>questions</a:t>
            </a:r>
            <a:r>
              <a:rPr lang="nl-NL" sz="1600" b="1" dirty="0">
                <a:solidFill>
                  <a:srgbClr val="595959"/>
                </a:solidFill>
              </a:rPr>
              <a:t>:</a:t>
            </a:r>
          </a:p>
          <a:p>
            <a:pPr marL="285750" indent="-285750">
              <a:buClr>
                <a:srgbClr val="00BCF2"/>
              </a:buClr>
              <a:buFont typeface="Arial" panose="020B0604020202020204" pitchFamily="34" charset="0"/>
              <a:buChar char="•"/>
            </a:pPr>
            <a:r>
              <a:rPr lang="nl-NL" sz="1600" dirty="0">
                <a:solidFill>
                  <a:srgbClr val="595959"/>
                </a:solidFill>
              </a:rPr>
              <a:t>Impact on </a:t>
            </a:r>
            <a:r>
              <a:rPr lang="nl-NL" sz="1600" dirty="0" err="1">
                <a:solidFill>
                  <a:srgbClr val="595959"/>
                </a:solidFill>
              </a:rPr>
              <a:t>quantity</a:t>
            </a:r>
            <a:r>
              <a:rPr lang="nl-NL" sz="1600" dirty="0">
                <a:solidFill>
                  <a:srgbClr val="595959"/>
                </a:solidFill>
              </a:rPr>
              <a:t> or </a:t>
            </a:r>
            <a:r>
              <a:rPr lang="nl-NL" sz="1600" dirty="0" err="1">
                <a:solidFill>
                  <a:srgbClr val="595959"/>
                </a:solidFill>
              </a:rPr>
              <a:t>quality</a:t>
            </a:r>
            <a:endParaRPr lang="nl-NL" sz="1600" dirty="0">
              <a:solidFill>
                <a:srgbClr val="595959"/>
              </a:solidFill>
            </a:endParaRPr>
          </a:p>
          <a:p>
            <a:pPr marL="285750" indent="-285750">
              <a:buClr>
                <a:srgbClr val="00BCF2"/>
              </a:buClr>
              <a:buFont typeface="Arial" panose="020B0604020202020204" pitchFamily="34" charset="0"/>
              <a:buChar char="•"/>
            </a:pPr>
            <a:r>
              <a:rPr lang="en-US" sz="1600" dirty="0">
                <a:solidFill>
                  <a:srgbClr val="595959"/>
                </a:solidFill>
              </a:rPr>
              <a:t>Does it affect the ability of others to benefit from ES?</a:t>
            </a:r>
          </a:p>
          <a:p>
            <a:endParaRPr lang="en-US" sz="2300" b="1" dirty="0">
              <a:solidFill>
                <a:srgbClr val="23BAED"/>
              </a:solidFill>
            </a:endParaRPr>
          </a:p>
          <a:p>
            <a:r>
              <a:rPr lang="en-US" sz="2300" b="1" dirty="0">
                <a:solidFill>
                  <a:srgbClr val="23BAED"/>
                </a:solidFill>
              </a:rPr>
              <a:t>Natural Capital Dependency:</a:t>
            </a:r>
            <a:endParaRPr lang="en-US" sz="2300" b="1" dirty="0">
              <a:solidFill>
                <a:srgbClr val="23BAED"/>
              </a:solidFill>
              <a:cs typeface="Arial"/>
            </a:endParaRPr>
          </a:p>
          <a:p>
            <a:r>
              <a:rPr lang="en-US" sz="1600" dirty="0">
                <a:solidFill>
                  <a:srgbClr val="595959"/>
                </a:solidFill>
              </a:rPr>
              <a:t>Business reliance on or use of natural capital (e.g. pollination)</a:t>
            </a:r>
          </a:p>
          <a:p>
            <a:r>
              <a:rPr lang="nl-NL" sz="1600" b="1" dirty="0" err="1">
                <a:solidFill>
                  <a:srgbClr val="595959"/>
                </a:solidFill>
              </a:rPr>
              <a:t>Guiding</a:t>
            </a:r>
            <a:r>
              <a:rPr lang="nl-NL" sz="1600" b="1" dirty="0">
                <a:solidFill>
                  <a:srgbClr val="595959"/>
                </a:solidFill>
              </a:rPr>
              <a:t> </a:t>
            </a:r>
            <a:r>
              <a:rPr lang="nl-NL" sz="1600" b="1" dirty="0" err="1">
                <a:solidFill>
                  <a:srgbClr val="595959"/>
                </a:solidFill>
              </a:rPr>
              <a:t>questions</a:t>
            </a:r>
            <a:r>
              <a:rPr lang="nl-NL" sz="1600" b="1" dirty="0">
                <a:solidFill>
                  <a:srgbClr val="595959"/>
                </a:solidFill>
              </a:rPr>
              <a:t>:</a:t>
            </a:r>
          </a:p>
          <a:p>
            <a:pPr marL="285750" indent="-285750">
              <a:buClr>
                <a:srgbClr val="00BCF2"/>
              </a:buClr>
              <a:buFont typeface="Arial" panose="020B0604020202020204" pitchFamily="34" charset="0"/>
              <a:buChar char="•"/>
            </a:pPr>
            <a:r>
              <a:rPr lang="nl-NL" sz="1600" dirty="0">
                <a:solidFill>
                  <a:srgbClr val="595959"/>
                </a:solidFill>
              </a:rPr>
              <a:t>Does </a:t>
            </a:r>
            <a:r>
              <a:rPr lang="nl-NL" sz="1600" dirty="0" err="1">
                <a:solidFill>
                  <a:srgbClr val="595959"/>
                </a:solidFill>
              </a:rPr>
              <a:t>it</a:t>
            </a:r>
            <a:r>
              <a:rPr lang="nl-NL" sz="1600" dirty="0">
                <a:solidFill>
                  <a:srgbClr val="595959"/>
                </a:solidFill>
              </a:rPr>
              <a:t> </a:t>
            </a:r>
            <a:r>
              <a:rPr lang="nl-NL" sz="1600" dirty="0" err="1">
                <a:solidFill>
                  <a:srgbClr val="595959"/>
                </a:solidFill>
              </a:rPr>
              <a:t>enhance</a:t>
            </a:r>
            <a:r>
              <a:rPr lang="nl-NL" sz="1600" dirty="0">
                <a:solidFill>
                  <a:srgbClr val="595959"/>
                </a:solidFill>
              </a:rPr>
              <a:t>/</a:t>
            </a:r>
            <a:r>
              <a:rPr lang="nl-NL" sz="1600" dirty="0" err="1">
                <a:solidFill>
                  <a:srgbClr val="595959"/>
                </a:solidFill>
              </a:rPr>
              <a:t>enable</a:t>
            </a:r>
            <a:r>
              <a:rPr lang="nl-NL" sz="1600" dirty="0">
                <a:solidFill>
                  <a:srgbClr val="595959"/>
                </a:solidFill>
              </a:rPr>
              <a:t> performance?</a:t>
            </a:r>
          </a:p>
          <a:p>
            <a:pPr marL="285750" indent="-285750">
              <a:buClr>
                <a:srgbClr val="00BCF2"/>
              </a:buClr>
              <a:buFont typeface="Arial" panose="020B0604020202020204" pitchFamily="34" charset="0"/>
              <a:buChar char="•"/>
            </a:pPr>
            <a:r>
              <a:rPr lang="en-US" sz="1600" dirty="0">
                <a:solidFill>
                  <a:srgbClr val="595959"/>
                </a:solidFill>
              </a:rPr>
              <a:t>Does it have cost-effective substitutes?</a:t>
            </a:r>
          </a:p>
          <a:p>
            <a:endParaRPr lang="en-US" sz="2300" dirty="0"/>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59</a:t>
            </a:fld>
            <a:endParaRPr lang="en-GB"/>
          </a:p>
        </p:txBody>
      </p:sp>
      <p:sp>
        <p:nvSpPr>
          <p:cNvPr id="7" name="Teardrop 8">
            <a:extLst>
              <a:ext uri="{FF2B5EF4-FFF2-40B4-BE49-F238E27FC236}">
                <a16:creationId xmlns:a16="http://schemas.microsoft.com/office/drawing/2014/main" id="{3256A166-3582-46C1-A0E1-E0C820E06F88}"/>
              </a:ext>
            </a:extLst>
          </p:cNvPr>
          <p:cNvSpPr/>
          <p:nvPr/>
        </p:nvSpPr>
        <p:spPr>
          <a:xfrm>
            <a:off x="10606824" y="147466"/>
            <a:ext cx="1457356" cy="103978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9">
            <a:extLst>
              <a:ext uri="{FF2B5EF4-FFF2-40B4-BE49-F238E27FC236}">
                <a16:creationId xmlns:a16="http://schemas.microsoft.com/office/drawing/2014/main" id="{A68520C3-073E-4920-BD5A-B2F26219A9BE}"/>
              </a:ext>
            </a:extLst>
          </p:cNvPr>
          <p:cNvSpPr txBox="1"/>
          <p:nvPr/>
        </p:nvSpPr>
        <p:spPr>
          <a:xfrm>
            <a:off x="10677833" y="233600"/>
            <a:ext cx="1386347"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26-27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216947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19" cy="4417086"/>
            <a:chOff x="1111141" y="1982131"/>
            <a:chExt cx="10176619"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19" cy="575242"/>
              <a:chOff x="1111141" y="2801977"/>
              <a:chExt cx="10176619" cy="575242"/>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2915554"/>
                <a:ext cx="9220128" cy="461665"/>
              </a:xfrm>
              <a:prstGeom prst="rect">
                <a:avLst/>
              </a:prstGeom>
              <a:noFill/>
            </p:spPr>
            <p:txBody>
              <a:bodyPr wrap="square" rtlCol="0" anchor="t">
                <a:spAutoFit/>
              </a:bodyPr>
              <a:lstStyle/>
              <a:p>
                <a:r>
                  <a:rPr lang="en-GB" sz="2400" dirty="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47982"/>
                  <a:ext cx="9108368" cy="461665"/>
                </a:xfrm>
                <a:prstGeom prst="rect">
                  <a:avLst/>
                </a:prstGeom>
                <a:noFill/>
              </p:spPr>
              <p:txBody>
                <a:bodyPr wrap="square" rtlCol="0" anchor="t">
                  <a:spAutoFit/>
                </a:bodyPr>
                <a:lstStyle/>
                <a:p>
                  <a:r>
                    <a:rPr lang="en-GB" sz="2400" dirty="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Please ask any questions during the presentations and exercises.</a:t>
                  </a:r>
                  <a:endParaRPr lang="en-CH" sz="24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dirty="0">
                      <a:solidFill>
                        <a:schemeClr val="tx1">
                          <a:lumMod val="65000"/>
                          <a:lumOff val="35000"/>
                        </a:schemeClr>
                      </a:solidFill>
                    </a:rPr>
                    <a:t>Contribute and share your experiences – we can all learn from one another!</a:t>
                  </a:r>
                  <a:endParaRPr lang="en-CH" sz="2400" dirty="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dirty="0"/>
              <a:t>Group exercise in breakout rooms</a:t>
            </a:r>
            <a:endParaRPr lang="en-CH" dirty="0"/>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260721"/>
            <a:ext cx="7265699" cy="4786118"/>
          </a:xfrm>
        </p:spPr>
        <p:txBody>
          <a:bodyPr>
            <a:noAutofit/>
          </a:bodyPr>
          <a:lstStyle/>
          <a:p>
            <a:pPr>
              <a:lnSpc>
                <a:spcPct val="120000"/>
              </a:lnSpc>
            </a:pPr>
            <a:r>
              <a:rPr lang="en-US" sz="2000" dirty="0"/>
              <a:t>We will now split into </a:t>
            </a:r>
            <a:r>
              <a:rPr lang="en-US" sz="2000" b="1" dirty="0">
                <a:solidFill>
                  <a:srgbClr val="23BAED"/>
                </a:solidFill>
              </a:rPr>
              <a:t>breakout rooms</a:t>
            </a:r>
          </a:p>
          <a:p>
            <a:pPr lvl="1">
              <a:lnSpc>
                <a:spcPct val="120000"/>
              </a:lnSpc>
            </a:pPr>
            <a:r>
              <a:rPr lang="en-US" sz="2000" dirty="0"/>
              <a:t>Approx. 3 groups of 4 persons</a:t>
            </a:r>
            <a:endParaRPr lang="en-US" sz="2000" dirty="0">
              <a:highlight>
                <a:srgbClr val="FFFF00"/>
              </a:highlight>
            </a:endParaRPr>
          </a:p>
          <a:p>
            <a:pPr>
              <a:lnSpc>
                <a:spcPct val="120000"/>
              </a:lnSpc>
            </a:pPr>
            <a:r>
              <a:rPr lang="en-US" sz="2000" dirty="0"/>
              <a:t>You will work through a table of </a:t>
            </a:r>
            <a:r>
              <a:rPr lang="en-US" sz="2000" b="1" dirty="0">
                <a:solidFill>
                  <a:srgbClr val="23BAED"/>
                </a:solidFill>
              </a:rPr>
              <a:t>impacts &amp; dependencies for Los </a:t>
            </a:r>
            <a:r>
              <a:rPr lang="en-US" sz="2000" b="1" dirty="0" err="1">
                <a:solidFill>
                  <a:srgbClr val="23BAED"/>
                </a:solidFill>
              </a:rPr>
              <a:t>Fiordos</a:t>
            </a:r>
            <a:r>
              <a:rPr lang="en-US" sz="2000" b="1" dirty="0">
                <a:solidFill>
                  <a:srgbClr val="23BAED"/>
                </a:solidFill>
              </a:rPr>
              <a:t>’ operations in Chile</a:t>
            </a:r>
          </a:p>
          <a:p>
            <a:pPr>
              <a:lnSpc>
                <a:spcPct val="120000"/>
              </a:lnSpc>
            </a:pPr>
            <a:r>
              <a:rPr lang="en-US" sz="2000" dirty="0"/>
              <a:t>You will have </a:t>
            </a:r>
            <a:r>
              <a:rPr lang="en-US" sz="2000" b="1" dirty="0">
                <a:solidFill>
                  <a:srgbClr val="23BAED"/>
                </a:solidFill>
              </a:rPr>
              <a:t>20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minutes </a:t>
            </a:r>
            <a:r>
              <a:rPr lang="en-US" sz="2000" dirty="0"/>
              <a:t>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provide </a:t>
            </a:r>
            <a:r>
              <a:rPr lang="en-US" sz="2000" b="1" dirty="0">
                <a:solidFill>
                  <a:srgbClr val="23BAED"/>
                </a:solidFill>
              </a:rPr>
              <a:t>feedback in plenary </a:t>
            </a:r>
            <a:r>
              <a:rPr lang="en-US" sz="2000" dirty="0"/>
              <a:t>on the main points &amp; reflections that came out of the discussion</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0" y="1677082"/>
            <a:ext cx="4762500" cy="3176587"/>
          </a:xfrm>
          <a:prstGeom prst="rect">
            <a:avLst/>
          </a:prstGeom>
        </p:spPr>
      </p:pic>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60</a:t>
            </a:fld>
            <a:endParaRPr lang="en-GB"/>
          </a:p>
        </p:txBody>
      </p:sp>
      <p:sp>
        <p:nvSpPr>
          <p:cNvPr id="9" name="Teardrop 8">
            <a:extLst>
              <a:ext uri="{FF2B5EF4-FFF2-40B4-BE49-F238E27FC236}">
                <a16:creationId xmlns:a16="http://schemas.microsoft.com/office/drawing/2014/main" id="{C4C9B69C-6143-4041-BD88-C93737D80B44}"/>
              </a:ext>
            </a:extLst>
          </p:cNvPr>
          <p:cNvSpPr/>
          <p:nvPr/>
        </p:nvSpPr>
        <p:spPr>
          <a:xfrm>
            <a:off x="10606824" y="147466"/>
            <a:ext cx="1457356" cy="103978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9">
            <a:extLst>
              <a:ext uri="{FF2B5EF4-FFF2-40B4-BE49-F238E27FC236}">
                <a16:creationId xmlns:a16="http://schemas.microsoft.com/office/drawing/2014/main" id="{8A916EE7-1819-49C9-B61E-B1993E9F7268}"/>
              </a:ext>
            </a:extLst>
          </p:cNvPr>
          <p:cNvSpPr txBox="1"/>
          <p:nvPr/>
        </p:nvSpPr>
        <p:spPr>
          <a:xfrm>
            <a:off x="10677833" y="233600"/>
            <a:ext cx="1386347"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26-27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681796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48022" y="1428293"/>
            <a:ext cx="7115305" cy="4502606"/>
          </a:xfrm>
        </p:spPr>
        <p:txBody>
          <a:bodyPr>
            <a:normAutofit/>
          </a:bodyPr>
          <a:lstStyle/>
          <a:p>
            <a:pPr>
              <a:lnSpc>
                <a:spcPct val="120000"/>
              </a:lnSpc>
            </a:pPr>
            <a:r>
              <a:rPr lang="en-US" sz="2000" dirty="0"/>
              <a:t>Form groups of 3-4 at your tables</a:t>
            </a:r>
            <a:endParaRPr lang="en-US" sz="2000" dirty="0">
              <a:highlight>
                <a:srgbClr val="FFFF00"/>
              </a:highlight>
            </a:endParaRPr>
          </a:p>
          <a:p>
            <a:pPr>
              <a:lnSpc>
                <a:spcPct val="120000"/>
              </a:lnSpc>
            </a:pPr>
            <a:r>
              <a:rPr lang="en-US" sz="2000" dirty="0"/>
              <a:t>You will work through a table of </a:t>
            </a:r>
            <a:r>
              <a:rPr lang="en-US" sz="2000" b="1" dirty="0">
                <a:solidFill>
                  <a:srgbClr val="23BAED"/>
                </a:solidFill>
              </a:rPr>
              <a:t>impacts &amp; dependencies for Los </a:t>
            </a:r>
            <a:r>
              <a:rPr lang="en-US" sz="2000" b="1" dirty="0" err="1">
                <a:solidFill>
                  <a:srgbClr val="23BAED"/>
                </a:solidFill>
              </a:rPr>
              <a:t>Fiordos</a:t>
            </a:r>
            <a:r>
              <a:rPr lang="en-US" sz="2000" b="1" dirty="0">
                <a:solidFill>
                  <a:srgbClr val="23BAED"/>
                </a:solidFill>
              </a:rPr>
              <a:t>’ operations in Chile</a:t>
            </a:r>
          </a:p>
          <a:p>
            <a:pPr>
              <a:lnSpc>
                <a:spcPct val="120000"/>
              </a:lnSpc>
            </a:pPr>
            <a:r>
              <a:rPr lang="en-US" sz="2000" dirty="0"/>
              <a:t>You will have </a:t>
            </a:r>
            <a:r>
              <a:rPr lang="en-US" sz="2000" b="1" dirty="0">
                <a:solidFill>
                  <a:srgbClr val="23BAED"/>
                </a:solidFill>
              </a:rPr>
              <a:t>20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minutes </a:t>
            </a:r>
            <a:r>
              <a:rPr lang="en-US" sz="2000" dirty="0"/>
              <a:t>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a:t>
            </a:r>
            <a:r>
              <a:rPr lang="en-US" sz="2000" b="1" dirty="0">
                <a:solidFill>
                  <a:srgbClr val="23BAED"/>
                </a:solidFill>
              </a:rPr>
              <a:t>feedback in plenary </a:t>
            </a:r>
            <a:r>
              <a:rPr lang="en-US" sz="2000" dirty="0"/>
              <a:t>on the main points &amp; reflections that came out of the discussion</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61</a:t>
            </a:fld>
            <a:endParaRPr lang="en-GB"/>
          </a:p>
        </p:txBody>
      </p:sp>
      <p:sp>
        <p:nvSpPr>
          <p:cNvPr id="8" name="Teardrop 8">
            <a:extLst>
              <a:ext uri="{FF2B5EF4-FFF2-40B4-BE49-F238E27FC236}">
                <a16:creationId xmlns:a16="http://schemas.microsoft.com/office/drawing/2014/main" id="{7B222729-AA02-41A7-9CDF-C481C026769D}"/>
              </a:ext>
            </a:extLst>
          </p:cNvPr>
          <p:cNvSpPr/>
          <p:nvPr/>
        </p:nvSpPr>
        <p:spPr>
          <a:xfrm>
            <a:off x="10606824" y="147466"/>
            <a:ext cx="1457356" cy="103978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9">
            <a:extLst>
              <a:ext uri="{FF2B5EF4-FFF2-40B4-BE49-F238E27FC236}">
                <a16:creationId xmlns:a16="http://schemas.microsoft.com/office/drawing/2014/main" id="{664863FE-4096-44A9-8481-989F262EFED6}"/>
              </a:ext>
            </a:extLst>
          </p:cNvPr>
          <p:cNvSpPr txBox="1"/>
          <p:nvPr/>
        </p:nvSpPr>
        <p:spPr>
          <a:xfrm>
            <a:off x="10677833" y="233600"/>
            <a:ext cx="1386347"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26-27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4082285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3A19-56D6-4CBD-9784-82E6F987B68A}"/>
              </a:ext>
            </a:extLst>
          </p:cNvPr>
          <p:cNvSpPr>
            <a:spLocks noGrp="1"/>
          </p:cNvSpPr>
          <p:nvPr>
            <p:ph type="title"/>
          </p:nvPr>
        </p:nvSpPr>
        <p:spPr/>
        <p:txBody>
          <a:bodyPr/>
          <a:lstStyle/>
          <a:p>
            <a:r>
              <a:rPr lang="en-US"/>
              <a:t>Share your key highlights!</a:t>
            </a:r>
            <a:endParaRPr lang="en-CH"/>
          </a:p>
        </p:txBody>
      </p:sp>
      <p:sp>
        <p:nvSpPr>
          <p:cNvPr id="4" name="Oval 3">
            <a:extLst>
              <a:ext uri="{FF2B5EF4-FFF2-40B4-BE49-F238E27FC236}">
                <a16:creationId xmlns:a16="http://schemas.microsoft.com/office/drawing/2014/main" id="{6EC1100D-B38B-4D8F-8B59-DBB49F9E77EE}"/>
              </a:ext>
            </a:extLst>
          </p:cNvPr>
          <p:cNvSpPr/>
          <p:nvPr/>
        </p:nvSpPr>
        <p:spPr>
          <a:xfrm>
            <a:off x="4258614" y="1820232"/>
            <a:ext cx="3674772" cy="3656837"/>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2D0CF4A2-69B6-4710-8C85-7D358D5C48A7}"/>
              </a:ext>
            </a:extLst>
          </p:cNvPr>
          <p:cNvSpPr txBox="1"/>
          <p:nvPr/>
        </p:nvSpPr>
        <p:spPr>
          <a:xfrm>
            <a:off x="4555261" y="2476172"/>
            <a:ext cx="3086986"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a:ea typeface="+mn-ea"/>
                <a:cs typeface="+mn-cs"/>
              </a:rPr>
              <a:t>What key points came out from your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6" name="Graphic 5" descr="Star">
            <a:extLst>
              <a:ext uri="{FF2B5EF4-FFF2-40B4-BE49-F238E27FC236}">
                <a16:creationId xmlns:a16="http://schemas.microsoft.com/office/drawing/2014/main" id="{8B086A14-4DCE-436E-983A-780D9B6D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50555" y="89102"/>
            <a:ext cx="914400" cy="914400"/>
          </a:xfrm>
          <a:prstGeom prst="rect">
            <a:avLst/>
          </a:prstGeom>
        </p:spPr>
      </p:pic>
    </p:spTree>
    <p:extLst>
      <p:ext uri="{BB962C8B-B14F-4D97-AF65-F5344CB8AC3E}">
        <p14:creationId xmlns:p14="http://schemas.microsoft.com/office/powerpoint/2010/main" val="3583069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Chile</a:t>
            </a:r>
            <a:endParaRPr lang="en-US" dirty="0">
              <a:solidFill>
                <a:srgbClr val="595959"/>
              </a:solidFil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63</a:t>
            </a:fld>
            <a:endParaRPr lang="en-GB"/>
          </a:p>
        </p:txBody>
      </p:sp>
      <p:graphicFrame>
        <p:nvGraphicFramePr>
          <p:cNvPr id="11" name="Table 5">
            <a:extLst>
              <a:ext uri="{FF2B5EF4-FFF2-40B4-BE49-F238E27FC236}">
                <a16:creationId xmlns:a16="http://schemas.microsoft.com/office/drawing/2014/main" id="{DA036A82-2112-460B-B0D2-BC3EE72953A0}"/>
              </a:ext>
            </a:extLst>
          </p:cNvPr>
          <p:cNvGraphicFramePr>
            <a:graphicFrameLocks noGrp="1"/>
          </p:cNvGraphicFramePr>
          <p:nvPr/>
        </p:nvGraphicFramePr>
        <p:xfrm>
          <a:off x="2214357" y="1374461"/>
          <a:ext cx="7763286" cy="4200439"/>
        </p:xfrm>
        <a:graphic>
          <a:graphicData uri="http://schemas.openxmlformats.org/drawingml/2006/table">
            <a:tbl>
              <a:tblPr firstRow="1" bandRow="1">
                <a:tableStyleId>{5C22544A-7EE6-4342-B048-85BDC9FD1C3A}</a:tableStyleId>
              </a:tblPr>
              <a:tblGrid>
                <a:gridCol w="2587762">
                  <a:extLst>
                    <a:ext uri="{9D8B030D-6E8A-4147-A177-3AD203B41FA5}">
                      <a16:colId xmlns:a16="http://schemas.microsoft.com/office/drawing/2014/main" val="2039228777"/>
                    </a:ext>
                  </a:extLst>
                </a:gridCol>
                <a:gridCol w="2587762">
                  <a:extLst>
                    <a:ext uri="{9D8B030D-6E8A-4147-A177-3AD203B41FA5}">
                      <a16:colId xmlns:a16="http://schemas.microsoft.com/office/drawing/2014/main" val="979064148"/>
                    </a:ext>
                  </a:extLst>
                </a:gridCol>
                <a:gridCol w="2587762">
                  <a:extLst>
                    <a:ext uri="{9D8B030D-6E8A-4147-A177-3AD203B41FA5}">
                      <a16:colId xmlns:a16="http://schemas.microsoft.com/office/drawing/2014/main" val="1110811223"/>
                    </a:ext>
                  </a:extLst>
                </a:gridCol>
              </a:tblGrid>
              <a:tr h="331155">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31155">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31155">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31155">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753211579"/>
                  </a:ext>
                </a:extLst>
              </a:tr>
              <a:tr h="331155">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31155">
                <a:tc>
                  <a:txBody>
                    <a:bodyPr/>
                    <a:lstStyle/>
                    <a:p>
                      <a:r>
                        <a:rPr lang="en-GB" sz="130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029452314"/>
                  </a:ext>
                </a:extLst>
              </a:tr>
              <a:tr h="557734">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683825023"/>
                  </a:ext>
                </a:extLst>
              </a:tr>
              <a:tr h="331155">
                <a:tc>
                  <a:txBody>
                    <a:bodyPr/>
                    <a:lstStyle/>
                    <a:p>
                      <a:r>
                        <a:rPr lang="en-GB" sz="130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348946463"/>
                  </a:ext>
                </a:extLst>
              </a:tr>
              <a:tr h="331155">
                <a:tc>
                  <a:txBody>
                    <a:bodyPr/>
                    <a:lstStyle/>
                    <a:p>
                      <a:r>
                        <a:rPr lang="en-GB" sz="130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4061726785"/>
                  </a:ext>
                </a:extLst>
              </a:tr>
              <a:tr h="331155">
                <a:tc gridSpan="3">
                  <a:txBody>
                    <a:bodyPr/>
                    <a:lstStyle/>
                    <a:p>
                      <a:r>
                        <a:rPr lang="en-GB" sz="1300" b="1">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31155">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943978624"/>
                  </a:ext>
                </a:extLst>
              </a:tr>
              <a:tr h="331155">
                <a:tc>
                  <a:txBody>
                    <a:bodyPr/>
                    <a:lstStyle/>
                    <a:p>
                      <a:r>
                        <a:rPr lang="en-GB" sz="1300" b="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079409512"/>
                  </a:ext>
                </a:extLst>
              </a:tr>
            </a:tbl>
          </a:graphicData>
        </a:graphic>
      </p:graphicFrame>
      <p:sp>
        <p:nvSpPr>
          <p:cNvPr id="13" name="TextBox 12">
            <a:extLst>
              <a:ext uri="{FF2B5EF4-FFF2-40B4-BE49-F238E27FC236}">
                <a16:creationId xmlns:a16="http://schemas.microsoft.com/office/drawing/2014/main" id="{C1D49B5C-5BEF-4DDA-9818-7B60BF4A4567}"/>
              </a:ext>
            </a:extLst>
          </p:cNvPr>
          <p:cNvSpPr txBox="1"/>
          <p:nvPr/>
        </p:nvSpPr>
        <p:spPr>
          <a:xfrm>
            <a:off x="457398" y="5707733"/>
            <a:ext cx="6809029"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US" sz="1200" dirty="0">
                <a:solidFill>
                  <a:prstClr val="black">
                    <a:lumMod val="65000"/>
                    <a:lumOff val="35000"/>
                  </a:prstClr>
                </a:solidFill>
                <a:latin typeface="Arial"/>
                <a:hlinkClick r:id="rId3"/>
              </a:rPr>
              <a:t>An Ecosystem Services Review on Salmon Aquaculture in Chile – Los </a:t>
            </a:r>
            <a:r>
              <a:rPr lang="en-US" sz="1200" dirty="0" err="1">
                <a:solidFill>
                  <a:prstClr val="black">
                    <a:lumMod val="65000"/>
                    <a:lumOff val="35000"/>
                  </a:prstClr>
                </a:solidFill>
                <a:latin typeface="Arial"/>
                <a:hlinkClick r:id="rId3"/>
              </a:rPr>
              <a:t>Fiordos</a:t>
            </a:r>
            <a:r>
              <a:rPr lang="en-US" sz="1200" dirty="0">
                <a:solidFill>
                  <a:prstClr val="black">
                    <a:lumMod val="65000"/>
                    <a:lumOff val="35000"/>
                  </a:prstClr>
                </a:solidFill>
                <a:latin typeface="Arial"/>
                <a:hlinkClick r:id="rId3"/>
              </a:rPr>
              <a:t> (2016)</a:t>
            </a:r>
            <a:endParaRPr lang="en-GB" sz="1200" dirty="0">
              <a:solidFill>
                <a:prstClr val="black">
                  <a:lumMod val="65000"/>
                  <a:lumOff val="35000"/>
                </a:prstClr>
              </a:solidFill>
              <a:latin typeface="Arial"/>
            </a:endParaRPr>
          </a:p>
        </p:txBody>
      </p:sp>
      <p:graphicFrame>
        <p:nvGraphicFramePr>
          <p:cNvPr id="7" name="Table 5">
            <a:extLst>
              <a:ext uri="{FF2B5EF4-FFF2-40B4-BE49-F238E27FC236}">
                <a16:creationId xmlns:a16="http://schemas.microsoft.com/office/drawing/2014/main" id="{AAD8CE9C-AF2A-4A14-9064-31404950E05A}"/>
              </a:ext>
            </a:extLst>
          </p:cNvPr>
          <p:cNvGraphicFramePr>
            <a:graphicFrameLocks noGrp="1"/>
          </p:cNvGraphicFramePr>
          <p:nvPr>
            <p:extLst>
              <p:ext uri="{D42A27DB-BD31-4B8C-83A1-F6EECF244321}">
                <p14:modId xmlns:p14="http://schemas.microsoft.com/office/powerpoint/2010/main" val="627552100"/>
              </p:ext>
            </p:extLst>
          </p:nvPr>
        </p:nvGraphicFramePr>
        <p:xfrm>
          <a:off x="2214357" y="1374461"/>
          <a:ext cx="7763286" cy="4200439"/>
        </p:xfrm>
        <a:graphic>
          <a:graphicData uri="http://schemas.openxmlformats.org/drawingml/2006/table">
            <a:tbl>
              <a:tblPr firstRow="1" bandRow="1">
                <a:tableStyleId>{5C22544A-7EE6-4342-B048-85BDC9FD1C3A}</a:tableStyleId>
              </a:tblPr>
              <a:tblGrid>
                <a:gridCol w="2587762">
                  <a:extLst>
                    <a:ext uri="{9D8B030D-6E8A-4147-A177-3AD203B41FA5}">
                      <a16:colId xmlns:a16="http://schemas.microsoft.com/office/drawing/2014/main" val="2039228777"/>
                    </a:ext>
                  </a:extLst>
                </a:gridCol>
                <a:gridCol w="2587762">
                  <a:extLst>
                    <a:ext uri="{9D8B030D-6E8A-4147-A177-3AD203B41FA5}">
                      <a16:colId xmlns:a16="http://schemas.microsoft.com/office/drawing/2014/main" val="979064148"/>
                    </a:ext>
                  </a:extLst>
                </a:gridCol>
                <a:gridCol w="2587762">
                  <a:extLst>
                    <a:ext uri="{9D8B030D-6E8A-4147-A177-3AD203B41FA5}">
                      <a16:colId xmlns:a16="http://schemas.microsoft.com/office/drawing/2014/main" val="1110811223"/>
                    </a:ext>
                  </a:extLst>
                </a:gridCol>
              </a:tblGrid>
              <a:tr h="331155">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31155">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31155">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31155">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3211579"/>
                  </a:ext>
                </a:extLst>
              </a:tr>
              <a:tr h="331155">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31155">
                <a:tc>
                  <a:txBody>
                    <a:bodyPr/>
                    <a:lstStyle/>
                    <a:p>
                      <a:r>
                        <a:rPr lang="en-GB" sz="130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557734">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31155">
                <a:tc>
                  <a:txBody>
                    <a:bodyPr/>
                    <a:lstStyle/>
                    <a:p>
                      <a:r>
                        <a:rPr lang="en-GB" sz="130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946463"/>
                  </a:ext>
                </a:extLst>
              </a:tr>
              <a:tr h="331155">
                <a:tc>
                  <a:txBody>
                    <a:bodyPr/>
                    <a:lstStyle/>
                    <a:p>
                      <a:r>
                        <a:rPr lang="en-GB" sz="130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1726785"/>
                  </a:ext>
                </a:extLst>
              </a:tr>
              <a:tr h="331155">
                <a:tc gridSpan="3">
                  <a:txBody>
                    <a:bodyPr/>
                    <a:lstStyle/>
                    <a:p>
                      <a:r>
                        <a:rPr lang="en-GB" sz="1300" b="1" dirty="0">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31155">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978624"/>
                  </a:ext>
                </a:extLst>
              </a:tr>
              <a:tr h="331155">
                <a:tc>
                  <a:txBody>
                    <a:bodyPr/>
                    <a:lstStyle/>
                    <a:p>
                      <a:r>
                        <a:rPr lang="en-GB" sz="1300" b="0" dirty="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09512"/>
                  </a:ext>
                </a:extLst>
              </a:tr>
            </a:tbl>
          </a:graphicData>
        </a:graphic>
      </p:graphicFrame>
    </p:spTree>
    <p:extLst>
      <p:ext uri="{BB962C8B-B14F-4D97-AF65-F5344CB8AC3E}">
        <p14:creationId xmlns:p14="http://schemas.microsoft.com/office/powerpoint/2010/main" val="29884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72C96A-4621-4BBF-BF9D-531D34247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2" r="6798" b="9424"/>
          <a:stretch/>
        </p:blipFill>
        <p:spPr>
          <a:xfrm>
            <a:off x="6096000" y="1457332"/>
            <a:ext cx="5781804" cy="4007238"/>
          </a:xfrm>
          <a:prstGeom prst="rect">
            <a:avLst/>
          </a:prstGeom>
        </p:spPr>
      </p:pic>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Los </a:t>
            </a:r>
            <a:r>
              <a:rPr lang="en-GB" err="1">
                <a:solidFill>
                  <a:srgbClr val="595959"/>
                </a:solidFill>
              </a:rPr>
              <a:t>Fiordos</a:t>
            </a:r>
            <a:r>
              <a:rPr lang="en-GB">
                <a:solidFill>
                  <a:srgbClr val="595959"/>
                </a:solidFill>
              </a:rPr>
              <a:t>’ Value Added Statement</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fontScale="85000" lnSpcReduction="10000"/>
          </a:bodyPr>
          <a:lstStyle/>
          <a:p>
            <a:pPr>
              <a:lnSpc>
                <a:spcPct val="100000"/>
              </a:lnSpc>
            </a:pPr>
            <a:r>
              <a:rPr lang="en-US" dirty="0">
                <a:solidFill>
                  <a:srgbClr val="595959"/>
                </a:solidFill>
              </a:rPr>
              <a:t>The </a:t>
            </a:r>
            <a:r>
              <a:rPr lang="en-US" sz="2500" b="1" dirty="0">
                <a:solidFill>
                  <a:srgbClr val="23BAED"/>
                </a:solidFill>
              </a:rPr>
              <a:t>Ecosystem Services Review was the first step </a:t>
            </a:r>
            <a:r>
              <a:rPr lang="en-US" dirty="0">
                <a:solidFill>
                  <a:srgbClr val="595959"/>
                </a:solidFill>
              </a:rPr>
              <a:t>to create awareness of and to demonstrate the interdependence between a healthy aquaculture business and healthy ecosystems.</a:t>
            </a:r>
          </a:p>
          <a:p>
            <a:pPr>
              <a:lnSpc>
                <a:spcPct val="100000"/>
              </a:lnSpc>
            </a:pPr>
            <a:r>
              <a:rPr lang="en-US" dirty="0">
                <a:solidFill>
                  <a:srgbClr val="595959"/>
                </a:solidFill>
              </a:rPr>
              <a:t>They assess </a:t>
            </a:r>
            <a:r>
              <a:rPr lang="en-US" sz="2600" b="1" dirty="0">
                <a:solidFill>
                  <a:srgbClr val="23BAED"/>
                </a:solidFill>
              </a:rPr>
              <a:t>ecosystem services </a:t>
            </a:r>
            <a:r>
              <a:rPr lang="en-US" dirty="0">
                <a:solidFill>
                  <a:srgbClr val="595959"/>
                </a:solidFill>
              </a:rPr>
              <a:t>based on their importance to the company’s performance and their availability and value to other stakeholders.</a:t>
            </a:r>
          </a:p>
          <a:p>
            <a:pPr>
              <a:lnSpc>
                <a:spcPct val="100000"/>
              </a:lnSpc>
            </a:pPr>
            <a:r>
              <a:rPr lang="en-GB" dirty="0"/>
              <a:t>The analysis includes information from </a:t>
            </a:r>
            <a:r>
              <a:rPr lang="en-GB" sz="2500" b="1" dirty="0">
                <a:solidFill>
                  <a:srgbClr val="23BAED"/>
                </a:solidFill>
              </a:rPr>
              <a:t>Los </a:t>
            </a:r>
            <a:r>
              <a:rPr lang="en-GB" sz="2500" b="1" dirty="0" err="1">
                <a:solidFill>
                  <a:srgbClr val="23BAED"/>
                </a:solidFill>
              </a:rPr>
              <a:t>Fiordos</a:t>
            </a:r>
            <a:r>
              <a:rPr lang="en-GB" sz="2500" b="1" dirty="0">
                <a:solidFill>
                  <a:srgbClr val="23BAED"/>
                </a:solidFill>
              </a:rPr>
              <a:t>’ production operations </a:t>
            </a:r>
            <a:r>
              <a:rPr lang="en-GB" dirty="0"/>
              <a:t>on the feedlot and pisciculture </a:t>
            </a:r>
            <a:r>
              <a:rPr lang="en-GB" dirty="0" err="1"/>
              <a:t>centers</a:t>
            </a:r>
            <a:r>
              <a:rPr lang="en-GB" dirty="0"/>
              <a:t>, located in the areas </a:t>
            </a:r>
            <a:r>
              <a:rPr lang="en-GB" dirty="0" err="1"/>
              <a:t>Melika</a:t>
            </a:r>
            <a:r>
              <a:rPr lang="en-GB" dirty="0"/>
              <a:t> and Puerto </a:t>
            </a:r>
            <a:r>
              <a:rPr lang="en-GB" dirty="0" err="1"/>
              <a:t>Cisnes</a:t>
            </a:r>
            <a:r>
              <a:rPr lang="en-GB" dirty="0"/>
              <a:t>.</a:t>
            </a:r>
            <a:endParaRPr lang="en-US" sz="2400" dirty="0"/>
          </a:p>
          <a:p>
            <a:pPr>
              <a:lnSpc>
                <a:spcPct val="100000"/>
              </a:lnSpc>
            </a:pPr>
            <a:endParaRPr lang="en-US" dirty="0"/>
          </a:p>
          <a:p>
            <a:pPr>
              <a:lnSpc>
                <a:spcPct val="100000"/>
              </a:lnSpc>
            </a:pPr>
            <a:endParaRPr lang="en-US" dirty="0">
              <a:solidFill>
                <a:srgbClr val="595959"/>
              </a:solidFill>
            </a:endParaRPr>
          </a:p>
        </p:txBody>
      </p:sp>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64</a:t>
            </a:fld>
            <a:endParaRPr lang="en-GB"/>
          </a:p>
        </p:txBody>
      </p:sp>
      <p:sp>
        <p:nvSpPr>
          <p:cNvPr id="12" name="TextBox 11">
            <a:extLst>
              <a:ext uri="{FF2B5EF4-FFF2-40B4-BE49-F238E27FC236}">
                <a16:creationId xmlns:a16="http://schemas.microsoft.com/office/drawing/2014/main" id="{3CD52724-F651-497B-8AF3-AE898C110742}"/>
              </a:ext>
            </a:extLst>
          </p:cNvPr>
          <p:cNvSpPr txBox="1"/>
          <p:nvPr/>
        </p:nvSpPr>
        <p:spPr>
          <a:xfrm>
            <a:off x="457398" y="5707733"/>
            <a:ext cx="6809029"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a:t>
            </a:r>
            <a:r>
              <a:rPr lang="en-US" sz="1200">
                <a:solidFill>
                  <a:prstClr val="black">
                    <a:lumMod val="65000"/>
                    <a:lumOff val="35000"/>
                  </a:prstClr>
                </a:solidFill>
                <a:latin typeface="Arial"/>
                <a:hlinkClick r:id="rId4"/>
              </a:rPr>
              <a:t>An Ecosystem Services Review on Salmon Aquaculture in Chile – Los </a:t>
            </a:r>
            <a:r>
              <a:rPr lang="en-US" sz="1200" err="1">
                <a:solidFill>
                  <a:prstClr val="black">
                    <a:lumMod val="65000"/>
                    <a:lumOff val="35000"/>
                  </a:prstClr>
                </a:solidFill>
                <a:latin typeface="Arial"/>
                <a:hlinkClick r:id="rId4"/>
              </a:rPr>
              <a:t>Fiordos</a:t>
            </a:r>
            <a:r>
              <a:rPr lang="en-US" sz="1200">
                <a:solidFill>
                  <a:prstClr val="black">
                    <a:lumMod val="65000"/>
                    <a:lumOff val="35000"/>
                  </a:prstClr>
                </a:solidFill>
                <a:latin typeface="Arial"/>
                <a:hlinkClick r:id="rId4"/>
              </a:rPr>
              <a:t> (2016)</a:t>
            </a: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2674222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rtlCol="0" anchor="t">
            <a:spAutoFit/>
          </a:bodyPr>
          <a:lstStyle/>
          <a:p>
            <a:pPr defTabSz="914354">
              <a:defRPr/>
            </a:pPr>
            <a:endParaRPr lang="en-GB" sz="1200">
              <a:solidFill>
                <a:prstClr val="white"/>
              </a:solidFill>
              <a:latin typeface="Arial"/>
            </a:endParaRPr>
          </a:p>
          <a:p>
            <a:pPr algn="ctr" defTabSz="914354">
              <a:defRPr/>
            </a:pPr>
            <a:r>
              <a:rPr lang="en-GB" sz="2400">
                <a:solidFill>
                  <a:schemeClr val="tx1">
                    <a:lumMod val="65000"/>
                    <a:lumOff val="35000"/>
                  </a:schemeClr>
                </a:solidFill>
                <a:latin typeface="Arial"/>
              </a:rPr>
              <a:t>Individually reflect on what would be your business’ natural capital impacts &amp; dependencies</a:t>
            </a:r>
          </a:p>
          <a:p>
            <a:pPr algn="ctr" defTabSz="914354">
              <a:defRPr/>
            </a:pPr>
            <a:endParaRPr lang="en-GB" sz="1600">
              <a:solidFill>
                <a:schemeClr val="tx1">
                  <a:lumMod val="65000"/>
                  <a:lumOff val="35000"/>
                </a:schemeClr>
              </a:solidFill>
              <a:latin typeface="Arial"/>
            </a:endParaRPr>
          </a:p>
          <a:p>
            <a:pPr algn="ctr" defTabSz="914354">
              <a:defRPr/>
            </a:pPr>
            <a:endParaRPr lang="en-GB" sz="1600">
              <a:solidFill>
                <a:schemeClr val="tx1">
                  <a:lumMod val="65000"/>
                  <a:lumOff val="35000"/>
                </a:schemeClr>
              </a:solidFill>
              <a:latin typeface="Arial"/>
            </a:endParaRPr>
          </a:p>
          <a:p>
            <a:pPr algn="ctr" defTabSz="914354">
              <a:defRPr/>
            </a:pPr>
            <a:r>
              <a:rPr lang="en-GB" sz="2400">
                <a:solidFill>
                  <a:schemeClr val="tx1">
                    <a:lumMod val="65000"/>
                    <a:lumOff val="35000"/>
                  </a:schemeClr>
                </a:solidFill>
                <a:latin typeface="Arial"/>
              </a:rPr>
              <a:t> Write down </a:t>
            </a:r>
            <a:r>
              <a:rPr lang="en-GB" sz="2400" b="1">
                <a:solidFill>
                  <a:srgbClr val="23BAED"/>
                </a:solidFill>
                <a:latin typeface="Arial"/>
              </a:rPr>
              <a:t>1 impact &amp; 1 dependency</a:t>
            </a:r>
            <a:r>
              <a:rPr lang="en-GB" sz="2400">
                <a:solidFill>
                  <a:schemeClr val="tx1">
                    <a:lumMod val="65000"/>
                    <a:lumOff val="35000"/>
                  </a:schemeClr>
                </a:solidFill>
                <a:latin typeface="Arial"/>
              </a:rPr>
              <a:t> that seem most material to your business at the moment.</a:t>
            </a:r>
            <a:endParaRPr lang="en-GB" sz="240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2" y="297504"/>
            <a:ext cx="1697012" cy="1569660"/>
          </a:xfrm>
          <a:prstGeom prst="rect">
            <a:avLst/>
          </a:prstGeom>
          <a:noFill/>
        </p:spPr>
        <p:txBody>
          <a:bodyPr wrap="square" rtlCol="0">
            <a:spAutoFit/>
          </a:bodyPr>
          <a:lstStyle/>
          <a:p>
            <a:pPr algn="ctr" defTabSz="914354">
              <a:defRPr/>
            </a:pPr>
            <a:r>
              <a:rPr lang="en-GB" sz="1600" dirty="0">
                <a:solidFill>
                  <a:prstClr val="white"/>
                </a:solidFill>
                <a:latin typeface="Arial"/>
              </a:rPr>
              <a:t>Use the blank spaces of your workbook </a:t>
            </a:r>
            <a:r>
              <a:rPr lang="en-GB" sz="1600" b="1" dirty="0">
                <a:solidFill>
                  <a:prstClr val="white"/>
                </a:solidFill>
                <a:latin typeface="Arial"/>
              </a:rPr>
              <a:t>p. 8 </a:t>
            </a:r>
            <a:r>
              <a:rPr lang="en-GB" sz="1600" dirty="0">
                <a:solidFill>
                  <a:prstClr val="white"/>
                </a:solidFill>
                <a:latin typeface="Arial"/>
              </a:rPr>
              <a:t>and refer to </a:t>
            </a:r>
            <a:r>
              <a:rPr lang="en-GB" sz="1600" b="1" dirty="0">
                <a:solidFill>
                  <a:prstClr val="white"/>
                </a:solidFill>
                <a:latin typeface="Arial"/>
              </a:rPr>
              <a:t>pp. 47-48 </a:t>
            </a:r>
            <a:r>
              <a:rPr lang="en-GB" sz="1600" dirty="0">
                <a:solidFill>
                  <a:prstClr val="white"/>
                </a:solidFill>
                <a:latin typeface="Arial"/>
              </a:rPr>
              <a:t>of the NCP</a:t>
            </a: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65</a:t>
            </a:fld>
            <a:endParaRPr lang="en-GB"/>
          </a:p>
        </p:txBody>
      </p:sp>
      <p:sp>
        <p:nvSpPr>
          <p:cNvPr id="13" name="Teardrop 5">
            <a:extLst>
              <a:ext uri="{FF2B5EF4-FFF2-40B4-BE49-F238E27FC236}">
                <a16:creationId xmlns:a16="http://schemas.microsoft.com/office/drawing/2014/main" id="{05EC2270-68A2-461E-93DD-A39544B4BF01}"/>
              </a:ext>
            </a:extLst>
          </p:cNvPr>
          <p:cNvSpPr/>
          <p:nvPr/>
        </p:nvSpPr>
        <p:spPr>
          <a:xfrm>
            <a:off x="10218370" y="0"/>
            <a:ext cx="2068286" cy="193983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6">
            <a:extLst>
              <a:ext uri="{FF2B5EF4-FFF2-40B4-BE49-F238E27FC236}">
                <a16:creationId xmlns:a16="http://schemas.microsoft.com/office/drawing/2014/main" id="{BAF6178A-8838-4F65-A64C-AB81FB80C810}"/>
              </a:ext>
            </a:extLst>
          </p:cNvPr>
          <p:cNvSpPr txBox="1"/>
          <p:nvPr/>
        </p:nvSpPr>
        <p:spPr>
          <a:xfrm>
            <a:off x="10363192" y="182127"/>
            <a:ext cx="1856793"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Arial"/>
              </a:rPr>
              <a:t>Use the blank spaces of your workbook</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kumimoji="0" lang="en-GB" sz="1500" b="1" i="0" u="none" strike="noStrike" kern="1200" cap="none" spc="0" normalizeH="0" baseline="0" noProof="0" dirty="0">
                <a:ln>
                  <a:noFill/>
                </a:ln>
                <a:solidFill>
                  <a:prstClr val="white"/>
                </a:solidFill>
                <a:effectLst/>
                <a:uLnTx/>
                <a:uFillTx/>
                <a:latin typeface="Arial"/>
                <a:ea typeface="+mn-ea"/>
                <a:cs typeface="+mn-cs"/>
              </a:rPr>
              <a:t>p. 27 </a:t>
            </a:r>
            <a:r>
              <a:rPr kumimoji="0" lang="en-GB" sz="1500" b="0" i="0" u="none" strike="noStrike" kern="1200" cap="none" spc="0" normalizeH="0" baseline="0" noProof="0" dirty="0">
                <a:ln>
                  <a:noFill/>
                </a:ln>
                <a:solidFill>
                  <a:prstClr val="white"/>
                </a:solidFill>
                <a:effectLst/>
                <a:uLnTx/>
                <a:uFillTx/>
                <a:latin typeface="Arial"/>
                <a:ea typeface="+mn-ea"/>
                <a:cs typeface="+mn-cs"/>
              </a:rPr>
              <a:t>&amp; </a:t>
            </a:r>
            <a:r>
              <a:rPr lang="en-GB" sz="1500" dirty="0">
                <a:solidFill>
                  <a:prstClr val="white"/>
                </a:solidFill>
                <a:latin typeface="Arial"/>
              </a:rPr>
              <a:t>r</a:t>
            </a:r>
            <a:r>
              <a:rPr kumimoji="0" lang="en-GB" sz="1500" b="0" i="0" u="none" strike="noStrike" kern="1200" cap="none" spc="0" normalizeH="0" baseline="0" noProof="0" dirty="0" err="1">
                <a:ln>
                  <a:noFill/>
                </a:ln>
                <a:solidFill>
                  <a:prstClr val="white"/>
                </a:solidFill>
                <a:effectLst/>
                <a:uLnTx/>
                <a:uFillTx/>
                <a:latin typeface="Arial"/>
                <a:ea typeface="+mn-ea"/>
                <a:cs typeface="+mn-cs"/>
              </a:rPr>
              <a:t>efer</a:t>
            </a:r>
            <a:r>
              <a:rPr kumimoji="0" lang="en-GB" sz="1500" b="0" i="0" u="none" strike="noStrike" kern="1200" cap="none" spc="0" normalizeH="0" baseline="0" noProof="0" dirty="0">
                <a:ln>
                  <a:noFill/>
                </a:ln>
                <a:solidFill>
                  <a:prstClr val="white"/>
                </a:solidFill>
                <a:effectLst/>
                <a:uLnTx/>
                <a:uFillTx/>
                <a:latin typeface="Arial"/>
                <a:ea typeface="+mn-ea"/>
                <a:cs typeface="+mn-cs"/>
              </a:rPr>
              <a:t> to </a:t>
            </a:r>
            <a:r>
              <a:rPr kumimoji="0" lang="en-GB" sz="1500" b="1" i="0" u="none" strike="noStrike" kern="1200" cap="none" spc="0" normalizeH="0" baseline="0" noProof="0" dirty="0">
                <a:ln>
                  <a:noFill/>
                </a:ln>
                <a:solidFill>
                  <a:prstClr val="white"/>
                </a:solidFill>
                <a:effectLst/>
                <a:uLnTx/>
                <a:uFillTx/>
                <a:latin typeface="Arial"/>
                <a:ea typeface="+mn-ea"/>
                <a:cs typeface="+mn-cs"/>
              </a:rPr>
              <a:t>p. 47-48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40015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Where are we in the learning objectives</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929005" y="2093909"/>
            <a:ext cx="10883313" cy="3940539"/>
          </a:xfrm>
        </p:spPr>
        <p:txBody>
          <a:bodyPr>
            <a:normAutofit fontScale="32500" lnSpcReduction="20000"/>
          </a:bodyPr>
          <a:lstStyle/>
          <a:p>
            <a:pPr marL="0" indent="0">
              <a:lnSpc>
                <a:spcPct val="120000"/>
              </a:lnSpc>
              <a:spcAft>
                <a:spcPts val="1200"/>
              </a:spcAft>
              <a:buNone/>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endParaRPr lang="en-GB" sz="8000" dirty="0"/>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dirty="0">
                <a:solidFill>
                  <a:schemeClr val="tx1">
                    <a:lumMod val="65000"/>
                    <a:lumOff val="35000"/>
                  </a:schemeClr>
                </a:solidFill>
              </a:rPr>
              <a:t>The aim of today’s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66</a:t>
            </a:fld>
            <a:endParaRPr lang="en-GB"/>
          </a:p>
        </p:txBody>
      </p:sp>
      <p:pic>
        <p:nvPicPr>
          <p:cNvPr id="8" name="Graphic 7" descr="Checkmark">
            <a:extLst>
              <a:ext uri="{FF2B5EF4-FFF2-40B4-BE49-F238E27FC236}">
                <a16:creationId xmlns:a16="http://schemas.microsoft.com/office/drawing/2014/main" id="{81457140-5B89-4F81-BF88-3EFBD5189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940" y="2155309"/>
            <a:ext cx="444761" cy="444761"/>
          </a:xfrm>
          <a:prstGeom prst="rect">
            <a:avLst/>
          </a:prstGeom>
        </p:spPr>
      </p:pic>
    </p:spTree>
    <p:extLst>
      <p:ext uri="{BB962C8B-B14F-4D97-AF65-F5344CB8AC3E}">
        <p14:creationId xmlns:p14="http://schemas.microsoft.com/office/powerpoint/2010/main" val="2019897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199"/>
              <a:ext cx="1343926" cy="1015663"/>
            </a:xfrm>
            <a:prstGeom prst="rect">
              <a:avLst/>
            </a:prstGeom>
            <a:noFill/>
          </p:spPr>
          <p:txBody>
            <a:bodyPr wrap="square" rtlCol="0">
              <a:spAutoFit/>
            </a:bodyPr>
            <a:lstStyle/>
            <a:p>
              <a:r>
                <a:rPr lang="en-GB" sz="6000" b="1">
                  <a:solidFill>
                    <a:schemeClr val="bg1"/>
                  </a:solidFill>
                </a:rPr>
                <a:t>10’</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68</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3385547007"/>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5627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a:srcRect t="27374" b="2424"/>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dirty="0">
                <a:solidFill>
                  <a:srgbClr val="23BAED"/>
                </a:solidFill>
              </a:rPr>
              <a:t>Scoping an assessment</a:t>
            </a:r>
            <a:endParaRPr lang="en-GB" sz="4000" dirty="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69</a:t>
            </a:fld>
            <a:endParaRPr lang="en-GB"/>
          </a:p>
        </p:txBody>
      </p:sp>
    </p:spTree>
    <p:extLst>
      <p:ext uri="{BB962C8B-B14F-4D97-AF65-F5344CB8AC3E}">
        <p14:creationId xmlns:p14="http://schemas.microsoft.com/office/powerpoint/2010/main" val="537368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a:t>I</a:t>
            </a:r>
            <a:r>
              <a:rPr lang="en-GB" sz="2000">
                <a:cs typeface="Arial"/>
              </a:rPr>
              <a:t>dentify and measure impact drivers and/or dependencies </a:t>
            </a:r>
            <a:endParaRPr lang="en-US"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a:cs typeface="Arial"/>
              </a:rPr>
              <a:t>Introduction to valuation techniques </a:t>
            </a:r>
            <a:r>
              <a:rPr lang="en-GB" sz="2000"/>
              <a:t> </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dirty="0"/>
              <a:t>Understand the concept of natural capital and related risks &amp; opportunities </a:t>
            </a:r>
            <a:endParaRPr lang="en-GB" sz="20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Linkages with business decision-making &amp; risk management</a:t>
            </a:r>
            <a:endParaRPr lang="en-GB"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Introduction to a few key approaches</a:t>
            </a:r>
            <a:endParaRPr lang="en-GB" sz="2000" dirty="0">
              <a:cs typeface="Arial"/>
            </a:endParaRPr>
          </a:p>
          <a:p>
            <a:pPr marL="799465" lvl="1" indent="-342265">
              <a:lnSpc>
                <a:spcPct val="150000"/>
              </a:lnSpc>
              <a:spcAft>
                <a:spcPts val="1200"/>
              </a:spcAft>
              <a:buFont typeface="Wingdings" panose="05000000000000000000" pitchFamily="2" charset="2"/>
              <a:buChar char="v"/>
            </a:pPr>
            <a:endParaRPr lang="en-GB" sz="2601" dirty="0">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03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dirty="0"/>
              <a:t>Concrete steps to undertaking a 1</a:t>
            </a:r>
            <a:r>
              <a:rPr lang="en-US" baseline="30000" dirty="0"/>
              <a:t>st</a:t>
            </a:r>
            <a:r>
              <a:rPr lang="en-US" dirty="0"/>
              <a:t> natural capital assessment</a:t>
            </a:r>
            <a:endParaRPr lang="en-CH" dirty="0"/>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70</a:t>
            </a:fld>
            <a:endParaRPr lang="en-GB"/>
          </a:p>
        </p:txBody>
      </p:sp>
      <p:pic>
        <p:nvPicPr>
          <p:cNvPr id="7" name="Afbeelding 6">
            <a:extLst>
              <a:ext uri="{FF2B5EF4-FFF2-40B4-BE49-F238E27FC236}">
                <a16:creationId xmlns:a16="http://schemas.microsoft.com/office/drawing/2014/main" id="{D34FBBB2-A88D-4212-AD1C-BAB87A528E91}"/>
              </a:ext>
            </a:extLst>
          </p:cNvPr>
          <p:cNvPicPr>
            <a:picLocks noChangeAspect="1"/>
          </p:cNvPicPr>
          <p:nvPr/>
        </p:nvPicPr>
        <p:blipFill>
          <a:blip r:embed="rId3"/>
          <a:stretch>
            <a:fillRect/>
          </a:stretch>
        </p:blipFill>
        <p:spPr>
          <a:xfrm>
            <a:off x="580185" y="2638587"/>
            <a:ext cx="9243916" cy="3712516"/>
          </a:xfrm>
          <a:prstGeom prst="rect">
            <a:avLst/>
          </a:prstGeom>
        </p:spPr>
      </p:pic>
      <p:pic>
        <p:nvPicPr>
          <p:cNvPr id="39" name="Picture 31">
            <a:extLst>
              <a:ext uri="{FF2B5EF4-FFF2-40B4-BE49-F238E27FC236}">
                <a16:creationId xmlns:a16="http://schemas.microsoft.com/office/drawing/2014/main" id="{F3073F59-B56A-4FA0-9366-9650F1CF10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41" name="Rectangle 30">
            <a:extLst>
              <a:ext uri="{FF2B5EF4-FFF2-40B4-BE49-F238E27FC236}">
                <a16:creationId xmlns:a16="http://schemas.microsoft.com/office/drawing/2014/main" id="{1F7243D9-2D8D-419B-9638-903AA9BABAF1}"/>
              </a:ext>
            </a:extLst>
          </p:cNvPr>
          <p:cNvSpPr/>
          <p:nvPr/>
        </p:nvSpPr>
        <p:spPr>
          <a:xfrm>
            <a:off x="2857552"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34">
            <a:extLst>
              <a:ext uri="{FF2B5EF4-FFF2-40B4-BE49-F238E27FC236}">
                <a16:creationId xmlns:a16="http://schemas.microsoft.com/office/drawing/2014/main" id="{F1D8DB4E-237C-4CB5-943B-A043D41E9596}"/>
              </a:ext>
            </a:extLst>
          </p:cNvPr>
          <p:cNvSpPr/>
          <p:nvPr/>
        </p:nvSpPr>
        <p:spPr>
          <a:xfrm>
            <a:off x="1837175" y="3334876"/>
            <a:ext cx="4843314" cy="1226368"/>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8266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91563" y="1281953"/>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71</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nvGraphicFramePr>
        <p:xfrm>
          <a:off x="1092025" y="2091496"/>
          <a:ext cx="9942461" cy="3902904"/>
        </p:xfrm>
        <a:graphic>
          <a:graphicData uri="http://schemas.openxmlformats.org/drawingml/2006/table">
            <a:tbl>
              <a:tblPr firstRow="1" bandRow="1">
                <a:tableStyleId>{BC89EF96-8CEA-46FF-86C4-4CE0E7609802}</a:tableStyleId>
              </a:tblPr>
              <a:tblGrid>
                <a:gridCol w="9942461">
                  <a:extLst>
                    <a:ext uri="{9D8B030D-6E8A-4147-A177-3AD203B41FA5}">
                      <a16:colId xmlns:a16="http://schemas.microsoft.com/office/drawing/2014/main" val="2429539457"/>
                    </a:ext>
                  </a:extLst>
                </a:gridCol>
              </a:tblGrid>
              <a:tr h="499440">
                <a:tc>
                  <a:txBody>
                    <a:bodyPr/>
                    <a:lstStyle/>
                    <a:p>
                      <a:pPr algn="ctr"/>
                      <a:r>
                        <a:rPr lang="en-US" sz="2000" b="1">
                          <a:solidFill>
                            <a:schemeClr val="tx1">
                              <a:lumMod val="65000"/>
                              <a:lumOff val="35000"/>
                            </a:schemeClr>
                          </a:solidFill>
                        </a:rPr>
                        <a:t>Potential Business Applications </a:t>
                      </a:r>
                      <a:endParaRPr lang="en-CH" sz="2000" b="1">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5988">
                <a:tc>
                  <a:txBody>
                    <a:bodyPr/>
                    <a:lstStyle/>
                    <a:p>
                      <a:r>
                        <a:rPr lang="en-US" sz="2200" b="1" dirty="0">
                          <a:solidFill>
                            <a:schemeClr val="tx1">
                              <a:lumMod val="65000"/>
                              <a:lumOff val="35000"/>
                            </a:schemeClr>
                          </a:solidFill>
                        </a:rPr>
                        <a:t>Assess risks and opportunities </a:t>
                      </a:r>
                      <a:r>
                        <a:rPr lang="en-US" sz="2200" dirty="0">
                          <a:solidFill>
                            <a:schemeClr val="tx1">
                              <a:lumMod val="65000"/>
                              <a:lumOff val="35000"/>
                            </a:schemeClr>
                          </a:solidFill>
                        </a:rPr>
                        <a:t>for the company or a department (new options for ecological product development, the risk associated with increased water stress, etc.)</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04874">
                <a:tc>
                  <a:txBody>
                    <a:bodyPr/>
                    <a:lstStyle/>
                    <a:p>
                      <a:r>
                        <a:rPr lang="en-US" sz="2200" b="1" dirty="0">
                          <a:solidFill>
                            <a:schemeClr val="tx1">
                              <a:lumMod val="65000"/>
                              <a:lumOff val="35000"/>
                            </a:schemeClr>
                          </a:solidFill>
                        </a:rPr>
                        <a:t>Compare option</a:t>
                      </a:r>
                      <a:r>
                        <a:rPr lang="en-US" sz="2200" dirty="0">
                          <a:solidFill>
                            <a:schemeClr val="tx1">
                              <a:lumMod val="65000"/>
                              <a:lumOff val="35000"/>
                            </a:schemeClr>
                          </a:solidFill>
                        </a:rPr>
                        <a:t>s e.g. choosing between flood solutions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5988">
                <a:tc>
                  <a:txBody>
                    <a:bodyPr/>
                    <a:lstStyle/>
                    <a:p>
                      <a:r>
                        <a:rPr lang="en-US" sz="2200" b="1" i="0" dirty="0">
                          <a:solidFill>
                            <a:schemeClr val="tx1">
                              <a:lumMod val="65000"/>
                              <a:lumOff val="35000"/>
                            </a:schemeClr>
                          </a:solidFill>
                        </a:rPr>
                        <a:t>Assess impacts on stakeholders</a:t>
                      </a:r>
                      <a:r>
                        <a:rPr lang="en-US" sz="2200" dirty="0">
                          <a:solidFill>
                            <a:schemeClr val="tx1">
                              <a:lumMod val="65000"/>
                              <a:lumOff val="35000"/>
                            </a:schemeClr>
                          </a:solidFill>
                        </a:rPr>
                        <a:t>, how are nearby communities impacted by different factory policies</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499440">
                <a:tc>
                  <a:txBody>
                    <a:bodyPr/>
                    <a:lstStyle/>
                    <a:p>
                      <a:r>
                        <a:rPr lang="en-US" sz="2200" b="1" dirty="0">
                          <a:solidFill>
                            <a:schemeClr val="tx1">
                              <a:lumMod val="65000"/>
                              <a:lumOff val="35000"/>
                            </a:schemeClr>
                          </a:solidFill>
                        </a:rPr>
                        <a:t>Estimate total value and/or net impact</a:t>
                      </a:r>
                      <a:endParaRPr lang="en-CH" sz="2200" b="1" dirty="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61801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b="1" dirty="0">
                          <a:solidFill>
                            <a:schemeClr val="tx1">
                              <a:lumMod val="65000"/>
                              <a:lumOff val="35000"/>
                            </a:schemeClr>
                          </a:solidFill>
                        </a:rPr>
                        <a:t>Communicate</a:t>
                      </a:r>
                      <a:r>
                        <a:rPr lang="en-US" sz="2200" dirty="0">
                          <a:solidFill>
                            <a:schemeClr val="tx1">
                              <a:lumMod val="65000"/>
                              <a:lumOff val="35000"/>
                            </a:schemeClr>
                          </a:solidFill>
                        </a:rPr>
                        <a:t> internally or externally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F51ABC6E-85BC-4CBB-B5F6-A9AA92CD656D}"/>
              </a:ext>
            </a:extLst>
          </p:cNvPr>
          <p:cNvSpPr txBox="1"/>
          <p:nvPr/>
        </p:nvSpPr>
        <p:spPr>
          <a:xfrm>
            <a:off x="10974243" y="5480664"/>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
        <p:nvSpPr>
          <p:cNvPr id="9" name="Teardrop 8">
            <a:extLst>
              <a:ext uri="{FF2B5EF4-FFF2-40B4-BE49-F238E27FC236}">
                <a16:creationId xmlns:a16="http://schemas.microsoft.com/office/drawing/2014/main" id="{1045F54D-A5CA-4D1D-93C1-49E3EA5B520E}"/>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460D0666-5D02-4FF0-83C3-EEA282496B3D}"/>
              </a:ext>
            </a:extLst>
          </p:cNvPr>
          <p:cNvSpPr txBox="1"/>
          <p:nvPr/>
        </p:nvSpPr>
        <p:spPr>
          <a:xfrm>
            <a:off x="10419194" y="306326"/>
            <a:ext cx="1581243" cy="1246495"/>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See </a:t>
            </a:r>
            <a:r>
              <a:rPr lang="en-GB" sz="1500" b="1" dirty="0">
                <a:solidFill>
                  <a:prstClr val="white"/>
                </a:solidFill>
                <a:latin typeface="Arial"/>
              </a:rPr>
              <a:t>p. 29 </a:t>
            </a:r>
            <a:r>
              <a:rPr lang="en-GB" sz="1500" dirty="0">
                <a:solidFill>
                  <a:prstClr val="white"/>
                </a:solidFill>
                <a:latin typeface="Arial"/>
              </a:rPr>
              <a:t>of your workbook &amp;</a:t>
            </a:r>
            <a:r>
              <a:rPr kumimoji="0" lang="en-GB" sz="1500" b="1" i="0" u="none" strike="noStrike" kern="1200" cap="none" spc="0" normalizeH="0" baseline="0" noProof="0" dirty="0">
                <a:ln>
                  <a:noFill/>
                </a:ln>
                <a:solidFill>
                  <a:prstClr val="white"/>
                </a:solidFill>
                <a:effectLst/>
                <a:uLnTx/>
                <a:uFillTx/>
                <a:latin typeface="Arial"/>
                <a:ea typeface="+mn-ea"/>
                <a:cs typeface="+mn-cs"/>
              </a:rPr>
              <a:t> p. 20 </a:t>
            </a:r>
            <a:r>
              <a:rPr lang="en-GB" sz="1500" dirty="0">
                <a:solidFill>
                  <a:prstClr val="white"/>
                </a:solidFill>
                <a:latin typeface="Arial"/>
              </a:rPr>
              <a:t>in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lang="en-GB" sz="1500" dirty="0">
              <a:solidFill>
                <a:prstClr val="white"/>
              </a:solidFill>
            </a:endParaRPr>
          </a:p>
        </p:txBody>
      </p:sp>
    </p:spTree>
    <p:extLst>
      <p:ext uri="{BB962C8B-B14F-4D97-AF65-F5344CB8AC3E}">
        <p14:creationId xmlns:p14="http://schemas.microsoft.com/office/powerpoint/2010/main" val="1773658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632771-9723-497A-A6D3-F4731377196B}"/>
              </a:ext>
            </a:extLst>
          </p:cNvPr>
          <p:cNvGraphicFramePr>
            <a:graphicFrameLocks/>
          </p:cNvGraphicFramePr>
          <p:nvPr/>
        </p:nvGraphicFramePr>
        <p:xfrm>
          <a:off x="6939753"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5" y="125352"/>
            <a:ext cx="9330163" cy="878150"/>
          </a:xfrm>
        </p:spPr>
        <p:txBody>
          <a:bodyPr>
            <a:normAutofit/>
          </a:bodyPr>
          <a:lstStyle/>
          <a:p>
            <a:r>
              <a:rPr lang="en-GB"/>
              <a:t>Distribution of assessments across sectors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lnSpc>
                <a:spcPct val="150000"/>
              </a:lnSpc>
              <a:buFont typeface="+mj-lt"/>
              <a:buAutoNum type="arabicPeriod"/>
            </a:pPr>
            <a:r>
              <a:rPr lang="en-GB">
                <a:solidFill>
                  <a:srgbClr val="595959"/>
                </a:solidFill>
              </a:rPr>
              <a:t>Multi-sector, 17%</a:t>
            </a:r>
          </a:p>
          <a:p>
            <a:pPr marL="457177" indent="-457177">
              <a:lnSpc>
                <a:spcPct val="150000"/>
              </a:lnSpc>
              <a:buFont typeface="+mj-lt"/>
              <a:buAutoNum type="arabicPeriod"/>
            </a:pPr>
            <a:r>
              <a:rPr lang="en-GB">
                <a:solidFill>
                  <a:srgbClr val="595959"/>
                </a:solidFill>
              </a:rPr>
              <a:t>Forest products, 14%</a:t>
            </a:r>
          </a:p>
          <a:p>
            <a:pPr marL="457177" indent="-457177">
              <a:lnSpc>
                <a:spcPct val="150000"/>
              </a:lnSpc>
              <a:buFont typeface="+mj-lt"/>
              <a:buAutoNum type="arabicPeriod"/>
            </a:pPr>
            <a:r>
              <a:rPr lang="en-GB">
                <a:solidFill>
                  <a:srgbClr val="595959"/>
                </a:solidFill>
              </a:rPr>
              <a:t>Food and beverage, 13%</a:t>
            </a:r>
          </a:p>
          <a:p>
            <a:pPr marL="457177" indent="-457177">
              <a:lnSpc>
                <a:spcPct val="150000"/>
              </a:lnSpc>
              <a:buFont typeface="+mj-lt"/>
              <a:buAutoNum type="arabicPeriod"/>
            </a:pPr>
            <a:r>
              <a:rPr lang="en-GB">
                <a:solidFill>
                  <a:srgbClr val="595959"/>
                </a:solidFill>
              </a:rPr>
              <a:t>Energy and utilities, 9%</a:t>
            </a:r>
          </a:p>
          <a:p>
            <a:pPr marL="457177" indent="-457177">
              <a:lnSpc>
                <a:spcPct val="150000"/>
              </a:lnSpc>
              <a:buFont typeface="+mj-lt"/>
              <a:buAutoNum type="arabicPeriod"/>
            </a:pPr>
            <a:r>
              <a:rPr lang="en-GB">
                <a:solidFill>
                  <a:srgbClr val="595959"/>
                </a:solidFill>
              </a:rPr>
              <a:t>Chemicals, 8%</a:t>
            </a:r>
          </a:p>
          <a:p>
            <a:pPr marL="457177" indent="-457177">
              <a:lnSpc>
                <a:spcPct val="150000"/>
              </a:lnSpc>
              <a:buFont typeface="+mj-lt"/>
              <a:buAutoNum type="arabicPeriod"/>
            </a:pPr>
            <a:r>
              <a:rPr lang="en-US">
                <a:solidFill>
                  <a:srgbClr val="595959"/>
                </a:solidFill>
              </a:rPr>
              <a:t>Other, 20%</a:t>
            </a:r>
          </a:p>
        </p:txBody>
      </p:sp>
      <p:pic>
        <p:nvPicPr>
          <p:cNvPr id="7" name="Picture 6">
            <a:extLst>
              <a:ext uri="{FF2B5EF4-FFF2-40B4-BE49-F238E27FC236}">
                <a16:creationId xmlns:a16="http://schemas.microsoft.com/office/drawing/2014/main" id="{069C3EB3-877A-4BCE-A45A-5E5AE2BAE854}"/>
              </a:ext>
            </a:extLst>
          </p:cNvPr>
          <p:cNvPicPr>
            <a:picLocks noChangeAspect="1"/>
          </p:cNvPicPr>
          <p:nvPr/>
        </p:nvPicPr>
        <p:blipFill>
          <a:blip r:embed="rId4"/>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01166501-8FB1-8946-B2A6-57ED27605E82}"/>
              </a:ext>
            </a:extLst>
          </p:cNvPr>
          <p:cNvSpPr>
            <a:spLocks noGrp="1"/>
          </p:cNvSpPr>
          <p:nvPr>
            <p:ph type="sldNum" sz="quarter" idx="12"/>
          </p:nvPr>
        </p:nvSpPr>
        <p:spPr/>
        <p:txBody>
          <a:bodyPr/>
          <a:lstStyle/>
          <a:p>
            <a:fld id="{971CEC84-1649-40CE-BFF6-7286506FEA08}" type="slidenum">
              <a:rPr lang="en-GB" smtClean="0"/>
              <a:pPr/>
              <a:t>72</a:t>
            </a:fld>
            <a:endParaRPr lang="en-GB"/>
          </a:p>
        </p:txBody>
      </p:sp>
      <p:sp>
        <p:nvSpPr>
          <p:cNvPr id="8" name="TextBox 7">
            <a:extLst>
              <a:ext uri="{FF2B5EF4-FFF2-40B4-BE49-F238E27FC236}">
                <a16:creationId xmlns:a16="http://schemas.microsoft.com/office/drawing/2014/main" id="{22F54D0C-4505-4AE3-8D33-FD01A5979A67}"/>
              </a:ext>
            </a:extLst>
          </p:cNvPr>
          <p:cNvSpPr txBox="1"/>
          <p:nvPr/>
        </p:nvSpPr>
        <p:spPr>
          <a:xfrm>
            <a:off x="9758093" y="4983287"/>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173 assessments</a:t>
            </a:r>
          </a:p>
        </p:txBody>
      </p:sp>
    </p:spTree>
    <p:extLst>
      <p:ext uri="{BB962C8B-B14F-4D97-AF65-F5344CB8AC3E}">
        <p14:creationId xmlns:p14="http://schemas.microsoft.com/office/powerpoint/2010/main" val="1449107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4" y="125352"/>
            <a:ext cx="9330161" cy="878150"/>
          </a:xfrm>
        </p:spPr>
        <p:txBody>
          <a:bodyPr>
            <a:normAutofit fontScale="90000"/>
          </a:bodyPr>
          <a:lstStyle/>
          <a:p>
            <a:r>
              <a:rPr lang="en-GB"/>
              <a:t>Overview of current assessments in the F&amp;B sector</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0" y="1917373"/>
          <a:ext cx="5067000" cy="3523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2" y="1917373"/>
          <a:ext cx="5067546" cy="3523182"/>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19" y="5276652"/>
            <a:ext cx="1484001" cy="203278"/>
          </a:xfrm>
        </p:spPr>
        <p:txBody>
          <a:bodyPr>
            <a:noAutofit/>
          </a:bodyPr>
          <a:lstStyle/>
          <a:p>
            <a:pPr marL="0" indent="0">
              <a:buNone/>
            </a:pPr>
            <a:r>
              <a:rPr lang="en-GB" sz="1800" b="1"/>
              <a:t>NC or SHC</a:t>
            </a:r>
            <a:endParaRPr lang="en-US" sz="1800"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0" y="5276652"/>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F56E9DC5-DE4B-4390-BA0E-117C6CF8BC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6" y="125352"/>
            <a:ext cx="1563086" cy="901483"/>
          </a:xfrm>
          <a:prstGeom prst="rect">
            <a:avLst/>
          </a:prstGeom>
        </p:spPr>
      </p:pic>
      <p:sp>
        <p:nvSpPr>
          <p:cNvPr id="3" name="Rectangle 2">
            <a:extLst>
              <a:ext uri="{FF2B5EF4-FFF2-40B4-BE49-F238E27FC236}">
                <a16:creationId xmlns:a16="http://schemas.microsoft.com/office/drawing/2014/main" id="{3BB8C1DD-4321-4CD1-98B2-89A99C8255F4}"/>
              </a:ext>
            </a:extLst>
          </p:cNvPr>
          <p:cNvSpPr/>
          <p:nvPr/>
        </p:nvSpPr>
        <p:spPr>
          <a:xfrm>
            <a:off x="118862" y="1406158"/>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5" name="Chart 14">
            <a:extLst>
              <a:ext uri="{FF2B5EF4-FFF2-40B4-BE49-F238E27FC236}">
                <a16:creationId xmlns:a16="http://schemas.microsoft.com/office/drawing/2014/main" id="{1421682A-3912-42DA-A448-EF8B6AF2CD9C}"/>
              </a:ext>
            </a:extLst>
          </p:cNvPr>
          <p:cNvGraphicFramePr>
            <a:graphicFrameLocks/>
          </p:cNvGraphicFramePr>
          <p:nvPr/>
        </p:nvGraphicFramePr>
        <p:xfrm>
          <a:off x="733064" y="1935946"/>
          <a:ext cx="4761861" cy="35231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B6A3A0C-5853-448C-B5C9-CA08189E7C0B}"/>
              </a:ext>
            </a:extLst>
          </p:cNvPr>
          <p:cNvGraphicFramePr>
            <a:graphicFrameLocks/>
          </p:cNvGraphicFramePr>
          <p:nvPr/>
        </p:nvGraphicFramePr>
        <p:xfrm>
          <a:off x="5944878" y="1928661"/>
          <a:ext cx="6247122" cy="3523181"/>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EEB193BD-C907-45D2-826D-83CB07FE647F}"/>
              </a:ext>
            </a:extLst>
          </p:cNvPr>
          <p:cNvSpPr txBox="1">
            <a:spLocks/>
          </p:cNvSpPr>
          <p:nvPr/>
        </p:nvSpPr>
        <p:spPr>
          <a:xfrm>
            <a:off x="1368177" y="5319682"/>
            <a:ext cx="3587428" cy="580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Natural Capital or Multi-capital</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97D632F4-E49E-476D-9727-1C63998A2321}"/>
              </a:ext>
            </a:extLst>
          </p:cNvPr>
          <p:cNvSpPr txBox="1">
            <a:spLocks/>
          </p:cNvSpPr>
          <p:nvPr/>
        </p:nvSpPr>
        <p:spPr>
          <a:xfrm>
            <a:off x="7977349" y="5313976"/>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CBCB4A09-028E-4759-9F7E-E30090D1AAD8}"/>
              </a:ext>
            </a:extLst>
          </p:cNvPr>
          <p:cNvSpPr txBox="1"/>
          <p:nvPr/>
        </p:nvSpPr>
        <p:spPr>
          <a:xfrm>
            <a:off x="5494925" y="5635733"/>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689179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3" y="1461524"/>
          <a:ext cx="5067547" cy="3523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Business applications in numbers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5" y="1461524"/>
            <a:ext cx="7075165" cy="4351338"/>
          </a:xfrm>
        </p:spPr>
        <p:txBody>
          <a:bodyPr>
            <a:normAutofit/>
          </a:bodyPr>
          <a:lstStyle/>
          <a:p>
            <a:pPr marL="457200" indent="-457200">
              <a:buFont typeface="+mj-lt"/>
              <a:buAutoNum type="arabicPeriod"/>
            </a:pPr>
            <a:r>
              <a:rPr lang="en-GB" b="1">
                <a:solidFill>
                  <a:srgbClr val="595959"/>
                </a:solidFill>
              </a:rPr>
              <a:t>Estimate total value and/or net impact, 34%</a:t>
            </a:r>
          </a:p>
          <a:p>
            <a:pPr marL="457200" indent="-457200">
              <a:buFont typeface="+mj-lt"/>
              <a:buAutoNum type="arabicPeriod"/>
            </a:pPr>
            <a:r>
              <a:rPr lang="en-GB" b="1">
                <a:solidFill>
                  <a:srgbClr val="595959"/>
                </a:solidFill>
              </a:rPr>
              <a:t>Assess risks and opportunities, 27%</a:t>
            </a:r>
          </a:p>
          <a:p>
            <a:pPr marL="457200" indent="-457200">
              <a:buFont typeface="+mj-lt"/>
              <a:buAutoNum type="arabicPeriod"/>
            </a:pPr>
            <a:r>
              <a:rPr lang="en-GB">
                <a:solidFill>
                  <a:srgbClr val="595959"/>
                </a:solidFill>
              </a:rPr>
              <a:t>Assess impacts on stakeholders, 13%</a:t>
            </a:r>
          </a:p>
          <a:p>
            <a:pPr marL="457200" indent="-457200">
              <a:buFont typeface="+mj-lt"/>
              <a:buAutoNum type="arabicPeriod"/>
            </a:pPr>
            <a:r>
              <a:rPr lang="en-GB">
                <a:solidFill>
                  <a:srgbClr val="595959"/>
                </a:solidFill>
              </a:rPr>
              <a:t>Integrate and mainstream natural capital into policy, 7%</a:t>
            </a:r>
          </a:p>
          <a:p>
            <a:pPr marL="457200" indent="-457200">
              <a:buFont typeface="+mj-lt"/>
              <a:buAutoNum type="arabicPeriod"/>
            </a:pPr>
            <a:r>
              <a:rPr lang="en-GB">
                <a:solidFill>
                  <a:srgbClr val="595959"/>
                </a:solidFill>
              </a:rPr>
              <a:t>Compare options, 5%</a:t>
            </a:r>
          </a:p>
          <a:p>
            <a:pPr marL="457200" indent="-457200">
              <a:buAutoNum type="arabicPeriod" startAt="6"/>
            </a:pPr>
            <a:r>
              <a:rPr lang="en-GB">
                <a:solidFill>
                  <a:srgbClr val="595959"/>
                </a:solidFill>
              </a:rPr>
              <a:t>Create and support insights, 5%</a:t>
            </a:r>
          </a:p>
          <a:p>
            <a:pPr marL="457200" indent="-457200">
              <a:buAutoNum type="arabicPeriod" startAt="6"/>
            </a:pPr>
            <a:r>
              <a:rPr lang="en-GB">
                <a:solidFill>
                  <a:srgbClr val="595959"/>
                </a:solidFill>
              </a:rPr>
              <a:t>Other, 9%</a:t>
            </a:r>
          </a:p>
          <a:p>
            <a:pPr marL="0" indent="0">
              <a:buNone/>
            </a:pPr>
            <a:endParaRPr lang="en-US"/>
          </a:p>
        </p:txBody>
      </p:sp>
      <p:sp>
        <p:nvSpPr>
          <p:cNvPr id="5" name="Slide Number Placeholder 3">
            <a:extLst>
              <a:ext uri="{FF2B5EF4-FFF2-40B4-BE49-F238E27FC236}">
                <a16:creationId xmlns:a16="http://schemas.microsoft.com/office/drawing/2014/main" id="{CA1B09AF-3F6A-4738-BAFC-02CA6C9B21E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6" y="113685"/>
            <a:ext cx="1563086" cy="901483"/>
          </a:xfrm>
          <a:prstGeom prst="rect">
            <a:avLst/>
          </a:prstGeom>
        </p:spPr>
      </p:pic>
      <p:sp>
        <p:nvSpPr>
          <p:cNvPr id="9" name="Rectangle 8">
            <a:extLst>
              <a:ext uri="{FF2B5EF4-FFF2-40B4-BE49-F238E27FC236}">
                <a16:creationId xmlns:a16="http://schemas.microsoft.com/office/drawing/2014/main" id="{6C62C9B8-9A9D-4A27-B085-72B7E6074CB3}"/>
              </a:ext>
            </a:extLst>
          </p:cNvPr>
          <p:cNvSpPr/>
          <p:nvPr/>
        </p:nvSpPr>
        <p:spPr>
          <a:xfrm>
            <a:off x="323895" y="1311656"/>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A5F67CA5-3676-498D-B7A1-64A8E634FB52}"/>
              </a:ext>
            </a:extLst>
          </p:cNvPr>
          <p:cNvGraphicFramePr>
            <a:graphicFrameLocks/>
          </p:cNvGraphicFramePr>
          <p:nvPr/>
        </p:nvGraphicFramePr>
        <p:xfrm>
          <a:off x="5867674" y="1461524"/>
          <a:ext cx="7075165" cy="3519977"/>
        </p:xfrm>
        <a:graphic>
          <a:graphicData uri="http://schemas.openxmlformats.org/drawingml/2006/chart">
            <c:chart xmlns:c="http://schemas.openxmlformats.org/drawingml/2006/chart" xmlns:r="http://schemas.openxmlformats.org/officeDocument/2006/relationships" r:id="rId5"/>
          </a:graphicData>
        </a:graphic>
      </p:graphicFrame>
      <p:sp>
        <p:nvSpPr>
          <p:cNvPr id="14" name="Content Placeholder 2">
            <a:extLst>
              <a:ext uri="{FF2B5EF4-FFF2-40B4-BE49-F238E27FC236}">
                <a16:creationId xmlns:a16="http://schemas.microsoft.com/office/drawing/2014/main" id="{076E8AF3-AF4F-40D1-A33B-6F9EC332DE48}"/>
              </a:ext>
            </a:extLst>
          </p:cNvPr>
          <p:cNvSpPr txBox="1">
            <a:spLocks/>
          </p:cNvSpPr>
          <p:nvPr/>
        </p:nvSpPr>
        <p:spPr>
          <a:xfrm>
            <a:off x="314195" y="1461524"/>
            <a:ext cx="70751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Assess risks and opportunities, 47%</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Estimate total value and/or net impact, 32%</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0" i="0" u="none" strike="noStrike" kern="1200" cap="none" spc="0" normalizeH="0" baseline="0" noProof="0">
                <a:ln>
                  <a:noFill/>
                </a:ln>
                <a:solidFill>
                  <a:srgbClr val="595959"/>
                </a:solidFill>
                <a:effectLst/>
                <a:uLnTx/>
                <a:uFillTx/>
                <a:latin typeface="Arial"/>
                <a:ea typeface="+mn-ea"/>
                <a:cs typeface="+mn-cs"/>
              </a:rPr>
              <a:t>Assess impacts on stakeholders, 10%</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0" i="0" u="none" strike="noStrike" kern="1200" cap="none" spc="0" normalizeH="0" baseline="0" noProof="0">
                <a:ln>
                  <a:noFill/>
                </a:ln>
                <a:solidFill>
                  <a:srgbClr val="595959"/>
                </a:solidFill>
                <a:effectLst/>
                <a:uLnTx/>
                <a:uFillTx/>
                <a:latin typeface="Arial"/>
                <a:ea typeface="+mn-ea"/>
                <a:cs typeface="+mn-cs"/>
              </a:rPr>
              <a:t>Unspecified, 11%</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itle 1">
            <a:extLst>
              <a:ext uri="{FF2B5EF4-FFF2-40B4-BE49-F238E27FC236}">
                <a16:creationId xmlns:a16="http://schemas.microsoft.com/office/drawing/2014/main" id="{2441E1CC-6B0C-4505-9323-13FABD83B197}"/>
              </a:ext>
            </a:extLst>
          </p:cNvPr>
          <p:cNvSpPr txBox="1">
            <a:spLocks/>
          </p:cNvSpPr>
          <p:nvPr/>
        </p:nvSpPr>
        <p:spPr>
          <a:xfrm>
            <a:off x="6554182" y="144014"/>
            <a:ext cx="2851075"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F&amp;B sector</a:t>
            </a:r>
          </a:p>
        </p:txBody>
      </p:sp>
      <p:sp>
        <p:nvSpPr>
          <p:cNvPr id="3" name="TextBox 2">
            <a:extLst>
              <a:ext uri="{FF2B5EF4-FFF2-40B4-BE49-F238E27FC236}">
                <a16:creationId xmlns:a16="http://schemas.microsoft.com/office/drawing/2014/main" id="{F459F32F-7AFC-4379-932F-C1A213D85DA7}"/>
              </a:ext>
            </a:extLst>
          </p:cNvPr>
          <p:cNvSpPr txBox="1"/>
          <p:nvPr/>
        </p:nvSpPr>
        <p:spPr>
          <a:xfrm>
            <a:off x="9071477" y="4695832"/>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4207648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87"/>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Assessments: </a:t>
            </a:r>
            <a:r>
              <a:rPr lang="en-GB" b="1" dirty="0"/>
              <a:t>Measure &amp; Value</a:t>
            </a:r>
            <a:endParaRPr dirty="0"/>
          </a:p>
        </p:txBody>
      </p:sp>
      <p:sp>
        <p:nvSpPr>
          <p:cNvPr id="1782" name="Google Shape;1782;p87"/>
          <p:cNvSpPr txBox="1">
            <a:spLocks noGrp="1"/>
          </p:cNvSpPr>
          <p:nvPr>
            <p:ph type="body" idx="4294967295"/>
          </p:nvPr>
        </p:nvSpPr>
        <p:spPr>
          <a:xfrm>
            <a:off x="314194" y="1965875"/>
            <a:ext cx="11375670" cy="4351338"/>
          </a:xfrm>
          <a:prstGeom prst="rect">
            <a:avLst/>
          </a:prstGeom>
          <a:noFill/>
          <a:ln>
            <a:noFill/>
          </a:ln>
        </p:spPr>
        <p:txBody>
          <a:bodyPr spcFirstLastPara="1" wrap="square" lIns="91425" tIns="45700" rIns="91425" bIns="45700" anchor="t" anchorCtr="0">
            <a:normAutofit/>
          </a:bodyPr>
          <a:lstStyle/>
          <a:p>
            <a:pPr marL="367608" lvl="0" indent="-367608" algn="l" rtl="0">
              <a:lnSpc>
                <a:spcPct val="115000"/>
              </a:lnSpc>
              <a:spcBef>
                <a:spcPts val="0"/>
              </a:spcBef>
              <a:spcAft>
                <a:spcPts val="0"/>
              </a:spcAft>
              <a:buSzPts val="2000"/>
              <a:buFont typeface="Arial"/>
              <a:buChar char="•"/>
            </a:pPr>
            <a:r>
              <a:rPr lang="en-GB" sz="2000" b="1" dirty="0">
                <a:solidFill>
                  <a:srgbClr val="23BAED"/>
                </a:solidFill>
              </a:rPr>
              <a:t>To measure: </a:t>
            </a:r>
            <a:r>
              <a:rPr lang="en-GB" sz="2000" dirty="0"/>
              <a:t>determine the </a:t>
            </a:r>
            <a:r>
              <a:rPr lang="en-GB" sz="2000" b="1" dirty="0"/>
              <a:t>amounts, extent and condition</a:t>
            </a:r>
            <a:r>
              <a:rPr lang="en-GB" sz="2000" dirty="0"/>
              <a:t> in physical terms</a:t>
            </a:r>
            <a:endParaRPr dirty="0"/>
          </a:p>
          <a:p>
            <a:pPr marL="824808" lvl="1" indent="-367608" algn="l" rtl="0">
              <a:lnSpc>
                <a:spcPct val="115000"/>
              </a:lnSpc>
              <a:spcBef>
                <a:spcPts val="500"/>
              </a:spcBef>
              <a:spcAft>
                <a:spcPts val="0"/>
              </a:spcAft>
              <a:buSzPts val="2000"/>
              <a:buFont typeface="Arial"/>
              <a:buChar char="•"/>
            </a:pPr>
            <a:r>
              <a:rPr lang="en-GB" sz="2000" dirty="0"/>
              <a:t>e.g. m3, tons, number of injuries, number of jobs</a:t>
            </a:r>
            <a:endParaRPr dirty="0"/>
          </a:p>
          <a:p>
            <a:pPr marL="367608" lvl="0" indent="-367608" algn="l" rtl="0">
              <a:lnSpc>
                <a:spcPct val="115000"/>
              </a:lnSpc>
              <a:spcBef>
                <a:spcPts val="1000"/>
              </a:spcBef>
              <a:spcAft>
                <a:spcPts val="0"/>
              </a:spcAft>
              <a:buSzPts val="2000"/>
              <a:buFont typeface="Arial"/>
              <a:buChar char="•"/>
            </a:pPr>
            <a:r>
              <a:rPr lang="en-GB" sz="2000" b="1" dirty="0">
                <a:solidFill>
                  <a:srgbClr val="23BAED"/>
                </a:solidFill>
              </a:rPr>
              <a:t>To value: </a:t>
            </a:r>
            <a:r>
              <a:rPr lang="en-GB" sz="2000" dirty="0"/>
              <a:t>estimate the </a:t>
            </a:r>
            <a:r>
              <a:rPr lang="en-GB" sz="2000" b="1" dirty="0"/>
              <a:t>relative importance, worth, or usefulness </a:t>
            </a:r>
            <a:r>
              <a:rPr lang="en-GB" sz="2000" dirty="0"/>
              <a:t>of natural / social / human capital to people (or to a business), in a particular context. </a:t>
            </a:r>
            <a:endParaRPr dirty="0"/>
          </a:p>
        </p:txBody>
      </p:sp>
      <p:sp>
        <p:nvSpPr>
          <p:cNvPr id="1783" name="Google Shape;1783;p87"/>
          <p:cNvSpPr txBox="1"/>
          <p:nvPr/>
        </p:nvSpPr>
        <p:spPr>
          <a:xfrm>
            <a:off x="3985731" y="1280878"/>
            <a:ext cx="41550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595959"/>
                </a:solidFill>
                <a:effectLst/>
                <a:uLnTx/>
                <a:uFillTx/>
                <a:latin typeface="Arial"/>
                <a:ea typeface="Arial"/>
                <a:cs typeface="Arial"/>
                <a:sym typeface="Arial"/>
              </a:rPr>
              <a:t>To measure ≠ to value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8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600" b="0" i="0" u="none" strike="noStrike" kern="0" cap="none" spc="0" normalizeH="0" baseline="0" noProof="0">
              <a:ln>
                <a:noFill/>
              </a:ln>
              <a:solidFill>
                <a:srgbClr val="595959"/>
              </a:solidFill>
              <a:effectLst/>
              <a:uLnTx/>
              <a:uFillTx/>
              <a:latin typeface="Arial"/>
              <a:cs typeface="Arial"/>
              <a:sym typeface="Arial"/>
            </a:endParaRPr>
          </a:p>
        </p:txBody>
      </p:sp>
      <p:pic>
        <p:nvPicPr>
          <p:cNvPr id="1785" name="Google Shape;1785;p87"/>
          <p:cNvPicPr preferRelativeResize="0"/>
          <p:nvPr/>
        </p:nvPicPr>
        <p:blipFill rotWithShape="1">
          <a:blip r:embed="rId3">
            <a:alphaModFix/>
          </a:blip>
          <a:srcRect/>
          <a:stretch/>
        </p:blipFill>
        <p:spPr>
          <a:xfrm>
            <a:off x="1717728" y="3921601"/>
            <a:ext cx="1455599" cy="722948"/>
          </a:xfrm>
          <a:prstGeom prst="rect">
            <a:avLst/>
          </a:prstGeom>
          <a:noFill/>
          <a:ln>
            <a:noFill/>
          </a:ln>
        </p:spPr>
      </p:pic>
      <p:pic>
        <p:nvPicPr>
          <p:cNvPr id="1786" name="Google Shape;1786;p87" descr="RÃ©sultat de recherche d'images pour &quot;measuring&quot;"/>
          <p:cNvPicPr preferRelativeResize="0"/>
          <p:nvPr/>
        </p:nvPicPr>
        <p:blipFill rotWithShape="1">
          <a:blip r:embed="rId4">
            <a:alphaModFix/>
          </a:blip>
          <a:srcRect b="25537"/>
          <a:stretch/>
        </p:blipFill>
        <p:spPr>
          <a:xfrm>
            <a:off x="5335456" y="3931226"/>
            <a:ext cx="1455599" cy="722949"/>
          </a:xfrm>
          <a:prstGeom prst="rect">
            <a:avLst/>
          </a:prstGeom>
          <a:noFill/>
          <a:ln>
            <a:noFill/>
          </a:ln>
        </p:spPr>
      </p:pic>
      <p:grpSp>
        <p:nvGrpSpPr>
          <p:cNvPr id="1787" name="Google Shape;1787;p87"/>
          <p:cNvGrpSpPr/>
          <p:nvPr/>
        </p:nvGrpSpPr>
        <p:grpSpPr>
          <a:xfrm>
            <a:off x="2345231" y="5349721"/>
            <a:ext cx="8023800" cy="518852"/>
            <a:chOff x="1799923" y="5397097"/>
            <a:chExt cx="8023800" cy="518852"/>
          </a:xfrm>
        </p:grpSpPr>
        <p:sp>
          <p:nvSpPr>
            <p:cNvPr id="1788" name="Google Shape;1788;p87"/>
            <p:cNvSpPr/>
            <p:nvPr/>
          </p:nvSpPr>
          <p:spPr>
            <a:xfrm>
              <a:off x="1799923" y="5397097"/>
              <a:ext cx="674452" cy="470540"/>
            </a:xfrm>
            <a:prstGeom prst="rightArrow">
              <a:avLst>
                <a:gd name="adj1" fmla="val 50000"/>
                <a:gd name="adj2" fmla="val 50000"/>
              </a:avLst>
            </a:prstGeom>
            <a:solidFill>
              <a:srgbClr val="23BA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9" name="Google Shape;1789;p87"/>
            <p:cNvSpPr/>
            <p:nvPr/>
          </p:nvSpPr>
          <p:spPr>
            <a:xfrm>
              <a:off x="2137149" y="5398925"/>
              <a:ext cx="7686574" cy="5170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2400" dirty="0">
                  <a:solidFill>
                    <a:schemeClr val="tx1">
                      <a:lumMod val="65000"/>
                      <a:lumOff val="35000"/>
                    </a:schemeClr>
                  </a:solidFill>
                  <a:sym typeface="Arial"/>
                </a:rPr>
                <a:t>Costs and benefits to the business, and to society</a:t>
              </a:r>
              <a:endParaRPr sz="2400" dirty="0">
                <a:solidFill>
                  <a:schemeClr val="tx1">
                    <a:lumMod val="65000"/>
                    <a:lumOff val="35000"/>
                  </a:schemeClr>
                </a:solidFill>
                <a:sym typeface="Arial"/>
              </a:endParaRPr>
            </a:p>
          </p:txBody>
        </p:sp>
      </p:grpSp>
      <p:sp>
        <p:nvSpPr>
          <p:cNvPr id="1790" name="Google Shape;1790;p87"/>
          <p:cNvSpPr/>
          <p:nvPr/>
        </p:nvSpPr>
        <p:spPr>
          <a:xfrm>
            <a:off x="858304" y="3863079"/>
            <a:ext cx="3293786" cy="1163457"/>
          </a:xfrm>
          <a:prstGeom prst="rect">
            <a:avLst/>
          </a:prstGeom>
          <a:noFill/>
          <a:ln w="12700" cap="flat" cmpd="sng">
            <a:solidFill>
              <a:srgbClr val="23BA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1" name="Google Shape;1791;p87"/>
          <p:cNvSpPr/>
          <p:nvPr/>
        </p:nvSpPr>
        <p:spPr>
          <a:xfrm>
            <a:off x="4513080" y="3863079"/>
            <a:ext cx="3293786" cy="1163457"/>
          </a:xfrm>
          <a:prstGeom prst="rect">
            <a:avLst/>
          </a:prstGeom>
          <a:noFill/>
          <a:ln w="12700" cap="flat" cmpd="sng">
            <a:solidFill>
              <a:srgbClr val="B8CF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2" name="Google Shape;1792;p87"/>
          <p:cNvSpPr/>
          <p:nvPr/>
        </p:nvSpPr>
        <p:spPr>
          <a:xfrm>
            <a:off x="8060014" y="3863079"/>
            <a:ext cx="3293786" cy="1163457"/>
          </a:xfrm>
          <a:prstGeom prst="rect">
            <a:avLst/>
          </a:prstGeom>
          <a:no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3" name="Google Shape;1793;p87"/>
          <p:cNvSpPr txBox="1"/>
          <p:nvPr/>
        </p:nvSpPr>
        <p:spPr>
          <a:xfrm>
            <a:off x="1257060" y="4601695"/>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Qualitative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87"/>
          <p:cNvSpPr txBox="1"/>
          <p:nvPr/>
        </p:nvSpPr>
        <p:spPr>
          <a:xfrm>
            <a:off x="4822244" y="4629378"/>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Quantitative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87"/>
          <p:cNvSpPr txBox="1"/>
          <p:nvPr/>
        </p:nvSpPr>
        <p:spPr>
          <a:xfrm>
            <a:off x="8610600" y="4649259"/>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Monetary</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96" name="Google Shape;1796;p87" descr="A picture containing indoor, table, cake, cup&#10;&#10;Description automatically generated"/>
          <p:cNvPicPr preferRelativeResize="0"/>
          <p:nvPr/>
        </p:nvPicPr>
        <p:blipFill rotWithShape="1">
          <a:blip r:embed="rId5">
            <a:alphaModFix/>
          </a:blip>
          <a:srcRect t="18368"/>
          <a:stretch/>
        </p:blipFill>
        <p:spPr>
          <a:xfrm>
            <a:off x="8978569" y="3931222"/>
            <a:ext cx="1456674" cy="764493"/>
          </a:xfrm>
          <a:prstGeom prst="rect">
            <a:avLst/>
          </a:prstGeom>
          <a:noFill/>
          <a:ln>
            <a:noFill/>
          </a:ln>
        </p:spPr>
      </p:pic>
      <p:sp>
        <p:nvSpPr>
          <p:cNvPr id="1797" name="Google Shape;1797;p87"/>
          <p:cNvSpPr/>
          <p:nvPr/>
        </p:nvSpPr>
        <p:spPr>
          <a:xfrm>
            <a:off x="9948328" y="176981"/>
            <a:ext cx="2042801" cy="1458074"/>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8" name="Google Shape;1798;p87"/>
          <p:cNvSpPr txBox="1"/>
          <p:nvPr/>
        </p:nvSpPr>
        <p:spPr>
          <a:xfrm>
            <a:off x="9973991" y="441528"/>
            <a:ext cx="2042801"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Refer to </a:t>
            </a:r>
            <a:r>
              <a:rPr kumimoji="0" lang="en-GB" sz="1500" b="1" i="0" u="none" strike="noStrike" kern="0" cap="none" spc="0" normalizeH="0" baseline="0" noProof="0" dirty="0">
                <a:ln>
                  <a:noFill/>
                </a:ln>
                <a:solidFill>
                  <a:srgbClr val="FFFFFF"/>
                </a:solidFill>
                <a:effectLst/>
                <a:uLnTx/>
                <a:uFillTx/>
                <a:latin typeface="Arial"/>
                <a:ea typeface="Arial"/>
                <a:cs typeface="Arial"/>
                <a:sym typeface="Arial"/>
              </a:rPr>
              <a:t>p. 30 </a:t>
            </a: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of your workbook &amp; </a:t>
            </a:r>
            <a:r>
              <a:rPr kumimoji="0" lang="en-GB" sz="1500" b="1" i="0" u="none" strike="noStrike" kern="0" cap="none" spc="0" normalizeH="0" baseline="0" noProof="0" dirty="0">
                <a:ln>
                  <a:noFill/>
                </a:ln>
                <a:solidFill>
                  <a:srgbClr val="FFFFFF"/>
                </a:solidFill>
                <a:effectLst/>
                <a:uLnTx/>
                <a:uFillTx/>
                <a:latin typeface="Arial"/>
                <a:ea typeface="Arial"/>
                <a:cs typeface="Arial"/>
                <a:sym typeface="Arial"/>
              </a:rPr>
              <a:t>p. 84 </a:t>
            </a: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of the </a:t>
            </a:r>
            <a:r>
              <a:rPr kumimoji="0" lang="en-GB" sz="1500" b="0" i="0" u="sng" strike="noStrike" kern="0" cap="none" spc="0" normalizeH="0" baseline="0" noProof="0" dirty="0">
                <a:ln>
                  <a:noFill/>
                </a:ln>
                <a:solidFill>
                  <a:srgbClr val="FFFFFF"/>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Natural Capital Protocol</a:t>
            </a: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dirty="0"/>
              <a:t>Ways of describing value</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314195" y="1873551"/>
            <a:ext cx="3544151" cy="1760263"/>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4150713" y="1886469"/>
            <a:ext cx="3513027" cy="17448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8A3D5-A807-4892-AB64-701CC1DAB9D0}"/>
              </a:ext>
            </a:extLst>
          </p:cNvPr>
          <p:cNvSpPr/>
          <p:nvPr/>
        </p:nvSpPr>
        <p:spPr>
          <a:xfrm>
            <a:off x="272542" y="1794038"/>
            <a:ext cx="3671577" cy="414391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046013" y="1788225"/>
            <a:ext cx="3705855" cy="4143916"/>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7845010" y="1788225"/>
            <a:ext cx="3636601" cy="4143916"/>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747016" y="1375024"/>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625038" y="1375024"/>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366657" y="1375024"/>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7960129" y="1873551"/>
            <a:ext cx="3428340" cy="1799264"/>
          </a:xfrm>
          <a:prstGeom prst="rect">
            <a:avLst/>
          </a:prstGeom>
        </p:spPr>
      </p:pic>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76</a:t>
            </a:fld>
            <a:endParaRPr lang="en-GB"/>
          </a:p>
        </p:txBody>
      </p:sp>
      <p:sp>
        <p:nvSpPr>
          <p:cNvPr id="18" name="TextBox 17">
            <a:extLst>
              <a:ext uri="{FF2B5EF4-FFF2-40B4-BE49-F238E27FC236}">
                <a16:creationId xmlns:a16="http://schemas.microsoft.com/office/drawing/2014/main" id="{8D4EBA0C-3016-452E-B207-96296F66958E}"/>
              </a:ext>
            </a:extLst>
          </p:cNvPr>
          <p:cNvSpPr txBox="1"/>
          <p:nvPr/>
        </p:nvSpPr>
        <p:spPr>
          <a:xfrm>
            <a:off x="272542" y="3631276"/>
            <a:ext cx="3671577" cy="2492990"/>
          </a:xfrm>
          <a:prstGeom prst="rect">
            <a:avLst/>
          </a:prstGeom>
          <a:noFill/>
        </p:spPr>
        <p:txBody>
          <a:bodyPr wrap="square">
            <a:spAutoFit/>
          </a:bodyPr>
          <a:lstStyle/>
          <a:p>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Calibri" panose="020F0502020204030204" pitchFamily="34" charset="0"/>
              </a:rPr>
              <a:t>Qualitative valuation techniques are used to inform the potential scale of costs and/or benefits expressed through qualitative, non-numerical terms (e.g., increase in air emissions, decrease in social benefits of recreation)</a:t>
            </a: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Non-numerical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Opinion surveys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Deliberative approaches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Expert opinions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Relative valuation </a:t>
            </a:r>
          </a:p>
          <a:p>
            <a:endParaRPr lang="en-GB" sz="1200" dirty="0">
              <a:latin typeface="+mj-lt"/>
              <a:cs typeface="Calibri" panose="020F0502020204030204" pitchFamily="34" charset="0"/>
            </a:endParaRPr>
          </a:p>
        </p:txBody>
      </p:sp>
      <p:sp>
        <p:nvSpPr>
          <p:cNvPr id="5" name="TextBox 4">
            <a:extLst>
              <a:ext uri="{FF2B5EF4-FFF2-40B4-BE49-F238E27FC236}">
                <a16:creationId xmlns:a16="http://schemas.microsoft.com/office/drawing/2014/main" id="{CCD5EEE0-6A08-4FB3-8D50-57148FD51B9F}"/>
              </a:ext>
            </a:extLst>
          </p:cNvPr>
          <p:cNvSpPr txBox="1"/>
          <p:nvPr/>
        </p:nvSpPr>
        <p:spPr>
          <a:xfrm>
            <a:off x="4115873" y="3631276"/>
            <a:ext cx="3671577" cy="230832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srgbClr val="333234"/>
                </a:solidFill>
                <a:latin typeface="+mj-lt"/>
                <a:ea typeface="Verdana" panose="020B0604030504040204" pitchFamily="34" charset="0"/>
                <a:cs typeface="Calibri" panose="020F0502020204030204" pitchFamily="34" charset="0"/>
              </a:rPr>
              <a:t>Quantitative valuation techniques focus on numerical data which are used as indicators for these costs and/or benefits (e.g., changes in tons of pollutants, decrease in number of people benefitting from recreation).</a:t>
            </a:r>
            <a:endParaRPr lang="pt-BR" sz="1200" kern="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Numerical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Structured surveys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Indicators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Multi-criteria analysis (MCA)</a:t>
            </a:r>
            <a:endParaRPr kumimoji="0" lang="en-GB" sz="1200" b="0" i="0" u="none" strike="noStrike" kern="0" cap="none" spc="0" normalizeH="0" baseline="0" noProof="0" dirty="0">
              <a:ln>
                <a:noFill/>
              </a:ln>
              <a:solidFill>
                <a:srgbClr val="FFFFFF"/>
              </a:solidFill>
              <a:effectLst/>
              <a:uLnTx/>
              <a:uFillTx/>
              <a:latin typeface="+mj-lt"/>
              <a:ea typeface="Verdana" panose="020B0604030504040204" pitchFamily="34" charset="0"/>
              <a:cs typeface="Verdana" panose="020B0604030504040204" pitchFamily="34" charset="0"/>
            </a:endParaRPr>
          </a:p>
          <a:p>
            <a:endParaRPr lang="en-GB" sz="1200" dirty="0">
              <a:latin typeface="+mj-lt"/>
              <a:cs typeface="Calibri" panose="020F0502020204030204" pitchFamily="34" charset="0"/>
            </a:endParaRPr>
          </a:p>
        </p:txBody>
      </p:sp>
      <p:sp>
        <p:nvSpPr>
          <p:cNvPr id="6" name="TextBox 5">
            <a:extLst>
              <a:ext uri="{FF2B5EF4-FFF2-40B4-BE49-F238E27FC236}">
                <a16:creationId xmlns:a16="http://schemas.microsoft.com/office/drawing/2014/main" id="{9C037337-607F-426E-AED6-6BF2BEB9C4BC}"/>
              </a:ext>
            </a:extLst>
          </p:cNvPr>
          <p:cNvSpPr txBox="1"/>
          <p:nvPr/>
        </p:nvSpPr>
        <p:spPr>
          <a:xfrm>
            <a:off x="7857057" y="3672815"/>
            <a:ext cx="3671577" cy="249299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srgbClr val="333234"/>
                </a:solidFill>
                <a:latin typeface="+mj-lt"/>
                <a:ea typeface="Verdana" panose="020B0604030504040204" pitchFamily="34" charset="0"/>
                <a:cs typeface="Calibri" panose="020F0502020204030204" pitchFamily="34" charset="0"/>
              </a:rPr>
              <a:t>Monetary valuation techniques t</a:t>
            </a:r>
            <a:r>
              <a:rPr kumimoji="0" lang="en-GB" sz="1200" b="0" i="0" u="none" strike="noStrike" kern="0" cap="none" spc="0" normalizeH="0" baseline="0" noProof="0" dirty="0" err="1">
                <a:ln>
                  <a:noFill/>
                </a:ln>
                <a:solidFill>
                  <a:srgbClr val="333234"/>
                </a:solidFill>
                <a:effectLst/>
                <a:uLnTx/>
                <a:uFillTx/>
                <a:latin typeface="+mj-lt"/>
                <a:ea typeface="Verdana" panose="020B0604030504040204" pitchFamily="34" charset="0"/>
                <a:cs typeface="Verdana" panose="020B0604030504040204" pitchFamily="34" charset="0"/>
              </a:rPr>
              <a:t>ranslate</a:t>
            </a: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 quantitative estimates of costs and/or benefits into a single common currency.</a:t>
            </a:r>
            <a:endParaRPr kumimoji="0" lang="pt-BR" sz="1200" b="0" i="0" u="none" strike="noStrike" kern="0" cap="none" spc="0" normalizeH="0" baseline="0" noProof="0" dirty="0">
              <a:ln>
                <a:noFill/>
              </a:ln>
              <a:solidFill>
                <a:srgbClr val="333234"/>
              </a:solidFill>
              <a:effectLst/>
              <a:uLnTx/>
              <a:uFillTx/>
              <a:latin typeface="+mj-lt"/>
              <a:ea typeface="+mn-ea"/>
              <a:cs typeface="+mn-cs"/>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Numerical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Market and financial prices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srgbClr val="333234"/>
                </a:solidFill>
                <a:latin typeface="+mj-lt"/>
                <a:ea typeface="Verdana" panose="020B0604030504040204" pitchFamily="34" charset="0"/>
                <a:cs typeface="Verdana" panose="020B0604030504040204" pitchFamily="34" charset="0"/>
              </a:rPr>
              <a:t>Production function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Cost based approach</a:t>
            </a:r>
            <a:r>
              <a:rPr lang="en-GB" sz="1200" kern="0" dirty="0">
                <a:solidFill>
                  <a:srgbClr val="333234"/>
                </a:solidFill>
                <a:latin typeface="+mj-lt"/>
                <a:ea typeface="Verdana" panose="020B0604030504040204" pitchFamily="34" charset="0"/>
                <a:cs typeface="Verdana" panose="020B0604030504040204" pitchFamily="34" charset="0"/>
              </a:rPr>
              <a: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Value transfer</a:t>
            </a:r>
            <a:endParaRPr kumimoji="0" lang="en-GB" sz="1200" b="0" i="0" u="none" strike="noStrike" kern="0" cap="none" spc="0" normalizeH="0" baseline="0" noProof="0" dirty="0">
              <a:ln>
                <a:noFill/>
              </a:ln>
              <a:solidFill>
                <a:srgbClr val="FFFFFF"/>
              </a:solidFill>
              <a:effectLst/>
              <a:uLnTx/>
              <a:uFillTx/>
              <a:latin typeface="+mj-lt"/>
              <a:ea typeface="Verdana" panose="020B0604030504040204" pitchFamily="34" charset="0"/>
              <a:cs typeface="Verdana" panose="020B0604030504040204" pitchFamily="34" charset="0"/>
            </a:endParaRPr>
          </a:p>
          <a:p>
            <a:endParaRPr lang="en-GB" sz="1200" dirty="0">
              <a:latin typeface="+mj-lt"/>
              <a:cs typeface="Calibri" panose="020F0502020204030204" pitchFamily="34" charset="0"/>
            </a:endParaRPr>
          </a:p>
        </p:txBody>
      </p:sp>
    </p:spTree>
    <p:extLst>
      <p:ext uri="{BB962C8B-B14F-4D97-AF65-F5344CB8AC3E}">
        <p14:creationId xmlns:p14="http://schemas.microsoft.com/office/powerpoint/2010/main" val="3411919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pPr defTabSz="914377"/>
            <a:r>
              <a:rPr lang="en-GB" dirty="0"/>
              <a:t>Measure &amp; Value in practice</a:t>
            </a:r>
            <a:endParaRPr lang="en-GB" sz="3200" dirty="0">
              <a:solidFill>
                <a:schemeClr val="tx1">
                  <a:lumMod val="65000"/>
                  <a:lumOff val="35000"/>
                </a:schemeClr>
              </a:solidFill>
              <a:latin typeface="+mj-lt"/>
            </a:endParaRPr>
          </a:p>
        </p:txBody>
      </p:sp>
      <p:sp>
        <p:nvSpPr>
          <p:cNvPr id="23" name="Teardrop 22">
            <a:extLst>
              <a:ext uri="{FF2B5EF4-FFF2-40B4-BE49-F238E27FC236}">
                <a16:creationId xmlns:a16="http://schemas.microsoft.com/office/drawing/2014/main" id="{78763627-9B24-4B48-8F5E-A3B594F66CCB}"/>
              </a:ext>
            </a:extLst>
          </p:cNvPr>
          <p:cNvSpPr/>
          <p:nvPr/>
        </p:nvSpPr>
        <p:spPr>
          <a:xfrm>
            <a:off x="10139545" y="78671"/>
            <a:ext cx="1918000" cy="156503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206383" y="275200"/>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31 </a:t>
            </a:r>
            <a:r>
              <a:rPr lang="en-GB" sz="1500" dirty="0">
                <a:solidFill>
                  <a:schemeClr val="bg1"/>
                </a:solidFill>
                <a:latin typeface="Arial"/>
              </a:rPr>
              <a:t>of your workbook</a:t>
            </a:r>
            <a:r>
              <a:rPr lang="en-GB" sz="1500" dirty="0">
                <a:solidFill>
                  <a:prstClr val="white"/>
                </a:solidFill>
                <a:latin typeface="Arial"/>
              </a:rPr>
              <a:t> </a:t>
            </a:r>
            <a:r>
              <a:rPr lang="en-GB" sz="1500" dirty="0">
                <a:solidFill>
                  <a:schemeClr val="bg1"/>
                </a:solidFill>
                <a:latin typeface="Arial"/>
              </a:rPr>
              <a:t>&amp;</a:t>
            </a:r>
          </a:p>
          <a:p>
            <a:pPr algn="ctr" defTabSz="914354">
              <a:defRPr/>
            </a:pPr>
            <a:r>
              <a:rPr lang="en-GB" sz="1500" b="1" dirty="0">
                <a:solidFill>
                  <a:prstClr val="white"/>
                </a:solidFill>
                <a:latin typeface="Arial"/>
              </a:rPr>
              <a:t>p. 82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77</a:t>
            </a:fld>
            <a:endParaRPr lang="en-GB"/>
          </a:p>
        </p:txBody>
      </p:sp>
      <p:sp>
        <p:nvSpPr>
          <p:cNvPr id="26" name="TextBox 14">
            <a:extLst>
              <a:ext uri="{FF2B5EF4-FFF2-40B4-BE49-F238E27FC236}">
                <a16:creationId xmlns:a16="http://schemas.microsoft.com/office/drawing/2014/main" id="{615C0D11-D633-4906-831F-1AD52CA7D836}"/>
              </a:ext>
            </a:extLst>
          </p:cNvPr>
          <p:cNvSpPr txBox="1"/>
          <p:nvPr/>
        </p:nvSpPr>
        <p:spPr>
          <a:xfrm>
            <a:off x="1107160" y="1251087"/>
            <a:ext cx="2675457" cy="335220"/>
          </a:xfrm>
          <a:prstGeom prst="rect">
            <a:avLst/>
          </a:prstGeom>
          <a:noFill/>
        </p:spPr>
        <p:txBody>
          <a:bodyPr wrap="square" rtlCol="0">
            <a:spAutoFit/>
          </a:bodyPr>
          <a:lstStyle/>
          <a:p>
            <a:pPr lvl="1" defTabSz="914377">
              <a:lnSpc>
                <a:spcPct val="115000"/>
              </a:lnSpc>
            </a:pPr>
            <a:r>
              <a:rPr lang="en-GB" sz="1500" b="1" dirty="0"/>
              <a:t>Qualitative</a:t>
            </a:r>
          </a:p>
        </p:txBody>
      </p:sp>
      <p:sp>
        <p:nvSpPr>
          <p:cNvPr id="27" name="TextBox 15">
            <a:extLst>
              <a:ext uri="{FF2B5EF4-FFF2-40B4-BE49-F238E27FC236}">
                <a16:creationId xmlns:a16="http://schemas.microsoft.com/office/drawing/2014/main" id="{F73DE001-36C8-45CD-8208-45608B5CF217}"/>
              </a:ext>
            </a:extLst>
          </p:cNvPr>
          <p:cNvSpPr txBox="1"/>
          <p:nvPr/>
        </p:nvSpPr>
        <p:spPr>
          <a:xfrm>
            <a:off x="4763189" y="1205362"/>
            <a:ext cx="2675457" cy="416204"/>
          </a:xfrm>
          <a:prstGeom prst="rect">
            <a:avLst/>
          </a:prstGeom>
          <a:noFill/>
        </p:spPr>
        <p:txBody>
          <a:bodyPr wrap="square" rtlCol="0">
            <a:spAutoFit/>
          </a:bodyPr>
          <a:lstStyle/>
          <a:p>
            <a:pPr lvl="1" defTabSz="914377">
              <a:lnSpc>
                <a:spcPct val="115000"/>
              </a:lnSpc>
            </a:pPr>
            <a:r>
              <a:rPr lang="en-GB" sz="1500" b="1" dirty="0"/>
              <a:t>Quantitative</a:t>
            </a:r>
            <a:r>
              <a:rPr lang="en-GB" sz="2000" b="1" dirty="0"/>
              <a:t> </a:t>
            </a:r>
          </a:p>
        </p:txBody>
      </p:sp>
      <p:sp>
        <p:nvSpPr>
          <p:cNvPr id="28" name="TextBox 16">
            <a:extLst>
              <a:ext uri="{FF2B5EF4-FFF2-40B4-BE49-F238E27FC236}">
                <a16:creationId xmlns:a16="http://schemas.microsoft.com/office/drawing/2014/main" id="{7F5AF393-5B2C-44A3-BECB-09E9A0EDBD0B}"/>
              </a:ext>
            </a:extLst>
          </p:cNvPr>
          <p:cNvSpPr txBox="1"/>
          <p:nvPr/>
        </p:nvSpPr>
        <p:spPr>
          <a:xfrm>
            <a:off x="8787678" y="1297826"/>
            <a:ext cx="1800370" cy="335220"/>
          </a:xfrm>
          <a:prstGeom prst="rect">
            <a:avLst/>
          </a:prstGeom>
          <a:noFill/>
        </p:spPr>
        <p:txBody>
          <a:bodyPr wrap="square" rtlCol="0">
            <a:spAutoFit/>
          </a:bodyPr>
          <a:lstStyle/>
          <a:p>
            <a:pPr lvl="1" defTabSz="914377">
              <a:lnSpc>
                <a:spcPct val="115000"/>
              </a:lnSpc>
            </a:pPr>
            <a:r>
              <a:rPr lang="en-GB" sz="1500" b="1" dirty="0"/>
              <a:t>Monetary</a:t>
            </a:r>
            <a:endParaRPr lang="en-GB" sz="2000" dirty="0"/>
          </a:p>
        </p:txBody>
      </p:sp>
      <p:sp>
        <p:nvSpPr>
          <p:cNvPr id="30" name="TextBox 4">
            <a:extLst>
              <a:ext uri="{FF2B5EF4-FFF2-40B4-BE49-F238E27FC236}">
                <a16:creationId xmlns:a16="http://schemas.microsoft.com/office/drawing/2014/main" id="{401C900C-AC90-4FA6-AD64-0DFC1E97D83E}"/>
              </a:ext>
            </a:extLst>
          </p:cNvPr>
          <p:cNvSpPr txBox="1"/>
          <p:nvPr/>
        </p:nvSpPr>
        <p:spPr>
          <a:xfrm>
            <a:off x="8140741" y="3071317"/>
            <a:ext cx="3671577" cy="461665"/>
          </a:xfrm>
          <a:prstGeom prst="rect">
            <a:avLst/>
          </a:prstGeom>
          <a:noFill/>
        </p:spPr>
        <p:txBody>
          <a:bodyPr wrap="square">
            <a:spAutoFit/>
          </a:bodyPr>
          <a:lstStyle/>
          <a:p>
            <a:endParaRPr lang="en-US" sz="120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p:txBody>
      </p:sp>
      <p:graphicFrame>
        <p:nvGraphicFramePr>
          <p:cNvPr id="3" name="Tabel 4">
            <a:extLst>
              <a:ext uri="{FF2B5EF4-FFF2-40B4-BE49-F238E27FC236}">
                <a16:creationId xmlns:a16="http://schemas.microsoft.com/office/drawing/2014/main" id="{1D3637A1-28C5-48B4-8D7D-291F63DEFB18}"/>
              </a:ext>
            </a:extLst>
          </p:cNvPr>
          <p:cNvGraphicFramePr>
            <a:graphicFrameLocks noGrp="1"/>
          </p:cNvGraphicFramePr>
          <p:nvPr/>
        </p:nvGraphicFramePr>
        <p:xfrm>
          <a:off x="395024" y="1617580"/>
          <a:ext cx="3468422" cy="4278366"/>
        </p:xfrm>
        <a:graphic>
          <a:graphicData uri="http://schemas.openxmlformats.org/drawingml/2006/table">
            <a:tbl>
              <a:tblPr firstRow="1" bandRow="1">
                <a:tableStyleId>{BC89EF96-8CEA-46FF-86C4-4CE0E7609802}</a:tableStyleId>
              </a:tblPr>
              <a:tblGrid>
                <a:gridCol w="3468422">
                  <a:extLst>
                    <a:ext uri="{9D8B030D-6E8A-4147-A177-3AD203B41FA5}">
                      <a16:colId xmlns:a16="http://schemas.microsoft.com/office/drawing/2014/main" val="1934367320"/>
                    </a:ext>
                  </a:extLst>
                </a:gridCol>
              </a:tblGrid>
              <a:tr h="142612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ea typeface="Verdana" panose="020B0604030504040204" pitchFamily="34" charset="0"/>
                          <a:cs typeface="Verdana" panose="020B0604030504040204" pitchFamily="34" charset="0"/>
                        </a:rPr>
                        <a:t>Trees</a:t>
                      </a:r>
                      <a:r>
                        <a:rPr lang="en-GB" sz="1400" b="0" dirty="0">
                          <a:solidFill>
                            <a:schemeClr val="tx1"/>
                          </a:solidFill>
                          <a:ea typeface="Verdana" panose="020B0604030504040204" pitchFamily="34" charset="0"/>
                          <a:cs typeface="Verdana" panose="020B0604030504040204" pitchFamily="34" charset="0"/>
                        </a:rPr>
                        <a:t> sequester carbon</a:t>
                      </a:r>
                      <a:endParaRPr kumimoji="0" lang="en-US" sz="1400" b="0" i="0" u="none" strike="noStrike" kern="1200" cap="none" spc="0" normalizeH="0" baseline="0" noProof="0" dirty="0">
                        <a:ln>
                          <a:noFill/>
                        </a:ln>
                        <a:solidFill>
                          <a:schemeClr val="tx1"/>
                        </a:solidFill>
                        <a:effectLst/>
                        <a:uLnTx/>
                        <a:uFillTx/>
                        <a:ea typeface="Verdana" panose="020B0604030504040204" pitchFamily="34" charset="0"/>
                        <a:cs typeface="Verdana" panose="020B0604030504040204" pitchFamily="34" charset="0"/>
                      </a:endParaRPr>
                    </a:p>
                    <a:p>
                      <a:pPr algn="ctr"/>
                      <a:endParaRPr lang="nl-NL"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en-US" sz="1400" noProof="0" dirty="0">
                          <a:solidFill>
                            <a:schemeClr val="tx1"/>
                          </a:solidFill>
                        </a:rPr>
                        <a:t> Soil organic matter (SOM) increases soil water infiltration</a:t>
                      </a:r>
                    </a:p>
                  </a:txBody>
                  <a:tcPr anchor="ctr"/>
                </a:tc>
                <a:extLst>
                  <a:ext uri="{0D108BD9-81ED-4DB2-BD59-A6C34878D82A}">
                    <a16:rowId xmlns:a16="http://schemas.microsoft.com/office/drawing/2014/main" val="3804701056"/>
                  </a:ext>
                </a:extLst>
              </a:tr>
              <a:tr h="1426122">
                <a:tc>
                  <a:txBody>
                    <a:bodyPr/>
                    <a:lstStyle/>
                    <a:p>
                      <a:pPr algn="ctr"/>
                      <a:r>
                        <a:rPr lang="nl-NL" sz="1400" dirty="0">
                          <a:solidFill>
                            <a:schemeClr val="tx1"/>
                          </a:solidFill>
                        </a:rPr>
                        <a:t>A </a:t>
                      </a:r>
                      <a:r>
                        <a:rPr lang="nl-NL" sz="1400" dirty="0" err="1">
                          <a:solidFill>
                            <a:schemeClr val="tx1"/>
                          </a:solidFill>
                        </a:rPr>
                        <a:t>rich</a:t>
                      </a:r>
                      <a:r>
                        <a:rPr lang="nl-NL" sz="1400" dirty="0">
                          <a:solidFill>
                            <a:schemeClr val="tx1"/>
                          </a:solidFill>
                        </a:rPr>
                        <a:t> </a:t>
                      </a:r>
                      <a:r>
                        <a:rPr lang="nl-NL" sz="1400" dirty="0" err="1">
                          <a:solidFill>
                            <a:schemeClr val="tx1"/>
                          </a:solidFill>
                        </a:rPr>
                        <a:t>diversity</a:t>
                      </a:r>
                      <a:r>
                        <a:rPr lang="nl-NL" sz="1400" dirty="0">
                          <a:solidFill>
                            <a:schemeClr val="tx1"/>
                          </a:solidFill>
                        </a:rPr>
                        <a:t> of </a:t>
                      </a:r>
                      <a:r>
                        <a:rPr lang="nl-NL" sz="1400" dirty="0" err="1">
                          <a:solidFill>
                            <a:schemeClr val="tx1"/>
                          </a:solidFill>
                        </a:rPr>
                        <a:t>plants</a:t>
                      </a:r>
                      <a:r>
                        <a:rPr lang="nl-NL" sz="1400" dirty="0">
                          <a:solidFill>
                            <a:schemeClr val="tx1"/>
                          </a:solidFill>
                        </a:rPr>
                        <a:t>, </a:t>
                      </a:r>
                      <a:r>
                        <a:rPr lang="nl-NL" sz="1400" dirty="0" err="1">
                          <a:solidFill>
                            <a:schemeClr val="tx1"/>
                          </a:solidFill>
                        </a:rPr>
                        <a:t>bacteria</a:t>
                      </a:r>
                      <a:r>
                        <a:rPr lang="nl-NL" sz="1400" dirty="0">
                          <a:solidFill>
                            <a:schemeClr val="tx1"/>
                          </a:solidFill>
                        </a:rPr>
                        <a:t> </a:t>
                      </a:r>
                      <a:r>
                        <a:rPr lang="nl-NL" sz="1400" dirty="0" err="1">
                          <a:solidFill>
                            <a:schemeClr val="tx1"/>
                          </a:solidFill>
                        </a:rPr>
                        <a:t>and</a:t>
                      </a:r>
                      <a:r>
                        <a:rPr lang="nl-NL" sz="1400" dirty="0">
                          <a:solidFill>
                            <a:schemeClr val="tx1"/>
                          </a:solidFill>
                        </a:rPr>
                        <a:t> </a:t>
                      </a:r>
                      <a:r>
                        <a:rPr lang="nl-NL" sz="1400" dirty="0" err="1">
                          <a:solidFill>
                            <a:schemeClr val="tx1"/>
                          </a:solidFill>
                        </a:rPr>
                        <a:t>animals</a:t>
                      </a:r>
                      <a:r>
                        <a:rPr lang="nl-NL" sz="1400" dirty="0">
                          <a:solidFill>
                            <a:schemeClr val="tx1"/>
                          </a:solidFill>
                        </a:rPr>
                        <a:t> </a:t>
                      </a:r>
                      <a:r>
                        <a:rPr lang="nl-NL" sz="1400" dirty="0" err="1">
                          <a:solidFill>
                            <a:schemeClr val="tx1"/>
                          </a:solidFill>
                        </a:rPr>
                        <a:t>provides</a:t>
                      </a:r>
                      <a:r>
                        <a:rPr lang="nl-NL" sz="1400" dirty="0">
                          <a:solidFill>
                            <a:schemeClr val="tx1"/>
                          </a:solidFill>
                        </a:rPr>
                        <a:t> a </a:t>
                      </a:r>
                      <a:r>
                        <a:rPr lang="nl-NL" sz="1400" dirty="0" err="1">
                          <a:solidFill>
                            <a:schemeClr val="tx1"/>
                          </a:solidFill>
                        </a:rPr>
                        <a:t>good</a:t>
                      </a:r>
                      <a:r>
                        <a:rPr lang="nl-NL" sz="1400" dirty="0">
                          <a:solidFill>
                            <a:schemeClr val="tx1"/>
                          </a:solidFill>
                        </a:rPr>
                        <a:t> habitat </a:t>
                      </a:r>
                      <a:r>
                        <a:rPr lang="nl-NL" sz="1400" dirty="0" err="1">
                          <a:solidFill>
                            <a:schemeClr val="tx1"/>
                          </a:solidFill>
                        </a:rPr>
                        <a:t>for</a:t>
                      </a:r>
                      <a:r>
                        <a:rPr lang="nl-NL" sz="1400" dirty="0">
                          <a:solidFill>
                            <a:schemeClr val="tx1"/>
                          </a:solidFill>
                        </a:rPr>
                        <a:t> </a:t>
                      </a:r>
                      <a:r>
                        <a:rPr lang="nl-NL" sz="1400" dirty="0" err="1">
                          <a:solidFill>
                            <a:schemeClr val="tx1"/>
                          </a:solidFill>
                        </a:rPr>
                        <a:t>bees</a:t>
                      </a:r>
                      <a:endParaRPr lang="nl-NL" sz="1400" dirty="0">
                        <a:solidFill>
                          <a:schemeClr val="tx1"/>
                        </a:solidFill>
                      </a:endParaRPr>
                    </a:p>
                  </a:txBody>
                  <a:tcPr anchor="ctr"/>
                </a:tc>
                <a:extLst>
                  <a:ext uri="{0D108BD9-81ED-4DB2-BD59-A6C34878D82A}">
                    <a16:rowId xmlns:a16="http://schemas.microsoft.com/office/drawing/2014/main" val="496538912"/>
                  </a:ext>
                </a:extLst>
              </a:tr>
            </a:tbl>
          </a:graphicData>
        </a:graphic>
      </p:graphicFrame>
      <p:graphicFrame>
        <p:nvGraphicFramePr>
          <p:cNvPr id="16" name="Tabel 4">
            <a:extLst>
              <a:ext uri="{FF2B5EF4-FFF2-40B4-BE49-F238E27FC236}">
                <a16:creationId xmlns:a16="http://schemas.microsoft.com/office/drawing/2014/main" id="{09261455-D63A-41B4-B0A0-7DCE7982B2C7}"/>
              </a:ext>
            </a:extLst>
          </p:cNvPr>
          <p:cNvGraphicFramePr>
            <a:graphicFrameLocks noGrp="1"/>
          </p:cNvGraphicFramePr>
          <p:nvPr/>
        </p:nvGraphicFramePr>
        <p:xfrm>
          <a:off x="4163360" y="1617580"/>
          <a:ext cx="3468422" cy="4278366"/>
        </p:xfrm>
        <a:graphic>
          <a:graphicData uri="http://schemas.openxmlformats.org/drawingml/2006/table">
            <a:tbl>
              <a:tblPr firstRow="1" bandRow="1">
                <a:tableStyleId>{E8B1032C-EA38-4F05-BA0D-38AFFFC7BED3}</a:tableStyleId>
              </a:tblPr>
              <a:tblGrid>
                <a:gridCol w="3468422">
                  <a:extLst>
                    <a:ext uri="{9D8B030D-6E8A-4147-A177-3AD203B41FA5}">
                      <a16:colId xmlns:a16="http://schemas.microsoft.com/office/drawing/2014/main" val="1934367320"/>
                    </a:ext>
                  </a:extLst>
                </a:gridCol>
              </a:tblGrid>
              <a:tr h="142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a:ln>
                            <a:noFill/>
                          </a:ln>
                          <a:solidFill>
                            <a:schemeClr val="tx1"/>
                          </a:solidFill>
                          <a:effectLst/>
                          <a:uLnTx/>
                          <a:uFillTx/>
                        </a:rPr>
                        <a:t>One hectare of forest sequesters 5 tonnes of CO</a:t>
                      </a:r>
                      <a:r>
                        <a:rPr kumimoji="0" lang="en-GB" sz="1400" b="0" u="none" strike="noStrike" kern="1200" cap="none" spc="0" normalizeH="0" baseline="-25000" noProof="0" dirty="0">
                          <a:ln>
                            <a:noFill/>
                          </a:ln>
                          <a:solidFill>
                            <a:schemeClr val="tx1"/>
                          </a:solidFill>
                          <a:effectLst/>
                          <a:uLnTx/>
                          <a:uFillTx/>
                        </a:rPr>
                        <a:t>2</a:t>
                      </a:r>
                      <a:r>
                        <a:rPr kumimoji="0" lang="en-GB" sz="1400" b="0" u="none" strike="noStrike" kern="1200" cap="none" spc="0" normalizeH="0" baseline="0" noProof="0" dirty="0">
                          <a:ln>
                            <a:noFill/>
                          </a:ln>
                          <a:solidFill>
                            <a:schemeClr val="tx1"/>
                          </a:solidFill>
                          <a:effectLst/>
                          <a:uLnTx/>
                          <a:uFillTx/>
                        </a:rPr>
                        <a:t>-equivalents per year</a:t>
                      </a:r>
                      <a:endParaRPr kumimoji="0" lang="en-US" sz="1400" b="0" u="none" strike="noStrike" kern="1200" cap="none" spc="0" normalizeH="0" baseline="0" noProof="0" dirty="0">
                        <a:ln>
                          <a:noFill/>
                        </a:ln>
                        <a:solidFill>
                          <a:schemeClr val="tx1"/>
                        </a:solidFill>
                        <a:effectLst/>
                        <a:uLnTx/>
                        <a:uFillTx/>
                      </a:endParaRPr>
                    </a:p>
                    <a:p>
                      <a:pPr algn="ctr"/>
                      <a:endParaRPr lang="nl-NL"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nl-NL" sz="1400" dirty="0">
                          <a:solidFill>
                            <a:schemeClr val="tx1"/>
                          </a:solidFill>
                        </a:rPr>
                        <a:t>An </a:t>
                      </a:r>
                      <a:r>
                        <a:rPr lang="en-US" sz="1400" noProof="0" dirty="0">
                          <a:solidFill>
                            <a:schemeClr val="tx1"/>
                          </a:solidFill>
                        </a:rPr>
                        <a:t>increase</a:t>
                      </a:r>
                      <a:r>
                        <a:rPr lang="nl-NL" sz="1400" dirty="0">
                          <a:solidFill>
                            <a:schemeClr val="tx1"/>
                          </a:solidFill>
                        </a:rPr>
                        <a:t> of 1% SOM equals an </a:t>
                      </a:r>
                      <a:r>
                        <a:rPr lang="en-US" sz="1400" dirty="0">
                          <a:solidFill>
                            <a:schemeClr val="tx1"/>
                          </a:solidFill>
                        </a:rPr>
                        <a:t>increase of 3 – 4 mm available water </a:t>
                      </a:r>
                      <a:endParaRPr lang="nl-NL" sz="1400" dirty="0">
                        <a:solidFill>
                          <a:schemeClr val="tx1"/>
                        </a:solidFill>
                      </a:endParaRPr>
                    </a:p>
                  </a:txBody>
                  <a:tcPr anchor="ctr"/>
                </a:tc>
                <a:extLst>
                  <a:ext uri="{0D108BD9-81ED-4DB2-BD59-A6C34878D82A}">
                    <a16:rowId xmlns:a16="http://schemas.microsoft.com/office/drawing/2014/main" val="3804701056"/>
                  </a:ext>
                </a:extLst>
              </a:tr>
              <a:tr h="1426122">
                <a:tc>
                  <a:txBody>
                    <a:bodyPr/>
                    <a:lstStyle/>
                    <a:p>
                      <a:pPr algn="ctr"/>
                      <a:r>
                        <a:rPr lang="en-US" sz="1400" dirty="0">
                          <a:solidFill>
                            <a:schemeClr val="tx1"/>
                          </a:solidFill>
                        </a:rPr>
                        <a:t>Pollinators, including bees, flies, beetles and moths, help in the production of nearly 75 percent of crops and roughly 80 percent of all flowering plants. </a:t>
                      </a:r>
                      <a:endParaRPr lang="nl-NL" sz="1400" dirty="0">
                        <a:solidFill>
                          <a:schemeClr val="tx1"/>
                        </a:solidFill>
                      </a:endParaRPr>
                    </a:p>
                  </a:txBody>
                  <a:tcPr anchor="ctr"/>
                </a:tc>
                <a:extLst>
                  <a:ext uri="{0D108BD9-81ED-4DB2-BD59-A6C34878D82A}">
                    <a16:rowId xmlns:a16="http://schemas.microsoft.com/office/drawing/2014/main" val="496538912"/>
                  </a:ext>
                </a:extLst>
              </a:tr>
            </a:tbl>
          </a:graphicData>
        </a:graphic>
      </p:graphicFrame>
      <p:graphicFrame>
        <p:nvGraphicFramePr>
          <p:cNvPr id="18" name="Tabel 4">
            <a:extLst>
              <a:ext uri="{FF2B5EF4-FFF2-40B4-BE49-F238E27FC236}">
                <a16:creationId xmlns:a16="http://schemas.microsoft.com/office/drawing/2014/main" id="{16D017A3-7DDE-415D-BD1F-D60132EEDF66}"/>
              </a:ext>
            </a:extLst>
          </p:cNvPr>
          <p:cNvGraphicFramePr>
            <a:graphicFrameLocks noGrp="1"/>
          </p:cNvGraphicFramePr>
          <p:nvPr/>
        </p:nvGraphicFramePr>
        <p:xfrm>
          <a:off x="7929099" y="1617583"/>
          <a:ext cx="3468422" cy="4278366"/>
        </p:xfrm>
        <a:graphic>
          <a:graphicData uri="http://schemas.openxmlformats.org/drawingml/2006/table">
            <a:tbl>
              <a:tblPr firstRow="1" bandRow="1">
                <a:tableStyleId>{5DA37D80-6434-44D0-A028-1B22A696006F}</a:tableStyleId>
              </a:tblPr>
              <a:tblGrid>
                <a:gridCol w="3468422">
                  <a:extLst>
                    <a:ext uri="{9D8B030D-6E8A-4147-A177-3AD203B41FA5}">
                      <a16:colId xmlns:a16="http://schemas.microsoft.com/office/drawing/2014/main" val="1934367320"/>
                    </a:ext>
                  </a:extLst>
                </a:gridCol>
              </a:tblGrid>
              <a:tr h="1426122">
                <a:tc>
                  <a:txBody>
                    <a:bodyPr/>
                    <a:lstStyle/>
                    <a:p>
                      <a:pPr algn="ctr"/>
                      <a:r>
                        <a:rPr lang="en-GB" sz="1400" b="0" dirty="0">
                          <a:solidFill>
                            <a:schemeClr val="tx1"/>
                          </a:solidFill>
                          <a:ea typeface="Verdana" panose="020B0604030504040204" pitchFamily="34" charset="0"/>
                        </a:rPr>
                        <a:t>One hectare of forest is worth €80,- in carbon sequestration a year.</a:t>
                      </a:r>
                    </a:p>
                    <a:p>
                      <a:pPr algn="ctr"/>
                      <a:endParaRPr lang="en-GB"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en-GB" sz="1400" dirty="0">
                          <a:solidFill>
                            <a:schemeClr val="tx1"/>
                          </a:solidFill>
                        </a:rPr>
                        <a:t>An </a:t>
                      </a:r>
                      <a:r>
                        <a:rPr lang="en-GB" sz="1400" noProof="0" dirty="0">
                          <a:solidFill>
                            <a:schemeClr val="tx1"/>
                          </a:solidFill>
                        </a:rPr>
                        <a:t>increase</a:t>
                      </a:r>
                      <a:r>
                        <a:rPr lang="en-GB" sz="1400" dirty="0">
                          <a:solidFill>
                            <a:schemeClr val="tx1"/>
                          </a:solidFill>
                        </a:rPr>
                        <a:t> of 1% SOM could lead to postponing a sprinkler irrigation application or to not apply this at all, this could save </a:t>
                      </a:r>
                      <a:r>
                        <a:rPr lang="en-GB" sz="1400" b="0" dirty="0">
                          <a:solidFill>
                            <a:schemeClr val="tx1"/>
                          </a:solidFill>
                          <a:ea typeface="Verdana" panose="020B0604030504040204" pitchFamily="34" charset="0"/>
                        </a:rPr>
                        <a:t>€600/year</a:t>
                      </a:r>
                      <a:endParaRPr lang="en-GB" sz="1400" dirty="0">
                        <a:solidFill>
                          <a:schemeClr val="tx1"/>
                        </a:solidFill>
                      </a:endParaRPr>
                    </a:p>
                  </a:txBody>
                  <a:tcPr anchor="ctr"/>
                </a:tc>
                <a:extLst>
                  <a:ext uri="{0D108BD9-81ED-4DB2-BD59-A6C34878D82A}">
                    <a16:rowId xmlns:a16="http://schemas.microsoft.com/office/drawing/2014/main" val="3804701056"/>
                  </a:ext>
                </a:extLst>
              </a:tr>
              <a:tr h="1426122">
                <a:tc>
                  <a:txBody>
                    <a:bodyPr/>
                    <a:lstStyle/>
                    <a:p>
                      <a:pPr algn="ctr"/>
                      <a:r>
                        <a:rPr lang="en-GB" sz="1400" dirty="0">
                          <a:solidFill>
                            <a:schemeClr val="tx1"/>
                          </a:solidFill>
                        </a:rPr>
                        <a:t>Pollinators contribute more than 24 billion dollars to the United States economy.</a:t>
                      </a:r>
                    </a:p>
                  </a:txBody>
                  <a:tcPr anchor="ctr"/>
                </a:tc>
                <a:extLst>
                  <a:ext uri="{0D108BD9-81ED-4DB2-BD59-A6C34878D82A}">
                    <a16:rowId xmlns:a16="http://schemas.microsoft.com/office/drawing/2014/main" val="496538912"/>
                  </a:ext>
                </a:extLst>
              </a:tr>
            </a:tbl>
          </a:graphicData>
        </a:graphic>
      </p:graphicFrame>
      <p:sp>
        <p:nvSpPr>
          <p:cNvPr id="13" name="Pijl: rechts 12">
            <a:extLst>
              <a:ext uri="{FF2B5EF4-FFF2-40B4-BE49-F238E27FC236}">
                <a16:creationId xmlns:a16="http://schemas.microsoft.com/office/drawing/2014/main" id="{38D06375-6592-4A0A-B69C-6BE2D0E8E42A}"/>
              </a:ext>
            </a:extLst>
          </p:cNvPr>
          <p:cNvSpPr/>
          <p:nvPr/>
        </p:nvSpPr>
        <p:spPr>
          <a:xfrm>
            <a:off x="3823032" y="2133600"/>
            <a:ext cx="378146" cy="619125"/>
          </a:xfrm>
          <a:prstGeom prst="rightArrow">
            <a:avLst/>
          </a:prstGeom>
          <a:solidFill>
            <a:srgbClr val="00BCF2"/>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jl: rechts 13">
            <a:extLst>
              <a:ext uri="{FF2B5EF4-FFF2-40B4-BE49-F238E27FC236}">
                <a16:creationId xmlns:a16="http://schemas.microsoft.com/office/drawing/2014/main" id="{86855D3E-D58C-474D-948E-C46FCB8DCC34}"/>
              </a:ext>
            </a:extLst>
          </p:cNvPr>
          <p:cNvSpPr/>
          <p:nvPr/>
        </p:nvSpPr>
        <p:spPr>
          <a:xfrm>
            <a:off x="7612678" y="2133599"/>
            <a:ext cx="378146" cy="619125"/>
          </a:xfrm>
          <a:prstGeom prst="rightArrow">
            <a:avLst/>
          </a:prstGeom>
          <a:solidFill>
            <a:srgbClr val="00BCF2"/>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7060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pPr defTabSz="914377"/>
            <a:r>
              <a:rPr lang="en-GB" dirty="0"/>
              <a:t>Measure &amp; Value in practice</a:t>
            </a:r>
            <a:endParaRPr lang="en-GB" sz="3200" dirty="0">
              <a:solidFill>
                <a:schemeClr val="tx1">
                  <a:lumMod val="65000"/>
                  <a:lumOff val="35000"/>
                </a:schemeClr>
              </a:solidFill>
              <a:latin typeface="+mj-lt"/>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78</a:t>
            </a:fld>
            <a:endParaRPr lang="en-GB"/>
          </a:p>
        </p:txBody>
      </p:sp>
      <p:sp>
        <p:nvSpPr>
          <p:cNvPr id="21" name="Rectangle 11">
            <a:extLst>
              <a:ext uri="{FF2B5EF4-FFF2-40B4-BE49-F238E27FC236}">
                <a16:creationId xmlns:a16="http://schemas.microsoft.com/office/drawing/2014/main" id="{B3949505-21C5-4A24-9679-32133ED280A6}"/>
              </a:ext>
            </a:extLst>
          </p:cNvPr>
          <p:cNvSpPr/>
          <p:nvPr/>
        </p:nvSpPr>
        <p:spPr>
          <a:xfrm>
            <a:off x="272542" y="1602966"/>
            <a:ext cx="3671577" cy="4593117"/>
          </a:xfrm>
          <a:prstGeom prst="rect">
            <a:avLst/>
          </a:prstGeom>
          <a:solidFill>
            <a:schemeClr val="bg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2" name="Rectangle 12">
            <a:extLst>
              <a:ext uri="{FF2B5EF4-FFF2-40B4-BE49-F238E27FC236}">
                <a16:creationId xmlns:a16="http://schemas.microsoft.com/office/drawing/2014/main" id="{0902833B-8060-4D62-8626-450452DA796B}"/>
              </a:ext>
            </a:extLst>
          </p:cNvPr>
          <p:cNvSpPr/>
          <p:nvPr/>
        </p:nvSpPr>
        <p:spPr>
          <a:xfrm>
            <a:off x="4046013" y="1597152"/>
            <a:ext cx="3705855" cy="4598931"/>
          </a:xfrm>
          <a:prstGeom prst="rect">
            <a:avLst/>
          </a:prstGeom>
          <a:solidFill>
            <a:schemeClr val="bg1"/>
          </a:solid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150"/>
          </a:p>
        </p:txBody>
      </p:sp>
      <p:sp>
        <p:nvSpPr>
          <p:cNvPr id="25" name="Rectangle 13">
            <a:extLst>
              <a:ext uri="{FF2B5EF4-FFF2-40B4-BE49-F238E27FC236}">
                <a16:creationId xmlns:a16="http://schemas.microsoft.com/office/drawing/2014/main" id="{A7748EBF-7188-4877-9998-C2D83DAE92E4}"/>
              </a:ext>
            </a:extLst>
          </p:cNvPr>
          <p:cNvSpPr/>
          <p:nvPr/>
        </p:nvSpPr>
        <p:spPr>
          <a:xfrm>
            <a:off x="7845010" y="1597153"/>
            <a:ext cx="3636601" cy="459893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6" name="TextBox 14">
            <a:extLst>
              <a:ext uri="{FF2B5EF4-FFF2-40B4-BE49-F238E27FC236}">
                <a16:creationId xmlns:a16="http://schemas.microsoft.com/office/drawing/2014/main" id="{615C0D11-D633-4906-831F-1AD52CA7D836}"/>
              </a:ext>
            </a:extLst>
          </p:cNvPr>
          <p:cNvSpPr txBox="1"/>
          <p:nvPr/>
        </p:nvSpPr>
        <p:spPr>
          <a:xfrm>
            <a:off x="1107160" y="1251087"/>
            <a:ext cx="2675457" cy="335220"/>
          </a:xfrm>
          <a:prstGeom prst="rect">
            <a:avLst/>
          </a:prstGeom>
          <a:noFill/>
        </p:spPr>
        <p:txBody>
          <a:bodyPr wrap="square" rtlCol="0">
            <a:spAutoFit/>
          </a:bodyPr>
          <a:lstStyle/>
          <a:p>
            <a:pPr lvl="1" defTabSz="914377">
              <a:lnSpc>
                <a:spcPct val="115000"/>
              </a:lnSpc>
            </a:pPr>
            <a:r>
              <a:rPr lang="en-GB" sz="1500" b="1" dirty="0"/>
              <a:t>Qualitative</a:t>
            </a:r>
          </a:p>
        </p:txBody>
      </p:sp>
      <p:sp>
        <p:nvSpPr>
          <p:cNvPr id="27" name="TextBox 15">
            <a:extLst>
              <a:ext uri="{FF2B5EF4-FFF2-40B4-BE49-F238E27FC236}">
                <a16:creationId xmlns:a16="http://schemas.microsoft.com/office/drawing/2014/main" id="{F73DE001-36C8-45CD-8208-45608B5CF217}"/>
              </a:ext>
            </a:extLst>
          </p:cNvPr>
          <p:cNvSpPr txBox="1"/>
          <p:nvPr/>
        </p:nvSpPr>
        <p:spPr>
          <a:xfrm>
            <a:off x="4763189" y="1205362"/>
            <a:ext cx="2675457" cy="416204"/>
          </a:xfrm>
          <a:prstGeom prst="rect">
            <a:avLst/>
          </a:prstGeom>
          <a:noFill/>
        </p:spPr>
        <p:txBody>
          <a:bodyPr wrap="square" rtlCol="0">
            <a:spAutoFit/>
          </a:bodyPr>
          <a:lstStyle/>
          <a:p>
            <a:pPr lvl="1" defTabSz="914377">
              <a:lnSpc>
                <a:spcPct val="115000"/>
              </a:lnSpc>
            </a:pPr>
            <a:r>
              <a:rPr lang="en-GB" sz="1500" b="1" dirty="0"/>
              <a:t>Quantitative</a:t>
            </a:r>
            <a:r>
              <a:rPr lang="en-GB" sz="2000" b="1" dirty="0"/>
              <a:t> </a:t>
            </a:r>
          </a:p>
        </p:txBody>
      </p:sp>
      <p:sp>
        <p:nvSpPr>
          <p:cNvPr id="28" name="TextBox 16">
            <a:extLst>
              <a:ext uri="{FF2B5EF4-FFF2-40B4-BE49-F238E27FC236}">
                <a16:creationId xmlns:a16="http://schemas.microsoft.com/office/drawing/2014/main" id="{7F5AF393-5B2C-44A3-BECB-09E9A0EDBD0B}"/>
              </a:ext>
            </a:extLst>
          </p:cNvPr>
          <p:cNvSpPr txBox="1"/>
          <p:nvPr/>
        </p:nvSpPr>
        <p:spPr>
          <a:xfrm>
            <a:off x="8787678" y="1297826"/>
            <a:ext cx="1800370" cy="335220"/>
          </a:xfrm>
          <a:prstGeom prst="rect">
            <a:avLst/>
          </a:prstGeom>
          <a:noFill/>
        </p:spPr>
        <p:txBody>
          <a:bodyPr wrap="square" rtlCol="0">
            <a:spAutoFit/>
          </a:bodyPr>
          <a:lstStyle/>
          <a:p>
            <a:pPr lvl="1" defTabSz="914377">
              <a:lnSpc>
                <a:spcPct val="115000"/>
              </a:lnSpc>
            </a:pPr>
            <a:r>
              <a:rPr lang="en-GB" sz="1500" b="1" dirty="0"/>
              <a:t>Monetary</a:t>
            </a:r>
            <a:endParaRPr lang="en-GB" sz="2000" dirty="0"/>
          </a:p>
        </p:txBody>
      </p:sp>
      <p:sp>
        <p:nvSpPr>
          <p:cNvPr id="31" name="TextBox 4">
            <a:extLst>
              <a:ext uri="{FF2B5EF4-FFF2-40B4-BE49-F238E27FC236}">
                <a16:creationId xmlns:a16="http://schemas.microsoft.com/office/drawing/2014/main" id="{8C5BEDE1-983A-4A05-9CA3-08FEE8EA1905}"/>
              </a:ext>
            </a:extLst>
          </p:cNvPr>
          <p:cNvSpPr txBox="1"/>
          <p:nvPr/>
        </p:nvSpPr>
        <p:spPr>
          <a:xfrm>
            <a:off x="7834937" y="1642821"/>
            <a:ext cx="3646674" cy="4162678"/>
          </a:xfrm>
          <a:prstGeom prst="rect">
            <a:avLst/>
          </a:prstGeom>
          <a:noFill/>
        </p:spPr>
        <p:txBody>
          <a:bodyPr wrap="square">
            <a:spAutoFit/>
          </a:bodyPr>
          <a:lstStyle/>
          <a:p>
            <a:r>
              <a:rPr lang="en-US" sz="1150" b="1" dirty="0">
                <a:ea typeface="Verdana" panose="020B0604030504040204" pitchFamily="34" charset="0"/>
              </a:rPr>
              <a:t>Valuation of fish stock losses due to fertilizer use</a:t>
            </a:r>
          </a:p>
          <a:p>
            <a:endParaRPr lang="pt-BR" sz="1150" b="1" dirty="0">
              <a:solidFill>
                <a:srgbClr val="00B0F0"/>
              </a:solidFill>
              <a:ea typeface="Verdana" panose="020B0604030504040204" pitchFamily="34" charset="0"/>
            </a:endParaRPr>
          </a:p>
          <a:p>
            <a:r>
              <a:rPr lang="pt-BR" sz="1150" b="1" dirty="0">
                <a:solidFill>
                  <a:srgbClr val="00B0F0"/>
                </a:solidFill>
                <a:ea typeface="Verdana" panose="020B0604030504040204" pitchFamily="34" charset="0"/>
              </a:rPr>
              <a:t>Step 05: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impact drivers and dependencies</a:t>
            </a:r>
          </a:p>
          <a:p>
            <a:endParaRPr lang="pt-BR" sz="1150" b="1"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Kilograms of Phosphorus in fertilizers applied</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On farm data</a:t>
            </a:r>
          </a:p>
          <a:p>
            <a:endParaRPr lang="pt-BR" sz="1150" dirty="0">
              <a:ea typeface="Verdana" panose="020B0604030504040204" pitchFamily="34" charset="0"/>
            </a:endParaRPr>
          </a:p>
          <a:p>
            <a:pPr>
              <a:defRPr/>
            </a:pPr>
            <a:r>
              <a:rPr lang="pt-BR" sz="1150" b="1" dirty="0">
                <a:solidFill>
                  <a:srgbClr val="00B0F0"/>
                </a:solidFill>
                <a:ea typeface="Verdana" panose="020B0604030504040204" pitchFamily="34" charset="0"/>
              </a:rPr>
              <a:t>Step 06: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endParaRPr lang="pt-BR" sz="1150"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Change in number of species in water ecosystems due to changes in nutrient level in water (eutrophication)</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Life Cycle Impact assessment</a:t>
            </a:r>
          </a:p>
          <a:p>
            <a:endParaRPr lang="pt-BR" sz="1150" dirty="0">
              <a:ea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endParaRPr lang="pt-BR" sz="1150"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Loss of fish stocks</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Market valuation</a:t>
            </a:r>
          </a:p>
        </p:txBody>
      </p:sp>
      <p:sp>
        <p:nvSpPr>
          <p:cNvPr id="30" name="TextBox 4">
            <a:extLst>
              <a:ext uri="{FF2B5EF4-FFF2-40B4-BE49-F238E27FC236}">
                <a16:creationId xmlns:a16="http://schemas.microsoft.com/office/drawing/2014/main" id="{401C900C-AC90-4FA6-AD64-0DFC1E97D83E}"/>
              </a:ext>
            </a:extLst>
          </p:cNvPr>
          <p:cNvSpPr txBox="1"/>
          <p:nvPr/>
        </p:nvSpPr>
        <p:spPr>
          <a:xfrm>
            <a:off x="4063151" y="1693915"/>
            <a:ext cx="3671577" cy="4339650"/>
          </a:xfrm>
          <a:prstGeom prst="rect">
            <a:avLst/>
          </a:prstGeom>
          <a:noFill/>
        </p:spPr>
        <p:txBody>
          <a:bodyPr wrap="square">
            <a:spAutoFit/>
          </a:bodyPr>
          <a:lstStyle/>
          <a:p>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Valuation of water consumption in rice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r>
              <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05: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impact drivers and dependencies</a:t>
            </a:r>
          </a:p>
          <a:p>
            <a:endParaRPr lang="en-US" sz="115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Water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m</a:t>
            </a:r>
            <a:r>
              <a:rPr kumimoji="0" lang="en-US" sz="1150" b="0" i="0" u="none" strike="noStrike" kern="1200" cap="none" spc="0" normalizeH="0" baseline="30000" noProof="0" dirty="0">
                <a:ln>
                  <a:noFill/>
                </a:ln>
                <a:solidFill>
                  <a:srgbClr val="333234"/>
                </a:solidFill>
                <a:effectLst/>
                <a:uLnTx/>
                <a:uFillTx/>
                <a:ea typeface="Verdana" panose="020B0604030504040204" pitchFamily="34" charset="0"/>
                <a:cs typeface="Verdana" panose="020B0604030504040204" pitchFamily="34" charset="0"/>
              </a:rPr>
              <a:t>3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water used</a:t>
            </a:r>
          </a:p>
          <a:p>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06: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Reduced water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Life Cycle Impact Assessment</a:t>
            </a:r>
          </a:p>
          <a:p>
            <a:pPr>
              <a:defRPr/>
            </a:pPr>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Impact of water consumption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Quantitative – human health impact of water scarcity using DALYs per unit of water consumed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p:txBody>
      </p:sp>
      <p:sp>
        <p:nvSpPr>
          <p:cNvPr id="32" name="TextBox 4">
            <a:extLst>
              <a:ext uri="{FF2B5EF4-FFF2-40B4-BE49-F238E27FC236}">
                <a16:creationId xmlns:a16="http://schemas.microsoft.com/office/drawing/2014/main" id="{832C8BEA-59AA-46FA-BB32-FA997B6F2A83}"/>
              </a:ext>
            </a:extLst>
          </p:cNvPr>
          <p:cNvSpPr txBox="1"/>
          <p:nvPr/>
        </p:nvSpPr>
        <p:spPr>
          <a:xfrm>
            <a:off x="323489" y="1705405"/>
            <a:ext cx="3671577" cy="3808735"/>
          </a:xfrm>
          <a:prstGeom prst="rect">
            <a:avLst/>
          </a:prstGeom>
          <a:noFill/>
        </p:spPr>
        <p:txBody>
          <a:bodyPr wrap="square">
            <a:spAutoFit/>
          </a:bodyPr>
          <a:lstStyle/>
          <a:p>
            <a:r>
              <a:rPr lang="en-US" sz="1150" b="1" dirty="0">
                <a:latin typeface="+mj-lt"/>
                <a:cs typeface="Calibri" panose="020F0502020204030204" pitchFamily="34" charset="0"/>
              </a:rPr>
              <a:t>Valuation of pollination in kiwifruit</a:t>
            </a:r>
          </a:p>
          <a:p>
            <a:endParaRPr lang="en-US" sz="1150" dirty="0">
              <a:latin typeface="+mj-lt"/>
              <a:cs typeface="Calibri" panose="020F0502020204030204" pitchFamily="34" charset="0"/>
            </a:endParaRPr>
          </a:p>
          <a:p>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05: Measure impact drivers and dependencies</a:t>
            </a:r>
          </a:p>
          <a:p>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Pollination by bees</a:t>
            </a:r>
            <a:b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b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Workshop</a:t>
            </a:r>
            <a:endParaRPr kumimoji="0" lang="en-US"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06: 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Effectiveness of pollination</a:t>
            </a:r>
            <a:endPar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Expert judgement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Effectiveness of pollination</a:t>
            </a:r>
            <a:endParaRPr lang="en-GB" sz="115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Relative valuation (low, medium, high)</a:t>
            </a:r>
            <a:endPar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p:txBody>
      </p:sp>
      <p:sp>
        <p:nvSpPr>
          <p:cNvPr id="17" name="Teardrop 22">
            <a:extLst>
              <a:ext uri="{FF2B5EF4-FFF2-40B4-BE49-F238E27FC236}">
                <a16:creationId xmlns:a16="http://schemas.microsoft.com/office/drawing/2014/main" id="{688233F6-3435-4568-AB90-FD36B574FF8B}"/>
              </a:ext>
            </a:extLst>
          </p:cNvPr>
          <p:cNvSpPr/>
          <p:nvPr/>
        </p:nvSpPr>
        <p:spPr>
          <a:xfrm>
            <a:off x="10188190" y="85724"/>
            <a:ext cx="1907559" cy="14717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8" name="TextBox 23">
            <a:extLst>
              <a:ext uri="{FF2B5EF4-FFF2-40B4-BE49-F238E27FC236}">
                <a16:creationId xmlns:a16="http://schemas.microsoft.com/office/drawing/2014/main" id="{C2FB7BCC-AF95-418E-BD83-9589D6D5C81D}"/>
              </a:ext>
            </a:extLst>
          </p:cNvPr>
          <p:cNvSpPr txBox="1"/>
          <p:nvPr/>
        </p:nvSpPr>
        <p:spPr>
          <a:xfrm>
            <a:off x="10244612" y="218941"/>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31 </a:t>
            </a:r>
            <a:r>
              <a:rPr lang="en-GB" sz="1500" dirty="0">
                <a:solidFill>
                  <a:schemeClr val="bg1"/>
                </a:solidFill>
                <a:latin typeface="Arial"/>
              </a:rPr>
              <a:t>of your workbook</a:t>
            </a:r>
            <a:r>
              <a:rPr lang="en-GB" sz="1500" dirty="0">
                <a:solidFill>
                  <a:prstClr val="white"/>
                </a:solidFill>
                <a:latin typeface="Arial"/>
              </a:rPr>
              <a:t> </a:t>
            </a:r>
            <a:r>
              <a:rPr lang="en-GB" sz="1500" dirty="0">
                <a:solidFill>
                  <a:schemeClr val="bg1"/>
                </a:solidFill>
                <a:latin typeface="Arial"/>
              </a:rPr>
              <a:t>&amp;</a:t>
            </a:r>
          </a:p>
          <a:p>
            <a:pPr algn="ctr" defTabSz="914354">
              <a:defRPr/>
            </a:pPr>
            <a:r>
              <a:rPr lang="en-GB" sz="1500" b="1" dirty="0">
                <a:solidFill>
                  <a:prstClr val="white"/>
                </a:solidFill>
                <a:latin typeface="Arial"/>
              </a:rPr>
              <a:t>p. 82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2762717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50"/>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95959"/>
              </a:buClr>
              <a:buSzPct val="100000"/>
              <a:buFont typeface="Arial"/>
              <a:buNone/>
            </a:pPr>
            <a:r>
              <a:rPr lang="en-GB"/>
              <a:t>Example of a qualitative assessment from an SME in the fishery industry</a:t>
            </a:r>
            <a:endParaRPr/>
          </a:p>
        </p:txBody>
      </p:sp>
      <p:pic>
        <p:nvPicPr>
          <p:cNvPr id="1226" name="Google Shape;1226;p50" descr="case study - accounting for a better planet.pdf - Adobe Acrobat Reader DC"/>
          <p:cNvPicPr preferRelativeResize="0"/>
          <p:nvPr/>
        </p:nvPicPr>
        <p:blipFill rotWithShape="1">
          <a:blip r:embed="rId3">
            <a:alphaModFix/>
          </a:blip>
          <a:srcRect/>
          <a:stretch/>
        </p:blipFill>
        <p:spPr>
          <a:xfrm>
            <a:off x="0" y="1156404"/>
            <a:ext cx="6408357" cy="4827681"/>
          </a:xfrm>
          <a:prstGeom prst="rect">
            <a:avLst/>
          </a:prstGeom>
          <a:noFill/>
          <a:ln>
            <a:noFill/>
          </a:ln>
        </p:spPr>
      </p:pic>
      <p:pic>
        <p:nvPicPr>
          <p:cNvPr id="1227" name="Google Shape;1227;p50" descr="case study - accounting for a better planet.pdf - Adobe Acrobat Reader DC"/>
          <p:cNvPicPr preferRelativeResize="0"/>
          <p:nvPr/>
        </p:nvPicPr>
        <p:blipFill rotWithShape="1">
          <a:blip r:embed="rId4">
            <a:alphaModFix/>
          </a:blip>
          <a:srcRect/>
          <a:stretch/>
        </p:blipFill>
        <p:spPr>
          <a:xfrm>
            <a:off x="8489691" y="961688"/>
            <a:ext cx="3702309" cy="5031034"/>
          </a:xfrm>
          <a:prstGeom prst="rect">
            <a:avLst/>
          </a:prstGeom>
          <a:noFill/>
          <a:ln>
            <a:noFill/>
          </a:ln>
        </p:spPr>
      </p:pic>
      <p:sp>
        <p:nvSpPr>
          <p:cNvPr id="1228" name="Google Shape;1228;p50"/>
          <p:cNvSpPr txBox="1"/>
          <p:nvPr/>
        </p:nvSpPr>
        <p:spPr>
          <a:xfrm>
            <a:off x="113012" y="6136987"/>
            <a:ext cx="4783940"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595959"/>
                </a:solidFill>
                <a:effectLst/>
                <a:uLnTx/>
                <a:uFillTx/>
                <a:latin typeface="Arial"/>
                <a:ea typeface="Arial"/>
                <a:cs typeface="Arial"/>
                <a:sym typeface="Arial"/>
              </a:rPr>
              <a:t>Source: </a:t>
            </a:r>
            <a:r>
              <a:rPr kumimoji="0" lang="en-GB" sz="1200" b="0" i="0" u="sng" strike="noStrike" kern="0" cap="none" spc="0" normalizeH="0" baseline="0" noProof="0">
                <a:ln>
                  <a:noFill/>
                </a:ln>
                <a:solidFill>
                  <a:srgbClr val="595959"/>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Accounting for a Better Planet</a:t>
            </a:r>
            <a:r>
              <a:rPr kumimoji="0" lang="en-GB" sz="1200" b="0" i="0" u="none" strike="noStrike" kern="0" cap="none" spc="0" normalizeH="0" baseline="0" noProof="0">
                <a:ln>
                  <a:noFill/>
                </a:ln>
                <a:solidFill>
                  <a:srgbClr val="595959"/>
                </a:solidFill>
                <a:effectLst/>
                <a:uLnTx/>
                <a:uFillTx/>
                <a:latin typeface="Arial"/>
                <a:ea typeface="Arial"/>
                <a:cs typeface="Arial"/>
                <a:sym typeface="Arial"/>
              </a:rPr>
              <a:t> - </a:t>
            </a:r>
            <a:r>
              <a:rPr kumimoji="0" lang="en-GB" sz="1200" b="0" i="0" u="sng" strike="noStrike" kern="0" cap="none" spc="0" normalizeH="0" baseline="0" noProof="0">
                <a:ln>
                  <a:noFill/>
                </a:ln>
                <a:solidFill>
                  <a:srgbClr val="595959"/>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Nature^Squared </a:t>
            </a:r>
            <a:endParaRPr kumimoji="0" sz="1200" b="0" i="0" u="none" strike="noStrike" kern="0" cap="none" spc="0" normalizeH="0" baseline="0" noProof="0">
              <a:ln>
                <a:noFill/>
              </a:ln>
              <a:solidFill>
                <a:srgbClr val="595959"/>
              </a:solidFill>
              <a:effectLst/>
              <a:uLnTx/>
              <a:uFillTx/>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Learning objectives of module 2</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42" y="2124609"/>
            <a:ext cx="11498123" cy="3940539"/>
          </a:xfrm>
        </p:spPr>
        <p:txBody>
          <a:bodyPr>
            <a:normAutofit fontScale="32500" lnSpcReduction="20000"/>
          </a:bodyPr>
          <a:lstStyle/>
          <a:p>
            <a:pPr marL="342882" indent="-342882">
              <a:lnSpc>
                <a:spcPct val="120000"/>
              </a:lnSpc>
              <a:spcAft>
                <a:spcPts val="1200"/>
              </a:spcAft>
              <a:buFont typeface="Wingdings" panose="05000000000000000000" pitchFamily="2" charset="2"/>
              <a:buChar char="v"/>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endParaRPr lang="en-GB" sz="8000" dirty="0"/>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dirty="0">
                <a:solidFill>
                  <a:schemeClr val="tx1">
                    <a:lumMod val="65000"/>
                    <a:lumOff val="35000"/>
                  </a:schemeClr>
                </a:solidFill>
              </a:rPr>
              <a:t>The aim of today’s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8" name="Oval 7">
            <a:extLst>
              <a:ext uri="{FF2B5EF4-FFF2-40B4-BE49-F238E27FC236}">
                <a16:creationId xmlns:a16="http://schemas.microsoft.com/office/drawing/2014/main" id="{16BDC6AB-EB6F-416C-8826-F68F0747CE1F}"/>
              </a:ext>
            </a:extLst>
          </p:cNvPr>
          <p:cNvSpPr/>
          <p:nvPr/>
        </p:nvSpPr>
        <p:spPr>
          <a:xfrm>
            <a:off x="8182624"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ardrop 9">
            <a:extLst>
              <a:ext uri="{FF2B5EF4-FFF2-40B4-BE49-F238E27FC236}">
                <a16:creationId xmlns:a16="http://schemas.microsoft.com/office/drawing/2014/main" id="{6B0CB85B-6BF4-484E-B479-A5E8FED577CD}"/>
              </a:ext>
            </a:extLst>
          </p:cNvPr>
          <p:cNvSpPr/>
          <p:nvPr/>
        </p:nvSpPr>
        <p:spPr>
          <a:xfrm>
            <a:off x="10633928" y="125352"/>
            <a:ext cx="1503661" cy="1208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10">
            <a:extLst>
              <a:ext uri="{FF2B5EF4-FFF2-40B4-BE49-F238E27FC236}">
                <a16:creationId xmlns:a16="http://schemas.microsoft.com/office/drawing/2014/main" id="{F8B94B51-3646-4898-A46A-DA8EC63DA0BC}"/>
              </a:ext>
            </a:extLst>
          </p:cNvPr>
          <p:cNvSpPr txBox="1"/>
          <p:nvPr/>
        </p:nvSpPr>
        <p:spPr>
          <a:xfrm>
            <a:off x="10633928" y="42858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6 </a:t>
            </a:r>
            <a:r>
              <a:rPr lang="en-GB" sz="1500" dirty="0">
                <a:solidFill>
                  <a:schemeClr val="bg1"/>
                </a:solidFill>
              </a:rPr>
              <a:t>of your workbook</a:t>
            </a:r>
          </a:p>
        </p:txBody>
      </p:sp>
    </p:spTree>
    <p:extLst>
      <p:ext uri="{BB962C8B-B14F-4D97-AF65-F5344CB8AC3E}">
        <p14:creationId xmlns:p14="http://schemas.microsoft.com/office/powerpoint/2010/main" val="3894918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a:t>Why is monetary valuation useful and/or contentious?</a:t>
            </a:r>
            <a:endParaRPr lang="en-US"/>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1576562091"/>
              </p:ext>
            </p:extLst>
          </p:nvPr>
        </p:nvGraphicFramePr>
        <p:xfrm>
          <a:off x="314194" y="1225713"/>
          <a:ext cx="11369085" cy="4686665"/>
        </p:xfrm>
        <a:graphic>
          <a:graphicData uri="http://schemas.openxmlformats.org/drawingml/2006/table">
            <a:tbl>
              <a:tblPr firstRow="1" bandRow="1">
                <a:tableStyleId>{BC89EF96-8CEA-46FF-86C4-4CE0E7609802}</a:tableStyleId>
              </a:tblPr>
              <a:tblGrid>
                <a:gridCol w="5776942">
                  <a:extLst>
                    <a:ext uri="{9D8B030D-6E8A-4147-A177-3AD203B41FA5}">
                      <a16:colId xmlns:a16="http://schemas.microsoft.com/office/drawing/2014/main" val="2429539457"/>
                    </a:ext>
                  </a:extLst>
                </a:gridCol>
                <a:gridCol w="5592143">
                  <a:extLst>
                    <a:ext uri="{9D8B030D-6E8A-4147-A177-3AD203B41FA5}">
                      <a16:colId xmlns:a16="http://schemas.microsoft.com/office/drawing/2014/main" val="1990008112"/>
                    </a:ext>
                  </a:extLst>
                </a:gridCol>
              </a:tblGrid>
              <a:tr h="571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23BAED"/>
                          </a:solidFill>
                        </a:rPr>
                        <a:t>Useful</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Contentious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buFont typeface="Arial"/>
                        <a:buChar char="•"/>
                      </a:pPr>
                      <a:r>
                        <a:rPr lang="en-US" sz="2400" b="1" dirty="0">
                          <a:solidFill>
                            <a:srgbClr val="23BAED"/>
                          </a:solidFill>
                        </a:rPr>
                        <a:t>Common unit</a:t>
                      </a:r>
                      <a:r>
                        <a:rPr lang="en-US" sz="2400" b="0" dirty="0">
                          <a:solidFill>
                            <a:srgbClr val="595959"/>
                          </a:solidFill>
                        </a:rPr>
                        <a:t> of measure</a:t>
                      </a:r>
                    </a:p>
                    <a:p>
                      <a:pPr marL="285750" indent="-285750">
                        <a:lnSpc>
                          <a:spcPct val="100000"/>
                        </a:lnSpc>
                        <a:buFont typeface="Arial" panose="020B0604020202020204" pitchFamily="34" charset="0"/>
                        <a:buChar char="•"/>
                      </a:pPr>
                      <a:r>
                        <a:rPr lang="en-US" sz="2400" b="0" dirty="0">
                          <a:solidFill>
                            <a:srgbClr val="595959"/>
                          </a:solidFill>
                        </a:rPr>
                        <a:t>Can measure</a:t>
                      </a:r>
                      <a:r>
                        <a:rPr lang="en-US" sz="2400" b="0" dirty="0"/>
                        <a:t> </a:t>
                      </a:r>
                      <a:r>
                        <a:rPr lang="en-US" sz="2400" b="1" dirty="0">
                          <a:solidFill>
                            <a:srgbClr val="23BAED"/>
                          </a:solidFill>
                        </a:rPr>
                        <a:t>social preferences</a:t>
                      </a:r>
                      <a:r>
                        <a:rPr lang="en-US" sz="2400" b="0" dirty="0">
                          <a:solidFill>
                            <a:srgbClr val="23BAED"/>
                          </a:solidFill>
                        </a:rPr>
                        <a:t> </a:t>
                      </a:r>
                    </a:p>
                    <a:p>
                      <a:pPr marL="285750" indent="-285750">
                        <a:lnSpc>
                          <a:spcPct val="100000"/>
                        </a:lnSpc>
                        <a:buFont typeface="Arial" panose="020B0604020202020204" pitchFamily="34" charset="0"/>
                        <a:buChar char="•"/>
                      </a:pPr>
                      <a:r>
                        <a:rPr lang="en-US" sz="2400" b="0" dirty="0">
                          <a:solidFill>
                            <a:srgbClr val="595959"/>
                          </a:solidFill>
                        </a:rPr>
                        <a:t>Used to determine</a:t>
                      </a:r>
                      <a:r>
                        <a:rPr lang="en-US" sz="2400" b="0" dirty="0"/>
                        <a:t> </a:t>
                      </a:r>
                      <a:r>
                        <a:rPr lang="en-US" sz="2400" b="1" dirty="0">
                          <a:solidFill>
                            <a:srgbClr val="23BAED"/>
                          </a:solidFill>
                        </a:rPr>
                        <a:t>overall value for money of a project</a:t>
                      </a:r>
                      <a:r>
                        <a:rPr lang="en-US" sz="2400" b="0" dirty="0">
                          <a:solidFill>
                            <a:srgbClr val="595959"/>
                          </a:solidFill>
                        </a:rPr>
                        <a:t> (i.e. whether it should go ahead or not; do the benefits exceed the costs)</a:t>
                      </a:r>
                    </a:p>
                    <a:p>
                      <a:pPr marL="285750" indent="-285750">
                        <a:lnSpc>
                          <a:spcPct val="100000"/>
                        </a:lnSpc>
                        <a:buFont typeface="Arial" panose="020B0604020202020204" pitchFamily="34" charset="0"/>
                        <a:buChar char="•"/>
                      </a:pPr>
                      <a:r>
                        <a:rPr lang="en-US" sz="2400" b="0" dirty="0">
                          <a:solidFill>
                            <a:srgbClr val="595959"/>
                          </a:solidFill>
                        </a:rPr>
                        <a:t>Can be used to </a:t>
                      </a:r>
                      <a:r>
                        <a:rPr lang="en-US" sz="2400" b="1" dirty="0">
                          <a:solidFill>
                            <a:srgbClr val="23BAED"/>
                          </a:solidFill>
                        </a:rPr>
                        <a:t>measure risks</a:t>
                      </a:r>
                      <a:r>
                        <a:rPr lang="en-US" sz="2400" b="1" dirty="0">
                          <a:solidFill>
                            <a:srgbClr val="595959"/>
                          </a:solidFill>
                        </a:rPr>
                        <a:t> </a:t>
                      </a:r>
                      <a:r>
                        <a:rPr lang="en-US" sz="2400" b="0" dirty="0">
                          <a:solidFill>
                            <a:srgbClr val="595959"/>
                          </a:solidFill>
                        </a:rPr>
                        <a:t>and</a:t>
                      </a:r>
                      <a:r>
                        <a:rPr lang="en-US" sz="2400" b="0" dirty="0"/>
                        <a:t> </a:t>
                      </a:r>
                      <a:r>
                        <a:rPr lang="en-US" sz="2400" b="1" dirty="0">
                          <a:solidFill>
                            <a:srgbClr val="23BAED"/>
                          </a:solidFill>
                        </a:rPr>
                        <a:t>mitigate them </a:t>
                      </a:r>
                      <a:r>
                        <a:rPr lang="en-US" sz="2400" b="0" dirty="0">
                          <a:solidFill>
                            <a:srgbClr val="595959"/>
                          </a:solidFill>
                        </a:rPr>
                        <a:t>before these are quantified by others</a:t>
                      </a:r>
                    </a:p>
                    <a:p>
                      <a:pPr marL="285750" indent="-285750">
                        <a:lnSpc>
                          <a:spcPct val="100000"/>
                        </a:lnSpc>
                        <a:buFont typeface="Arial" panose="020B0604020202020204" pitchFamily="34" charset="0"/>
                        <a:buChar char="•"/>
                      </a:pPr>
                      <a:r>
                        <a:rPr lang="en-US" sz="2400" b="0" dirty="0">
                          <a:solidFill>
                            <a:srgbClr val="595959"/>
                          </a:solidFill>
                        </a:rPr>
                        <a:t>Can be used as a </a:t>
                      </a:r>
                      <a:r>
                        <a:rPr lang="en-US" sz="2400" b="1" dirty="0">
                          <a:solidFill>
                            <a:srgbClr val="23BAED"/>
                          </a:solidFill>
                        </a:rPr>
                        <a:t>communication tool</a:t>
                      </a:r>
                      <a:r>
                        <a:rPr lang="en-US" sz="2400" b="0" dirty="0">
                          <a:solidFill>
                            <a:srgbClr val="595959"/>
                          </a:solidFill>
                        </a:rPr>
                        <a:t> (internal and external)</a:t>
                      </a:r>
                    </a:p>
                  </a:txBody>
                  <a:tcPr marT="45721" marB="45721"/>
                </a:tc>
                <a:tc>
                  <a:txBody>
                    <a:bodyPr/>
                    <a:lstStyle/>
                    <a:p>
                      <a:pPr marL="285750" indent="-285750">
                        <a:lnSpc>
                          <a:spcPct val="100000"/>
                        </a:lnSpc>
                        <a:buFont typeface="Arial" panose="020B0604020202020204" pitchFamily="34" charset="0"/>
                        <a:buChar char="•"/>
                      </a:pPr>
                      <a:r>
                        <a:rPr lang="en-US" sz="2400" b="1" i="0" u="none" dirty="0">
                          <a:solidFill>
                            <a:srgbClr val="23BAED"/>
                          </a:solidFill>
                        </a:rPr>
                        <a:t>Not everything can be quantified in monetary terms</a:t>
                      </a:r>
                      <a:r>
                        <a:rPr lang="en-US" sz="2400" b="0" i="0" u="none" dirty="0">
                          <a:solidFill>
                            <a:srgbClr val="595959"/>
                          </a:solidFill>
                        </a:rPr>
                        <a:t> (e.g. biodiversity) </a:t>
                      </a:r>
                    </a:p>
                    <a:p>
                      <a:pPr marL="285750" indent="-285750">
                        <a:lnSpc>
                          <a:spcPct val="100000"/>
                        </a:lnSpc>
                        <a:buFont typeface="Arial" panose="020B0604020202020204" pitchFamily="34" charset="0"/>
                        <a:buChar char="•"/>
                      </a:pPr>
                      <a:r>
                        <a:rPr lang="en-US" sz="2400" b="0" i="0" dirty="0">
                          <a:solidFill>
                            <a:srgbClr val="595959"/>
                          </a:solidFill>
                        </a:rPr>
                        <a:t>Can be</a:t>
                      </a:r>
                      <a:r>
                        <a:rPr lang="en-US" sz="2400" b="0" i="0" dirty="0">
                          <a:solidFill>
                            <a:srgbClr val="23BAED"/>
                          </a:solidFill>
                        </a:rPr>
                        <a:t> </a:t>
                      </a:r>
                      <a:r>
                        <a:rPr lang="en-US" sz="2400" b="1" i="0" dirty="0">
                          <a:solidFill>
                            <a:srgbClr val="23BAED"/>
                          </a:solidFill>
                        </a:rPr>
                        <a:t>time consuming/ expensive</a:t>
                      </a:r>
                      <a:r>
                        <a:rPr lang="en-US" sz="2400" b="0" i="0" dirty="0">
                          <a:solidFill>
                            <a:srgbClr val="23BAED"/>
                          </a:solidFill>
                        </a:rPr>
                        <a:t> </a:t>
                      </a:r>
                      <a:r>
                        <a:rPr lang="en-US" sz="2400" b="0" i="0" dirty="0">
                          <a:solidFill>
                            <a:srgbClr val="595959"/>
                          </a:solidFill>
                        </a:rPr>
                        <a:t>depending on technique or approach used</a:t>
                      </a:r>
                    </a:p>
                    <a:p>
                      <a:pPr marL="285750" indent="-285750">
                        <a:lnSpc>
                          <a:spcPct val="100000"/>
                        </a:lnSpc>
                        <a:buFont typeface="Arial" panose="020B0604020202020204" pitchFamily="34" charset="0"/>
                        <a:buChar char="•"/>
                      </a:pPr>
                      <a:r>
                        <a:rPr lang="en-US" sz="2400" b="0" i="0" dirty="0">
                          <a:solidFill>
                            <a:srgbClr val="595959"/>
                          </a:solidFill>
                        </a:rPr>
                        <a:t>Need to avoid</a:t>
                      </a:r>
                      <a:r>
                        <a:rPr lang="en-US" sz="2400" b="0" i="0" dirty="0"/>
                        <a:t> </a:t>
                      </a:r>
                      <a:r>
                        <a:rPr lang="en-US" sz="2400" b="1" i="0" dirty="0">
                          <a:solidFill>
                            <a:srgbClr val="23BAED"/>
                          </a:solidFill>
                        </a:rPr>
                        <a:t>double counting </a:t>
                      </a:r>
                    </a:p>
                    <a:p>
                      <a:pPr marL="285750" lvl="0" indent="-285750">
                        <a:lnSpc>
                          <a:spcPct val="100000"/>
                        </a:lnSpc>
                        <a:buFont typeface="Arial" panose="020B0604020202020204" pitchFamily="34" charset="0"/>
                        <a:buChar char="•"/>
                      </a:pPr>
                      <a:r>
                        <a:rPr lang="en-US" sz="2400" b="0" i="0" dirty="0">
                          <a:solidFill>
                            <a:srgbClr val="595959"/>
                          </a:solidFill>
                        </a:rPr>
                        <a:t>Potentia</a:t>
                      </a:r>
                      <a:r>
                        <a:rPr lang="en-US" sz="2400" b="0" i="0" dirty="0">
                          <a:solidFill>
                            <a:schemeClr val="tx1"/>
                          </a:solidFill>
                        </a:rPr>
                        <a:t>l </a:t>
                      </a:r>
                      <a:r>
                        <a:rPr lang="en-US" sz="2400" b="1" i="0" dirty="0">
                          <a:solidFill>
                            <a:srgbClr val="23BAED"/>
                          </a:solidFill>
                        </a:rPr>
                        <a:t>reputational impacts</a:t>
                      </a:r>
                    </a:p>
                  </a:txBody>
                  <a:tcPr marT="45721" marB="45721"/>
                </a:tc>
                <a:extLst>
                  <a:ext uri="{0D108BD9-81ED-4DB2-BD59-A6C34878D82A}">
                    <a16:rowId xmlns:a16="http://schemas.microsoft.com/office/drawing/2014/main" val="1000605826"/>
                  </a:ext>
                </a:extLst>
              </a:tr>
            </a:tbl>
          </a:graphicData>
        </a:graphic>
      </p:graphicFrame>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80</a:t>
            </a:fld>
            <a:endParaRPr lang="en-GB"/>
          </a:p>
        </p:txBody>
      </p:sp>
      <p:sp>
        <p:nvSpPr>
          <p:cNvPr id="8" name="Teardrop 22">
            <a:extLst>
              <a:ext uri="{FF2B5EF4-FFF2-40B4-BE49-F238E27FC236}">
                <a16:creationId xmlns:a16="http://schemas.microsoft.com/office/drawing/2014/main" id="{61119ED8-3541-433C-8FFA-68D5110F05CA}"/>
              </a:ext>
            </a:extLst>
          </p:cNvPr>
          <p:cNvSpPr/>
          <p:nvPr/>
        </p:nvSpPr>
        <p:spPr>
          <a:xfrm>
            <a:off x="10188190" y="85724"/>
            <a:ext cx="1907559" cy="14717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23">
            <a:extLst>
              <a:ext uri="{FF2B5EF4-FFF2-40B4-BE49-F238E27FC236}">
                <a16:creationId xmlns:a16="http://schemas.microsoft.com/office/drawing/2014/main" id="{611E4D9F-3BEE-4D87-942C-1F08259CA6A8}"/>
              </a:ext>
            </a:extLst>
          </p:cNvPr>
          <p:cNvSpPr txBox="1"/>
          <p:nvPr/>
        </p:nvSpPr>
        <p:spPr>
          <a:xfrm>
            <a:off x="10244612" y="218941"/>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32 </a:t>
            </a:r>
            <a:r>
              <a:rPr lang="en-GB" sz="1500" dirty="0">
                <a:solidFill>
                  <a:schemeClr val="bg1"/>
                </a:solidFill>
                <a:latin typeface="Arial"/>
              </a:rPr>
              <a:t>of your workbook</a:t>
            </a:r>
            <a:r>
              <a:rPr lang="en-GB" sz="1500" dirty="0">
                <a:solidFill>
                  <a:prstClr val="white"/>
                </a:solidFill>
                <a:latin typeface="Arial"/>
              </a:rPr>
              <a:t> </a:t>
            </a:r>
            <a:r>
              <a:rPr lang="en-GB" sz="1500" dirty="0">
                <a:solidFill>
                  <a:schemeClr val="bg1"/>
                </a:solidFill>
                <a:latin typeface="Arial"/>
              </a:rPr>
              <a:t>&amp;</a:t>
            </a:r>
          </a:p>
          <a:p>
            <a:pPr algn="ctr" defTabSz="914354">
              <a:defRPr/>
            </a:pPr>
            <a:r>
              <a:rPr lang="en-GB" sz="1500" b="1" dirty="0">
                <a:solidFill>
                  <a:prstClr val="white"/>
                </a:solidFill>
                <a:latin typeface="Arial"/>
              </a:rPr>
              <a:t>p. 37-38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3674456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a:solidFill>
                  <a:srgbClr val="595959"/>
                </a:solidFill>
              </a:rPr>
              <a:t>Project ambition: scoping an assessment</a:t>
            </a:r>
            <a:endParaRPr lang="en-US">
              <a:solidFill>
                <a:srgbClr val="595959"/>
              </a:solidFil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project / product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 / both</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81</a:t>
            </a:fld>
            <a:endParaRPr lang="en-GB"/>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0" name="Teardrop 7">
            <a:extLst>
              <a:ext uri="{FF2B5EF4-FFF2-40B4-BE49-F238E27FC236}">
                <a16:creationId xmlns:a16="http://schemas.microsoft.com/office/drawing/2014/main" id="{E29333F0-47E7-4E87-BCE6-69438F470039}"/>
              </a:ext>
            </a:extLst>
          </p:cNvPr>
          <p:cNvSpPr/>
          <p:nvPr/>
        </p:nvSpPr>
        <p:spPr>
          <a:xfrm>
            <a:off x="10002481" y="0"/>
            <a:ext cx="1809837" cy="14835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8">
            <a:extLst>
              <a:ext uri="{FF2B5EF4-FFF2-40B4-BE49-F238E27FC236}">
                <a16:creationId xmlns:a16="http://schemas.microsoft.com/office/drawing/2014/main" id="{C256D127-5229-4C4F-B0E4-FF6028B5A555}"/>
              </a:ext>
            </a:extLst>
          </p:cNvPr>
          <p:cNvSpPr txBox="1"/>
          <p:nvPr/>
        </p:nvSpPr>
        <p:spPr>
          <a:xfrm>
            <a:off x="10097734" y="191085"/>
            <a:ext cx="170518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33-34 </a:t>
            </a:r>
            <a:r>
              <a:rPr lang="en-GB" sz="1500" dirty="0">
                <a:solidFill>
                  <a:schemeClr val="bg1"/>
                </a:solidFill>
                <a:latin typeface="Arial"/>
              </a:rPr>
              <a:t>of your workbook &amp; </a:t>
            </a:r>
            <a:r>
              <a:rPr lang="en-GB" sz="1500" b="1" dirty="0">
                <a:solidFill>
                  <a:prstClr val="white"/>
                </a:solidFill>
                <a:latin typeface="Arial"/>
              </a:rPr>
              <a:t>p. 42 </a:t>
            </a:r>
            <a:r>
              <a:rPr lang="en-GB" sz="1500" dirty="0">
                <a:solidFill>
                  <a:prstClr val="white"/>
                </a:solidFill>
                <a:latin typeface="Arial"/>
              </a:rPr>
              <a:t>of the</a:t>
            </a:r>
          </a:p>
          <a:p>
            <a:pPr algn="ctr" defTabSz="914354">
              <a:defRPr/>
            </a:pP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3049071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3573034045"/>
              </p:ext>
            </p:extLst>
          </p:nvPr>
        </p:nvGraphicFramePr>
        <p:xfrm>
          <a:off x="324884" y="1555075"/>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Shareholders (if applicable)</a:t>
                      </a:r>
                    </a:p>
                  </a:txBody>
                  <a:tcPr marT="45721" marB="45721" anchor="ctr"/>
                </a:tc>
                <a:tc>
                  <a:txBody>
                    <a:bodyPr/>
                    <a:lstStyle/>
                    <a:p>
                      <a:r>
                        <a:rPr lang="en-GB" sz="2000" b="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dirty="0">
                          <a:solidFill>
                            <a:srgbClr val="595959"/>
                          </a:solidFill>
                        </a:rPr>
                        <a:t>Investors </a:t>
                      </a:r>
                      <a:endParaRPr lang="en-US" sz="2000" b="0" dirty="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dirty="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dirty="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solidFill>
                            <a:srgbClr val="595959"/>
                          </a:solidFill>
                        </a:rPr>
                        <a:t>Civil society (NGO, </a:t>
                      </a:r>
                      <a:r>
                        <a:rPr lang="en-GB" sz="2000" b="0" dirty="0" err="1">
                          <a:solidFill>
                            <a:srgbClr val="595959"/>
                          </a:solidFill>
                        </a:rPr>
                        <a:t>labor</a:t>
                      </a:r>
                      <a:r>
                        <a:rPr lang="en-GB" sz="2000" b="0" dirty="0">
                          <a:solidFill>
                            <a:srgbClr val="595959"/>
                          </a:solidFill>
                        </a:rPr>
                        <a:t> unions etc.)</a:t>
                      </a:r>
                      <a:endParaRPr lang="en-CH" sz="2000" b="0" dirty="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28217" y="136932"/>
            <a:ext cx="1831735" cy="15155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411598" y="304101"/>
            <a:ext cx="1600737"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36 </a:t>
            </a:r>
            <a:r>
              <a:rPr lang="en-GB" sz="1500" dirty="0">
                <a:solidFill>
                  <a:schemeClr val="bg1"/>
                </a:solidFill>
                <a:latin typeface="Arial"/>
              </a:rPr>
              <a:t>of your workbook &amp; </a:t>
            </a:r>
            <a:r>
              <a:rPr lang="en-GB" sz="1500" b="1" dirty="0">
                <a:solidFill>
                  <a:prstClr val="white"/>
                </a:solidFill>
                <a:latin typeface="Arial"/>
              </a:rPr>
              <a:t>p. 26-27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82</a:t>
            </a:fld>
            <a:endParaRPr lang="en-GB"/>
          </a:p>
        </p:txBody>
      </p:sp>
    </p:spTree>
    <p:extLst>
      <p:ext uri="{BB962C8B-B14F-4D97-AF65-F5344CB8AC3E}">
        <p14:creationId xmlns:p14="http://schemas.microsoft.com/office/powerpoint/2010/main" val="2624097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target audience and obtaining buy-in</a:t>
            </a:r>
            <a:endParaRPr lang="en-US">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102645" y="192664"/>
            <a:ext cx="1978323" cy="156723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282810" y="264840"/>
            <a:ext cx="1798158" cy="1477328"/>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36 </a:t>
            </a:r>
            <a:r>
              <a:rPr lang="en-GB" sz="1500" dirty="0">
                <a:solidFill>
                  <a:prstClr val="white"/>
                </a:solidFill>
                <a:latin typeface="Arial"/>
              </a:rPr>
              <a:t>in your workbook &amp; </a:t>
            </a:r>
            <a:r>
              <a:rPr lang="en-GB" sz="1500" b="1" dirty="0">
                <a:solidFill>
                  <a:prstClr val="white"/>
                </a:solidFill>
                <a:latin typeface="Arial"/>
              </a:rPr>
              <a:t>p. 26-27</a:t>
            </a:r>
          </a:p>
          <a:p>
            <a:pPr algn="ctr" defTabSz="914354">
              <a:defRPr/>
            </a:pP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308324"/>
          </a:xfrm>
          <a:prstGeom prst="rect">
            <a:avLst/>
          </a:prstGeom>
          <a:noFill/>
        </p:spPr>
        <p:txBody>
          <a:bodyPr wrap="square" rtlCol="0" anchor="t">
            <a:spAutoFit/>
          </a:bodyPr>
          <a:lstStyle/>
          <a:p>
            <a:pPr marL="170815" indent="-170815">
              <a:buFont typeface="Arial" panose="020B0604020202020204" pitchFamily="34" charset="0"/>
              <a:buChar char="•"/>
            </a:pPr>
            <a:r>
              <a:rPr lang="en-US" dirty="0">
                <a:solidFill>
                  <a:srgbClr val="595959"/>
                </a:solidFill>
              </a:rPr>
              <a:t>In order to </a:t>
            </a:r>
            <a:r>
              <a:rPr lang="en-US" b="1" dirty="0">
                <a:solidFill>
                  <a:srgbClr val="595959"/>
                </a:solidFill>
              </a:rPr>
              <a:t>help define your objective,</a:t>
            </a:r>
            <a:r>
              <a:rPr lang="en-US" dirty="0">
                <a:solidFill>
                  <a:srgbClr val="595959"/>
                </a:solidFill>
              </a:rPr>
              <a:t> you need to identify the target audience and understand what drives them</a:t>
            </a:r>
            <a:endParaRPr lang="en-US" dirty="0">
              <a:solidFill>
                <a:srgbClr val="595959"/>
              </a:solidFill>
              <a:cs typeface="Arial"/>
            </a:endParaRPr>
          </a:p>
          <a:p>
            <a:pPr marL="170815" indent="-170815">
              <a:buFont typeface="Arial" panose="020B0604020202020204" pitchFamily="34" charset="0"/>
              <a:buChar char="•"/>
            </a:pPr>
            <a:r>
              <a:rPr lang="en-US" dirty="0">
                <a:solidFill>
                  <a:srgbClr val="595959"/>
                </a:solidFill>
              </a:rPr>
              <a:t>The target audience is the </a:t>
            </a:r>
            <a:r>
              <a:rPr lang="en-US" b="1" dirty="0">
                <a:solidFill>
                  <a:srgbClr val="595959"/>
                </a:solidFill>
              </a:rPr>
              <a:t>main user of the assessment output</a:t>
            </a:r>
            <a:r>
              <a:rPr lang="en-US" dirty="0">
                <a:solidFill>
                  <a:srgbClr val="595959"/>
                </a:solidFill>
              </a:rPr>
              <a:t>, this means that outputs must be written with them in mind </a:t>
            </a:r>
            <a:endParaRPr lang="en-US" dirty="0">
              <a:solidFill>
                <a:srgbClr val="595959"/>
              </a:solidFill>
              <a:cs typeface="Arial"/>
            </a:endParaRP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r>
              <a:rPr lang="en-GB" sz="2000" b="1">
                <a:solidFill>
                  <a:srgbClr val="23BAED"/>
                </a:solidFill>
              </a:rPr>
              <a:t>Why do you need to identify a target audience?</a:t>
            </a:r>
            <a:endParaRPr lang="en-US" sz="2000" b="1">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4553180" y="1359786"/>
            <a:ext cx="2064989" cy="400110"/>
          </a:xfrm>
          <a:prstGeom prst="rect">
            <a:avLst/>
          </a:prstGeom>
          <a:noFill/>
        </p:spPr>
        <p:txBody>
          <a:bodyPr wrap="none" rtlCol="0">
            <a:spAutoFit/>
          </a:bodyPr>
          <a:lstStyle/>
          <a:p>
            <a:pPr algn="ctr"/>
            <a:r>
              <a:rPr lang="en-GB" sz="2000" b="1">
                <a:solidFill>
                  <a:srgbClr val="23BAED"/>
                </a:solidFill>
              </a:rPr>
              <a:t>Creating buy-in</a:t>
            </a:r>
            <a:endParaRPr lang="en-US" sz="2000" b="1">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2072385"/>
            <a:ext cx="7259139" cy="3693319"/>
          </a:xfrm>
          <a:prstGeom prst="rect">
            <a:avLst/>
          </a:prstGeom>
          <a:noFill/>
        </p:spPr>
        <p:txBody>
          <a:bodyPr wrap="square" rtlCol="0" anchor="t">
            <a:spAutoFit/>
          </a:bodyPr>
          <a:lstStyle/>
          <a:p>
            <a:pPr marL="170815" indent="-170815">
              <a:buFont typeface="Arial" panose="020B0604020202020204" pitchFamily="34" charset="0"/>
              <a:buChar char="•"/>
            </a:pPr>
            <a:r>
              <a:rPr lang="en-US" dirty="0">
                <a:solidFill>
                  <a:srgbClr val="595959"/>
                </a:solidFill>
              </a:rPr>
              <a:t>In order to help drive your project forward you will need to get internal buy-in this can be achieved by:</a:t>
            </a:r>
            <a:endParaRPr lang="en-US" dirty="0">
              <a:solidFill>
                <a:srgbClr val="595959"/>
              </a:solidFill>
              <a:cs typeface="Arial"/>
            </a:endParaRPr>
          </a:p>
          <a:p>
            <a:pPr marL="628015" lvl="1" indent="-170815">
              <a:buFont typeface="Arial" panose="020B0604020202020204" pitchFamily="34" charset="0"/>
              <a:buChar char="•"/>
            </a:pPr>
            <a:r>
              <a:rPr lang="en-US" b="1" dirty="0">
                <a:solidFill>
                  <a:srgbClr val="595959"/>
                </a:solidFill>
              </a:rPr>
              <a:t>Identifying individuals with an interest </a:t>
            </a:r>
            <a:r>
              <a:rPr lang="en-US" dirty="0">
                <a:solidFill>
                  <a:srgbClr val="595959"/>
                </a:solidFill>
              </a:rPr>
              <a:t>in the project and getting them involved</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Identifying where company operations may be </a:t>
            </a:r>
            <a:r>
              <a:rPr lang="en-US" b="1" dirty="0">
                <a:solidFill>
                  <a:srgbClr val="595959"/>
                </a:solidFill>
              </a:rPr>
              <a:t>vulnerable in terms of dependencies</a:t>
            </a:r>
            <a:endParaRPr lang="en-US" b="1"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Identifying areas of </a:t>
            </a:r>
            <a:r>
              <a:rPr lang="en-US" b="1" dirty="0">
                <a:solidFill>
                  <a:srgbClr val="595959"/>
                </a:solidFill>
              </a:rPr>
              <a:t>opportunity</a:t>
            </a:r>
            <a:r>
              <a:rPr lang="en-US" dirty="0">
                <a:solidFill>
                  <a:srgbClr val="595959"/>
                </a:solidFill>
              </a:rPr>
              <a:t> that fit within the remit of </a:t>
            </a:r>
            <a:r>
              <a:rPr lang="en-US" b="1" dirty="0">
                <a:solidFill>
                  <a:srgbClr val="595959"/>
                </a:solidFill>
              </a:rPr>
              <a:t>department leaders </a:t>
            </a:r>
            <a:r>
              <a:rPr lang="en-US" dirty="0">
                <a:solidFill>
                  <a:srgbClr val="595959"/>
                </a:solidFill>
              </a:rPr>
              <a:t>in product development, etc.</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Demonstrating how the outputs of an assessment can </a:t>
            </a:r>
            <a:r>
              <a:rPr lang="en-US" b="1" dirty="0">
                <a:solidFill>
                  <a:srgbClr val="595959"/>
                </a:solidFill>
              </a:rPr>
              <a:t>help with decision making </a:t>
            </a:r>
            <a:r>
              <a:rPr lang="en-US" dirty="0">
                <a:solidFill>
                  <a:srgbClr val="595959"/>
                </a:solidFill>
              </a:rPr>
              <a:t>where investment decisions are currently being discussed</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Knowing how to </a:t>
            </a:r>
            <a:r>
              <a:rPr lang="en-US" b="1" dirty="0">
                <a:solidFill>
                  <a:srgbClr val="595959"/>
                </a:solidFill>
              </a:rPr>
              <a:t>adapt your language </a:t>
            </a:r>
            <a:r>
              <a:rPr lang="en-US" dirty="0">
                <a:solidFill>
                  <a:srgbClr val="595959"/>
                </a:solidFill>
              </a:rPr>
              <a:t>for the relevant department, to make options easy to understand</a:t>
            </a:r>
            <a:endParaRPr lang="en-US" dirty="0">
              <a:solidFill>
                <a:srgbClr val="595959"/>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83</a:t>
            </a:fld>
            <a:endParaRPr lang="en-GB"/>
          </a:p>
        </p:txBody>
      </p:sp>
    </p:spTree>
    <p:extLst>
      <p:ext uri="{BB962C8B-B14F-4D97-AF65-F5344CB8AC3E}">
        <p14:creationId xmlns:p14="http://schemas.microsoft.com/office/powerpoint/2010/main" val="102166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D1975B1-BD50-432F-B7B8-C8D2B14A2A7C}"/>
              </a:ext>
            </a:extLst>
          </p:cNvPr>
          <p:cNvPicPr>
            <a:picLocks noChangeAspect="1"/>
          </p:cNvPicPr>
          <p:nvPr/>
        </p:nvPicPr>
        <p:blipFill>
          <a:blip r:embed="rId3"/>
          <a:stretch>
            <a:fillRect/>
          </a:stretch>
        </p:blipFill>
        <p:spPr>
          <a:xfrm>
            <a:off x="8389739" y="1218539"/>
            <a:ext cx="3087887" cy="4364719"/>
          </a:xfrm>
          <a:prstGeom prst="rect">
            <a:avLst/>
          </a:prstGeom>
        </p:spPr>
      </p:pic>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7606298" cy="4319596"/>
          </a:xfrm>
        </p:spPr>
        <p:txBody>
          <a:bodyPr>
            <a:noAutofit/>
          </a:bodyPr>
          <a:lstStyle/>
          <a:p>
            <a:pPr>
              <a:lnSpc>
                <a:spcPct val="100000"/>
              </a:lnSpc>
            </a:pPr>
            <a:r>
              <a:rPr lang="en-GB" dirty="0"/>
              <a:t>The Coca-Cola Company (TCCC) is the </a:t>
            </a:r>
            <a:r>
              <a:rPr lang="en-GB" b="1" dirty="0">
                <a:solidFill>
                  <a:srgbClr val="23BAED"/>
                </a:solidFill>
              </a:rPr>
              <a:t>world’s largest beverage company.</a:t>
            </a:r>
          </a:p>
          <a:p>
            <a:pPr>
              <a:lnSpc>
                <a:spcPct val="100000"/>
              </a:lnSpc>
            </a:pPr>
            <a:r>
              <a:rPr lang="en-GB" dirty="0"/>
              <a:t>The TCCC has a truly global presence, collaborating closely with 225 bottling partners worldwide in more than </a:t>
            </a:r>
            <a:r>
              <a:rPr lang="en-GB" b="1" dirty="0">
                <a:solidFill>
                  <a:srgbClr val="23BAED"/>
                </a:solidFill>
              </a:rPr>
              <a:t>200 countries.</a:t>
            </a:r>
          </a:p>
          <a:p>
            <a:pPr>
              <a:lnSpc>
                <a:spcPct val="100000"/>
              </a:lnSpc>
            </a:pPr>
            <a:r>
              <a:rPr lang="en-US" dirty="0"/>
              <a:t>Coca Cola Europe is the largest Coca-Cola bottler by revenue.</a:t>
            </a:r>
          </a:p>
          <a:p>
            <a:pPr>
              <a:lnSpc>
                <a:spcPct val="100000"/>
              </a:lnSpc>
            </a:pPr>
            <a:r>
              <a:rPr lang="en-GB" sz="2400" dirty="0">
                <a:solidFill>
                  <a:srgbClr val="595959"/>
                </a:solidFill>
              </a:rPr>
              <a:t>In 2007, the TCCC set an ambitious global water stewardship target with a view to </a:t>
            </a:r>
            <a:r>
              <a:rPr lang="en-GB" b="1" dirty="0">
                <a:solidFill>
                  <a:srgbClr val="23BAED"/>
                </a:solidFill>
              </a:rPr>
              <a:t>become water neutral by 2020.</a:t>
            </a:r>
          </a:p>
        </p:txBody>
      </p:sp>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fld id="{971CEC84-1649-40CE-BFF6-7286506FEA08}" type="slidenum">
              <a:rPr lang="en-GB" smtClean="0"/>
              <a:pPr/>
              <a:t>84</a:t>
            </a:fld>
            <a:endParaRPr lang="en-GB"/>
          </a:p>
        </p:txBody>
      </p:sp>
      <p:sp>
        <p:nvSpPr>
          <p:cNvPr id="4" name="TextBox 3">
            <a:extLst>
              <a:ext uri="{FF2B5EF4-FFF2-40B4-BE49-F238E27FC236}">
                <a16:creationId xmlns:a16="http://schemas.microsoft.com/office/drawing/2014/main" id="{E686C8D8-262D-45FC-A3EF-F57ECE60F8BB}"/>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4"/>
              </a:rPr>
              <a:t>Coca Cola Europe</a:t>
            </a:r>
            <a:endParaRPr lang="en-GB" sz="1200" dirty="0">
              <a:solidFill>
                <a:schemeClr val="tx1">
                  <a:lumMod val="65000"/>
                  <a:lumOff val="35000"/>
                </a:schemeClr>
              </a:solidFill>
              <a:latin typeface="Arial"/>
            </a:endParaRPr>
          </a:p>
        </p:txBody>
      </p:sp>
      <p:sp>
        <p:nvSpPr>
          <p:cNvPr id="9" name="Teardrop 7">
            <a:extLst>
              <a:ext uri="{FF2B5EF4-FFF2-40B4-BE49-F238E27FC236}">
                <a16:creationId xmlns:a16="http://schemas.microsoft.com/office/drawing/2014/main" id="{F3E4A1C1-2C68-41F7-B8FC-9A478BABCBE8}"/>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8">
            <a:extLst>
              <a:ext uri="{FF2B5EF4-FFF2-40B4-BE49-F238E27FC236}">
                <a16:creationId xmlns:a16="http://schemas.microsoft.com/office/drawing/2014/main" id="{9E50058B-023E-4D69-8B8C-ED4E78B7DDA3}"/>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37 - 39 </a:t>
            </a:r>
            <a:r>
              <a:rPr lang="en-GB" sz="1500" dirty="0">
                <a:solidFill>
                  <a:schemeClr val="bg1"/>
                </a:solidFill>
                <a:latin typeface="Arial"/>
              </a:rPr>
              <a:t>of your workbook</a:t>
            </a:r>
            <a:endParaRPr lang="en-GB" sz="1500" dirty="0">
              <a:solidFill>
                <a:prstClr val="white"/>
              </a:solidFill>
              <a:latin typeface="Arial"/>
            </a:endParaRPr>
          </a:p>
        </p:txBody>
      </p:sp>
      <p:pic>
        <p:nvPicPr>
          <p:cNvPr id="11" name="Afbeelding 10" descr="Afbeelding met tekst, illustratie&#10;&#10;Automatisch gegenereerde beschrijving">
            <a:extLst>
              <a:ext uri="{FF2B5EF4-FFF2-40B4-BE49-F238E27FC236}">
                <a16:creationId xmlns:a16="http://schemas.microsoft.com/office/drawing/2014/main" id="{E9CA5BAA-597C-49FC-8D79-83B03418C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73" y="205294"/>
            <a:ext cx="4443463" cy="714128"/>
          </a:xfrm>
          <a:prstGeom prst="rect">
            <a:avLst/>
          </a:prstGeom>
        </p:spPr>
      </p:pic>
    </p:spTree>
    <p:extLst>
      <p:ext uri="{BB962C8B-B14F-4D97-AF65-F5344CB8AC3E}">
        <p14:creationId xmlns:p14="http://schemas.microsoft.com/office/powerpoint/2010/main" val="24610388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89055"/>
            <a:ext cx="6421656" cy="4766636"/>
          </a:xfrm>
        </p:spPr>
        <p:txBody>
          <a:bodyPr>
            <a:noAutofit/>
          </a:bodyPr>
          <a:lstStyle/>
          <a:p>
            <a:pPr>
              <a:lnSpc>
                <a:spcPct val="100000"/>
              </a:lnSpc>
            </a:pPr>
            <a:r>
              <a:rPr lang="en-GB" dirty="0">
                <a:solidFill>
                  <a:srgbClr val="595959"/>
                </a:solidFill>
              </a:rPr>
              <a:t>Started undertaking a natural capital assessment in 2019 to </a:t>
            </a:r>
            <a:r>
              <a:rPr lang="en-GB" b="1" dirty="0">
                <a:solidFill>
                  <a:srgbClr val="23BAED"/>
                </a:solidFill>
              </a:rPr>
              <a:t>quantify ecosystem services</a:t>
            </a:r>
            <a:r>
              <a:rPr lang="en-GB" dirty="0">
                <a:solidFill>
                  <a:srgbClr val="595959"/>
                </a:solidFill>
              </a:rPr>
              <a:t> from their freshwater programs.</a:t>
            </a:r>
            <a:endParaRPr lang="en-GB" b="1" dirty="0">
              <a:solidFill>
                <a:srgbClr val="23BAED"/>
              </a:solidFill>
            </a:endParaRPr>
          </a:p>
          <a:p>
            <a:pPr>
              <a:lnSpc>
                <a:spcPct val="100000"/>
              </a:lnSpc>
            </a:pPr>
            <a:r>
              <a:rPr lang="en-GB" dirty="0">
                <a:solidFill>
                  <a:srgbClr val="595959"/>
                </a:solidFill>
              </a:rPr>
              <a:t>The objective of the assessment is to </a:t>
            </a:r>
            <a:r>
              <a:rPr lang="en-GB" b="1" dirty="0">
                <a:solidFill>
                  <a:srgbClr val="23BAED"/>
                </a:solidFill>
              </a:rPr>
              <a:t>increase the potential of Coca Cola’s replenishment programs by quantifying the ecosystem service benefits that arise from these programs. </a:t>
            </a:r>
            <a:r>
              <a:rPr lang="en-GB" dirty="0">
                <a:solidFill>
                  <a:srgbClr val="595959"/>
                </a:solidFill>
              </a:rPr>
              <a:t>This may further enhance the impact of the renewed water strategy.</a:t>
            </a:r>
          </a:p>
        </p:txBody>
      </p:sp>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fld id="{971CEC84-1649-40CE-BFF6-7286506FEA08}" type="slidenum">
              <a:rPr lang="en-GB" smtClean="0"/>
              <a:pPr/>
              <a:t>85</a:t>
            </a:fld>
            <a:endParaRPr lang="en-GB"/>
          </a:p>
        </p:txBody>
      </p:sp>
      <p:pic>
        <p:nvPicPr>
          <p:cNvPr id="11" name="Picture 4" descr="CCEP Waterfowl 1990x954">
            <a:hlinkClick r:id="rId3"/>
            <a:extLst>
              <a:ext uri="{FF2B5EF4-FFF2-40B4-BE49-F238E27FC236}">
                <a16:creationId xmlns:a16="http://schemas.microsoft.com/office/drawing/2014/main" id="{05D9B784-7EA6-4904-BAEB-9E4D7DACEB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68" r="6370"/>
          <a:stretch/>
        </p:blipFill>
        <p:spPr bwMode="auto">
          <a:xfrm>
            <a:off x="6937829" y="1605859"/>
            <a:ext cx="4874489" cy="3416084"/>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tekst, illustratie&#10;&#10;Automatisch gegenereerde beschrijving">
            <a:extLst>
              <a:ext uri="{FF2B5EF4-FFF2-40B4-BE49-F238E27FC236}">
                <a16:creationId xmlns:a16="http://schemas.microsoft.com/office/drawing/2014/main" id="{1C6BBE64-A48C-41F0-AE7B-C97DD1448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73" y="205294"/>
            <a:ext cx="4443463" cy="714128"/>
          </a:xfrm>
          <a:prstGeom prst="rect">
            <a:avLst/>
          </a:prstGeom>
        </p:spPr>
      </p:pic>
      <p:sp>
        <p:nvSpPr>
          <p:cNvPr id="13" name="TextBox 3">
            <a:extLst>
              <a:ext uri="{FF2B5EF4-FFF2-40B4-BE49-F238E27FC236}">
                <a16:creationId xmlns:a16="http://schemas.microsoft.com/office/drawing/2014/main" id="{2348EC80-977B-4899-A355-21E0189EB374}"/>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6"/>
              </a:rPr>
              <a:t>Coca Cola Europe</a:t>
            </a:r>
            <a:endParaRPr lang="en-GB" sz="1200" dirty="0">
              <a:solidFill>
                <a:schemeClr val="tx1">
                  <a:lumMod val="65000"/>
                  <a:lumOff val="35000"/>
                </a:schemeClr>
              </a:solidFill>
              <a:latin typeface="Arial"/>
            </a:endParaRPr>
          </a:p>
        </p:txBody>
      </p:sp>
      <p:sp>
        <p:nvSpPr>
          <p:cNvPr id="12" name="Teardrop 7">
            <a:extLst>
              <a:ext uri="{FF2B5EF4-FFF2-40B4-BE49-F238E27FC236}">
                <a16:creationId xmlns:a16="http://schemas.microsoft.com/office/drawing/2014/main" id="{B13F9F73-C558-480E-9663-314873D99831}"/>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8">
            <a:extLst>
              <a:ext uri="{FF2B5EF4-FFF2-40B4-BE49-F238E27FC236}">
                <a16:creationId xmlns:a16="http://schemas.microsoft.com/office/drawing/2014/main" id="{95DC0C0A-2C0A-4A58-806F-866F8D410461}"/>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37 - 39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2478261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a:xfrm>
            <a:off x="154538" y="121447"/>
            <a:ext cx="11498123" cy="878150"/>
          </a:xfrm>
        </p:spPr>
        <p:txBody>
          <a:bodyPr>
            <a:normAutofit fontScale="90000"/>
          </a:bodyPr>
          <a:lstStyle/>
          <a:p>
            <a:r>
              <a:rPr lang="en-US"/>
              <a:t>So what could the scope of work look like for </a:t>
            </a:r>
            <a:br>
              <a:rPr lang="en-US"/>
            </a:br>
            <a:r>
              <a:rPr lang="en-GB">
                <a:solidFill>
                  <a:srgbClr val="595959"/>
                </a:solidFill>
              </a:rPr>
              <a:t>The Coca-Cola Company </a:t>
            </a:r>
            <a:r>
              <a:rPr lang="en-US"/>
              <a:t>based on the information we have? </a:t>
            </a:r>
            <a:endParaRPr lang="en-US">
              <a:solidFill>
                <a:srgbClr val="595959"/>
              </a:solidFil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nvGraphicFramePr>
        <p:xfrm>
          <a:off x="708183" y="1520333"/>
          <a:ext cx="10530039" cy="4154625"/>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39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dirty="0">
                          <a:solidFill>
                            <a:srgbClr val="595959"/>
                          </a:solidFill>
                        </a:rPr>
                        <a:t>Project (water projects)</a:t>
                      </a:r>
                      <a:endParaRPr lang="en-CH" sz="2200" b="0" dirty="0"/>
                    </a:p>
                  </a:txBody>
                  <a:tcPr marT="45721" marB="45721" anchor="ctr"/>
                </a:tc>
                <a:extLst>
                  <a:ext uri="{0D108BD9-81ED-4DB2-BD59-A6C34878D82A}">
                    <a16:rowId xmlns:a16="http://schemas.microsoft.com/office/drawing/2014/main" val="1644615665"/>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Determine the </a:t>
                      </a:r>
                      <a:r>
                        <a:rPr lang="en-GB" sz="2200" b="1" dirty="0">
                          <a:solidFill>
                            <a:srgbClr val="23BAED"/>
                          </a:solidFill>
                        </a:rPr>
                        <a:t>value-chain boundary</a:t>
                      </a:r>
                    </a:p>
                  </a:txBody>
                  <a:tcPr marT="45721" marB="45721" anchor="ctr"/>
                </a:tc>
                <a:tc>
                  <a:txBody>
                    <a:bodyPr/>
                    <a:lstStyle/>
                    <a:p>
                      <a:r>
                        <a:rPr lang="en-GB" sz="2200" dirty="0">
                          <a:solidFill>
                            <a:srgbClr val="595959"/>
                          </a:solidFill>
                        </a:rPr>
                        <a:t>Direct operations (bottling partners)</a:t>
                      </a:r>
                      <a:endParaRPr lang="en-CH" sz="2200" dirty="0"/>
                    </a:p>
                  </a:txBody>
                  <a:tcPr marT="45721" marB="45721" anchor="ctr"/>
                </a:tc>
                <a:extLst>
                  <a:ext uri="{0D108BD9-81ED-4DB2-BD59-A6C34878D82A}">
                    <a16:rowId xmlns:a16="http://schemas.microsoft.com/office/drawing/2014/main" val="1000605826"/>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dirty="0">
                          <a:solidFill>
                            <a:srgbClr val="595959"/>
                          </a:solidFill>
                        </a:rPr>
                        <a:t>Society</a:t>
                      </a:r>
                      <a:endParaRPr lang="en-CH" sz="2200" dirty="0"/>
                    </a:p>
                  </a:txBody>
                  <a:tcPr marT="45721" marB="45721" anchor="ctr"/>
                </a:tc>
                <a:extLst>
                  <a:ext uri="{0D108BD9-81ED-4DB2-BD59-A6C34878D82A}">
                    <a16:rowId xmlns:a16="http://schemas.microsoft.com/office/drawing/2014/main" val="2687481232"/>
                  </a:ext>
                </a:extLst>
              </a:tr>
              <a:tr h="626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dirty="0">
                          <a:solidFill>
                            <a:srgbClr val="595959"/>
                          </a:solidFill>
                          <a:latin typeface="+mn-lt"/>
                          <a:ea typeface="+mn-ea"/>
                          <a:cs typeface="+mn-cs"/>
                        </a:rPr>
                        <a:t>Impacts</a:t>
                      </a:r>
                      <a:endParaRPr lang="en-CH" sz="2200" kern="1200" dirty="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02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Quantitative and monetary (creating a better overview of the diversity of impacts)</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fld id="{971CEC84-1649-40CE-BFF6-7286506FEA08}" type="slidenum">
              <a:rPr lang="en-GB" smtClean="0"/>
              <a:pPr/>
              <a:t>86</a:t>
            </a:fld>
            <a:endParaRPr lang="en-GB"/>
          </a:p>
        </p:txBody>
      </p:sp>
      <p:sp>
        <p:nvSpPr>
          <p:cNvPr id="10" name="Teardrop 7">
            <a:extLst>
              <a:ext uri="{FF2B5EF4-FFF2-40B4-BE49-F238E27FC236}">
                <a16:creationId xmlns:a16="http://schemas.microsoft.com/office/drawing/2014/main" id="{47ECDF30-29E6-4A97-AC15-F74B08BBF976}"/>
              </a:ext>
            </a:extLst>
          </p:cNvPr>
          <p:cNvSpPr/>
          <p:nvPr/>
        </p:nvSpPr>
        <p:spPr>
          <a:xfrm>
            <a:off x="10596717" y="166510"/>
            <a:ext cx="1440746" cy="107288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8">
            <a:extLst>
              <a:ext uri="{FF2B5EF4-FFF2-40B4-BE49-F238E27FC236}">
                <a16:creationId xmlns:a16="http://schemas.microsoft.com/office/drawing/2014/main" id="{F147DF26-84BA-48EA-859C-A83D7BFB9A28}"/>
              </a:ext>
            </a:extLst>
          </p:cNvPr>
          <p:cNvSpPr txBox="1"/>
          <p:nvPr/>
        </p:nvSpPr>
        <p:spPr>
          <a:xfrm>
            <a:off x="10730256" y="322044"/>
            <a:ext cx="1307206"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39 </a:t>
            </a:r>
            <a:r>
              <a:rPr lang="en-GB" sz="1500" dirty="0">
                <a:solidFill>
                  <a:schemeClr val="bg1"/>
                </a:solidFill>
                <a:latin typeface="Arial"/>
              </a:rPr>
              <a:t>of your workbook</a:t>
            </a:r>
            <a:endParaRPr lang="en-GB" sz="1500" dirty="0">
              <a:solidFill>
                <a:prstClr val="white"/>
              </a:solidFill>
              <a:latin typeface="Arial"/>
            </a:endParaRPr>
          </a:p>
        </p:txBody>
      </p:sp>
      <p:graphicFrame>
        <p:nvGraphicFramePr>
          <p:cNvPr id="7" name="Table 11">
            <a:extLst>
              <a:ext uri="{FF2B5EF4-FFF2-40B4-BE49-F238E27FC236}">
                <a16:creationId xmlns:a16="http://schemas.microsoft.com/office/drawing/2014/main" id="{AC02BBF7-BB16-4753-8498-F208CC1D0082}"/>
              </a:ext>
            </a:extLst>
          </p:cNvPr>
          <p:cNvGraphicFramePr>
            <a:graphicFrameLocks noGrp="1"/>
          </p:cNvGraphicFramePr>
          <p:nvPr/>
        </p:nvGraphicFramePr>
        <p:xfrm>
          <a:off x="708182" y="1525096"/>
          <a:ext cx="10530039" cy="4154625"/>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39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endParaRPr lang="en-CH" sz="2200" b="0" dirty="0">
                        <a:solidFill>
                          <a:srgbClr val="FFFFFF"/>
                        </a:solidFill>
                      </a:endParaRPr>
                    </a:p>
                  </a:txBody>
                  <a:tcPr marT="45721" marB="45721" anchor="ctr"/>
                </a:tc>
                <a:extLst>
                  <a:ext uri="{0D108BD9-81ED-4DB2-BD59-A6C34878D82A}">
                    <a16:rowId xmlns:a16="http://schemas.microsoft.com/office/drawing/2014/main" val="1644615665"/>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Determine the </a:t>
                      </a:r>
                      <a:r>
                        <a:rPr lang="en-GB" sz="2200" b="1" dirty="0">
                          <a:solidFill>
                            <a:srgbClr val="23BAED"/>
                          </a:solidFill>
                        </a:rPr>
                        <a:t>value-chain boundary</a:t>
                      </a:r>
                    </a:p>
                  </a:txBody>
                  <a:tcPr marT="45721" marB="45721" anchor="ctr"/>
                </a:tc>
                <a:tc>
                  <a:txBody>
                    <a:bodyPr/>
                    <a:lstStyle/>
                    <a:p>
                      <a:endParaRPr lang="en-CH" sz="2200" dirty="0">
                        <a:solidFill>
                          <a:srgbClr val="FFFFFF"/>
                        </a:solidFill>
                      </a:endParaRPr>
                    </a:p>
                  </a:txBody>
                  <a:tcPr marT="45721" marB="45721" anchor="ctr"/>
                </a:tc>
                <a:extLst>
                  <a:ext uri="{0D108BD9-81ED-4DB2-BD59-A6C34878D82A}">
                    <a16:rowId xmlns:a16="http://schemas.microsoft.com/office/drawing/2014/main" val="1000605826"/>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endParaRPr lang="en-CH" sz="2200" dirty="0">
                        <a:solidFill>
                          <a:srgbClr val="FFFFFF"/>
                        </a:solidFill>
                      </a:endParaRPr>
                    </a:p>
                  </a:txBody>
                  <a:tcPr marT="45721" marB="45721" anchor="ctr"/>
                </a:tc>
                <a:extLst>
                  <a:ext uri="{0D108BD9-81ED-4DB2-BD59-A6C34878D82A}">
                    <a16:rowId xmlns:a16="http://schemas.microsoft.com/office/drawing/2014/main" val="2687481232"/>
                  </a:ext>
                </a:extLst>
              </a:tr>
              <a:tr h="626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endParaRPr lang="en-CH" sz="2200" kern="1200" dirty="0">
                        <a:solidFill>
                          <a:srgbClr val="FFFFFF"/>
                        </a:solidFill>
                        <a:latin typeface="+mn-lt"/>
                        <a:ea typeface="+mn-ea"/>
                        <a:cs typeface="+mn-cs"/>
                      </a:endParaRPr>
                    </a:p>
                  </a:txBody>
                  <a:tcPr marT="45721" marB="45721" anchor="ctr"/>
                </a:tc>
                <a:extLst>
                  <a:ext uri="{0D108BD9-81ED-4DB2-BD59-A6C34878D82A}">
                    <a16:rowId xmlns:a16="http://schemas.microsoft.com/office/drawing/2014/main" val="2332023089"/>
                  </a:ext>
                </a:extLst>
              </a:tr>
              <a:tr h="902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which </a:t>
                      </a:r>
                      <a:r>
                        <a:rPr lang="en-GB" sz="2200" b="1" dirty="0">
                          <a:solidFill>
                            <a:srgbClr val="23BAED"/>
                          </a:solidFill>
                        </a:rPr>
                        <a:t>types of value</a:t>
                      </a:r>
                      <a:r>
                        <a:rPr lang="en-GB" sz="2200" b="1" dirty="0">
                          <a:solidFill>
                            <a:schemeClr val="tx1"/>
                          </a:solidFill>
                        </a:rPr>
                        <a:t> </a:t>
                      </a:r>
                      <a:r>
                        <a:rPr lang="en-GB" sz="2200" b="1" dirty="0">
                          <a:solidFill>
                            <a:srgbClr val="595959"/>
                          </a:solidFill>
                        </a:rPr>
                        <a:t>you will consider</a:t>
                      </a:r>
                    </a:p>
                  </a:txBody>
                  <a:tcPr marT="45721" marB="45721" anchor="ctr"/>
                </a:tc>
                <a:tc>
                  <a:txBody>
                    <a:bodyPr/>
                    <a:lstStyle/>
                    <a:p>
                      <a:br>
                        <a:rPr lang="en-GB" sz="2200" dirty="0">
                          <a:solidFill>
                            <a:srgbClr val="FFFFFF"/>
                          </a:solidFill>
                        </a:rPr>
                      </a:br>
                      <a:br>
                        <a:rPr lang="en-GB" sz="2200" dirty="0">
                          <a:solidFill>
                            <a:srgbClr val="FFFFFF"/>
                          </a:solidFill>
                        </a:rPr>
                      </a:br>
                      <a:endParaRPr lang="en-CH" sz="2200" dirty="0">
                        <a:solidFill>
                          <a:srgbClr val="FFFFFF"/>
                        </a:solidFill>
                      </a:endParaRPr>
                    </a:p>
                  </a:txBody>
                  <a:tcPr marT="45721" marB="45721" anchor="ctr"/>
                </a:tc>
                <a:extLst>
                  <a:ext uri="{0D108BD9-81ED-4DB2-BD59-A6C34878D82A}">
                    <a16:rowId xmlns:a16="http://schemas.microsoft.com/office/drawing/2014/main" val="2980589562"/>
                  </a:ext>
                </a:extLst>
              </a:tr>
            </a:tbl>
          </a:graphicData>
        </a:graphic>
      </p:graphicFrame>
    </p:spTree>
    <p:extLst>
      <p:ext uri="{BB962C8B-B14F-4D97-AF65-F5344CB8AC3E}">
        <p14:creationId xmlns:p14="http://schemas.microsoft.com/office/powerpoint/2010/main" val="36347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Business example – The Coca-Cola Company </a:t>
            </a:r>
            <a:endParaRPr lang="en-US" dirty="0">
              <a:solidFill>
                <a:srgbClr val="595959"/>
              </a:solidFil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6398189" y="1713376"/>
            <a:ext cx="5414129" cy="2554545"/>
          </a:xfrm>
          <a:prstGeom prst="rect">
            <a:avLst/>
          </a:prstGeom>
          <a:noFill/>
        </p:spPr>
        <p:txBody>
          <a:bodyPr wrap="square" rtlCol="0" anchor="t">
            <a:spAutoFit/>
          </a:bodyPr>
          <a:lstStyle/>
          <a:p>
            <a:r>
              <a:rPr lang="en-GB" sz="2000" b="1">
                <a:solidFill>
                  <a:srgbClr val="23BAED"/>
                </a:solidFill>
              </a:rPr>
              <a:t>Target Audience </a:t>
            </a:r>
            <a:r>
              <a:rPr lang="en-GB" sz="2000">
                <a:solidFill>
                  <a:srgbClr val="595959"/>
                </a:solidFill>
              </a:rPr>
              <a:t>= main user of </a:t>
            </a:r>
            <a:endParaRPr lang="en-US">
              <a:solidFill>
                <a:srgbClr val="595959"/>
              </a:solidFill>
              <a:cs typeface="Arial"/>
            </a:endParaRPr>
          </a:p>
          <a:p>
            <a:r>
              <a:rPr lang="en-GB" sz="2000">
                <a:solidFill>
                  <a:srgbClr val="595959"/>
                </a:solidFill>
              </a:rPr>
              <a:t>the assessment output (i.e. those people that will read and use the output to make decisions)</a:t>
            </a:r>
            <a:endParaRPr lang="en-GB">
              <a:solidFill>
                <a:srgbClr val="595959"/>
              </a:solidFill>
            </a:endParaRPr>
          </a:p>
          <a:p>
            <a:endParaRPr lang="en-GB" sz="2000"/>
          </a:p>
          <a:p>
            <a:r>
              <a:rPr lang="en-GB" sz="2000" b="1">
                <a:solidFill>
                  <a:srgbClr val="23BAED"/>
                </a:solidFill>
              </a:rPr>
              <a:t>Stakeholder </a:t>
            </a:r>
            <a:r>
              <a:rPr lang="en-GB" sz="2000">
                <a:solidFill>
                  <a:srgbClr val="595959"/>
                </a:solidFill>
              </a:rPr>
              <a:t>= any individual, organization, sector or community with an interest or stake in the outcome of a decision or process </a:t>
            </a:r>
            <a:r>
              <a:rPr lang="en-GB" sz="2000"/>
              <a:t> </a:t>
            </a:r>
            <a:endParaRPr lang="en-US" sz="2000"/>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1471267270"/>
              </p:ext>
            </p:extLst>
          </p:nvPr>
        </p:nvGraphicFramePr>
        <p:xfrm>
          <a:off x="433271" y="1520719"/>
          <a:ext cx="5629985" cy="2683741"/>
        </p:xfrm>
        <a:graphic>
          <a:graphicData uri="http://schemas.openxmlformats.org/drawingml/2006/table">
            <a:tbl>
              <a:tblPr firstRow="1" bandRow="1">
                <a:tableStyleId>{BC89EF96-8CEA-46FF-86C4-4CE0E7609802}</a:tableStyleId>
              </a:tblPr>
              <a:tblGrid>
                <a:gridCol w="2818424">
                  <a:extLst>
                    <a:ext uri="{9D8B030D-6E8A-4147-A177-3AD203B41FA5}">
                      <a16:colId xmlns:a16="http://schemas.microsoft.com/office/drawing/2014/main" val="2429539457"/>
                    </a:ext>
                  </a:extLst>
                </a:gridCol>
                <a:gridCol w="2811561">
                  <a:extLst>
                    <a:ext uri="{9D8B030D-6E8A-4147-A177-3AD203B41FA5}">
                      <a16:colId xmlns:a16="http://schemas.microsoft.com/office/drawing/2014/main" val="1990008112"/>
                    </a:ext>
                  </a:extLst>
                </a:gridCol>
              </a:tblGrid>
              <a:tr h="785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323439"/>
          </a:xfrm>
          <a:prstGeom prst="rect">
            <a:avLst/>
          </a:prstGeom>
          <a:noFill/>
        </p:spPr>
        <p:txBody>
          <a:bodyPr wrap="square" rtlCol="0">
            <a:spAutoFit/>
          </a:bodyPr>
          <a:lstStyle/>
          <a:p>
            <a:pPr algn="ctr" defTabSz="914354">
              <a:defRPr/>
            </a:pPr>
            <a:r>
              <a:rPr lang="en-GB" sz="1600" dirty="0">
                <a:solidFill>
                  <a:prstClr val="white"/>
                </a:solidFill>
                <a:latin typeface="Arial"/>
              </a:rPr>
              <a:t>Refer to p.</a:t>
            </a:r>
            <a:r>
              <a:rPr lang="en-GB" sz="1600" b="1" dirty="0">
                <a:solidFill>
                  <a:prstClr val="white"/>
                </a:solidFill>
                <a:latin typeface="Arial"/>
              </a:rPr>
              <a:t> 26-27</a:t>
            </a:r>
          </a:p>
          <a:p>
            <a:pPr algn="ctr" defTabSz="914354">
              <a:defRPr/>
            </a:pPr>
            <a:r>
              <a:rPr lang="en-GB" sz="1600" dirty="0">
                <a:solidFill>
                  <a:prstClr val="white"/>
                </a:solidFill>
                <a:latin typeface="Arial"/>
              </a:rPr>
              <a:t>of the</a:t>
            </a:r>
          </a:p>
          <a:p>
            <a:pPr algn="ctr" defTabSz="914354">
              <a:defRPr/>
            </a:pPr>
            <a:r>
              <a:rPr lang="en-GB" sz="16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600" dirty="0">
              <a:solidFill>
                <a:schemeClr val="bg1"/>
              </a:solidFill>
              <a:latin typeface="Arial"/>
            </a:endParaRPr>
          </a:p>
        </p:txBody>
      </p:sp>
      <p:sp>
        <p:nvSpPr>
          <p:cNvPr id="4" name="TextBox 3">
            <a:extLst>
              <a:ext uri="{FF2B5EF4-FFF2-40B4-BE49-F238E27FC236}">
                <a16:creationId xmlns:a16="http://schemas.microsoft.com/office/drawing/2014/main" id="{A4645CBB-EF30-4A27-A305-50EF89CB70B3}"/>
              </a:ext>
            </a:extLst>
          </p:cNvPr>
          <p:cNvSpPr txBox="1"/>
          <p:nvPr/>
        </p:nvSpPr>
        <p:spPr>
          <a:xfrm>
            <a:off x="433271" y="4405960"/>
            <a:ext cx="115277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BAED"/>
                </a:solidFill>
              </a:rPr>
              <a:t>Natural</a:t>
            </a:r>
            <a:r>
              <a:rPr lang="en-US" b="1">
                <a:solidFill>
                  <a:srgbClr val="23BAED"/>
                </a:solidFill>
                <a:ea typeface="+mn-lt"/>
                <a:cs typeface="+mn-lt"/>
              </a:rPr>
              <a:t> Capital Impact:</a:t>
            </a:r>
            <a:endParaRPr lang="en-US">
              <a:ea typeface="+mn-lt"/>
              <a:cs typeface="+mn-lt"/>
            </a:endParaRPr>
          </a:p>
          <a:p>
            <a:r>
              <a:rPr lang="en-US">
                <a:solidFill>
                  <a:srgbClr val="595959"/>
                </a:solidFill>
                <a:ea typeface="+mn-lt"/>
                <a:cs typeface="+mn-lt"/>
              </a:rPr>
              <a:t>The negative or positive effect of business activity on natural capital (e.g. water extraction)</a:t>
            </a:r>
          </a:p>
          <a:p>
            <a:endParaRPr lang="en-US">
              <a:ea typeface="+mn-lt"/>
              <a:cs typeface="+mn-lt"/>
            </a:endParaRPr>
          </a:p>
          <a:p>
            <a:r>
              <a:rPr lang="en-US" b="1">
                <a:solidFill>
                  <a:srgbClr val="23BAED"/>
                </a:solidFill>
                <a:ea typeface="+mn-lt"/>
                <a:cs typeface="+mn-lt"/>
              </a:rPr>
              <a:t>Natural Capital Dependency:</a:t>
            </a:r>
            <a:endParaRPr lang="en-US">
              <a:ea typeface="+mn-lt"/>
              <a:cs typeface="+mn-lt"/>
            </a:endParaRPr>
          </a:p>
          <a:p>
            <a:r>
              <a:rPr lang="en-US">
                <a:solidFill>
                  <a:srgbClr val="595959"/>
                </a:solidFill>
                <a:ea typeface="+mn-lt"/>
                <a:cs typeface="+mn-lt"/>
              </a:rPr>
              <a:t>Business reliance on or use of natural capital (e.g. pollination)</a:t>
            </a:r>
            <a:endParaRPr lang="en-US">
              <a:solidFill>
                <a:srgbClr val="595959"/>
              </a:solidFill>
            </a:endParaRPr>
          </a:p>
        </p:txBody>
      </p:sp>
      <p:sp>
        <p:nvSpPr>
          <p:cNvPr id="3" name="Slide Number Placeholder 2">
            <a:extLst>
              <a:ext uri="{FF2B5EF4-FFF2-40B4-BE49-F238E27FC236}">
                <a16:creationId xmlns:a16="http://schemas.microsoft.com/office/drawing/2014/main" id="{CEB8E355-4985-244A-85FF-C0856BD95039}"/>
              </a:ext>
            </a:extLst>
          </p:cNvPr>
          <p:cNvSpPr>
            <a:spLocks noGrp="1"/>
          </p:cNvSpPr>
          <p:nvPr>
            <p:ph type="sldNum" sz="quarter" idx="12"/>
          </p:nvPr>
        </p:nvSpPr>
        <p:spPr/>
        <p:txBody>
          <a:bodyPr/>
          <a:lstStyle/>
          <a:p>
            <a:fld id="{971CEC84-1649-40CE-BFF6-7286506FEA08}" type="slidenum">
              <a:rPr lang="en-GB" smtClean="0"/>
              <a:pPr/>
              <a:t>87</a:t>
            </a:fld>
            <a:endParaRPr lang="en-GB"/>
          </a:p>
        </p:txBody>
      </p:sp>
      <p:sp>
        <p:nvSpPr>
          <p:cNvPr id="12" name="Teardrop 7">
            <a:extLst>
              <a:ext uri="{FF2B5EF4-FFF2-40B4-BE49-F238E27FC236}">
                <a16:creationId xmlns:a16="http://schemas.microsoft.com/office/drawing/2014/main" id="{A33FCF54-F7FC-4946-A5D0-C15D3A7FB3B8}"/>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8">
            <a:extLst>
              <a:ext uri="{FF2B5EF4-FFF2-40B4-BE49-F238E27FC236}">
                <a16:creationId xmlns:a16="http://schemas.microsoft.com/office/drawing/2014/main" id="{6A44A252-2B91-4BAA-ADD4-12A5315C6C99}"/>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1494318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9D326F5-14D3-7541-AD61-6B9282BF5661}"/>
              </a:ext>
            </a:extLst>
          </p:cNvPr>
          <p:cNvGraphicFramePr>
            <a:graphicFrameLocks noGrp="1"/>
          </p:cNvGraphicFramePr>
          <p:nvPr>
            <p:extLst>
              <p:ext uri="{D42A27DB-BD31-4B8C-83A1-F6EECF244321}">
                <p14:modId xmlns:p14="http://schemas.microsoft.com/office/powerpoint/2010/main" val="2860196763"/>
              </p:ext>
            </p:extLst>
          </p:nvPr>
        </p:nvGraphicFramePr>
        <p:xfrm>
          <a:off x="314194" y="1457726"/>
          <a:ext cx="11078735" cy="3557731"/>
        </p:xfrm>
        <a:graphic>
          <a:graphicData uri="http://schemas.openxmlformats.org/drawingml/2006/table">
            <a:tbl>
              <a:tblPr firstRow="1" bandRow="1">
                <a:tableStyleId>{BC89EF96-8CEA-46FF-86C4-4CE0E7609802}</a:tableStyleId>
              </a:tblPr>
              <a:tblGrid>
                <a:gridCol w="5629407">
                  <a:extLst>
                    <a:ext uri="{9D8B030D-6E8A-4147-A177-3AD203B41FA5}">
                      <a16:colId xmlns:a16="http://schemas.microsoft.com/office/drawing/2014/main" val="2429539457"/>
                    </a:ext>
                  </a:extLst>
                </a:gridCol>
                <a:gridCol w="5449328">
                  <a:extLst>
                    <a:ext uri="{9D8B030D-6E8A-4147-A177-3AD203B41FA5}">
                      <a16:colId xmlns:a16="http://schemas.microsoft.com/office/drawing/2014/main" val="1990008112"/>
                    </a:ext>
                  </a:extLst>
                </a:gridCol>
              </a:tblGrid>
              <a:tr h="1249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Stakeholders:</a:t>
                      </a:r>
                    </a:p>
                    <a:p>
                      <a:endParaRPr lang="en-CH" sz="2500" b="0"/>
                    </a:p>
                  </a:txBody>
                  <a:tcPr marT="45721" marB="45721" anchor="ctr"/>
                </a:tc>
                <a:extLst>
                  <a:ext uri="{0D108BD9-81ED-4DB2-BD59-A6C34878D82A}">
                    <a16:rowId xmlns:a16="http://schemas.microsoft.com/office/drawing/2014/main" val="1644615665"/>
                  </a:ext>
                </a:extLst>
              </a:tr>
              <a:tr h="677567">
                <a:tc>
                  <a:txBody>
                    <a:bodyPr/>
                    <a:lstStyle/>
                    <a:p>
                      <a:pPr marL="0" marR="0" lvl="0" indent="0" algn="l" rtl="0">
                        <a:lnSpc>
                          <a:spcPct val="100000"/>
                        </a:lnSpc>
                        <a:spcBef>
                          <a:spcPts val="0"/>
                        </a:spcBef>
                        <a:spcAft>
                          <a:spcPts val="0"/>
                        </a:spcAft>
                        <a:buFontTx/>
                        <a:buNone/>
                      </a:pPr>
                      <a:r>
                        <a:rPr lang="en-GB" sz="2400">
                          <a:solidFill>
                            <a:srgbClr val="595959"/>
                          </a:solidFill>
                        </a:rPr>
                        <a:t>The Coca-Cola Company </a:t>
                      </a:r>
                      <a:r>
                        <a:rPr lang="en-US" sz="2300">
                          <a:solidFill>
                            <a:srgbClr val="595959"/>
                          </a:solidFill>
                        </a:rPr>
                        <a:t>senior management</a:t>
                      </a:r>
                    </a:p>
                  </a:txBody>
                  <a:tcPr marT="45721" marB="45721" anchor="ctr"/>
                </a:tc>
                <a:tc>
                  <a:txBody>
                    <a:bodyPr/>
                    <a:lstStyle/>
                    <a:p>
                      <a:pPr marL="0" marR="0" lvl="0" indent="0" algn="l" rtl="0">
                        <a:lnSpc>
                          <a:spcPct val="100000"/>
                        </a:lnSpc>
                        <a:spcBef>
                          <a:spcPts val="0"/>
                        </a:spcBef>
                        <a:spcAft>
                          <a:spcPts val="0"/>
                        </a:spcAft>
                        <a:buFontTx/>
                        <a:buNone/>
                      </a:pPr>
                      <a:r>
                        <a:rPr lang="en-US" sz="2300" b="0">
                          <a:solidFill>
                            <a:srgbClr val="595959"/>
                          </a:solidFill>
                        </a:rPr>
                        <a:t>NGO implementation partners (WWF)</a:t>
                      </a:r>
                    </a:p>
                  </a:txBody>
                  <a:tcPr marT="45721" marB="45721" anchor="ctr"/>
                </a:tc>
                <a:extLst>
                  <a:ext uri="{0D108BD9-81ED-4DB2-BD59-A6C34878D82A}">
                    <a16:rowId xmlns:a16="http://schemas.microsoft.com/office/drawing/2014/main" val="1000605826"/>
                  </a:ext>
                </a:extLst>
              </a:tr>
              <a:tr h="677567">
                <a:tc>
                  <a:txBody>
                    <a:bodyPr/>
                    <a:lstStyle/>
                    <a:p>
                      <a:pPr marL="0" marR="0" lvl="0" indent="0" algn="l" rtl="0">
                        <a:lnSpc>
                          <a:spcPct val="100000"/>
                        </a:lnSpc>
                        <a:spcBef>
                          <a:spcPts val="0"/>
                        </a:spcBef>
                        <a:spcAft>
                          <a:spcPts val="0"/>
                        </a:spcAft>
                        <a:buFontTx/>
                        <a:buNone/>
                      </a:pPr>
                      <a:r>
                        <a:rPr lang="en-US" sz="2300" dirty="0">
                          <a:solidFill>
                            <a:srgbClr val="595959"/>
                          </a:solidFill>
                        </a:rPr>
                        <a:t>Shareholders committee</a:t>
                      </a:r>
                    </a:p>
                  </a:txBody>
                  <a:tcPr marT="45721" marB="45721" anchor="ctr"/>
                </a:tc>
                <a:tc>
                  <a:txBody>
                    <a:bodyPr/>
                    <a:lstStyle/>
                    <a:p>
                      <a:pPr lvl="0">
                        <a:buNone/>
                      </a:pPr>
                      <a:r>
                        <a:rPr lang="en-US" sz="2300" b="0">
                          <a:solidFill>
                            <a:srgbClr val="595959"/>
                          </a:solidFill>
                        </a:rPr>
                        <a:t>Local communities</a:t>
                      </a:r>
                    </a:p>
                  </a:txBody>
                  <a:tcPr marT="45721" marB="45721" anchor="ctr"/>
                </a:tc>
                <a:extLst>
                  <a:ext uri="{0D108BD9-81ED-4DB2-BD59-A6C34878D82A}">
                    <a16:rowId xmlns:a16="http://schemas.microsoft.com/office/drawing/2014/main" val="1457011255"/>
                  </a:ext>
                </a:extLst>
              </a:tr>
              <a:tr h="822759">
                <a:tc>
                  <a:txBody>
                    <a:bodyPr/>
                    <a:lstStyle/>
                    <a:p>
                      <a:pPr marL="0" marR="0" lvl="0" indent="0" algn="l" rtl="0">
                        <a:lnSpc>
                          <a:spcPct val="100000"/>
                        </a:lnSpc>
                        <a:spcBef>
                          <a:spcPts val="0"/>
                        </a:spcBef>
                        <a:spcAft>
                          <a:spcPts val="0"/>
                        </a:spcAft>
                        <a:buFontTx/>
                        <a:buNone/>
                      </a:pPr>
                      <a:r>
                        <a:rPr lang="en-US" sz="2300" dirty="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300" b="0" i="0" kern="1200" dirty="0">
                          <a:solidFill>
                            <a:srgbClr val="595959"/>
                          </a:solidFill>
                          <a:effectLst/>
                          <a:latin typeface="+mn-lt"/>
                          <a:ea typeface="+mn-ea"/>
                          <a:cs typeface="+mn-cs"/>
                        </a:rPr>
                        <a:t>Bottling partners</a:t>
                      </a:r>
                      <a:endParaRPr lang="en-US" sz="2300" dirty="0">
                        <a:solidFill>
                          <a:srgbClr val="595959"/>
                        </a:solidFill>
                      </a:endParaRPr>
                    </a:p>
                  </a:txBody>
                  <a:tcPr marT="45721" marB="45721" anchor="ctr"/>
                </a:tc>
                <a:extLst>
                  <a:ext uri="{0D108BD9-81ED-4DB2-BD59-A6C34878D82A}">
                    <a16:rowId xmlns:a16="http://schemas.microsoft.com/office/drawing/2014/main" val="2332023089"/>
                  </a:ext>
                </a:extLst>
              </a:tr>
            </a:tbl>
          </a:graphicData>
        </a:graphic>
      </p:graphicFrame>
      <p:sp>
        <p:nvSpPr>
          <p:cNvPr id="7" name="Title 1">
            <a:extLst>
              <a:ext uri="{FF2B5EF4-FFF2-40B4-BE49-F238E27FC236}">
                <a16:creationId xmlns:a16="http://schemas.microsoft.com/office/drawing/2014/main" id="{6E37795C-A42E-A648-A653-68C113E9BE2A}"/>
              </a:ext>
            </a:extLst>
          </p:cNvPr>
          <p:cNvSpPr txBox="1">
            <a:spLocks/>
          </p:cNvSpPr>
          <p:nvPr/>
        </p:nvSpPr>
        <p:spPr>
          <a:xfrm>
            <a:off x="314195" y="155627"/>
            <a:ext cx="955663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Who could the stakeholders and target audience be for </a:t>
            </a:r>
            <a:r>
              <a:rPr lang="en-GB">
                <a:solidFill>
                  <a:srgbClr val="595959"/>
                </a:solidFill>
              </a:rPr>
              <a:t>The Coca-Cola Company ?</a:t>
            </a:r>
            <a:endParaRPr lang="en-US">
              <a:solidFill>
                <a:srgbClr val="595959"/>
              </a:solidFill>
            </a:endParaRPr>
          </a:p>
        </p:txBody>
      </p:sp>
      <p:sp>
        <p:nvSpPr>
          <p:cNvPr id="2" name="Slide Number Placeholder 1">
            <a:extLst>
              <a:ext uri="{FF2B5EF4-FFF2-40B4-BE49-F238E27FC236}">
                <a16:creationId xmlns:a16="http://schemas.microsoft.com/office/drawing/2014/main" id="{0C30671C-1F70-9F4D-BC59-3ED2769BEBAC}"/>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12" name="Teardrop 7">
            <a:extLst>
              <a:ext uri="{FF2B5EF4-FFF2-40B4-BE49-F238E27FC236}">
                <a16:creationId xmlns:a16="http://schemas.microsoft.com/office/drawing/2014/main" id="{57856081-AA52-48C3-BCDC-B063CC3FB0BA}"/>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8">
            <a:extLst>
              <a:ext uri="{FF2B5EF4-FFF2-40B4-BE49-F238E27FC236}">
                <a16:creationId xmlns:a16="http://schemas.microsoft.com/office/drawing/2014/main" id="{F25CF062-3622-45BE-AC0C-F1C38FD2BE91}"/>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868878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solidFill>
                  <a:srgbClr val="595959"/>
                </a:solidFill>
              </a:rPr>
              <a:t>The Coca-Cola Company</a:t>
            </a:r>
            <a:r>
              <a:rPr lang="en-GB"/>
              <a:t>’ Natural Capital assessment</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5" y="1622987"/>
            <a:ext cx="6400504" cy="4634303"/>
          </a:xfrm>
        </p:spPr>
        <p:txBody>
          <a:bodyPr>
            <a:normAutofit/>
          </a:bodyPr>
          <a:lstStyle/>
          <a:p>
            <a:r>
              <a:rPr lang="en-GB" dirty="0"/>
              <a:t>The natural capital assessments allowed TCCC to </a:t>
            </a:r>
            <a:r>
              <a:rPr lang="en-GB" b="1" dirty="0">
                <a:solidFill>
                  <a:srgbClr val="23BAED"/>
                </a:solidFill>
              </a:rPr>
              <a:t>assess and communicate the variety of impacts </a:t>
            </a:r>
            <a:r>
              <a:rPr lang="en-GB" dirty="0"/>
              <a:t>arising from their water programs.</a:t>
            </a:r>
          </a:p>
          <a:p>
            <a:r>
              <a:rPr lang="en-GB" dirty="0"/>
              <a:t>They are now planning to use the assessment as </a:t>
            </a:r>
            <a:r>
              <a:rPr lang="en-GB" b="1" dirty="0">
                <a:solidFill>
                  <a:srgbClr val="23BAED"/>
                </a:solidFill>
              </a:rPr>
              <a:t>input for decision making and an important communication tool.</a:t>
            </a:r>
            <a:endParaRPr lang="en-CH" dirty="0"/>
          </a:p>
        </p:txBody>
      </p:sp>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fld id="{971CEC84-1649-40CE-BFF6-7286506FEA08}" type="slidenum">
              <a:rPr lang="en-GB" smtClean="0"/>
              <a:pPr/>
              <a:t>89</a:t>
            </a:fld>
            <a:endParaRPr lang="en-GB"/>
          </a:p>
        </p:txBody>
      </p:sp>
      <p:pic>
        <p:nvPicPr>
          <p:cNvPr id="2050" name="Picture 2" descr="CCEP Camargue 1990x954">
            <a:hlinkClick r:id="rId3"/>
            <a:extLst>
              <a:ext uri="{FF2B5EF4-FFF2-40B4-BE49-F238E27FC236}">
                <a16:creationId xmlns:a16="http://schemas.microsoft.com/office/drawing/2014/main" id="{E80C1582-32CA-4782-A035-423B063AF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516"/>
          <a:stretch/>
        </p:blipFill>
        <p:spPr bwMode="auto">
          <a:xfrm>
            <a:off x="6966857" y="1622987"/>
            <a:ext cx="5136334" cy="38818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B2708737-C720-4DFF-AB42-31D2535AA301}"/>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5"/>
              </a:rPr>
              <a:t>Coca Cola Europe</a:t>
            </a:r>
            <a:endParaRPr lang="en-GB" sz="1200" dirty="0">
              <a:solidFill>
                <a:schemeClr val="tx1">
                  <a:lumMod val="65000"/>
                  <a:lumOff val="35000"/>
                </a:schemeClr>
              </a:solidFill>
              <a:latin typeface="Arial"/>
            </a:endParaRPr>
          </a:p>
        </p:txBody>
      </p:sp>
    </p:spTree>
    <p:extLst>
      <p:ext uri="{BB962C8B-B14F-4D97-AF65-F5344CB8AC3E}">
        <p14:creationId xmlns:p14="http://schemas.microsoft.com/office/powerpoint/2010/main" val="337178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9</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540523895"/>
              </p:ext>
            </p:extLst>
          </p:nvPr>
        </p:nvGraphicFramePr>
        <p:xfrm>
          <a:off x="852358" y="1579622"/>
          <a:ext cx="10394762" cy="40716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Identifying natural capital impacts &amp; dependencies </a:t>
                      </a:r>
                      <a:endParaRPr lang="en-GB" sz="16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i="0" kern="1200" dirty="0">
                          <a:solidFill>
                            <a:srgbClr val="595959"/>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377"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9107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301348" y="1667916"/>
            <a:ext cx="6140389" cy="3000821"/>
          </a:xfrm>
          <a:prstGeom prst="rect">
            <a:avLst/>
          </a:prstGeom>
        </p:spPr>
        <p:txBody>
          <a:bodyPr wrap="square">
            <a:spAutoFit/>
          </a:bodyPr>
          <a:lstStyle/>
          <a:p>
            <a:r>
              <a:rPr lang="en-GB" sz="2100">
                <a:solidFill>
                  <a:prstClr val="black">
                    <a:lumMod val="65000"/>
                    <a:lumOff val="35000"/>
                  </a:prstClr>
                </a:solidFill>
              </a:rPr>
              <a:t>Individually reflect on the following questions in the context of scoping your own assessment:</a:t>
            </a:r>
          </a:p>
          <a:p>
            <a:endParaRPr lang="en-GB" sz="2100">
              <a:solidFill>
                <a:prstClr val="black">
                  <a:lumMod val="65000"/>
                  <a:lumOff val="35000"/>
                </a:prstClr>
              </a:solidFill>
            </a:endParaRPr>
          </a:p>
          <a:p>
            <a:endParaRPr lang="en-GB" sz="2100">
              <a:solidFill>
                <a:srgbClr val="595959"/>
              </a:solidFill>
            </a:endParaRPr>
          </a:p>
          <a:p>
            <a:pPr marL="342882" indent="-342882">
              <a:buFont typeface="Arial" panose="020B0604020202020204" pitchFamily="34" charset="0"/>
              <a:buChar char="•"/>
            </a:pPr>
            <a:r>
              <a:rPr lang="en-GB" sz="2100">
                <a:solidFill>
                  <a:srgbClr val="595959"/>
                </a:solidFill>
              </a:rPr>
              <a:t>What would the </a:t>
            </a:r>
            <a:r>
              <a:rPr lang="en-GB" sz="2100" b="1">
                <a:solidFill>
                  <a:srgbClr val="23BAED"/>
                </a:solidFill>
              </a:rPr>
              <a:t>value-chain boundary </a:t>
            </a:r>
            <a:r>
              <a:rPr lang="en-GB" sz="2100">
                <a:solidFill>
                  <a:srgbClr val="595959"/>
                </a:solidFill>
              </a:rPr>
              <a:t>be?</a:t>
            </a:r>
          </a:p>
          <a:p>
            <a:pPr marL="342882" indent="-342882">
              <a:buFont typeface="Arial" panose="020B0604020202020204" pitchFamily="34" charset="0"/>
              <a:buChar char="•"/>
            </a:pPr>
            <a:r>
              <a:rPr lang="en-GB" sz="2100">
                <a:solidFill>
                  <a:srgbClr val="595959"/>
                </a:solidFill>
              </a:rPr>
              <a:t>Would you assess </a:t>
            </a:r>
            <a:r>
              <a:rPr lang="en-GB" sz="2100" b="1">
                <a:solidFill>
                  <a:srgbClr val="23BAED"/>
                </a:solidFill>
              </a:rPr>
              <a:t>impacts and/or dependencies</a:t>
            </a:r>
            <a:r>
              <a:rPr lang="en-GB" sz="2100">
                <a:solidFill>
                  <a:srgbClr val="595959"/>
                </a:solidFill>
              </a:rPr>
              <a:t>?</a:t>
            </a:r>
          </a:p>
          <a:p>
            <a:pPr marL="342882" indent="-342882">
              <a:buFont typeface="Arial" panose="020B0604020202020204" pitchFamily="34" charset="0"/>
              <a:buChar char="•"/>
            </a:pPr>
            <a:r>
              <a:rPr lang="en-GB" sz="2100">
                <a:solidFill>
                  <a:srgbClr val="595959"/>
                </a:solidFill>
              </a:rPr>
              <a:t>Which </a:t>
            </a:r>
            <a:r>
              <a:rPr lang="en-GB" sz="2100" b="1">
                <a:solidFill>
                  <a:srgbClr val="23BAED"/>
                </a:solidFill>
              </a:rPr>
              <a:t>types of value </a:t>
            </a:r>
            <a:r>
              <a:rPr lang="en-GB" sz="2100">
                <a:solidFill>
                  <a:srgbClr val="595959"/>
                </a:solidFill>
              </a:rPr>
              <a:t>would you consider?</a:t>
            </a:r>
          </a:p>
          <a:p>
            <a:pPr marL="342882" indent="-342882">
              <a:buFont typeface="Arial" panose="020B0604020202020204" pitchFamily="34" charset="0"/>
              <a:buChar char="•"/>
            </a:pPr>
            <a:endParaRPr lang="en-GB" sz="2100">
              <a:solidFill>
                <a:srgbClr val="595959"/>
              </a:solidFil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523617"/>
            <a:ext cx="655611" cy="3175732"/>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439095"/>
            <a:ext cx="686612" cy="3229643"/>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Reflections, scoping your assessment</a:t>
            </a:r>
            <a:endParaRPr lang="en-US"/>
          </a:p>
        </p:txBody>
      </p:sp>
      <p:sp>
        <p:nvSpPr>
          <p:cNvPr id="14" name="TextBox 13">
            <a:extLst>
              <a:ext uri="{FF2B5EF4-FFF2-40B4-BE49-F238E27FC236}">
                <a16:creationId xmlns:a16="http://schemas.microsoft.com/office/drawing/2014/main" id="{B55C17E6-5084-DA4E-9034-FE8FFB1D9909}"/>
              </a:ext>
            </a:extLst>
          </p:cNvPr>
          <p:cNvSpPr txBox="1"/>
          <p:nvPr/>
        </p:nvSpPr>
        <p:spPr>
          <a:xfrm>
            <a:off x="292063" y="5154863"/>
            <a:ext cx="11847188" cy="707886"/>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carrying out a natural capital assessment is technical, it's also achievable.</a:t>
            </a:r>
            <a:r>
              <a:rPr lang="en-US" sz="2000">
                <a:solidFill>
                  <a:srgbClr val="23BAED"/>
                </a:solidFill>
              </a:rPr>
              <a:t> </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90</a:t>
            </a:fld>
            <a:endParaRPr lang="en-GB"/>
          </a:p>
        </p:txBody>
      </p:sp>
      <p:sp>
        <p:nvSpPr>
          <p:cNvPr id="15" name="Teardrop 4">
            <a:extLst>
              <a:ext uri="{FF2B5EF4-FFF2-40B4-BE49-F238E27FC236}">
                <a16:creationId xmlns:a16="http://schemas.microsoft.com/office/drawing/2014/main" id="{6BF54213-7935-4BED-8E71-75279E740741}"/>
              </a:ext>
            </a:extLst>
          </p:cNvPr>
          <p:cNvSpPr/>
          <p:nvPr/>
        </p:nvSpPr>
        <p:spPr>
          <a:xfrm>
            <a:off x="8995170" y="681714"/>
            <a:ext cx="1270337" cy="98620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 name="TextBox 7">
            <a:extLst>
              <a:ext uri="{FF2B5EF4-FFF2-40B4-BE49-F238E27FC236}">
                <a16:creationId xmlns:a16="http://schemas.microsoft.com/office/drawing/2014/main" id="{4840B1CD-C466-4E4A-BCAB-7FBEC2095ACF}"/>
              </a:ext>
            </a:extLst>
          </p:cNvPr>
          <p:cNvSpPr txBox="1"/>
          <p:nvPr/>
        </p:nvSpPr>
        <p:spPr>
          <a:xfrm>
            <a:off x="9098281" y="784953"/>
            <a:ext cx="1167226"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35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1809505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8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Natural Capital Stories</a:t>
            </a:r>
            <a:endParaRPr dirty="0"/>
          </a:p>
        </p:txBody>
      </p:sp>
      <p:sp>
        <p:nvSpPr>
          <p:cNvPr id="1685" name="Google Shape;1685;p81"/>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fld id="{00000000-1234-1234-1234-123412341234}" type="slidenum">
              <a:rPr kumimoji="0" lang="en-GB" sz="18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t>91</a:t>
            </a:fld>
            <a:endParaRPr kumimoji="0" sz="1800" b="0" i="0" u="none" strike="noStrike" kern="0" cap="none" spc="0" normalizeH="0" baseline="0" noProof="0">
              <a:ln>
                <a:noFill/>
              </a:ln>
              <a:solidFill>
                <a:srgbClr val="595959"/>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A51E8C4E-937F-174A-99F9-A6697425F55B}"/>
              </a:ext>
            </a:extLst>
          </p:cNvPr>
          <p:cNvPicPr>
            <a:picLocks noChangeAspect="1"/>
          </p:cNvPicPr>
          <p:nvPr/>
        </p:nvPicPr>
        <p:blipFill>
          <a:blip r:embed="rId3"/>
          <a:stretch>
            <a:fillRect/>
          </a:stretch>
        </p:blipFill>
        <p:spPr>
          <a:xfrm>
            <a:off x="444823" y="1430702"/>
            <a:ext cx="3220631" cy="4557600"/>
          </a:xfrm>
          <a:prstGeom prst="rect">
            <a:avLst/>
          </a:prstGeom>
        </p:spPr>
      </p:pic>
      <p:pic>
        <p:nvPicPr>
          <p:cNvPr id="5" name="Picture 4" descr="Text&#10;&#10;Description automatically generated">
            <a:extLst>
              <a:ext uri="{FF2B5EF4-FFF2-40B4-BE49-F238E27FC236}">
                <a16:creationId xmlns:a16="http://schemas.microsoft.com/office/drawing/2014/main" id="{30DB3BCE-7286-C04D-A188-8DB127841DB5}"/>
              </a:ext>
            </a:extLst>
          </p:cNvPr>
          <p:cNvPicPr>
            <a:picLocks noChangeAspect="1"/>
          </p:cNvPicPr>
          <p:nvPr/>
        </p:nvPicPr>
        <p:blipFill>
          <a:blip r:embed="rId4"/>
          <a:stretch>
            <a:fillRect/>
          </a:stretch>
        </p:blipFill>
        <p:spPr>
          <a:xfrm>
            <a:off x="4483769" y="1430702"/>
            <a:ext cx="3224461" cy="4557600"/>
          </a:xfrm>
          <a:prstGeom prst="rect">
            <a:avLst/>
          </a:prstGeom>
        </p:spPr>
      </p:pic>
      <p:pic>
        <p:nvPicPr>
          <p:cNvPr id="9" name="Google Shape;1687;p81" descr="Jerónimo Martins - Wikipedia">
            <a:extLst>
              <a:ext uri="{FF2B5EF4-FFF2-40B4-BE49-F238E27FC236}">
                <a16:creationId xmlns:a16="http://schemas.microsoft.com/office/drawing/2014/main" id="{BC7CFC75-7888-4AAA-B334-93E1851B28F8}"/>
              </a:ext>
            </a:extLst>
          </p:cNvPr>
          <p:cNvPicPr preferRelativeResize="0"/>
          <p:nvPr/>
        </p:nvPicPr>
        <p:blipFill rotWithShape="1">
          <a:blip r:embed="rId5">
            <a:alphaModFix/>
          </a:blip>
          <a:srcRect/>
          <a:stretch/>
        </p:blipFill>
        <p:spPr>
          <a:xfrm>
            <a:off x="9978016" y="4742981"/>
            <a:ext cx="1288010" cy="593333"/>
          </a:xfrm>
          <a:prstGeom prst="rect">
            <a:avLst/>
          </a:prstGeom>
          <a:noFill/>
          <a:ln>
            <a:noFill/>
          </a:ln>
        </p:spPr>
      </p:pic>
      <p:pic>
        <p:nvPicPr>
          <p:cNvPr id="10" name="Google Shape;1688;p81">
            <a:extLst>
              <a:ext uri="{FF2B5EF4-FFF2-40B4-BE49-F238E27FC236}">
                <a16:creationId xmlns:a16="http://schemas.microsoft.com/office/drawing/2014/main" id="{B2366ED2-9A91-4EB0-A107-1D54088E3103}"/>
              </a:ext>
            </a:extLst>
          </p:cNvPr>
          <p:cNvPicPr preferRelativeResize="0"/>
          <p:nvPr/>
        </p:nvPicPr>
        <p:blipFill rotWithShape="1">
          <a:blip r:embed="rId6">
            <a:alphaModFix/>
          </a:blip>
          <a:srcRect l="3261" t="23348" r="3695" b="21917"/>
          <a:stretch/>
        </p:blipFill>
        <p:spPr>
          <a:xfrm>
            <a:off x="9812029" y="2643643"/>
            <a:ext cx="1619986" cy="613984"/>
          </a:xfrm>
          <a:prstGeom prst="rect">
            <a:avLst/>
          </a:prstGeom>
          <a:noFill/>
          <a:ln>
            <a:noFill/>
          </a:ln>
        </p:spPr>
      </p:pic>
      <p:pic>
        <p:nvPicPr>
          <p:cNvPr id="11" name="Google Shape;1696;p81" descr="Afbeelding met tekst, illustratie&#10;&#10;Automatisch gegenereerde beschrijving">
            <a:extLst>
              <a:ext uri="{FF2B5EF4-FFF2-40B4-BE49-F238E27FC236}">
                <a16:creationId xmlns:a16="http://schemas.microsoft.com/office/drawing/2014/main" id="{BD430604-076B-48F8-818D-6C5AC35F017C}"/>
              </a:ext>
            </a:extLst>
          </p:cNvPr>
          <p:cNvPicPr preferRelativeResize="0"/>
          <p:nvPr/>
        </p:nvPicPr>
        <p:blipFill rotWithShape="1">
          <a:blip r:embed="rId7">
            <a:alphaModFix/>
          </a:blip>
          <a:srcRect l="14494" r="32071"/>
          <a:stretch/>
        </p:blipFill>
        <p:spPr>
          <a:xfrm>
            <a:off x="9884305" y="3714401"/>
            <a:ext cx="1475433" cy="571806"/>
          </a:xfrm>
          <a:prstGeom prst="rect">
            <a:avLst/>
          </a:prstGeom>
          <a:noFill/>
          <a:ln>
            <a:noFill/>
          </a:ln>
        </p:spPr>
      </p:pic>
      <p:pic>
        <p:nvPicPr>
          <p:cNvPr id="12" name="Afbeelding 11">
            <a:hlinkClick r:id="rId8"/>
            <a:extLst>
              <a:ext uri="{FF2B5EF4-FFF2-40B4-BE49-F238E27FC236}">
                <a16:creationId xmlns:a16="http://schemas.microsoft.com/office/drawing/2014/main" id="{F1935E07-E7A1-4A7A-A888-B0DB29820B6F}"/>
              </a:ext>
            </a:extLst>
          </p:cNvPr>
          <p:cNvPicPr>
            <a:picLocks noChangeAspect="1"/>
          </p:cNvPicPr>
          <p:nvPr/>
        </p:nvPicPr>
        <p:blipFill>
          <a:blip r:embed="rId9"/>
          <a:stretch>
            <a:fillRect/>
          </a:stretch>
        </p:blipFill>
        <p:spPr>
          <a:xfrm>
            <a:off x="9812029" y="1705224"/>
            <a:ext cx="1707008" cy="613983"/>
          </a:xfrm>
          <a:prstGeom prst="rect">
            <a:avLst/>
          </a:prstGeom>
        </p:spPr>
      </p:pic>
      <p:pic>
        <p:nvPicPr>
          <p:cNvPr id="13" name="Google Shape;1687;p81" descr="Jerónimo Martins - Wikipedia">
            <a:hlinkClick r:id="rId10"/>
            <a:extLst>
              <a:ext uri="{FF2B5EF4-FFF2-40B4-BE49-F238E27FC236}">
                <a16:creationId xmlns:a16="http://schemas.microsoft.com/office/drawing/2014/main" id="{7941F5EA-E468-4DF3-BF36-72C540AAFD72}"/>
              </a:ext>
            </a:extLst>
          </p:cNvPr>
          <p:cNvPicPr preferRelativeResize="0"/>
          <p:nvPr/>
        </p:nvPicPr>
        <p:blipFill rotWithShape="1">
          <a:blip r:embed="rId5">
            <a:alphaModFix/>
          </a:blip>
          <a:srcRect/>
          <a:stretch/>
        </p:blipFill>
        <p:spPr>
          <a:xfrm>
            <a:off x="9978016" y="4746146"/>
            <a:ext cx="1288010" cy="593333"/>
          </a:xfrm>
          <a:prstGeom prst="rect">
            <a:avLst/>
          </a:prstGeom>
          <a:noFill/>
          <a:ln>
            <a:noFill/>
          </a:ln>
        </p:spPr>
      </p:pic>
      <p:pic>
        <p:nvPicPr>
          <p:cNvPr id="14" name="Google Shape;1688;p81">
            <a:hlinkClick r:id="rId11"/>
            <a:extLst>
              <a:ext uri="{FF2B5EF4-FFF2-40B4-BE49-F238E27FC236}">
                <a16:creationId xmlns:a16="http://schemas.microsoft.com/office/drawing/2014/main" id="{1B5F3B5A-4967-45A0-892B-F80CBA95758D}"/>
              </a:ext>
            </a:extLst>
          </p:cNvPr>
          <p:cNvPicPr preferRelativeResize="0"/>
          <p:nvPr/>
        </p:nvPicPr>
        <p:blipFill rotWithShape="1">
          <a:blip r:embed="rId6">
            <a:alphaModFix/>
          </a:blip>
          <a:srcRect l="3261" t="23348" r="3695" b="21917"/>
          <a:stretch/>
        </p:blipFill>
        <p:spPr>
          <a:xfrm>
            <a:off x="9812029" y="2646808"/>
            <a:ext cx="1619986" cy="613984"/>
          </a:xfrm>
          <a:prstGeom prst="rect">
            <a:avLst/>
          </a:prstGeom>
          <a:noFill/>
          <a:ln>
            <a:noFill/>
          </a:ln>
        </p:spPr>
      </p:pic>
      <p:pic>
        <p:nvPicPr>
          <p:cNvPr id="15" name="Google Shape;1696;p81" descr="Afbeelding met tekst, illustratie&#10;&#10;Automatisch gegenereerde beschrijving">
            <a:hlinkClick r:id="rId12"/>
            <a:extLst>
              <a:ext uri="{FF2B5EF4-FFF2-40B4-BE49-F238E27FC236}">
                <a16:creationId xmlns:a16="http://schemas.microsoft.com/office/drawing/2014/main" id="{157A479E-EF1F-49C1-9A77-325A698E7FC8}"/>
              </a:ext>
            </a:extLst>
          </p:cNvPr>
          <p:cNvPicPr preferRelativeResize="0"/>
          <p:nvPr/>
        </p:nvPicPr>
        <p:blipFill rotWithShape="1">
          <a:blip r:embed="rId7">
            <a:alphaModFix/>
          </a:blip>
          <a:srcRect l="14494" r="32071"/>
          <a:stretch/>
        </p:blipFill>
        <p:spPr>
          <a:xfrm>
            <a:off x="9884305" y="3717566"/>
            <a:ext cx="1475433" cy="5718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Where are we in the learning objectives</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929005" y="2093909"/>
            <a:ext cx="10883313" cy="3940539"/>
          </a:xfrm>
        </p:spPr>
        <p:txBody>
          <a:bodyPr>
            <a:normAutofit fontScale="32500" lnSpcReduction="20000"/>
          </a:bodyPr>
          <a:lstStyle/>
          <a:p>
            <a:pPr marL="0" indent="0">
              <a:lnSpc>
                <a:spcPct val="120000"/>
              </a:lnSpc>
              <a:spcAft>
                <a:spcPts val="1200"/>
              </a:spcAft>
              <a:buNone/>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0" indent="0">
              <a:lnSpc>
                <a:spcPct val="120000"/>
              </a:lnSpc>
              <a:spcAft>
                <a:spcPts val="1200"/>
              </a:spcAft>
              <a:buNone/>
            </a:pPr>
            <a:r>
              <a:rPr lang="en-GB" sz="8000" dirty="0"/>
              <a:t>Acquire the necessary tools, resources and understanding to </a:t>
            </a:r>
            <a:r>
              <a:rPr lang="en-GB" sz="8000" b="1" dirty="0">
                <a:solidFill>
                  <a:srgbClr val="23BAED"/>
                </a:solidFill>
              </a:rPr>
              <a:t>scope your own assessment</a:t>
            </a:r>
            <a:endParaRPr lang="en-GB" sz="8000" dirty="0"/>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dirty="0">
                <a:solidFill>
                  <a:schemeClr val="tx1">
                    <a:lumMod val="65000"/>
                    <a:lumOff val="35000"/>
                  </a:schemeClr>
                </a:solidFill>
              </a:rPr>
              <a:t>The aim of today’s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92</a:t>
            </a:fld>
            <a:endParaRPr lang="en-GB"/>
          </a:p>
        </p:txBody>
      </p:sp>
      <p:pic>
        <p:nvPicPr>
          <p:cNvPr id="8" name="Graphic 7" descr="Checkmark">
            <a:extLst>
              <a:ext uri="{FF2B5EF4-FFF2-40B4-BE49-F238E27FC236}">
                <a16:creationId xmlns:a16="http://schemas.microsoft.com/office/drawing/2014/main" id="{81457140-5B89-4F81-BF88-3EFBD5189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940" y="2155309"/>
            <a:ext cx="444761" cy="444761"/>
          </a:xfrm>
          <a:prstGeom prst="rect">
            <a:avLst/>
          </a:prstGeom>
        </p:spPr>
      </p:pic>
      <p:pic>
        <p:nvPicPr>
          <p:cNvPr id="9" name="Graphic 8" descr="Checkmark">
            <a:extLst>
              <a:ext uri="{FF2B5EF4-FFF2-40B4-BE49-F238E27FC236}">
                <a16:creationId xmlns:a16="http://schemas.microsoft.com/office/drawing/2014/main" id="{1571A970-B32E-4089-97BA-5A344A25A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195" y="3206619"/>
            <a:ext cx="444761" cy="444761"/>
          </a:xfrm>
          <a:prstGeom prst="rect">
            <a:avLst/>
          </a:prstGeom>
        </p:spPr>
      </p:pic>
    </p:spTree>
    <p:extLst>
      <p:ext uri="{BB962C8B-B14F-4D97-AF65-F5344CB8AC3E}">
        <p14:creationId xmlns:p14="http://schemas.microsoft.com/office/powerpoint/2010/main" val="3835941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 – 2 hour training</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93</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3645080428"/>
              </p:ext>
            </p:extLst>
          </p:nvPr>
        </p:nvGraphicFramePr>
        <p:xfrm>
          <a:off x="852358" y="1579622"/>
          <a:ext cx="10394762" cy="409454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nl-NL"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Engaging the supply chain on natural capital </a:t>
                      </a:r>
                      <a:endParaRPr lang="en-US"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3631023"/>
                  </a:ext>
                </a:extLst>
              </a:tr>
              <a:tr h="353086">
                <a:tc>
                  <a:txBody>
                    <a:bodyPr/>
                    <a:lstStyle/>
                    <a:p>
                      <a:r>
                        <a:rPr lang="en-US" sz="1800" kern="1200" dirty="0">
                          <a:solidFill>
                            <a:schemeClr val="tx1">
                              <a:lumMod val="65000"/>
                              <a:lumOff val="35000"/>
                            </a:schemeClr>
                          </a:solidFill>
                          <a:latin typeface="+mn-lt"/>
                          <a:ea typeface="+mn-ea"/>
                          <a:cs typeface="+mn-cs"/>
                        </a:rPr>
                        <a:t>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Identifying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r>
                        <a:rPr lang="nl-NL" sz="1800" kern="1200" dirty="0">
                          <a:solidFill>
                            <a:schemeClr val="tx1">
                              <a:lumMod val="65000"/>
                              <a:lumOff val="35000"/>
                            </a:schemeClr>
                          </a:solidFill>
                          <a:latin typeface="+mn-lt"/>
                          <a:ea typeface="+mn-ea"/>
                          <a:cs typeface="+mn-cs"/>
                        </a:rPr>
                        <a:t>30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ctr"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Group exercise</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3112369"/>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600" b="1" kern="1200" dirty="0">
                          <a:solidFill>
                            <a:schemeClr val="tx1">
                              <a:lumMod val="65000"/>
                              <a:lumOff val="35000"/>
                            </a:schemeClr>
                          </a:solidFill>
                          <a:latin typeface="+mn-lt"/>
                          <a:ea typeface="+mn-ea"/>
                          <a:cs typeface="+mn-cs"/>
                        </a:rPr>
                        <a:t>Scoping an assessment </a:t>
                      </a:r>
                      <a:r>
                        <a:rPr lang="en-US" sz="1600" b="0" kern="1200" dirty="0">
                          <a:solidFill>
                            <a:schemeClr val="tx1">
                              <a:lumMod val="65000"/>
                              <a:lumOff val="35000"/>
                            </a:schemeClr>
                          </a:solidFill>
                          <a:latin typeface="+mn-lt"/>
                          <a:ea typeface="+mn-ea"/>
                          <a:cs typeface="+mn-cs"/>
                        </a:rPr>
                        <a:t>– Key steps to take</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69158">
                <a:tc>
                  <a:txBody>
                    <a:bodyPr/>
                    <a:lstStyle/>
                    <a:p>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Practical considerations </a:t>
                      </a:r>
                      <a:r>
                        <a:rPr lang="en-US" sz="1600" b="0" kern="1200" dirty="0">
                          <a:solidFill>
                            <a:schemeClr val="tx1">
                              <a:lumMod val="65000"/>
                              <a:lumOff val="35000"/>
                            </a:schemeClr>
                          </a:solidFill>
                          <a:latin typeface="+mn-lt"/>
                          <a:ea typeface="+mn-ea"/>
                          <a:cs typeface="+mn-cs"/>
                        </a:rPr>
                        <a:t>– Planning an assessment</a:t>
                      </a:r>
                      <a:endParaRPr lang="en-GB" sz="1600" b="0" kern="1200" dirty="0">
                        <a:solidFill>
                          <a:schemeClr val="tx1">
                            <a:lumMod val="65000"/>
                            <a:lumOff val="35000"/>
                          </a:schemeClr>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47789002"/>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600" b="1" i="0" kern="1200" noProof="0" dirty="0">
                          <a:solidFill>
                            <a:srgbClr val="595959"/>
                          </a:solidFill>
                          <a:latin typeface="+mn-lt"/>
                          <a:ea typeface="+mn-ea"/>
                          <a:cs typeface="+mn-cs"/>
                        </a:rPr>
                        <a:t>Optional: Case study presentation </a:t>
                      </a:r>
                      <a:endParaRPr lang="en-GB" sz="16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r h="0">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 </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2782202"/>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28046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94</a:t>
            </a:fld>
            <a:endParaRPr lang="en-GB"/>
          </a:p>
        </p:txBody>
      </p:sp>
      <p:pic>
        <p:nvPicPr>
          <p:cNvPr id="7" name="Afbeelding 6">
            <a:extLst>
              <a:ext uri="{FF2B5EF4-FFF2-40B4-BE49-F238E27FC236}">
                <a16:creationId xmlns:a16="http://schemas.microsoft.com/office/drawing/2014/main" id="{15AAA33A-C1E5-4C63-BD7C-8212CC7E1514}"/>
              </a:ext>
            </a:extLst>
          </p:cNvPr>
          <p:cNvPicPr>
            <a:picLocks noChangeAspect="1"/>
          </p:cNvPicPr>
          <p:nvPr/>
        </p:nvPicPr>
        <p:blipFill>
          <a:blip r:embed="rId3"/>
          <a:stretch>
            <a:fillRect/>
          </a:stretch>
        </p:blipFill>
        <p:spPr>
          <a:xfrm>
            <a:off x="623047" y="2556983"/>
            <a:ext cx="9403080" cy="3798708"/>
          </a:xfrm>
          <a:prstGeom prst="rect">
            <a:avLst/>
          </a:prstGeom>
        </p:spPr>
      </p:pic>
      <p:pic>
        <p:nvPicPr>
          <p:cNvPr id="38" name="Picture 31">
            <a:extLst>
              <a:ext uri="{FF2B5EF4-FFF2-40B4-BE49-F238E27FC236}">
                <a16:creationId xmlns:a16="http://schemas.microsoft.com/office/drawing/2014/main" id="{DB1C7072-949F-4E79-BC3A-9E76BB48BD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39" name="Rectangle 30">
            <a:extLst>
              <a:ext uri="{FF2B5EF4-FFF2-40B4-BE49-F238E27FC236}">
                <a16:creationId xmlns:a16="http://schemas.microsoft.com/office/drawing/2014/main" id="{5F2F5116-8BBE-466A-A553-FF450662657D}"/>
              </a:ext>
            </a:extLst>
          </p:cNvPr>
          <p:cNvSpPr/>
          <p:nvPr/>
        </p:nvSpPr>
        <p:spPr>
          <a:xfrm>
            <a:off x="2857552"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Oval 34">
            <a:extLst>
              <a:ext uri="{FF2B5EF4-FFF2-40B4-BE49-F238E27FC236}">
                <a16:creationId xmlns:a16="http://schemas.microsoft.com/office/drawing/2014/main" id="{89E494E7-940A-400A-9734-5D9E2E9A8098}"/>
              </a:ext>
            </a:extLst>
          </p:cNvPr>
          <p:cNvSpPr/>
          <p:nvPr/>
        </p:nvSpPr>
        <p:spPr>
          <a:xfrm>
            <a:off x="1901721" y="4348689"/>
            <a:ext cx="4843314" cy="983020"/>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54052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ue and green thread on brown wooden shelf">
            <a:extLst>
              <a:ext uri="{FF2B5EF4-FFF2-40B4-BE49-F238E27FC236}">
                <a16:creationId xmlns:a16="http://schemas.microsoft.com/office/drawing/2014/main" id="{D3239B56-17C4-478A-A908-D8F893034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67" r="4541"/>
          <a:stretch/>
        </p:blipFill>
        <p:spPr bwMode="auto">
          <a:xfrm>
            <a:off x="2361573" y="1371495"/>
            <a:ext cx="9830428" cy="5497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dirty="0">
                <a:solidFill>
                  <a:srgbClr val="23BAED"/>
                </a:solidFill>
              </a:rPr>
              <a:t>Practical considerations</a:t>
            </a:r>
            <a:endParaRPr lang="en-GB" sz="4000" dirty="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7" name="Google Shape;340;p6" descr="Nature^Squared – Connecting ecology and economics">
            <a:extLst>
              <a:ext uri="{FF2B5EF4-FFF2-40B4-BE49-F238E27FC236}">
                <a16:creationId xmlns:a16="http://schemas.microsoft.com/office/drawing/2014/main" id="{18C8A90F-A880-469C-AF5F-66974765638C}"/>
              </a:ext>
            </a:extLst>
          </p:cNvPr>
          <p:cNvPicPr preferRelativeResize="0"/>
          <p:nvPr/>
        </p:nvPicPr>
        <p:blipFill rotWithShape="1">
          <a:blip r:embed="rId6">
            <a:alphaModFix/>
          </a:blip>
          <a:srcRect/>
          <a:stretch/>
        </p:blipFill>
        <p:spPr>
          <a:xfrm>
            <a:off x="7082331" y="358456"/>
            <a:ext cx="2230343" cy="677673"/>
          </a:xfrm>
          <a:prstGeom prst="rect">
            <a:avLst/>
          </a:prstGeom>
          <a:noFill/>
          <a:ln>
            <a:noFill/>
          </a:ln>
        </p:spPr>
      </p:pic>
    </p:spTree>
    <p:extLst>
      <p:ext uri="{BB962C8B-B14F-4D97-AF65-F5344CB8AC3E}">
        <p14:creationId xmlns:p14="http://schemas.microsoft.com/office/powerpoint/2010/main" val="2154989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a:solidFill>
                  <a:srgbClr val="23BAED"/>
                </a:solidFill>
              </a:rPr>
              <a:t>Timescale: </a:t>
            </a:r>
            <a:r>
              <a:rPr lang="en-GB">
                <a:solidFill>
                  <a:srgbClr val="595959"/>
                </a:solidFill>
              </a:rPr>
              <a:t>How quickly does the assessment need to be completed?</a:t>
            </a:r>
          </a:p>
          <a:p>
            <a:pPr marL="0" indent="0" fontAlgn="t">
              <a:buNone/>
            </a:pPr>
            <a:endParaRPr lang="en-US" sz="177"/>
          </a:p>
          <a:p>
            <a:pPr fontAlgn="t"/>
            <a:r>
              <a:rPr lang="en-GB" b="1">
                <a:solidFill>
                  <a:srgbClr val="23BAED"/>
                </a:solidFill>
              </a:rPr>
              <a:t>Funding/resources: </a:t>
            </a:r>
            <a:r>
              <a:rPr lang="en-GB">
                <a:solidFill>
                  <a:srgbClr val="595959"/>
                </a:solidFill>
              </a:rPr>
              <a:t>What budget and human resources are available?</a:t>
            </a:r>
          </a:p>
          <a:p>
            <a:pPr marL="0" indent="0" fontAlgn="t">
              <a:buNone/>
            </a:pPr>
            <a:endParaRPr lang="en-US" sz="177"/>
          </a:p>
          <a:p>
            <a:pPr fontAlgn="t"/>
            <a:r>
              <a:rPr lang="en-GB" b="1">
                <a:solidFill>
                  <a:srgbClr val="23BAED"/>
                </a:solidFill>
              </a:rPr>
              <a:t>Capacity: </a:t>
            </a:r>
            <a:r>
              <a:rPr lang="en-GB">
                <a:solidFill>
                  <a:srgbClr val="595959"/>
                </a:solidFill>
              </a:rPr>
              <a:t>What skills are available within the business to undertake an assessment?</a:t>
            </a:r>
          </a:p>
          <a:p>
            <a:pPr marL="0" indent="0" fontAlgn="t">
              <a:buNone/>
            </a:pPr>
            <a:endParaRPr lang="en-US" sz="177"/>
          </a:p>
          <a:p>
            <a:pPr fontAlgn="t"/>
            <a:r>
              <a:rPr lang="en-GB" b="1">
                <a:solidFill>
                  <a:srgbClr val="23BAED"/>
                </a:solidFill>
              </a:rPr>
              <a:t>Data availability and accessibility: </a:t>
            </a:r>
            <a:r>
              <a:rPr lang="en-GB">
                <a:solidFill>
                  <a:srgbClr val="595959"/>
                </a:solidFill>
              </a:rPr>
              <a:t>What constraints on data are anticipated?</a:t>
            </a:r>
          </a:p>
          <a:p>
            <a:pPr marL="0" indent="0" fontAlgn="t">
              <a:buNone/>
            </a:pPr>
            <a:endParaRPr lang="en-US" sz="177"/>
          </a:p>
          <a:p>
            <a:pPr fontAlgn="t"/>
            <a:r>
              <a:rPr lang="en-GB" b="1">
                <a:solidFill>
                  <a:srgbClr val="23BAED"/>
                </a:solidFill>
              </a:rPr>
              <a:t>Stakeholder relationships: </a:t>
            </a:r>
            <a:r>
              <a:rPr lang="en-GB">
                <a:solidFill>
                  <a:srgbClr val="595959"/>
                </a:solidFill>
              </a:rPr>
              <a:t>To what extent do you need to identify and establish relationships with stakeholders?</a:t>
            </a:r>
            <a:endParaRPr lang="en-US">
              <a:solidFill>
                <a:srgbClr val="595959"/>
              </a:solidFill>
            </a:endParaRPr>
          </a:p>
          <a:p>
            <a:endParaRPr lang="en-US"/>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96</a:t>
            </a:fld>
            <a:endParaRPr lang="en-GB"/>
          </a:p>
        </p:txBody>
      </p:sp>
      <p:sp>
        <p:nvSpPr>
          <p:cNvPr id="10" name="Teardrop 7">
            <a:extLst>
              <a:ext uri="{FF2B5EF4-FFF2-40B4-BE49-F238E27FC236}">
                <a16:creationId xmlns:a16="http://schemas.microsoft.com/office/drawing/2014/main" id="{6AE55E8B-E10F-4C08-A512-CE16F294C4DC}"/>
              </a:ext>
            </a:extLst>
          </p:cNvPr>
          <p:cNvSpPr/>
          <p:nvPr/>
        </p:nvSpPr>
        <p:spPr>
          <a:xfrm>
            <a:off x="10254343" y="133138"/>
            <a:ext cx="1807032" cy="155850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8">
            <a:extLst>
              <a:ext uri="{FF2B5EF4-FFF2-40B4-BE49-F238E27FC236}">
                <a16:creationId xmlns:a16="http://schemas.microsoft.com/office/drawing/2014/main" id="{2F52B94D-5DF0-489E-B2B3-2F7B194600B5}"/>
              </a:ext>
            </a:extLst>
          </p:cNvPr>
          <p:cNvSpPr txBox="1"/>
          <p:nvPr/>
        </p:nvSpPr>
        <p:spPr>
          <a:xfrm>
            <a:off x="10423949" y="324244"/>
            <a:ext cx="1578432" cy="1477328"/>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40 </a:t>
            </a:r>
            <a:r>
              <a:rPr lang="en-GB" sz="1500" dirty="0">
                <a:solidFill>
                  <a:schemeClr val="bg1"/>
                </a:solidFill>
                <a:latin typeface="Arial"/>
              </a:rPr>
              <a:t>of your workbook &amp; </a:t>
            </a:r>
            <a:r>
              <a:rPr lang="en-GB" sz="1500" b="1" dirty="0">
                <a:solidFill>
                  <a:schemeClr val="bg1"/>
                </a:solidFill>
                <a:latin typeface="Arial"/>
              </a:rPr>
              <a:t>p. 41</a:t>
            </a:r>
            <a:r>
              <a:rPr lang="en-GB" sz="1500" dirty="0">
                <a:solidFill>
                  <a:schemeClr val="bg1"/>
                </a:solidFill>
                <a:latin typeface="Arial"/>
              </a:rPr>
              <a:t>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a:p>
            <a:pPr algn="ctr" defTabSz="914354">
              <a:defRPr/>
            </a:pPr>
            <a:endParaRPr lang="en-GB" sz="1500" dirty="0">
              <a:solidFill>
                <a:prstClr val="white"/>
              </a:solidFill>
              <a:latin typeface="Arial"/>
            </a:endParaRPr>
          </a:p>
        </p:txBody>
      </p:sp>
    </p:spTree>
    <p:extLst>
      <p:ext uri="{BB962C8B-B14F-4D97-AF65-F5344CB8AC3E}">
        <p14:creationId xmlns:p14="http://schemas.microsoft.com/office/powerpoint/2010/main" val="2158147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10055701" cy="4351339"/>
          </a:xfrm>
        </p:spPr>
        <p:txBody>
          <a:bodyPr vert="horz" lIns="91440" tIns="45720" rIns="91440" bIns="45720" rtlCol="0" anchor="t">
            <a:normAutofit/>
          </a:bodyPr>
          <a:lstStyle/>
          <a:p>
            <a:pPr marL="227965" indent="-227965">
              <a:lnSpc>
                <a:spcPct val="100000"/>
              </a:lnSpc>
            </a:pPr>
            <a:r>
              <a:rPr lang="en-GB" b="1" dirty="0">
                <a:solidFill>
                  <a:srgbClr val="23BAED"/>
                </a:solidFill>
              </a:rPr>
              <a:t>Baseline</a:t>
            </a:r>
            <a:r>
              <a:rPr lang="en-GB" dirty="0">
                <a:solidFill>
                  <a:schemeClr val="tx1"/>
                </a:solidFill>
              </a:rPr>
              <a:t> </a:t>
            </a:r>
            <a:r>
              <a:rPr lang="en-GB" dirty="0">
                <a:solidFill>
                  <a:srgbClr val="595959"/>
                </a:solidFill>
              </a:rPr>
              <a:t>e.g. current conditions</a:t>
            </a:r>
            <a:endParaRPr lang="en-US" dirty="0"/>
          </a:p>
          <a:p>
            <a:pPr marL="0" indent="0">
              <a:lnSpc>
                <a:spcPct val="100000"/>
              </a:lnSpc>
              <a:buNone/>
            </a:pPr>
            <a:endParaRPr lang="en-US" sz="177" dirty="0"/>
          </a:p>
          <a:p>
            <a:pPr marL="227965" indent="-227965">
              <a:lnSpc>
                <a:spcPct val="100000"/>
              </a:lnSpc>
            </a:pPr>
            <a:r>
              <a:rPr lang="en-GB" b="1" dirty="0">
                <a:solidFill>
                  <a:srgbClr val="23BAED"/>
                </a:solidFill>
              </a:rPr>
              <a:t>Scenarios </a:t>
            </a:r>
            <a:r>
              <a:rPr lang="en-GB" dirty="0">
                <a:solidFill>
                  <a:srgbClr val="595959"/>
                </a:solidFill>
              </a:rPr>
              <a:t>e.g. climate change based on published IPCC predictions</a:t>
            </a:r>
            <a:endParaRPr lang="en-GB" dirty="0">
              <a:solidFill>
                <a:srgbClr val="595959"/>
              </a:solidFill>
              <a:cs typeface="Arial"/>
            </a:endParaRPr>
          </a:p>
          <a:p>
            <a:pPr marL="0" indent="0">
              <a:lnSpc>
                <a:spcPct val="100000"/>
              </a:lnSpc>
              <a:buNone/>
            </a:pPr>
            <a:endParaRPr lang="en-US" sz="177" dirty="0"/>
          </a:p>
          <a:p>
            <a:pPr marL="227965" indent="-227965">
              <a:lnSpc>
                <a:spcPct val="100000"/>
              </a:lnSpc>
            </a:pPr>
            <a:r>
              <a:rPr lang="en-GB" b="1" dirty="0">
                <a:solidFill>
                  <a:srgbClr val="23BAED"/>
                </a:solidFill>
              </a:rPr>
              <a:t>Spatial boundary </a:t>
            </a:r>
            <a:r>
              <a:rPr lang="en-GB" dirty="0">
                <a:solidFill>
                  <a:srgbClr val="595959"/>
                </a:solidFill>
              </a:rPr>
              <a:t>e.g. 3 largest manufacturing facilities, 3 largest plantations in Kenya</a:t>
            </a:r>
            <a:endParaRPr lang="en-GB" dirty="0">
              <a:solidFill>
                <a:srgbClr val="595959"/>
              </a:solidFill>
              <a:cs typeface="Arial"/>
            </a:endParaRPr>
          </a:p>
          <a:p>
            <a:pPr marL="0" indent="0">
              <a:lnSpc>
                <a:spcPct val="100000"/>
              </a:lnSpc>
              <a:buNone/>
            </a:pPr>
            <a:endParaRPr lang="en-US" sz="177" dirty="0"/>
          </a:p>
          <a:p>
            <a:pPr marL="227965" indent="-227965" fontAlgn="t">
              <a:lnSpc>
                <a:spcPct val="100000"/>
              </a:lnSpc>
            </a:pPr>
            <a:r>
              <a:rPr lang="en-GB" dirty="0">
                <a:solidFill>
                  <a:srgbClr val="595959"/>
                </a:solidFill>
              </a:rPr>
              <a:t>What are the </a:t>
            </a:r>
            <a:r>
              <a:rPr lang="en-GB" b="1" dirty="0">
                <a:solidFill>
                  <a:srgbClr val="23BAED"/>
                </a:solidFill>
              </a:rPr>
              <a:t>corporate boundaries </a:t>
            </a:r>
            <a:r>
              <a:rPr lang="en-GB" dirty="0">
                <a:solidFill>
                  <a:srgbClr val="595959"/>
                </a:solidFill>
              </a:rPr>
              <a:t>(i.e. suppliers/ contractors)</a:t>
            </a:r>
            <a:endParaRPr lang="en-GB" dirty="0">
              <a:solidFill>
                <a:srgbClr val="595959"/>
              </a:solidFill>
              <a:cs typeface="Arial"/>
            </a:endParaRPr>
          </a:p>
          <a:p>
            <a:pPr marL="0" indent="0" fontAlgn="t">
              <a:lnSpc>
                <a:spcPct val="100000"/>
              </a:lnSpc>
              <a:buNone/>
            </a:pPr>
            <a:endParaRPr lang="en-US" sz="177" dirty="0"/>
          </a:p>
          <a:p>
            <a:pPr marL="227965" indent="-227965" fontAlgn="t">
              <a:lnSpc>
                <a:spcPct val="100000"/>
              </a:lnSpc>
            </a:pPr>
            <a:r>
              <a:rPr lang="en-GB" b="1" dirty="0">
                <a:solidFill>
                  <a:srgbClr val="23BAED"/>
                </a:solidFill>
              </a:rPr>
              <a:t>Temporal boundary </a:t>
            </a:r>
            <a:r>
              <a:rPr lang="en-GB" dirty="0">
                <a:solidFill>
                  <a:srgbClr val="595959"/>
                </a:solidFill>
              </a:rPr>
              <a:t>e.g. next 10 years</a:t>
            </a:r>
            <a:endParaRPr lang="en-US" dirty="0">
              <a:solidFill>
                <a:srgbClr val="595959"/>
              </a:solidFill>
              <a:cs typeface="Arial"/>
            </a:endParaRPr>
          </a:p>
          <a:p>
            <a:pPr marL="227965" indent="-227965"/>
            <a:endParaRPr lang="en-US" dirty="0">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110651" y="186805"/>
            <a:ext cx="1811066" cy="161987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110651" y="395468"/>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40 </a:t>
            </a:r>
            <a:r>
              <a:rPr lang="en-GB" sz="1500" dirty="0">
                <a:solidFill>
                  <a:schemeClr val="bg1"/>
                </a:solidFill>
                <a:latin typeface="Arial"/>
              </a:rPr>
              <a:t>of your workbook &amp;</a:t>
            </a:r>
            <a:r>
              <a:rPr lang="en-GB" sz="1500" dirty="0">
                <a:solidFill>
                  <a:prstClr val="white"/>
                </a:solidFill>
                <a:latin typeface="Arial"/>
              </a:rPr>
              <a:t> </a:t>
            </a:r>
            <a:r>
              <a:rPr lang="en-GB" sz="1500" b="1" dirty="0">
                <a:solidFill>
                  <a:prstClr val="white"/>
                </a:solidFill>
                <a:latin typeface="Arial"/>
              </a:rPr>
              <a:t>p. 42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97</a:t>
            </a:fld>
            <a:endParaRPr lang="en-GB"/>
          </a:p>
        </p:txBody>
      </p:sp>
    </p:spTree>
    <p:extLst>
      <p:ext uri="{BB962C8B-B14F-4D97-AF65-F5344CB8AC3E}">
        <p14:creationId xmlns:p14="http://schemas.microsoft.com/office/powerpoint/2010/main" val="32660281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a:t>Define a clear </a:t>
            </a:r>
            <a:r>
              <a:rPr lang="en-US" b="1"/>
              <a:t>purpose</a:t>
            </a:r>
            <a:endParaRPr lang="en-US"/>
          </a:p>
          <a:p>
            <a:pPr marL="227965" indent="-227965">
              <a:lnSpc>
                <a:spcPct val="150000"/>
              </a:lnSpc>
            </a:pPr>
            <a:r>
              <a:rPr lang="en-US" b="1"/>
              <a:t>Engage stakeholders</a:t>
            </a:r>
            <a:endParaRPr lang="en-US" b="1">
              <a:cs typeface="Arial"/>
            </a:endParaRPr>
          </a:p>
          <a:p>
            <a:pPr marL="227965" indent="-227965">
              <a:lnSpc>
                <a:spcPct val="150000"/>
              </a:lnSpc>
            </a:pPr>
            <a:r>
              <a:rPr lang="en-US"/>
              <a:t>Address relevant issues, make your project </a:t>
            </a:r>
            <a:r>
              <a:rPr lang="en-US" b="1"/>
              <a:t>tailor-made</a:t>
            </a:r>
            <a:endParaRPr lang="en-US" b="1">
              <a:cs typeface="Arial"/>
            </a:endParaRPr>
          </a:p>
          <a:p>
            <a:pPr marL="227965" indent="-227965">
              <a:lnSpc>
                <a:spcPct val="150000"/>
              </a:lnSpc>
            </a:pPr>
            <a:r>
              <a:rPr lang="en-US" b="1"/>
              <a:t>Simple and accessible </a:t>
            </a:r>
            <a:r>
              <a:rPr lang="en-US"/>
              <a:t>results</a:t>
            </a:r>
            <a:endParaRPr lang="en-US">
              <a:cs typeface="Arial"/>
            </a:endParaRPr>
          </a:p>
          <a:p>
            <a:pPr marL="227965" indent="-227965">
              <a:lnSpc>
                <a:spcPct val="150000"/>
              </a:lnSpc>
            </a:pPr>
            <a:r>
              <a:rPr lang="en-US"/>
              <a:t>Develop clear </a:t>
            </a:r>
            <a:r>
              <a:rPr lang="en-US" b="1"/>
              <a:t>recommendations and an action plan</a:t>
            </a:r>
            <a:endParaRPr lang="en-US" b="1">
              <a:cs typeface="Arial"/>
            </a:endParaRPr>
          </a:p>
          <a:p>
            <a:pPr marL="0" indent="0">
              <a:lnSpc>
                <a:spcPct val="150000"/>
              </a:lnSpc>
              <a:buNone/>
            </a:pPr>
            <a:r>
              <a:rPr lang="en-US">
                <a:solidFill>
                  <a:srgbClr val="23BAED"/>
                </a:solidFill>
                <a:sym typeface="Wingdings" panose="05000000000000000000" pitchFamily="2" charset="2"/>
              </a:rPr>
              <a:t></a:t>
            </a:r>
            <a:r>
              <a:rPr lang="en-US">
                <a:sym typeface="Wingdings" panose="05000000000000000000" pitchFamily="2" charset="2"/>
              </a:rPr>
              <a:t> Highlight </a:t>
            </a:r>
            <a:r>
              <a:rPr lang="en-US" b="1">
                <a:solidFill>
                  <a:srgbClr val="23BAED"/>
                </a:solidFill>
                <a:sym typeface="Wingdings" panose="05000000000000000000" pitchFamily="2" charset="2"/>
              </a:rPr>
              <a:t>insights</a:t>
            </a:r>
            <a:r>
              <a:rPr lang="en-US">
                <a:sym typeface="Wingdings" panose="05000000000000000000" pitchFamily="2" charset="2"/>
              </a:rPr>
              <a:t> rather than absolute numbers</a:t>
            </a:r>
            <a:endParaRPr lang="en-CH"/>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dirty="0">
                <a:solidFill>
                  <a:prstClr val="white"/>
                </a:solidFill>
                <a:latin typeface="Arial"/>
              </a:rPr>
              <a:t>p.25 </a:t>
            </a:r>
            <a:r>
              <a:rPr lang="en-GB" sz="1801" dirty="0">
                <a:solidFill>
                  <a:prstClr val="white"/>
                </a:solidFill>
                <a:latin typeface="Arial"/>
              </a:rPr>
              <a:t>of your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98</a:t>
            </a:fld>
            <a:endParaRPr lang="en-GB"/>
          </a:p>
        </p:txBody>
      </p:sp>
      <p:sp>
        <p:nvSpPr>
          <p:cNvPr id="6" name="Teardrop 5">
            <a:extLst>
              <a:ext uri="{FF2B5EF4-FFF2-40B4-BE49-F238E27FC236}">
                <a16:creationId xmlns:a16="http://schemas.microsoft.com/office/drawing/2014/main" id="{4F65A137-0A58-4C18-ACCB-1236AB7AE148}"/>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8" name="TextBox 7">
            <a:extLst>
              <a:ext uri="{FF2B5EF4-FFF2-40B4-BE49-F238E27FC236}">
                <a16:creationId xmlns:a16="http://schemas.microsoft.com/office/drawing/2014/main" id="{716E316D-A979-4A56-8A12-16A8038DF1B3}"/>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40 </a:t>
            </a:r>
            <a:r>
              <a:rPr lang="en-GB" sz="1500" dirty="0">
                <a:solidFill>
                  <a:schemeClr val="bg1"/>
                </a:solidFill>
                <a:latin typeface="Arial"/>
              </a:rPr>
              <a:t>of your workbook</a:t>
            </a:r>
          </a:p>
        </p:txBody>
      </p:sp>
    </p:spTree>
    <p:extLst>
      <p:ext uri="{BB962C8B-B14F-4D97-AF65-F5344CB8AC3E}">
        <p14:creationId xmlns:p14="http://schemas.microsoft.com/office/powerpoint/2010/main" val="31827860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990166" y="2495459"/>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74866" y="2646508"/>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nl-NL" dirty="0" err="1"/>
              <a:t>Useful</a:t>
            </a:r>
            <a:r>
              <a:rPr lang="nl-NL" dirty="0"/>
              <a:t> </a:t>
            </a:r>
            <a:r>
              <a:rPr lang="nl-NL" b="1" dirty="0"/>
              <a:t>tools &amp; resources</a:t>
            </a:r>
            <a:endParaRPr lang="en-CH" dirty="0"/>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a:t>There are lots of useful tools out there. </a:t>
            </a:r>
            <a:r>
              <a:rPr lang="en-US" err="1">
                <a:hlinkClick r:id="rId5"/>
              </a:rPr>
              <a:t>SHIFT.tools</a:t>
            </a:r>
            <a:r>
              <a:rPr lang="en-US">
                <a:hlinkClick r:id="rId5"/>
              </a:rPr>
              <a:t>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477593" y="3128052"/>
            <a:ext cx="5699602" cy="28018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99</a:t>
            </a:fld>
            <a:endParaRPr lang="en-GB"/>
          </a:p>
        </p:txBody>
      </p:sp>
      <p:pic>
        <p:nvPicPr>
          <p:cNvPr id="3" name="Picture 2" descr="Table&#10;&#10;Description automatically generated">
            <a:extLst>
              <a:ext uri="{FF2B5EF4-FFF2-40B4-BE49-F238E27FC236}">
                <a16:creationId xmlns:a16="http://schemas.microsoft.com/office/drawing/2014/main" id="{08D41421-6FAC-40D5-BE86-A635E96B515A}"/>
              </a:ext>
            </a:extLst>
          </p:cNvPr>
          <p:cNvPicPr>
            <a:picLocks noChangeAspect="1"/>
          </p:cNvPicPr>
          <p:nvPr/>
        </p:nvPicPr>
        <p:blipFill>
          <a:blip r:embed="rId9"/>
          <a:stretch>
            <a:fillRect/>
          </a:stretch>
        </p:blipFill>
        <p:spPr>
          <a:xfrm>
            <a:off x="7601235" y="3063293"/>
            <a:ext cx="3374621" cy="2866614"/>
          </a:xfrm>
          <a:prstGeom prst="rect">
            <a:avLst/>
          </a:prstGeom>
        </p:spPr>
      </p:pic>
      <p:sp>
        <p:nvSpPr>
          <p:cNvPr id="5" name="TextBox 4">
            <a:extLst>
              <a:ext uri="{FF2B5EF4-FFF2-40B4-BE49-F238E27FC236}">
                <a16:creationId xmlns:a16="http://schemas.microsoft.com/office/drawing/2014/main" id="{61D3A02E-7CE7-45BE-B7E6-D7B22EE53B92}"/>
              </a:ext>
            </a:extLst>
          </p:cNvPr>
          <p:cNvSpPr txBox="1"/>
          <p:nvPr/>
        </p:nvSpPr>
        <p:spPr>
          <a:xfrm>
            <a:off x="7218801" y="2478518"/>
            <a:ext cx="4884046" cy="584775"/>
          </a:xfrm>
          <a:prstGeom prst="rect">
            <a:avLst/>
          </a:prstGeom>
          <a:noFill/>
        </p:spPr>
        <p:txBody>
          <a:bodyPr wrap="square" rtlCol="0">
            <a:spAutoFit/>
          </a:bodyPr>
          <a:lstStyle/>
          <a:p>
            <a:r>
              <a:rPr lang="en-GB" sz="1600" b="1">
                <a:latin typeface="+mj-lt"/>
                <a:ea typeface="Verdana" panose="020B0604030504040204" pitchFamily="34" charset="0"/>
                <a:cs typeface="Verdana" panose="020B0604030504040204" pitchFamily="34" charset="0"/>
                <a:hlinkClick r:id="rId10"/>
              </a:rPr>
              <a:t>TEEBAgriFood Operational Guidelines for Business </a:t>
            </a:r>
            <a:r>
              <a:rPr lang="en-GB" sz="1600" b="1">
                <a:latin typeface="+mj-lt"/>
                <a:ea typeface="Verdana" panose="020B0604030504040204" pitchFamily="34" charset="0"/>
                <a:cs typeface="Verdana" panose="020B0604030504040204" pitchFamily="34" charset="0"/>
              </a:rPr>
              <a:t>- Annex A</a:t>
            </a:r>
          </a:p>
        </p:txBody>
      </p:sp>
      <p:sp>
        <p:nvSpPr>
          <p:cNvPr id="18" name="Teardrop 5">
            <a:extLst>
              <a:ext uri="{FF2B5EF4-FFF2-40B4-BE49-F238E27FC236}">
                <a16:creationId xmlns:a16="http://schemas.microsoft.com/office/drawing/2014/main" id="{F664F064-DFCD-4C8D-B506-AB0184D0961B}"/>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9" name="TextBox 7">
            <a:extLst>
              <a:ext uri="{FF2B5EF4-FFF2-40B4-BE49-F238E27FC236}">
                <a16:creationId xmlns:a16="http://schemas.microsoft.com/office/drawing/2014/main" id="{B58B2739-5846-4722-88DF-CA3E4628AA73}"/>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41 </a:t>
            </a:r>
            <a:r>
              <a:rPr lang="en-GB" sz="1500" dirty="0">
                <a:solidFill>
                  <a:schemeClr val="bg1"/>
                </a:solidFill>
                <a:latin typeface="Arial"/>
              </a:rPr>
              <a:t>of your workbook</a:t>
            </a:r>
          </a:p>
        </p:txBody>
      </p:sp>
    </p:spTree>
    <p:extLst>
      <p:ext uri="{BB962C8B-B14F-4D97-AF65-F5344CB8AC3E}">
        <p14:creationId xmlns:p14="http://schemas.microsoft.com/office/powerpoint/2010/main" val="1729010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807065-C6D4-49CF-BAFE-8AFEB2C50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7a64-86c2-4c71-aebb-288e310c7206"/>
    <ds:schemaRef ds:uri="9d6dd342-95b8-4d64-a82c-3640566df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8494A-E5AE-4A28-B7D5-E117D33D1BFE}">
  <ds:schemaRefs>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27657a64-86c2-4c71-aebb-288e310c7206"/>
    <ds:schemaRef ds:uri="http://schemas.microsoft.com/office/infopath/2007/PartnerControls"/>
    <ds:schemaRef ds:uri="9d6dd342-95b8-4d64-a82c-3640566df34d"/>
    <ds:schemaRef ds:uri="http://purl.org/dc/terms/"/>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3387</TotalTime>
  <Words>25379</Words>
  <Application>Microsoft Office PowerPoint</Application>
  <PresentationFormat>Breedbeeld</PresentationFormat>
  <Paragraphs>2299</Paragraphs>
  <Slides>122</Slides>
  <Notes>119</Notes>
  <HiddenSlides>8</HiddenSlides>
  <MMClips>1</MMClips>
  <ScaleCrop>false</ScaleCrop>
  <HeadingPairs>
    <vt:vector size="6" baseType="variant">
      <vt:variant>
        <vt:lpstr>Gebruikte lettertypen</vt:lpstr>
      </vt:variant>
      <vt:variant>
        <vt:i4>28</vt:i4>
      </vt:variant>
      <vt:variant>
        <vt:lpstr>Thema</vt:lpstr>
      </vt:variant>
      <vt:variant>
        <vt:i4>3</vt:i4>
      </vt:variant>
      <vt:variant>
        <vt:lpstr>Diatitels</vt:lpstr>
      </vt:variant>
      <vt:variant>
        <vt:i4>122</vt:i4>
      </vt:variant>
    </vt:vector>
  </HeadingPairs>
  <TitlesOfParts>
    <vt:vector size="153" baseType="lpstr">
      <vt:lpstr>Arial</vt:lpstr>
      <vt:lpstr>Arial</vt:lpstr>
      <vt:lpstr>Buenard</vt:lpstr>
      <vt:lpstr>Calibri</vt:lpstr>
      <vt:lpstr>Calibri Light</vt:lpstr>
      <vt:lpstr>DM Serif Text</vt:lpstr>
      <vt:lpstr>Fira Sans</vt:lpstr>
      <vt:lpstr>foco</vt:lpstr>
      <vt:lpstr>freight-sans-pro</vt:lpstr>
      <vt:lpstr>Frutiger LT</vt:lpstr>
      <vt:lpstr>Georgia</vt:lpstr>
      <vt:lpstr>Gotham-Bold</vt:lpstr>
      <vt:lpstr>Gotham-Book</vt:lpstr>
      <vt:lpstr>Helvetica</vt:lpstr>
      <vt:lpstr>Helvetica Neue</vt:lpstr>
      <vt:lpstr>McKinsey Sans</vt:lpstr>
      <vt:lpstr>NexusSerif</vt:lpstr>
      <vt:lpstr>Noto Sans Symbols</vt:lpstr>
      <vt:lpstr>Open Sans</vt:lpstr>
      <vt:lpstr>open_sansregular</vt:lpstr>
      <vt:lpstr>Proxima Soft</vt:lpstr>
      <vt:lpstr>Roboto</vt:lpstr>
      <vt:lpstr>Segoe UI</vt:lpstr>
      <vt:lpstr>Source Sans Pro</vt:lpstr>
      <vt:lpstr>Symbol</vt:lpstr>
      <vt:lpstr>Times New Roman</vt:lpstr>
      <vt:lpstr>Verdana</vt:lpstr>
      <vt:lpstr>Wingdings</vt:lpstr>
      <vt:lpstr>Office Theme</vt:lpstr>
      <vt:lpstr>Office Theme</vt:lpstr>
      <vt:lpstr>3_Office Theme</vt:lpstr>
      <vt:lpstr>We Value Nature</vt:lpstr>
      <vt:lpstr>We Value Nature – Who are we?</vt:lpstr>
      <vt:lpstr>Module 2 training development – Acknowledging contributors </vt:lpstr>
      <vt:lpstr>We Value Nature training is open </vt:lpstr>
      <vt:lpstr>A few “house rules” – virtual training</vt:lpstr>
      <vt:lpstr>A few “house rules” – in person training</vt:lpstr>
      <vt:lpstr>We Value Nature’s business training on natural capital – link to M1</vt:lpstr>
      <vt:lpstr>Learning objectives of module 2</vt:lpstr>
      <vt:lpstr>Agenda – 2 hour training</vt:lpstr>
      <vt:lpstr>Training material</vt:lpstr>
      <vt:lpstr>Introductions</vt:lpstr>
      <vt:lpstr>Who is your support team for today?</vt:lpstr>
      <vt:lpstr>Introductions – who are you?  </vt:lpstr>
      <vt:lpstr>Introductions – who are you? </vt:lpstr>
      <vt:lpstr>Who is in the room?</vt:lpstr>
      <vt:lpstr>Introductions </vt:lpstr>
      <vt:lpstr>Agenda – 2 hour training</vt:lpstr>
      <vt:lpstr>Setting the scene  and a brief re-cap on natural capital</vt:lpstr>
      <vt:lpstr>Integrating approaches and linking with other capitals</vt:lpstr>
      <vt:lpstr>Knowledge check</vt:lpstr>
      <vt:lpstr>How to use Mentimeter</vt:lpstr>
      <vt:lpstr>Natural Capital Definition</vt:lpstr>
      <vt:lpstr>PowerPoint-presentatie</vt:lpstr>
      <vt:lpstr>Ecosystem Services</vt:lpstr>
      <vt:lpstr>Business depends on &amp; impacts natural capital</vt:lpstr>
      <vt:lpstr>What is the Natural Capital Protocol &amp; how does it work?</vt:lpstr>
      <vt:lpstr>The Natural Capital Protocol</vt:lpstr>
      <vt:lpstr>What parts of the Natural Capital Protocol will we cover?</vt:lpstr>
      <vt:lpstr>Why assess your impacts &amp; dependencies? The business case…</vt:lpstr>
      <vt:lpstr>Linkages with other key concepts</vt:lpstr>
      <vt:lpstr>Linkages with other key concepts: examples</vt:lpstr>
      <vt:lpstr>Agenda – 2 hour training</vt:lpstr>
      <vt:lpstr>Engaging the supply chain on natural capital</vt:lpstr>
      <vt:lpstr>Engaging farmers towards a sustainable F&amp;B sector</vt:lpstr>
      <vt:lpstr>Why engaging with farmers on natural capital?</vt:lpstr>
      <vt:lpstr>Why engaging with farmers on natural capital?</vt:lpstr>
      <vt:lpstr>How does a sustainable production landscape look like?</vt:lpstr>
      <vt:lpstr>How to organize sustainable change at farm level?</vt:lpstr>
      <vt:lpstr>How to engage with farmers on the topic of natural capital?</vt:lpstr>
      <vt:lpstr>How to engage with farmers on the topic of natural capital?</vt:lpstr>
      <vt:lpstr>Mentimeter</vt:lpstr>
      <vt:lpstr>Moving to the other end of the supply chain: the consumer</vt:lpstr>
      <vt:lpstr>Relevant consumer trends</vt:lpstr>
      <vt:lpstr>How to engage consumers on natural capital?</vt:lpstr>
      <vt:lpstr>Mentimeter</vt:lpstr>
      <vt:lpstr>Agenda – 2 hour training</vt:lpstr>
      <vt:lpstr>Concrete steps to undertaking a 1st natural capital assessment</vt:lpstr>
      <vt:lpstr>Identifying your natural capital impacts &amp; dependencies</vt:lpstr>
      <vt:lpstr>Concrete steps to undertaking a 1st natural capital assessment</vt:lpstr>
      <vt:lpstr>Optional video – practical example of impacts/dependencies</vt:lpstr>
      <vt:lpstr>Natural capital impacts &amp; impact drivers</vt:lpstr>
      <vt:lpstr>Impact pathway</vt:lpstr>
      <vt:lpstr>Natural capital dependencies</vt:lpstr>
      <vt:lpstr>Dependency pathway </vt:lpstr>
      <vt:lpstr>Agenda – 2 hour training</vt:lpstr>
      <vt:lpstr>Business example – Los Fiordos</vt:lpstr>
      <vt:lpstr>Business example – Los Fiordos (continued)</vt:lpstr>
      <vt:lpstr>Ecosystem Services</vt:lpstr>
      <vt:lpstr>Group exercise</vt:lpstr>
      <vt:lpstr>Group exercise in breakout rooms</vt:lpstr>
      <vt:lpstr>Group exercise at tables</vt:lpstr>
      <vt:lpstr>Share your key highlights!</vt:lpstr>
      <vt:lpstr>Business example – Los Fiordos, Chile</vt:lpstr>
      <vt:lpstr>Los Fiordos’ Value Added Statement</vt:lpstr>
      <vt:lpstr>What may be the most material natural capital impact and dependency for your business? </vt:lpstr>
      <vt:lpstr>Where are we in the learning objectives</vt:lpstr>
      <vt:lpstr>PowerPoint-presentatie</vt:lpstr>
      <vt:lpstr>Agenda – 2 hour training</vt:lpstr>
      <vt:lpstr>Scoping an assessment</vt:lpstr>
      <vt:lpstr>Concrete steps to undertaking a 1st natural capital assessment</vt:lpstr>
      <vt:lpstr>Business application</vt:lpstr>
      <vt:lpstr>Distribution of assessments across sectors</vt:lpstr>
      <vt:lpstr>Overview of current assessments in the F&amp;B sector</vt:lpstr>
      <vt:lpstr>Business applications in numbers</vt:lpstr>
      <vt:lpstr>Assessments: Measure &amp; Value</vt:lpstr>
      <vt:lpstr>Ways of describing value</vt:lpstr>
      <vt:lpstr>Measure &amp; Value in practice</vt:lpstr>
      <vt:lpstr>Measure &amp; Value in practice</vt:lpstr>
      <vt:lpstr>Example of a qualitative assessment from an SME in the fishery industry</vt:lpstr>
      <vt:lpstr>Why is monetary valuation useful and/or contentious?</vt:lpstr>
      <vt:lpstr>Project ambition: scoping an assessment</vt:lpstr>
      <vt:lpstr>PowerPoint-presentatie</vt:lpstr>
      <vt:lpstr>PowerPoint-presentatie</vt:lpstr>
      <vt:lpstr>Business example – </vt:lpstr>
      <vt:lpstr>Business example – </vt:lpstr>
      <vt:lpstr>So what could the scope of work look like for  The Coca-Cola Company based on the information we have? </vt:lpstr>
      <vt:lpstr>Business example – The Coca-Cola Company </vt:lpstr>
      <vt:lpstr>PowerPoint-presentatie</vt:lpstr>
      <vt:lpstr>The Coca-Cola Company’ Natural Capital assessment</vt:lpstr>
      <vt:lpstr>PowerPoint-presentatie</vt:lpstr>
      <vt:lpstr>Natural Capital Stories</vt:lpstr>
      <vt:lpstr>Where are we in the learning objectives</vt:lpstr>
      <vt:lpstr>Agenda – 2 hour training</vt:lpstr>
      <vt:lpstr>Concrete steps to undertaking a 1st natural capital assessment</vt:lpstr>
      <vt:lpstr>Practical considerations</vt:lpstr>
      <vt:lpstr>Planning an assessment</vt:lpstr>
      <vt:lpstr>Other considerations</vt:lpstr>
      <vt:lpstr>Practical tips &amp; success factors</vt:lpstr>
      <vt:lpstr>Useful tools &amp; resources</vt:lpstr>
      <vt:lpstr>Natural Capital Toolkit example</vt:lpstr>
      <vt:lpstr>Tools to Determine Impacts and Dependencies</vt:lpstr>
      <vt:lpstr>Tools to Determine Impacts and Dependencies</vt:lpstr>
      <vt:lpstr>Ecosystem Quantitative Valuation: data sources</vt:lpstr>
      <vt:lpstr>Ecosystem Monetary Valuation: data sources</vt:lpstr>
      <vt:lpstr>Ecosystem (Monetary) Valuation Tools </vt:lpstr>
      <vt:lpstr>Companies are Experimenting &amp; Sharing</vt:lpstr>
      <vt:lpstr>Where are we in the learning objectives</vt:lpstr>
      <vt:lpstr>Agenda – 2 hour training</vt:lpstr>
      <vt:lpstr>Presentation of case studies</vt:lpstr>
      <vt:lpstr>Case study presentation from xyz</vt:lpstr>
      <vt:lpstr>Agenda – 2 hour training</vt:lpstr>
      <vt:lpstr>Wrap-up &amp; next steps</vt:lpstr>
      <vt:lpstr>Key take-aways / Closing word</vt:lpstr>
      <vt:lpstr>Creating an inducive company environment for integrating natural capital</vt:lpstr>
      <vt:lpstr>Creating an inducive company environment for integrating natural capital</vt:lpstr>
      <vt:lpstr>Mentimeter closing questions</vt:lpstr>
      <vt:lpstr>How to use Mentimeter</vt:lpstr>
      <vt:lpstr>PowerPoint-presentatie</vt:lpstr>
      <vt:lpstr>Next steps that YOU can take</vt:lpstr>
      <vt:lpstr>We are here to help!</vt:lpstr>
      <vt:lpstr>PowerPoint-presentatie</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Iris Visser</cp:lastModifiedBy>
  <cp:revision>255</cp:revision>
  <dcterms:created xsi:type="dcterms:W3CDTF">2019-02-27T14:09:40Z</dcterms:created>
  <dcterms:modified xsi:type="dcterms:W3CDTF">2021-05-17T13:58:14Z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