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83" r:id="rId6"/>
    <p:sldMasterId id="2147483715" r:id="rId7"/>
    <p:sldMasterId id="2147483728" r:id="rId8"/>
    <p:sldMasterId id="2147483740" r:id="rId9"/>
    <p:sldMasterId id="2147483767" r:id="rId10"/>
  </p:sldMasterIdLst>
  <p:notesMasterIdLst>
    <p:notesMasterId r:id="rId97"/>
  </p:notesMasterIdLst>
  <p:handoutMasterIdLst>
    <p:handoutMasterId r:id="rId98"/>
  </p:handoutMasterIdLst>
  <p:sldIdLst>
    <p:sldId id="4617" r:id="rId11"/>
    <p:sldId id="4405" r:id="rId12"/>
    <p:sldId id="2134804431" r:id="rId13"/>
    <p:sldId id="4588" r:id="rId14"/>
    <p:sldId id="272" r:id="rId15"/>
    <p:sldId id="2134804364" r:id="rId16"/>
    <p:sldId id="4595" r:id="rId17"/>
    <p:sldId id="4592" r:id="rId18"/>
    <p:sldId id="4591" r:id="rId19"/>
    <p:sldId id="1887" r:id="rId20"/>
    <p:sldId id="259" r:id="rId21"/>
    <p:sldId id="4587" r:id="rId22"/>
    <p:sldId id="2134804260" r:id="rId23"/>
    <p:sldId id="4412" r:id="rId24"/>
    <p:sldId id="2134804426" r:id="rId25"/>
    <p:sldId id="2134804441" r:id="rId26"/>
    <p:sldId id="1895" r:id="rId27"/>
    <p:sldId id="4416" r:id="rId28"/>
    <p:sldId id="2134804434" r:id="rId29"/>
    <p:sldId id="4414" r:id="rId30"/>
    <p:sldId id="2134804362" r:id="rId31"/>
    <p:sldId id="2134804384" r:id="rId32"/>
    <p:sldId id="2134804344" r:id="rId33"/>
    <p:sldId id="2134804334" r:id="rId34"/>
    <p:sldId id="2134804355" r:id="rId35"/>
    <p:sldId id="2134804442" r:id="rId36"/>
    <p:sldId id="2134804437" r:id="rId37"/>
    <p:sldId id="270" r:id="rId38"/>
    <p:sldId id="871" r:id="rId39"/>
    <p:sldId id="4425" r:id="rId40"/>
    <p:sldId id="273" r:id="rId41"/>
    <p:sldId id="4328" r:id="rId42"/>
    <p:sldId id="4440" r:id="rId43"/>
    <p:sldId id="4593" r:id="rId44"/>
    <p:sldId id="2134804443" r:id="rId45"/>
    <p:sldId id="275" r:id="rId46"/>
    <p:sldId id="1888" r:id="rId47"/>
    <p:sldId id="878" r:id="rId48"/>
    <p:sldId id="4629" r:id="rId49"/>
    <p:sldId id="2134804343" r:id="rId50"/>
    <p:sldId id="2134804300" r:id="rId51"/>
    <p:sldId id="4458" r:id="rId52"/>
    <p:sldId id="2134804349" r:id="rId53"/>
    <p:sldId id="2134804359" r:id="rId54"/>
    <p:sldId id="2134804348" r:id="rId55"/>
    <p:sldId id="4457" r:id="rId56"/>
    <p:sldId id="2134804360" r:id="rId57"/>
    <p:sldId id="2134804444" r:id="rId58"/>
    <p:sldId id="867" r:id="rId59"/>
    <p:sldId id="289" r:id="rId60"/>
    <p:sldId id="290" r:id="rId61"/>
    <p:sldId id="4585" r:id="rId62"/>
    <p:sldId id="4418" r:id="rId63"/>
    <p:sldId id="4347" r:id="rId64"/>
    <p:sldId id="4484" r:id="rId65"/>
    <p:sldId id="2134804445" r:id="rId66"/>
    <p:sldId id="4317" r:id="rId67"/>
    <p:sldId id="2134804236" r:id="rId68"/>
    <p:sldId id="2134804288" r:id="rId69"/>
    <p:sldId id="4613" r:id="rId70"/>
    <p:sldId id="2134804342" r:id="rId71"/>
    <p:sldId id="2134804291" r:id="rId72"/>
    <p:sldId id="4386" r:id="rId73"/>
    <p:sldId id="4601" r:id="rId74"/>
    <p:sldId id="2134804290" r:id="rId75"/>
    <p:sldId id="2134804446" r:id="rId76"/>
    <p:sldId id="4573" r:id="rId77"/>
    <p:sldId id="2134804354" r:id="rId78"/>
    <p:sldId id="4574" r:id="rId79"/>
    <p:sldId id="2134804447" r:id="rId80"/>
    <p:sldId id="4322" r:id="rId81"/>
    <p:sldId id="4442" r:id="rId82"/>
    <p:sldId id="2134804448" r:id="rId83"/>
    <p:sldId id="4497" r:id="rId84"/>
    <p:sldId id="4376" r:id="rId85"/>
    <p:sldId id="4431" r:id="rId86"/>
    <p:sldId id="2134804340" r:id="rId87"/>
    <p:sldId id="2134804356" r:id="rId88"/>
    <p:sldId id="4598" r:id="rId89"/>
    <p:sldId id="2134804429" r:id="rId90"/>
    <p:sldId id="2134804234" r:id="rId91"/>
    <p:sldId id="4430" r:id="rId92"/>
    <p:sldId id="4578" r:id="rId93"/>
    <p:sldId id="4446" r:id="rId94"/>
    <p:sldId id="257" r:id="rId95"/>
    <p:sldId id="2134804243" r:id="rId96"/>
  </p:sldIdLst>
  <p:sldSz cx="12192000" cy="6858000"/>
  <p:notesSz cx="1895475"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uest User" initials="GU [2]" lastIdx="17" clrIdx="6">
    <p:extLst>
      <p:ext uri="{19B8F6BF-5375-455C-9EA6-DF929625EA0E}">
        <p15:presenceInfo xmlns:p15="http://schemas.microsoft.com/office/powerpoint/2012/main" userId="S::urn:spo:anon#bb09362be0f916736ac721a0a3071673f4fca2700aceb2c9c7186c0f62a0272a::" providerId="AD"/>
      </p:ext>
    </p:extLst>
  </p:cmAuthor>
  <p:cmAuthor id="1" name="Katia Bonga" initials="KB" lastIdx="56" clrIdx="0">
    <p:extLst>
      <p:ext uri="{19B8F6BF-5375-455C-9EA6-DF929625EA0E}">
        <p15:presenceInfo xmlns:p15="http://schemas.microsoft.com/office/powerpoint/2012/main" userId="S::Bonga@wbcsd.org::5e24d649-f790-44c8-b336-b53f1207ffb2" providerId="AD"/>
      </p:ext>
    </p:extLst>
  </p:cmAuthor>
  <p:cmAuthor id="8" name="Lotte  Van Helden" initials="LVH" lastIdx="4" clrIdx="7">
    <p:extLst>
      <p:ext uri="{19B8F6BF-5375-455C-9EA6-DF929625EA0E}">
        <p15:presenceInfo xmlns:p15="http://schemas.microsoft.com/office/powerpoint/2012/main" userId="Lotte  Van Helden" providerId="None"/>
      </p:ext>
    </p:extLst>
  </p:cmAuthor>
  <p:cmAuthor id="2" name="Guest User" initials="GU" lastIdx="23" clrIdx="1">
    <p:extLst>
      <p:ext uri="{19B8F6BF-5375-455C-9EA6-DF929625EA0E}">
        <p15:presenceInfo xmlns:p15="http://schemas.microsoft.com/office/powerpoint/2012/main" userId="S::urn:spo:anon#8ae6e2a7a3b67701052d3067a6ba580ea01565f7cf8bb02b5144515cebeecd57::" providerId="AD"/>
      </p:ext>
    </p:extLst>
  </p:cmAuthor>
  <p:cmAuthor id="9" name="Iris Visser" initials="IV [2]" lastIdx="33" clrIdx="8">
    <p:extLst>
      <p:ext uri="{19B8F6BF-5375-455C-9EA6-DF929625EA0E}">
        <p15:presenceInfo xmlns:p15="http://schemas.microsoft.com/office/powerpoint/2012/main" userId="S::iris@natuurverdubbelaars.onmicrosoft.com::0f884832-f886-4163-a751-3c84f91db516" providerId="AD"/>
      </p:ext>
    </p:extLst>
  </p:cmAuthor>
  <p:cmAuthor id="3" name="Francesca Jaworska" initials="FJ" lastIdx="30" clrIdx="2">
    <p:extLst>
      <p:ext uri="{19B8F6BF-5375-455C-9EA6-DF929625EA0E}">
        <p15:presenceInfo xmlns:p15="http://schemas.microsoft.com/office/powerpoint/2012/main" userId="S::Jaworska@wbcsd.org::9ea13185-f500-4e8b-879d-7f5c007fa537" providerId="AD"/>
      </p:ext>
    </p:extLst>
  </p:cmAuthor>
  <p:cmAuthor id="4" name="Iris Visser" initials="IV" lastIdx="42" clrIdx="3">
    <p:extLst>
      <p:ext uri="{19B8F6BF-5375-455C-9EA6-DF929625EA0E}">
        <p15:presenceInfo xmlns:p15="http://schemas.microsoft.com/office/powerpoint/2012/main" userId="b3b80e0e0de5c98e" providerId="Windows Live"/>
      </p:ext>
    </p:extLst>
  </p:cmAuthor>
  <p:cmAuthor id="5" name="Helden, L.B.J. van (Lotte)" initials="HLv(" lastIdx="73" clrIdx="4">
    <p:extLst>
      <p:ext uri="{19B8F6BF-5375-455C-9EA6-DF929625EA0E}">
        <p15:presenceInfo xmlns:p15="http://schemas.microsoft.com/office/powerpoint/2012/main" userId="Helden, L.B.J. van (Lotte)" providerId="None"/>
      </p:ext>
    </p:extLst>
  </p:cmAuthor>
  <p:cmAuthor id="6" name="Daan Groot" initials="DG" lastIdx="1" clrIdx="5">
    <p:extLst>
      <p:ext uri="{19B8F6BF-5375-455C-9EA6-DF929625EA0E}">
        <p15:presenceInfo xmlns:p15="http://schemas.microsoft.com/office/powerpoint/2012/main" userId="S::natuurverdubbelaars@natuurverdubbelaars.onmicrosoft.com::d328ca3e-1f49-4a6a-b26b-42374e5c0e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BAED"/>
    <a:srgbClr val="B8CF4A"/>
    <a:srgbClr val="23BAED"/>
    <a:srgbClr val="00BCF2"/>
    <a:srgbClr val="4A7D95"/>
    <a:srgbClr val="FF6699"/>
    <a:srgbClr val="000000"/>
    <a:srgbClr val="33CCCC"/>
    <a:srgbClr val="FFCC66"/>
    <a:srgbClr val="BBD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14"/>
    <p:restoredTop sz="81829" autoAdjust="0"/>
  </p:normalViewPr>
  <p:slideViewPr>
    <p:cSldViewPr snapToGrid="0">
      <p:cViewPr varScale="1">
        <p:scale>
          <a:sx n="65" d="100"/>
          <a:sy n="65" d="100"/>
        </p:scale>
        <p:origin x="66" y="696"/>
      </p:cViewPr>
      <p:guideLst>
        <p:guide orient="horz" pos="2160"/>
        <p:guide pos="3840"/>
      </p:guideLst>
    </p:cSldViewPr>
  </p:slideViewPr>
  <p:notesTextViewPr>
    <p:cViewPr>
      <p:scale>
        <a:sx n="75" d="100"/>
        <a:sy n="75"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handoutMaster" Target="handoutMasters/handout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IMVis\Downloads\NCC%20CSDB%20highlights_adapte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IMVis\Downloads\NCC%20CSDB%20highlights_adapted.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86-40ED-89C5-3B22DFE4E4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A86-40ED-89C5-3B22DFE4E4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86-40ED-89C5-3B22DFE4E4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A86-40ED-89C5-3B22DFE4E49F}"/>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'NC SHC'!$B$2:$B$5</c:f>
              <c:strCache>
                <c:ptCount val="4"/>
                <c:pt idx="0">
                  <c:v>Natural capital only</c:v>
                </c:pt>
                <c:pt idx="1">
                  <c:v>Natural, social and human</c:v>
                </c:pt>
                <c:pt idx="2">
                  <c:v>Social and human only</c:v>
                </c:pt>
                <c:pt idx="3">
                  <c:v>Unspecified</c:v>
                </c:pt>
              </c:strCache>
            </c:strRef>
          </c:cat>
          <c:val>
            <c:numRef>
              <c:f>'NC SHC'!$C$2:$C$5</c:f>
              <c:numCache>
                <c:formatCode>General</c:formatCode>
                <c:ptCount val="4"/>
                <c:pt idx="0">
                  <c:v>105</c:v>
                </c:pt>
                <c:pt idx="1">
                  <c:v>27</c:v>
                </c:pt>
                <c:pt idx="2">
                  <c:v>10</c:v>
                </c:pt>
                <c:pt idx="3">
                  <c:v>31</c:v>
                </c:pt>
              </c:numCache>
            </c:numRef>
          </c:val>
          <c:extLst>
            <c:ext xmlns:c16="http://schemas.microsoft.com/office/drawing/2014/chart" uri="{C3380CC4-5D6E-409C-BE32-E72D297353CC}">
              <c16:uniqueId val="{00000008-CA86-40ED-89C5-3B22DFE4E49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D3-4F8E-807E-C408EA4EF0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D3-4F8E-807E-C408EA4EF0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D3-4F8E-807E-C408EA4EF085}"/>
              </c:ext>
            </c:extLst>
          </c:dPt>
          <c:dLbls>
            <c:dLbl>
              <c:idx val="1"/>
              <c:dLblPos val="outEnd"/>
              <c:showLegendKey val="0"/>
              <c:showVal val="0"/>
              <c:showCatName val="1"/>
              <c:showSerName val="0"/>
              <c:showPercent val="1"/>
              <c:showBubbleSize val="0"/>
              <c:extLst>
                <c:ext xmlns:c15="http://schemas.microsoft.com/office/drawing/2012/chart" uri="{CE6537A1-D6FC-4f65-9D91-7224C49458BB}">
                  <c15:layout>
                    <c:manualLayout>
                      <c:w val="0.22532188163659492"/>
                      <c:h val="0.17591256994387461"/>
                    </c:manualLayout>
                  </c15:layout>
                </c:ext>
                <c:ext xmlns:c16="http://schemas.microsoft.com/office/drawing/2014/chart" uri="{C3380CC4-5D6E-409C-BE32-E72D297353CC}">
                  <c16:uniqueId val="{00000003-FAD3-4F8E-807E-C408EA4EF085}"/>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'Company type'!$B$2:$B$4</c:f>
              <c:strCache>
                <c:ptCount val="3"/>
                <c:pt idx="0">
                  <c:v>Business </c:v>
                </c:pt>
                <c:pt idx="1">
                  <c:v>Government</c:v>
                </c:pt>
                <c:pt idx="2">
                  <c:v>Finance</c:v>
                </c:pt>
              </c:strCache>
            </c:strRef>
          </c:cat>
          <c:val>
            <c:numRef>
              <c:f>'Company type'!$C$2:$C$4</c:f>
              <c:numCache>
                <c:formatCode>General</c:formatCode>
                <c:ptCount val="3"/>
                <c:pt idx="0">
                  <c:v>112</c:v>
                </c:pt>
                <c:pt idx="1">
                  <c:v>43</c:v>
                </c:pt>
                <c:pt idx="2">
                  <c:v>17</c:v>
                </c:pt>
              </c:numCache>
            </c:numRef>
          </c:val>
          <c:extLst>
            <c:ext xmlns:c16="http://schemas.microsoft.com/office/drawing/2014/chart" uri="{C3380CC4-5D6E-409C-BE32-E72D297353CC}">
              <c16:uniqueId val="{00000006-FAD3-4F8E-807E-C408EA4EF08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776-4B97-A6B4-1A09082A81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776-4B97-A6B4-1A09082A81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776-4B97-A6B4-1A09082A81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776-4B97-A6B4-1A09082A81CC}"/>
              </c:ext>
            </c:extLst>
          </c:dPt>
          <c:dLbls>
            <c:dLbl>
              <c:idx val="2"/>
              <c:layout>
                <c:manualLayout>
                  <c:x val="-4.5352646790824007E-2"/>
                  <c:y val="0.1385759062619831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776-4B97-A6B4-1A09082A81CC}"/>
                </c:ext>
              </c:extLst>
            </c:dLbl>
            <c:dLbl>
              <c:idx val="3"/>
              <c:layout>
                <c:manualLayout>
                  <c:x val="6.2808781286743283E-3"/>
                  <c:y val="0"/>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3153657782115017"/>
                      <c:h val="0.18629017356757999"/>
                    </c:manualLayout>
                  </c15:layout>
                </c:ext>
                <c:ext xmlns:c16="http://schemas.microsoft.com/office/drawing/2014/chart" uri="{C3380CC4-5D6E-409C-BE32-E72D297353CC}">
                  <c16:uniqueId val="{00000007-B776-4B97-A6B4-1A09082A81CC}"/>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'NC SHC'!$B$2:$B$5</c:f>
              <c:strCache>
                <c:ptCount val="4"/>
                <c:pt idx="0">
                  <c:v>Natural capital only</c:v>
                </c:pt>
                <c:pt idx="1">
                  <c:v>Natural, social and human</c:v>
                </c:pt>
                <c:pt idx="2">
                  <c:v>Social and human only</c:v>
                </c:pt>
                <c:pt idx="3">
                  <c:v>Unspecified</c:v>
                </c:pt>
              </c:strCache>
            </c:strRef>
          </c:cat>
          <c:val>
            <c:numRef>
              <c:f>'NC SHC'!$C$2:$C$5</c:f>
              <c:numCache>
                <c:formatCode>General</c:formatCode>
                <c:ptCount val="4"/>
                <c:pt idx="0">
                  <c:v>12</c:v>
                </c:pt>
                <c:pt idx="1">
                  <c:v>4</c:v>
                </c:pt>
                <c:pt idx="2">
                  <c:v>2</c:v>
                </c:pt>
                <c:pt idx="3">
                  <c:v>2</c:v>
                </c:pt>
              </c:numCache>
            </c:numRef>
          </c:val>
          <c:extLst>
            <c:ext xmlns:c16="http://schemas.microsoft.com/office/drawing/2014/chart" uri="{C3380CC4-5D6E-409C-BE32-E72D297353CC}">
              <c16:uniqueId val="{00000008-B776-4B97-A6B4-1A09082A81C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44D-44E1-855E-71649135EDB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4D-44E1-855E-71649135EDBA}"/>
              </c:ext>
            </c:extLst>
          </c:dPt>
          <c:dLbls>
            <c:dLbl>
              <c:idx val="0"/>
              <c:layout>
                <c:manualLayout>
                  <c:x val="8.2016538338475178E-2"/>
                  <c:y val="-8.79326057737218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44D-44E1-855E-71649135EDBA}"/>
                </c:ext>
              </c:extLst>
            </c:dLbl>
            <c:dLbl>
              <c:idx val="1"/>
              <c:layout>
                <c:manualLayout>
                  <c:x val="-7.7480077753561624E-2"/>
                  <c:y val="8.3961633830588397E-2"/>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81549"/>
                        <a:gd name="adj2" fmla="val 67396"/>
                      </a:avLst>
                    </a:prstGeom>
                    <a:noFill/>
                    <a:ln>
                      <a:noFill/>
                    </a:ln>
                  </c15:spPr>
                </c:ext>
                <c:ext xmlns:c16="http://schemas.microsoft.com/office/drawing/2014/chart" uri="{C3380CC4-5D6E-409C-BE32-E72D297353CC}">
                  <c16:uniqueId val="{00000003-444D-44E1-855E-71649135EDBA}"/>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'Company type'!$B$2:$B$3</c:f>
              <c:strCache>
                <c:ptCount val="2"/>
                <c:pt idx="0">
                  <c:v>Business </c:v>
                </c:pt>
                <c:pt idx="1">
                  <c:v>Finance</c:v>
                </c:pt>
              </c:strCache>
            </c:strRef>
          </c:cat>
          <c:val>
            <c:numRef>
              <c:f>'Company type'!$C$2:$C$3</c:f>
              <c:numCache>
                <c:formatCode>General</c:formatCode>
                <c:ptCount val="2"/>
                <c:pt idx="0">
                  <c:v>16</c:v>
                </c:pt>
                <c:pt idx="1">
                  <c:v>3</c:v>
                </c:pt>
              </c:numCache>
            </c:numRef>
          </c:val>
          <c:extLst>
            <c:ext xmlns:c16="http://schemas.microsoft.com/office/drawing/2014/chart" uri="{C3380CC4-5D6E-409C-BE32-E72D297353CC}">
              <c16:uniqueId val="{00000004-444D-44E1-855E-71649135EDB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EEF02-94B0-468F-800E-4D3DB6DC7B99}" type="doc">
      <dgm:prSet loTypeId="urn:microsoft.com/office/officeart/2005/8/layout/process1" loCatId="process" qsTypeId="urn:microsoft.com/office/officeart/2005/8/quickstyle/simple1" qsCatId="simple" csTypeId="urn:microsoft.com/office/officeart/2005/8/colors/colorful5" csCatId="colorful" phldr="1"/>
      <dgm:spPr/>
    </dgm:pt>
    <dgm:pt modelId="{EF49CD9A-3372-408A-93C2-8866B26F4D44}">
      <dgm:prSet phldrT="[Text]" custT="1"/>
      <dgm:spPr>
        <a:solidFill>
          <a:srgbClr val="23BAED"/>
        </a:solidFill>
      </dgm:spPr>
      <dgm:t>
        <a:bodyPr/>
        <a:lstStyle/>
        <a:p>
          <a:pPr algn="ctr"/>
          <a:r>
            <a:rPr lang="en-GB" sz="1600" b="1" u="sng" kern="1200" dirty="0">
              <a:solidFill>
                <a:prstClr val="white"/>
              </a:solidFill>
              <a:latin typeface="Arial"/>
              <a:ea typeface="+mn-ea"/>
              <a:cs typeface="+mn-cs"/>
            </a:rPr>
            <a:t>Module 1</a:t>
          </a:r>
        </a:p>
        <a:p>
          <a:pPr algn="ctr"/>
          <a:r>
            <a:rPr lang="en-GB" sz="1600" b="0" kern="1200" dirty="0">
              <a:solidFill>
                <a:prstClr val="white"/>
              </a:solidFill>
              <a:latin typeface="+mn-lt"/>
              <a:ea typeface="+mn-ea"/>
              <a:cs typeface="+mn-cs"/>
            </a:rPr>
            <a:t>Understanding natural capital and the relationships with business decision-making &amp; risk management</a:t>
          </a:r>
          <a:endParaRPr lang="en-GB" sz="1600" kern="1200" dirty="0">
            <a:latin typeface="+mn-lt"/>
          </a:endParaRPr>
        </a:p>
      </dgm:t>
    </dgm:pt>
    <dgm:pt modelId="{4109B4CD-70AD-4982-8B39-404859283A24}" type="parTrans" cxnId="{700304F2-6802-4B7F-8C50-3E0C7759179C}">
      <dgm:prSet/>
      <dgm:spPr/>
      <dgm:t>
        <a:bodyPr/>
        <a:lstStyle/>
        <a:p>
          <a:endParaRPr lang="en-GB" sz="1600"/>
        </a:p>
      </dgm:t>
    </dgm:pt>
    <dgm:pt modelId="{791A1EDE-3759-4FF6-B31B-6F7F8BDAF7B7}" type="sibTrans" cxnId="{700304F2-6802-4B7F-8C50-3E0C7759179C}">
      <dgm:prSet custT="1"/>
      <dgm:spPr>
        <a:solidFill>
          <a:srgbClr val="23BAED"/>
        </a:solidFill>
      </dgm:spPr>
      <dgm:t>
        <a:bodyPr/>
        <a:lstStyle/>
        <a:p>
          <a:endParaRPr lang="en-GB" sz="1600"/>
        </a:p>
      </dgm:t>
    </dgm:pt>
    <dgm:pt modelId="{977B6136-457B-4825-8B86-BFF2E38C9FFD}">
      <dgm:prSet phldrT="[Text]" custT="1"/>
      <dgm:spPr>
        <a:solidFill>
          <a:srgbClr val="92D050"/>
        </a:solidFill>
      </dgm:spPr>
      <dgm:t>
        <a:bodyPr/>
        <a:lstStyle/>
        <a:p>
          <a:pPr algn="ctr"/>
          <a:r>
            <a:rPr lang="en-GB" sz="1600" b="1" u="sng" dirty="0"/>
            <a:t>Module 2</a:t>
          </a:r>
        </a:p>
        <a:p>
          <a:pPr algn="ctr"/>
          <a:r>
            <a:rPr lang="en-GB" sz="1600" dirty="0"/>
            <a:t>Acquiring the resources &amp; understanding needed to scope a first natural capital assessment</a:t>
          </a:r>
        </a:p>
      </dgm:t>
    </dgm:pt>
    <dgm:pt modelId="{323A3055-57A1-44E1-AA0A-BDDA34358FA0}" type="parTrans" cxnId="{E661B3F4-A4D4-4576-B3B4-D6B90281EFF4}">
      <dgm:prSet/>
      <dgm:spPr/>
      <dgm:t>
        <a:bodyPr/>
        <a:lstStyle/>
        <a:p>
          <a:endParaRPr lang="en-GB" sz="1600"/>
        </a:p>
      </dgm:t>
    </dgm:pt>
    <dgm:pt modelId="{1980FBE3-2FE3-4867-9FBD-3E15270B0E75}" type="sibTrans" cxnId="{E661B3F4-A4D4-4576-B3B4-D6B90281EFF4}">
      <dgm:prSet/>
      <dgm:spPr>
        <a:solidFill>
          <a:srgbClr val="92D050"/>
        </a:solidFill>
      </dgm:spPr>
      <dgm:t>
        <a:bodyPr/>
        <a:lstStyle/>
        <a:p>
          <a:endParaRPr lang="en-GB" sz="1600"/>
        </a:p>
      </dgm:t>
    </dgm:pt>
    <dgm:pt modelId="{542E2CEF-BB60-45C2-B97D-DABFC65725BC}" type="pres">
      <dgm:prSet presAssocID="{E5DEEF02-94B0-468F-800E-4D3DB6DC7B99}" presName="Name0" presStyleCnt="0">
        <dgm:presLayoutVars>
          <dgm:dir/>
          <dgm:resizeHandles val="exact"/>
        </dgm:presLayoutVars>
      </dgm:prSet>
      <dgm:spPr/>
    </dgm:pt>
    <dgm:pt modelId="{A561E466-6C07-4FCD-B168-C21C9454CB3D}" type="pres">
      <dgm:prSet presAssocID="{EF49CD9A-3372-408A-93C2-8866B26F4D44}" presName="node" presStyleLbl="node1" presStyleIdx="0" presStyleCnt="2" custScaleY="63760" custLinFactNeighborX="-19047" custLinFactNeighborY="-262">
        <dgm:presLayoutVars>
          <dgm:bulletEnabled val="1"/>
        </dgm:presLayoutVars>
      </dgm:prSet>
      <dgm:spPr/>
    </dgm:pt>
    <dgm:pt modelId="{B3051D62-54B2-454D-BBBC-213D255DA6F9}" type="pres">
      <dgm:prSet presAssocID="{791A1EDE-3759-4FF6-B31B-6F7F8BDAF7B7}" presName="sibTrans" presStyleLbl="sibTrans2D1" presStyleIdx="0" presStyleCnt="1" custLinFactNeighborX="13244" custLinFactNeighborY="-711"/>
      <dgm:spPr/>
    </dgm:pt>
    <dgm:pt modelId="{16D91A14-D01E-466B-92D4-0B69A222683A}" type="pres">
      <dgm:prSet presAssocID="{791A1EDE-3759-4FF6-B31B-6F7F8BDAF7B7}" presName="connectorText" presStyleLbl="sibTrans2D1" presStyleIdx="0" presStyleCnt="1"/>
      <dgm:spPr/>
    </dgm:pt>
    <dgm:pt modelId="{E121EC85-CF63-4342-9EA2-E629CB077C6F}" type="pres">
      <dgm:prSet presAssocID="{977B6136-457B-4825-8B86-BFF2E38C9FFD}" presName="node" presStyleLbl="node1" presStyleIdx="1" presStyleCnt="2" custScaleY="63760" custLinFactNeighborX="-13113" custLinFactNeighborY="-571">
        <dgm:presLayoutVars>
          <dgm:bulletEnabled val="1"/>
        </dgm:presLayoutVars>
      </dgm:prSet>
      <dgm:spPr/>
    </dgm:pt>
  </dgm:ptLst>
  <dgm:cxnLst>
    <dgm:cxn modelId="{133A114E-AF98-4F1D-B6D0-1EF1B7F42337}" type="presOf" srcId="{977B6136-457B-4825-8B86-BFF2E38C9FFD}" destId="{E121EC85-CF63-4342-9EA2-E629CB077C6F}" srcOrd="0" destOrd="0" presId="urn:microsoft.com/office/officeart/2005/8/layout/process1"/>
    <dgm:cxn modelId="{8F352777-880F-4DD6-8803-6201FBA876BE}" type="presOf" srcId="{791A1EDE-3759-4FF6-B31B-6F7F8BDAF7B7}" destId="{16D91A14-D01E-466B-92D4-0B69A222683A}" srcOrd="1" destOrd="0" presId="urn:microsoft.com/office/officeart/2005/8/layout/process1"/>
    <dgm:cxn modelId="{9DFD37D9-ACE6-4BA5-A51B-328E41768F63}" type="presOf" srcId="{EF49CD9A-3372-408A-93C2-8866B26F4D44}" destId="{A561E466-6C07-4FCD-B168-C21C9454CB3D}" srcOrd="0" destOrd="0" presId="urn:microsoft.com/office/officeart/2005/8/layout/process1"/>
    <dgm:cxn modelId="{700304F2-6802-4B7F-8C50-3E0C7759179C}" srcId="{E5DEEF02-94B0-468F-800E-4D3DB6DC7B99}" destId="{EF49CD9A-3372-408A-93C2-8866B26F4D44}" srcOrd="0" destOrd="0" parTransId="{4109B4CD-70AD-4982-8B39-404859283A24}" sibTransId="{791A1EDE-3759-4FF6-B31B-6F7F8BDAF7B7}"/>
    <dgm:cxn modelId="{411D98F3-DC3E-4B0B-95CF-EE6370147A44}" type="presOf" srcId="{E5DEEF02-94B0-468F-800E-4D3DB6DC7B99}" destId="{542E2CEF-BB60-45C2-B97D-DABFC65725BC}" srcOrd="0" destOrd="0" presId="urn:microsoft.com/office/officeart/2005/8/layout/process1"/>
    <dgm:cxn modelId="{E661B3F4-A4D4-4576-B3B4-D6B90281EFF4}" srcId="{E5DEEF02-94B0-468F-800E-4D3DB6DC7B99}" destId="{977B6136-457B-4825-8B86-BFF2E38C9FFD}" srcOrd="1" destOrd="0" parTransId="{323A3055-57A1-44E1-AA0A-BDDA34358FA0}" sibTransId="{1980FBE3-2FE3-4867-9FBD-3E15270B0E75}"/>
    <dgm:cxn modelId="{7DBDBBFC-8972-4318-9EEA-734C99F5DC1E}" type="presOf" srcId="{791A1EDE-3759-4FF6-B31B-6F7F8BDAF7B7}" destId="{B3051D62-54B2-454D-BBBC-213D255DA6F9}" srcOrd="0" destOrd="0" presId="urn:microsoft.com/office/officeart/2005/8/layout/process1"/>
    <dgm:cxn modelId="{5667D5E5-D352-4E41-9BA0-8411A368D432}" type="presParOf" srcId="{542E2CEF-BB60-45C2-B97D-DABFC65725BC}" destId="{A561E466-6C07-4FCD-B168-C21C9454CB3D}" srcOrd="0" destOrd="0" presId="urn:microsoft.com/office/officeart/2005/8/layout/process1"/>
    <dgm:cxn modelId="{3C802958-7B77-44CD-B239-909B65B3C29C}" type="presParOf" srcId="{542E2CEF-BB60-45C2-B97D-DABFC65725BC}" destId="{B3051D62-54B2-454D-BBBC-213D255DA6F9}" srcOrd="1" destOrd="0" presId="urn:microsoft.com/office/officeart/2005/8/layout/process1"/>
    <dgm:cxn modelId="{125712A2-57BD-4961-A886-76A1588B54E8}" type="presParOf" srcId="{B3051D62-54B2-454D-BBBC-213D255DA6F9}" destId="{16D91A14-D01E-466B-92D4-0B69A222683A}" srcOrd="0" destOrd="0" presId="urn:microsoft.com/office/officeart/2005/8/layout/process1"/>
    <dgm:cxn modelId="{466AD0B4-35AB-4398-A88C-CEC221A34A97}" type="presParOf" srcId="{542E2CEF-BB60-45C2-B97D-DABFC65725BC}" destId="{E121EC85-CF63-4342-9EA2-E629CB077C6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1E466-6C07-4FCD-B168-C21C9454CB3D}">
      <dsp:nvSpPr>
        <dsp:cNvPr id="0" name=""/>
        <dsp:cNvSpPr/>
      </dsp:nvSpPr>
      <dsp:spPr>
        <a:xfrm>
          <a:off x="0" y="0"/>
          <a:ext cx="3978113" cy="1203401"/>
        </a:xfrm>
        <a:prstGeom prst="roundRect">
          <a:avLst>
            <a:gd name="adj" fmla="val 10000"/>
          </a:avLst>
        </a:prstGeom>
        <a:solidFill>
          <a:srgbClr val="23BA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u="sng" kern="1200" dirty="0">
              <a:solidFill>
                <a:prstClr val="white"/>
              </a:solidFill>
              <a:latin typeface="Arial"/>
              <a:ea typeface="+mn-ea"/>
              <a:cs typeface="+mn-cs"/>
            </a:rPr>
            <a:t>Module 1</a:t>
          </a:r>
        </a:p>
        <a:p>
          <a:pPr marL="0" lvl="0" indent="0" algn="ctr" defTabSz="711200">
            <a:lnSpc>
              <a:spcPct val="90000"/>
            </a:lnSpc>
            <a:spcBef>
              <a:spcPct val="0"/>
            </a:spcBef>
            <a:spcAft>
              <a:spcPct val="35000"/>
            </a:spcAft>
            <a:buNone/>
          </a:pPr>
          <a:r>
            <a:rPr lang="en-GB" sz="1600" b="0" kern="1200" dirty="0">
              <a:solidFill>
                <a:prstClr val="white"/>
              </a:solidFill>
              <a:latin typeface="+mn-lt"/>
              <a:ea typeface="+mn-ea"/>
              <a:cs typeface="+mn-cs"/>
            </a:rPr>
            <a:t>Understanding natural capital and the relationships with business decision-making &amp; risk management</a:t>
          </a:r>
          <a:endParaRPr lang="en-GB" sz="1600" kern="1200" dirty="0">
            <a:latin typeface="+mn-lt"/>
          </a:endParaRPr>
        </a:p>
      </dsp:txBody>
      <dsp:txXfrm>
        <a:off x="35246" y="35246"/>
        <a:ext cx="3907621" cy="1132909"/>
      </dsp:txXfrm>
    </dsp:sp>
    <dsp:sp modelId="{B3051D62-54B2-454D-BBBC-213D255DA6F9}">
      <dsp:nvSpPr>
        <dsp:cNvPr id="0" name=""/>
        <dsp:cNvSpPr/>
      </dsp:nvSpPr>
      <dsp:spPr>
        <a:xfrm>
          <a:off x="4422900" y="101399"/>
          <a:ext cx="736233" cy="986572"/>
        </a:xfrm>
        <a:prstGeom prst="rightArrow">
          <a:avLst>
            <a:gd name="adj1" fmla="val 60000"/>
            <a:gd name="adj2" fmla="val 50000"/>
          </a:avLst>
        </a:prstGeom>
        <a:solidFill>
          <a:srgbClr val="23BAE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422900" y="298713"/>
        <a:ext cx="515363" cy="591944"/>
      </dsp:txXfrm>
    </dsp:sp>
    <dsp:sp modelId="{E121EC85-CF63-4342-9EA2-E629CB077C6F}">
      <dsp:nvSpPr>
        <dsp:cNvPr id="0" name=""/>
        <dsp:cNvSpPr/>
      </dsp:nvSpPr>
      <dsp:spPr>
        <a:xfrm>
          <a:off x="5367233" y="0"/>
          <a:ext cx="3978113" cy="120340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u="sng" kern="1200" dirty="0"/>
            <a:t>Module 2</a:t>
          </a:r>
        </a:p>
        <a:p>
          <a:pPr marL="0" lvl="0" indent="0" algn="ctr" defTabSz="711200">
            <a:lnSpc>
              <a:spcPct val="90000"/>
            </a:lnSpc>
            <a:spcBef>
              <a:spcPct val="0"/>
            </a:spcBef>
            <a:spcAft>
              <a:spcPct val="35000"/>
            </a:spcAft>
            <a:buNone/>
          </a:pPr>
          <a:r>
            <a:rPr lang="en-GB" sz="1600" kern="1200" dirty="0"/>
            <a:t>Acquiring the resources &amp; understanding needed to scope a first natural capital assessment</a:t>
          </a:r>
        </a:p>
      </dsp:txBody>
      <dsp:txXfrm>
        <a:off x="5402479" y="35246"/>
        <a:ext cx="3907621" cy="113290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CECE54-6A4D-4031-8150-AC5DF77F93E6}"/>
              </a:ext>
            </a:extLst>
          </p:cNvPr>
          <p:cNvSpPr>
            <a:spLocks noGrp="1"/>
          </p:cNvSpPr>
          <p:nvPr>
            <p:ph type="hdr" sz="quarter"/>
          </p:nvPr>
        </p:nvSpPr>
        <p:spPr>
          <a:xfrm>
            <a:off x="0" y="2"/>
            <a:ext cx="820738" cy="344489"/>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A6DF8DD-C7C4-4FA5-A11A-4A447D177614}"/>
              </a:ext>
            </a:extLst>
          </p:cNvPr>
          <p:cNvSpPr>
            <a:spLocks noGrp="1"/>
          </p:cNvSpPr>
          <p:nvPr>
            <p:ph type="dt" sz="quarter" idx="1"/>
          </p:nvPr>
        </p:nvSpPr>
        <p:spPr>
          <a:xfrm>
            <a:off x="1073151" y="2"/>
            <a:ext cx="822325" cy="344489"/>
          </a:xfrm>
          <a:prstGeom prst="rect">
            <a:avLst/>
          </a:prstGeom>
        </p:spPr>
        <p:txBody>
          <a:bodyPr vert="horz" lIns="91440" tIns="45720" rIns="91440" bIns="45720" rtlCol="0"/>
          <a:lstStyle>
            <a:lvl1pPr algn="r">
              <a:defRPr sz="1200"/>
            </a:lvl1pPr>
          </a:lstStyle>
          <a:p>
            <a:fld id="{13594F17-9172-4368-B2DE-7DC97B131A01}" type="datetimeFigureOut">
              <a:rPr lang="en-GB" smtClean="0"/>
              <a:t>17/05/2021</a:t>
            </a:fld>
            <a:endParaRPr lang="en-GB"/>
          </a:p>
        </p:txBody>
      </p:sp>
      <p:sp>
        <p:nvSpPr>
          <p:cNvPr id="4" name="Footer Placeholder 3">
            <a:extLst>
              <a:ext uri="{FF2B5EF4-FFF2-40B4-BE49-F238E27FC236}">
                <a16:creationId xmlns:a16="http://schemas.microsoft.com/office/drawing/2014/main" id="{1C3CA2C0-A4D4-4152-821D-B07E33F205DC}"/>
              </a:ext>
            </a:extLst>
          </p:cNvPr>
          <p:cNvSpPr>
            <a:spLocks noGrp="1"/>
          </p:cNvSpPr>
          <p:nvPr>
            <p:ph type="ftr" sz="quarter" idx="2"/>
          </p:nvPr>
        </p:nvSpPr>
        <p:spPr>
          <a:xfrm>
            <a:off x="0" y="6513514"/>
            <a:ext cx="820738" cy="34448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B42D783-5FD7-42CD-AF8C-3344D94195A3}"/>
              </a:ext>
            </a:extLst>
          </p:cNvPr>
          <p:cNvSpPr>
            <a:spLocks noGrp="1"/>
          </p:cNvSpPr>
          <p:nvPr>
            <p:ph type="sldNum" sz="quarter" idx="3"/>
          </p:nvPr>
        </p:nvSpPr>
        <p:spPr>
          <a:xfrm>
            <a:off x="1073151" y="6513514"/>
            <a:ext cx="822325" cy="344486"/>
          </a:xfrm>
          <a:prstGeom prst="rect">
            <a:avLst/>
          </a:prstGeom>
        </p:spPr>
        <p:txBody>
          <a:bodyPr vert="horz" lIns="91440" tIns="45720" rIns="91440" bIns="45720" rtlCol="0" anchor="b"/>
          <a:lstStyle>
            <a:lvl1pPr algn="r">
              <a:defRPr sz="1200"/>
            </a:lvl1pPr>
          </a:lstStyle>
          <a:p>
            <a:fld id="{9CB2FDFE-A050-4360-A6CE-2B7B5A88BAA9}" type="slidenum">
              <a:rPr lang="en-GB" smtClean="0"/>
              <a:t>‹nr.›</a:t>
            </a:fld>
            <a:endParaRPr lang="en-GB"/>
          </a:p>
        </p:txBody>
      </p:sp>
    </p:spTree>
    <p:extLst>
      <p:ext uri="{BB962C8B-B14F-4D97-AF65-F5344CB8AC3E}">
        <p14:creationId xmlns:p14="http://schemas.microsoft.com/office/powerpoint/2010/main" val="2870167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821373" cy="165993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073664" y="0"/>
            <a:ext cx="821373" cy="1659936"/>
          </a:xfrm>
          <a:prstGeom prst="rect">
            <a:avLst/>
          </a:prstGeom>
        </p:spPr>
        <p:txBody>
          <a:bodyPr vert="horz" lIns="91440" tIns="45720" rIns="91440" bIns="45720" rtlCol="0"/>
          <a:lstStyle>
            <a:lvl1pPr algn="r">
              <a:defRPr sz="1200"/>
            </a:lvl1pPr>
          </a:lstStyle>
          <a:p>
            <a:fld id="{9695287B-AAB4-4E14-862C-AC4E04998DAF}" type="datetimeFigureOut">
              <a:rPr lang="en-GB" smtClean="0"/>
              <a:t>17/05/2021</a:t>
            </a:fld>
            <a:endParaRPr lang="en-GB"/>
          </a:p>
        </p:txBody>
      </p:sp>
      <p:sp>
        <p:nvSpPr>
          <p:cNvPr id="4" name="Slide Image Placeholder 3"/>
          <p:cNvSpPr>
            <a:spLocks noGrp="1" noRot="1" noChangeAspect="1"/>
          </p:cNvSpPr>
          <p:nvPr>
            <p:ph type="sldImg" idx="2"/>
          </p:nvPr>
        </p:nvSpPr>
        <p:spPr>
          <a:xfrm>
            <a:off x="-8977313" y="4135438"/>
            <a:ext cx="19850101" cy="111664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89548" y="15921588"/>
            <a:ext cx="1516380" cy="1302675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31423892"/>
            <a:ext cx="821373" cy="16599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073664" y="31423892"/>
            <a:ext cx="821373" cy="1659933"/>
          </a:xfrm>
          <a:prstGeom prst="rect">
            <a:avLst/>
          </a:prstGeom>
        </p:spPr>
        <p:txBody>
          <a:bodyPr vert="horz" lIns="91440" tIns="45720" rIns="91440" bIns="45720" rtlCol="0" anchor="b"/>
          <a:lstStyle>
            <a:lvl1pPr algn="r">
              <a:defRPr sz="1200"/>
            </a:lvl1pPr>
          </a:lstStyle>
          <a:p>
            <a:fld id="{7DBAF288-DB09-4B38-A774-AED1A4768F10}" type="slidenum">
              <a:rPr lang="en-GB" smtClean="0"/>
              <a:t>‹nr.›</a:t>
            </a:fld>
            <a:endParaRPr lang="en-GB"/>
          </a:p>
        </p:txBody>
      </p:sp>
    </p:spTree>
    <p:extLst>
      <p:ext uri="{BB962C8B-B14F-4D97-AF65-F5344CB8AC3E}">
        <p14:creationId xmlns:p14="http://schemas.microsoft.com/office/powerpoint/2010/main" val="2187666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www.beveragedaily.com/Article/2020/09/17/Nespresso-Every-cup-of-our-coffee-will-be-carbon-neutral-by-2022" TargetMode="External"/><Relationship Id="rId3" Type="http://schemas.openxmlformats.org/officeDocument/2006/relationships/hyperlink" Target="https://www.theguardian.com/environment/2018/jul/20/crop-failure-and-bankruptcy-threaten-farmers-as-drought-grips-europe" TargetMode="External"/><Relationship Id="rId7" Type="http://schemas.openxmlformats.org/officeDocument/2006/relationships/hyperlink" Target="https://www.bakeryandsnacks.com/Article/2020/01/31/General-Mills-ups-the-ante-on-its-regenerative-agriculture-push"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pwc.co.uk/assets/pdf/wef-biodiversity-and-business-risk.pdf" TargetMode="External"/><Relationship Id="rId5" Type="http://schemas.openxmlformats.org/officeDocument/2006/relationships/hyperlink" Target="https://www.grainmart.in/news/price-of-thai-rice-skyrocket-due-to-drought-in-thailand-buyers-lean-to-india/" TargetMode="External"/><Relationship Id="rId10" Type="http://schemas.openxmlformats.org/officeDocument/2006/relationships/hyperlink" Target="https://www.nytimes.com/2018/07/09/business/starbucks-plastic-straws.html" TargetMode="External"/><Relationship Id="rId4" Type="http://schemas.openxmlformats.org/officeDocument/2006/relationships/hyperlink" Target="https://www.bbc.com/news/10565838" TargetMode="External"/><Relationship Id="rId9" Type="http://schemas.openxmlformats.org/officeDocument/2006/relationships/hyperlink" Target="https://edition.cnn.com/2020/09/10/business/starbucks-straw-free-lids-plastic-straws-sustainability/index.html"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watch?v=UXZhlJyuw8A"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naturalcapitalcoalition.org/protocol-training/"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https://pixabay.com/nl/photos/asia-vietnam-rijstveld-rijst-4252014/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30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BAF288-DB09-4B38-A774-AED1A4768F10}" type="slidenum">
              <a:rPr lang="en-GB" smtClean="0"/>
              <a:t>10</a:t>
            </a:fld>
            <a:endParaRPr lang="en-GB"/>
          </a:p>
        </p:txBody>
      </p:sp>
    </p:spTree>
    <p:extLst>
      <p:ext uri="{BB962C8B-B14F-4D97-AF65-F5344CB8AC3E}">
        <p14:creationId xmlns:p14="http://schemas.microsoft.com/office/powerpoint/2010/main" val="2733271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endParaRPr lang="en-GB" b="1">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11</a:t>
            </a:fld>
            <a:endParaRPr lang="en-US"/>
          </a:p>
        </p:txBody>
      </p:sp>
    </p:spTree>
    <p:extLst>
      <p:ext uri="{BB962C8B-B14F-4D97-AF65-F5344CB8AC3E}">
        <p14:creationId xmlns:p14="http://schemas.microsoft.com/office/powerpoint/2010/main" val="62220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B641253-FB2F-49D0-ADB9-2038AA856BCA}" type="slidenum">
              <a:rPr lang="en-CH" smtClean="0"/>
              <a:t>12</a:t>
            </a:fld>
            <a:endParaRPr lang="en-CH"/>
          </a:p>
        </p:txBody>
      </p:sp>
    </p:spTree>
    <p:extLst>
      <p:ext uri="{BB962C8B-B14F-4D97-AF65-F5344CB8AC3E}">
        <p14:creationId xmlns:p14="http://schemas.microsoft.com/office/powerpoint/2010/main" val="3598195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B641253-FB2F-49D0-ADB9-2038AA856BCA}" type="slidenum">
              <a:rPr lang="en-CH" smtClean="0"/>
              <a:t>13</a:t>
            </a:fld>
            <a:endParaRPr lang="en-CH"/>
          </a:p>
        </p:txBody>
      </p:sp>
    </p:spTree>
    <p:extLst>
      <p:ext uri="{BB962C8B-B14F-4D97-AF65-F5344CB8AC3E}">
        <p14:creationId xmlns:p14="http://schemas.microsoft.com/office/powerpoint/2010/main" val="3065537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14</a:t>
            </a:fld>
            <a:endParaRPr lang="en-US"/>
          </a:p>
        </p:txBody>
      </p:sp>
    </p:spTree>
    <p:extLst>
      <p:ext uri="{BB962C8B-B14F-4D97-AF65-F5344CB8AC3E}">
        <p14:creationId xmlns:p14="http://schemas.microsoft.com/office/powerpoint/2010/main" val="3160554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B641253-FB2F-49D0-ADB9-2038AA856BCA}" type="slidenum">
              <a:rPr lang="en-CH" smtClean="0"/>
              <a:t>15</a:t>
            </a:fld>
            <a:endParaRPr lang="en-CH"/>
          </a:p>
        </p:txBody>
      </p:sp>
    </p:spTree>
    <p:extLst>
      <p:ext uri="{BB962C8B-B14F-4D97-AF65-F5344CB8AC3E}">
        <p14:creationId xmlns:p14="http://schemas.microsoft.com/office/powerpoint/2010/main" val="124444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043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17</a:t>
            </a:fld>
            <a:endParaRPr lang="en-GB"/>
          </a:p>
        </p:txBody>
      </p:sp>
    </p:spTree>
    <p:extLst>
      <p:ext uri="{BB962C8B-B14F-4D97-AF65-F5344CB8AC3E}">
        <p14:creationId xmlns:p14="http://schemas.microsoft.com/office/powerpoint/2010/main" val="1820530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pPr marL="0" algn="l" defTabSz="914400" rtl="0" eaLnBrk="1" latinLnBrk="0" hangingPunct="1">
              <a:lnSpc>
                <a:spcPct val="110000"/>
              </a:lnSpc>
              <a:spcAft>
                <a:spcPts val="600"/>
              </a:spcAft>
            </a:pPr>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Natural Capital Coalition </a:t>
            </a:r>
            <a:r>
              <a:rPr lang="en-US" sz="1200" b="0" i="0" u="none" strike="noStrike" kern="1200" baseline="0" dirty="0">
                <a:solidFill>
                  <a:schemeClr val="tx1"/>
                </a:solidFill>
                <a:latin typeface="+mn-lt"/>
                <a:ea typeface="+mn-ea"/>
                <a:cs typeface="+mn-cs"/>
              </a:rPr>
              <a:t>is a collaborative space to harmonize approaches to natural capital.</a:t>
            </a:r>
          </a:p>
          <a:p>
            <a:pPr marL="0" algn="l" defTabSz="914400" rtl="0" eaLnBrk="1" latinLnBrk="0" hangingPunct="1">
              <a:lnSpc>
                <a:spcPct val="110000"/>
              </a:lnSpc>
              <a:spcAft>
                <a:spcPts val="600"/>
              </a:spcAft>
            </a:pPr>
            <a:r>
              <a:rPr lang="en-US" sz="1200" b="0" i="0" u="none" strike="noStrike" kern="1200" baseline="0" dirty="0">
                <a:solidFill>
                  <a:schemeClr val="tx1"/>
                </a:solidFill>
                <a:latin typeface="+mn-lt"/>
                <a:ea typeface="+mn-ea"/>
                <a:cs typeface="+mn-cs"/>
              </a:rPr>
              <a:t>The network represents over 300 organizations across all parts of society and around the world.</a:t>
            </a:r>
          </a:p>
          <a:p>
            <a:pPr marL="0" marR="0" lvl="0" indent="0" algn="l" defTabSz="736264" rtl="0" eaLnBrk="1" fontAlgn="auto" latinLnBrk="0" hangingPunct="1">
              <a:lnSpc>
                <a:spcPct val="114000"/>
              </a:lnSpc>
              <a:spcBef>
                <a:spcPts val="0"/>
              </a:spcBef>
              <a:spcAft>
                <a:spcPts val="0"/>
              </a:spcAft>
              <a:buClr>
                <a:srgbClr val="FF6F49"/>
              </a:buClr>
              <a:buSzTx/>
              <a:buFontTx/>
              <a:buNone/>
              <a:tabLst/>
              <a:defRPr/>
            </a:pPr>
            <a:r>
              <a:rPr lang="en-GB"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Purpose: </a:t>
            </a:r>
            <a: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To mainstream</a:t>
            </a:r>
            <a:r>
              <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the inclusion of natural capital in decision making, </a:t>
            </a:r>
            <a: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harmonizing approaches and getting them to scale, quickly.</a:t>
            </a:r>
            <a:b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b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br>
            <a: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The Natural Capital Protocol: </a:t>
            </a:r>
            <a:r>
              <a:rPr lang="en-US" sz="1200" b="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https://naturalcapitalcoalition.org/natural-capital-protocol/</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a:t>
            </a:r>
            <a:r>
              <a:rPr lang="en-GB" sz="1200" b="1" i="0" u="none" strike="noStrike" kern="1200" baseline="0" dirty="0">
                <a:solidFill>
                  <a:schemeClr val="tx1"/>
                </a:solidFill>
                <a:latin typeface="+mn-lt"/>
                <a:ea typeface="+mn-ea"/>
                <a:cs typeface="+mn-cs"/>
              </a:rPr>
              <a:t>Protocol</a:t>
            </a:r>
            <a:r>
              <a:rPr lang="en-GB" sz="1200" b="0" i="0" u="none" strike="noStrike" kern="1200" baseline="0" dirty="0">
                <a:solidFill>
                  <a:schemeClr val="tx1"/>
                </a:solidFill>
                <a:latin typeface="+mn-lt"/>
                <a:ea typeface="+mn-ea"/>
                <a:cs typeface="+mn-cs"/>
              </a:rPr>
              <a:t> aims to </a:t>
            </a:r>
            <a:r>
              <a:rPr lang="en-GB" sz="1200" b="1" i="0" u="none" strike="noStrike" kern="1200" baseline="0" dirty="0">
                <a:solidFill>
                  <a:schemeClr val="tx1"/>
                </a:solidFill>
                <a:latin typeface="+mn-lt"/>
                <a:ea typeface="+mn-ea"/>
                <a:cs typeface="+mn-cs"/>
              </a:rPr>
              <a:t>support better decisions </a:t>
            </a:r>
            <a:r>
              <a:rPr lang="en-GB" sz="1200" b="0" i="0" u="none" strike="noStrike" kern="1200" baseline="0" dirty="0">
                <a:solidFill>
                  <a:schemeClr val="tx1"/>
                </a:solidFill>
                <a:latin typeface="+mn-lt"/>
                <a:ea typeface="+mn-ea"/>
                <a:cs typeface="+mn-cs"/>
              </a:rPr>
              <a:t>by taking into account how business interacts with natural capital in decision making. Until now, natural capital has for the most part and still is, being excluded from decisions. </a:t>
            </a:r>
          </a:p>
          <a:p>
            <a:r>
              <a:rPr lang="en-GB" sz="1200" b="0" i="0" u="none" strike="noStrike" kern="1200" baseline="0" dirty="0">
                <a:solidFill>
                  <a:schemeClr val="tx1"/>
                </a:solidFill>
                <a:latin typeface="+mn-lt"/>
                <a:ea typeface="+mn-ea"/>
                <a:cs typeface="+mn-cs"/>
              </a:rPr>
              <a:t>So it is to be understood as a Framework that was really designed to help </a:t>
            </a:r>
            <a:r>
              <a:rPr lang="en-GB" sz="1200" b="1" i="0" u="none" strike="noStrike" kern="1200" baseline="0" dirty="0">
                <a:solidFill>
                  <a:schemeClr val="tx1"/>
                </a:solidFill>
                <a:latin typeface="+mn-lt"/>
                <a:ea typeface="+mn-ea"/>
                <a:cs typeface="+mn-cs"/>
              </a:rPr>
              <a:t>generate trusted, credible and actionable information </a:t>
            </a:r>
            <a:r>
              <a:rPr lang="en-GB" sz="1200" b="0" i="0" u="none" strike="noStrike" kern="1200" baseline="0" dirty="0">
                <a:solidFill>
                  <a:schemeClr val="tx1"/>
                </a:solidFill>
                <a:latin typeface="+mn-lt"/>
                <a:ea typeface="+mn-ea"/>
                <a:cs typeface="+mn-cs"/>
              </a:rPr>
              <a:t>that business managers need to inform decisions by identifying, measuring and valuing impacts and dependencies on natural capital. </a:t>
            </a:r>
          </a:p>
          <a:p>
            <a:endParaRPr lang="en-GB" sz="1200" b="0" i="0" u="none" strike="noStrike" kern="1200" baseline="0" dirty="0">
              <a:solidFill>
                <a:schemeClr val="tx1"/>
              </a:solidFill>
              <a:latin typeface="+mn-lt"/>
              <a:ea typeface="+mn-ea"/>
              <a:cs typeface="+mn-cs"/>
            </a:endParaRPr>
          </a:p>
          <a:p>
            <a:r>
              <a:rPr lang="en-US" sz="1200" dirty="0">
                <a:solidFill>
                  <a:schemeClr val="tx1">
                    <a:lumMod val="65000"/>
                    <a:lumOff val="35000"/>
                  </a:schemeClr>
                </a:solidFill>
              </a:rPr>
              <a:t>The Protocol </a:t>
            </a:r>
            <a:r>
              <a:rPr lang="en-US" sz="1200" b="1" dirty="0">
                <a:solidFill>
                  <a:srgbClr val="23BAED"/>
                </a:solidFill>
              </a:rPr>
              <a:t>builds upon many approaches </a:t>
            </a:r>
            <a:r>
              <a:rPr lang="en-US" sz="1200" dirty="0">
                <a:solidFill>
                  <a:schemeClr val="tx1">
                    <a:lumMod val="65000"/>
                    <a:lumOff val="35000"/>
                  </a:schemeClr>
                </a:solidFill>
              </a:rPr>
              <a:t>already used within business. </a:t>
            </a:r>
          </a:p>
          <a:p>
            <a:r>
              <a:rPr lang="en-US" sz="1200" dirty="0">
                <a:solidFill>
                  <a:schemeClr val="tx1">
                    <a:lumMod val="65000"/>
                    <a:lumOff val="35000"/>
                  </a:schemeClr>
                </a:solidFill>
              </a:rPr>
              <a:t>It acts as an </a:t>
            </a:r>
            <a:r>
              <a:rPr lang="en-US" sz="1200" b="1" dirty="0">
                <a:solidFill>
                  <a:srgbClr val="23BAED"/>
                </a:solidFill>
              </a:rPr>
              <a:t>overarching globally accepted framework </a:t>
            </a:r>
            <a:r>
              <a:rPr lang="en-US" sz="1200" dirty="0">
                <a:solidFill>
                  <a:schemeClr val="tx1">
                    <a:lumMod val="65000"/>
                    <a:lumOff val="35000"/>
                  </a:schemeClr>
                </a:solidFill>
              </a:rPr>
              <a:t>to build and expand this information into robust natural capital assessments.</a:t>
            </a:r>
          </a:p>
          <a:p>
            <a:endParaRPr lang="en-US" sz="1200" dirty="0">
              <a:solidFill>
                <a:schemeClr val="tx1">
                  <a:lumMod val="65000"/>
                  <a:lumOff val="35000"/>
                </a:schemeClr>
              </a:solidFill>
            </a:endParaRPr>
          </a:p>
          <a:p>
            <a:r>
              <a:rPr lang="en-GB" sz="1200" b="0" i="0" u="none" strike="noStrike" kern="1200" baseline="0" dirty="0">
                <a:solidFill>
                  <a:schemeClr val="tx1"/>
                </a:solidFill>
                <a:latin typeface="+mn-lt"/>
                <a:ea typeface="+mn-ea"/>
                <a:cs typeface="+mn-cs"/>
              </a:rPr>
              <a:t>STRUCTURE of the Protocol:</a:t>
            </a:r>
          </a:p>
          <a:p>
            <a:r>
              <a:rPr lang="en-GB" sz="1200" b="1" i="0" u="none" strike="noStrike" kern="1200" baseline="0" dirty="0">
                <a:solidFill>
                  <a:schemeClr val="tx1"/>
                </a:solidFill>
                <a:latin typeface="+mn-lt"/>
                <a:ea typeface="+mn-ea"/>
                <a:cs typeface="+mn-cs"/>
              </a:rPr>
              <a:t>4 overarching stages</a:t>
            </a:r>
            <a:r>
              <a:rPr lang="en-GB" sz="1200" b="0" i="0" u="none" strike="noStrike" kern="1200" baseline="0" dirty="0">
                <a:solidFill>
                  <a:schemeClr val="tx1"/>
                </a:solidFill>
                <a:latin typeface="+mn-lt"/>
                <a:ea typeface="+mn-ea"/>
                <a:cs typeface="+mn-cs"/>
              </a:rPr>
              <a:t> of frame (why), scope (what), measure and value (how) and apply (so what) and </a:t>
            </a:r>
            <a:r>
              <a:rPr lang="en-GB" sz="1200" b="1" i="0" u="none" strike="noStrike" kern="1200" baseline="0" dirty="0">
                <a:solidFill>
                  <a:schemeClr val="tx1"/>
                </a:solidFill>
                <a:latin typeface="+mn-lt"/>
                <a:ea typeface="+mn-ea"/>
                <a:cs typeface="+mn-cs"/>
              </a:rPr>
              <a:t>9 logical steps</a:t>
            </a:r>
            <a:r>
              <a:rPr lang="en-GB" sz="1200" b="0" i="0" u="none" strike="noStrike" kern="1200" baseline="0" dirty="0">
                <a:solidFill>
                  <a:schemeClr val="tx1"/>
                </a:solidFill>
                <a:latin typeface="+mn-lt"/>
                <a:ea typeface="+mn-ea"/>
                <a:cs typeface="+mn-cs"/>
              </a:rPr>
              <a:t>. It should be easy to follow and should be suitable for any business across any sector or geography. </a:t>
            </a:r>
          </a:p>
          <a:p>
            <a:r>
              <a:rPr lang="en-GB" sz="1200" b="0" i="0" u="none" strike="noStrike" kern="1200" baseline="0" dirty="0">
                <a:solidFill>
                  <a:schemeClr val="tx1"/>
                </a:solidFill>
                <a:latin typeface="+mn-lt"/>
                <a:ea typeface="+mn-ea"/>
                <a:cs typeface="+mn-cs"/>
              </a:rPr>
              <a:t>The stages and steps are </a:t>
            </a:r>
            <a:r>
              <a:rPr lang="en-GB" sz="1200" b="1" i="0" u="none" strike="noStrike" kern="1200" baseline="0" dirty="0">
                <a:solidFill>
                  <a:schemeClr val="tx1"/>
                </a:solidFill>
                <a:latin typeface="+mn-lt"/>
                <a:ea typeface="+mn-ea"/>
                <a:cs typeface="+mn-cs"/>
              </a:rPr>
              <a:t>iterative </a:t>
            </a:r>
            <a:r>
              <a:rPr lang="en-GB" sz="1200" b="0" i="0" u="none" strike="noStrike" kern="1200" baseline="0" dirty="0">
                <a:solidFill>
                  <a:schemeClr val="tx1"/>
                </a:solidFill>
                <a:latin typeface="+mn-lt"/>
                <a:ea typeface="+mn-ea"/>
                <a:cs typeface="+mn-cs"/>
              </a:rPr>
              <a:t>so expect that you may need to revisit a previous step. </a:t>
            </a:r>
          </a:p>
          <a:p>
            <a:endParaRPr lang="en-GB" sz="1200" b="0" i="0" u="none" strike="noStrike" kern="1200" baseline="0" dirty="0">
              <a:solidFill>
                <a:schemeClr val="tx1"/>
              </a:solidFill>
              <a:latin typeface="+mn-lt"/>
              <a:ea typeface="+mn-ea"/>
              <a:cs typeface="+mn-cs"/>
            </a:endParaRPr>
          </a:p>
          <a:p>
            <a:r>
              <a:rPr lang="en-US" b="1" dirty="0"/>
              <a:t>4 principles:</a:t>
            </a:r>
          </a:p>
          <a:p>
            <a:r>
              <a:rPr lang="en-US" b="1" dirty="0"/>
              <a:t>Relevance</a:t>
            </a:r>
            <a:r>
              <a:rPr lang="en-US" dirty="0"/>
              <a:t>: Ensure that you consider the most relevant issues throughout your natural capital assessment including the impacts and/or dependencies that are most material for the business and its stakeholders (adapted from CDSB 2015 and WRI and WBCSD 2004). </a:t>
            </a:r>
            <a:br>
              <a:rPr lang="en-US" dirty="0"/>
            </a:br>
            <a:r>
              <a:rPr lang="en-US" b="1" dirty="0"/>
              <a:t>Rigor:</a:t>
            </a:r>
            <a:r>
              <a:rPr lang="en-US" dirty="0"/>
              <a:t> Use technically robust (from a scientific and economic perspective) information, data, and methods that are also fit for purpose. </a:t>
            </a:r>
            <a:br>
              <a:rPr lang="en-US" dirty="0"/>
            </a:br>
            <a:r>
              <a:rPr lang="en-US" b="1" dirty="0"/>
              <a:t>Replicability:</a:t>
            </a:r>
            <a:r>
              <a:rPr lang="en-US" dirty="0"/>
              <a:t> Ensure that all assumptions, data, caveats, and methods used are transparent, traceable, fully documented, and repeatable. This allows for eventual verification or audit, as required (adapted from GRI 2013). </a:t>
            </a:r>
            <a:br>
              <a:rPr lang="en-US" dirty="0"/>
            </a:br>
            <a:r>
              <a:rPr lang="en-US" b="1" dirty="0"/>
              <a:t>Consistency:</a:t>
            </a:r>
            <a:r>
              <a:rPr lang="en-US" dirty="0"/>
              <a:t> Ensure the data and methods used for an assessment are compatible with each other and with the scope of analysis, which depends on the overall objective and expected application (adapted from WRI and WBCSD 2004 and IIRC 2013).</a:t>
            </a:r>
          </a:p>
          <a:p>
            <a:endParaRPr lang="en-US"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18</a:t>
            </a:fld>
            <a:endParaRPr lang="en-US"/>
          </a:p>
        </p:txBody>
      </p:sp>
    </p:spTree>
    <p:extLst>
      <p:ext uri="{BB962C8B-B14F-4D97-AF65-F5344CB8AC3E}">
        <p14:creationId xmlns:p14="http://schemas.microsoft.com/office/powerpoint/2010/main" val="3613096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Important to note that the NCP as an overarching framework won’t give you actual results. You therefore need to use the Nat Cap toolkit to get tools.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https://naturalcapitalcoalition.org/wp-content/uploads/2016/07/NCC_Primer_WEB_2016-07-08.pdf</a:t>
            </a:r>
          </a:p>
        </p:txBody>
      </p:sp>
      <p:sp>
        <p:nvSpPr>
          <p:cNvPr id="4" name="Slide Number Placeholder 3"/>
          <p:cNvSpPr>
            <a:spLocks noGrp="1"/>
          </p:cNvSpPr>
          <p:nvPr>
            <p:ph type="sldNum" sz="quarter" idx="5"/>
          </p:nvPr>
        </p:nvSpPr>
        <p:spPr/>
        <p:txBody>
          <a:bodyPr/>
          <a:lstStyle/>
          <a:p>
            <a:fld id="{3D8C6B78-E725-420E-9A4E-2F78CBAA16FC}" type="slidenum">
              <a:rPr lang="en-US" smtClean="0"/>
              <a:t>19</a:t>
            </a:fld>
            <a:endParaRPr lang="en-US"/>
          </a:p>
        </p:txBody>
      </p:sp>
    </p:spTree>
    <p:extLst>
      <p:ext uri="{BB962C8B-B14F-4D97-AF65-F5344CB8AC3E}">
        <p14:creationId xmlns:p14="http://schemas.microsoft.com/office/powerpoint/2010/main" val="2675673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kicking-off the training, introduce that this training is being given as part of the We Value Nature Campaign and explain what it is, its purpose, objectives and partners involved:</a:t>
            </a:r>
          </a:p>
          <a:p>
            <a:endParaRPr lang="en-GB" dirty="0"/>
          </a:p>
          <a:p>
            <a:r>
              <a:rPr lang="en-GB" dirty="0"/>
              <a:t>The We Value Nature Campaign is a €2 million EU-funded campaign supporting </a:t>
            </a:r>
            <a:r>
              <a:rPr lang="en-US" dirty="0"/>
              <a:t>businesses and the natural capital community across Europe</a:t>
            </a:r>
            <a:r>
              <a:rPr lang="en-GB" dirty="0"/>
              <a:t> with the aim of making valuing nature the new normal for business. As we will have a chance to explore during today’s training, </a:t>
            </a:r>
            <a:r>
              <a:rPr lang="en-US" dirty="0"/>
              <a:t>by valuing nature, businesses can make smarter decisions that benefit themselves, society and the planet as a whole. </a:t>
            </a:r>
          </a:p>
          <a:p>
            <a:endParaRPr lang="en-US" dirty="0"/>
          </a:p>
          <a:p>
            <a:r>
              <a:rPr lang="en-US" dirty="0"/>
              <a:t>The campaign is coordinated by the Institute of Chartered Accountants in England and Wales (ICAEW), World Business Council for Sustainable Development (WBCSD), The International Union for Conservation of Nature (IUCN) and </a:t>
            </a:r>
            <a:r>
              <a:rPr lang="en-US" dirty="0" err="1"/>
              <a:t>Oppla</a:t>
            </a:r>
            <a:r>
              <a:rPr lang="en-US" dirty="0"/>
              <a:t>. And it is supporting the Natural Capital Coalition, which has recently merged with the Social &amp; Human Capital Coalition to become now the ‘Capitals Coalition’.</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campaign will aim to increase the uptake of the natural capital approach (</a:t>
            </a:r>
            <a:r>
              <a:rPr kumimoji="0" lang="en-GB"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including: natural capital assessment, natural capital accounting, nature-based solutions and green infrastructure</a:t>
            </a:r>
            <a:r>
              <a:rPr lang="en-US" dirty="0"/>
              <a:t>) by identifying barriers and opportunities, providing practical support to business through activities (such as webinars, helpdesk calls, etc.) and training such as this one, as well as by inspiring businesses to adopt the NCP.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Take this opportunity to also thank the different stakeholders that supported the training (if relevant).</a:t>
            </a:r>
            <a:endParaRPr lang="en-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2</a:t>
            </a:fld>
            <a:endParaRPr lang="en-GB"/>
          </a:p>
        </p:txBody>
      </p:sp>
    </p:spTree>
    <p:extLst>
      <p:ext uri="{BB962C8B-B14F-4D97-AF65-F5344CB8AC3E}">
        <p14:creationId xmlns:p14="http://schemas.microsoft.com/office/powerpoint/2010/main" val="926799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n-ea"/>
                <a:cs typeface="+mn-cs"/>
              </a:rPr>
              <a:t>Highlight that the aim of the training will focus on the first stage </a:t>
            </a:r>
            <a:r>
              <a:rPr lang="en-GB" sz="1200" b="1" i="0" u="none" strike="noStrike" kern="1200" baseline="0" dirty="0" err="1">
                <a:solidFill>
                  <a:schemeClr val="tx1"/>
                </a:solidFill>
                <a:latin typeface="+mn-lt"/>
                <a:ea typeface="+mn-ea"/>
                <a:cs typeface="+mn-cs"/>
              </a:rPr>
              <a:t>stage</a:t>
            </a:r>
            <a:r>
              <a:rPr lang="en-GB" sz="1200" b="1" i="0" u="none" strike="noStrike" kern="1200" baseline="0" dirty="0">
                <a:solidFill>
                  <a:schemeClr val="tx1"/>
                </a:solidFill>
                <a:latin typeface="+mn-lt"/>
                <a:ea typeface="+mn-ea"/>
                <a:cs typeface="+mn-cs"/>
              </a:rPr>
              <a:t> of the Nat Cap protocol (frame) and step two (defining the objective) of the scoping stage.</a:t>
            </a:r>
          </a:p>
          <a:p>
            <a:pPr marL="0" indent="0">
              <a:buFont typeface="Arial" panose="020B0604020202020204" pitchFamily="34" charset="0"/>
              <a:buNone/>
            </a:pPr>
            <a:endParaRPr lang="en-US" dirty="0"/>
          </a:p>
          <a:p>
            <a:pPr marL="0" indent="0">
              <a:buFont typeface="Arial" panose="020B0604020202020204" pitchFamily="34" charset="0"/>
              <a:buNone/>
            </a:pPr>
            <a: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The Natural Capital Protocol: </a:t>
            </a:r>
            <a:r>
              <a:rPr lang="en-US" sz="1200" b="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https://naturalcapitalcoalition.org/natural-capital-protocol/</a:t>
            </a: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20</a:t>
            </a:fld>
            <a:endParaRPr lang="en-US"/>
          </a:p>
        </p:txBody>
      </p:sp>
    </p:spTree>
    <p:extLst>
      <p:ext uri="{BB962C8B-B14F-4D97-AF65-F5344CB8AC3E}">
        <p14:creationId xmlns:p14="http://schemas.microsoft.com/office/powerpoint/2010/main" val="2413237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to explain the steps to undertaking a 1st natural capital assessment using the diagram on the slide. Presenter to explain that the first stage is the Frame stage, the step is ‘Get Started’ and the central question is: Why should you conduct a natural capital assessment?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763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pPr fontAlgn="base"/>
            <a:r>
              <a:rPr lang="en-GB" b="1" dirty="0"/>
              <a:t>Presenter to explain that natural capital should not be approached in isolation and that it is closely interlinked with other capitals (incl. social and human capital).</a:t>
            </a:r>
            <a:br>
              <a:rPr lang="en-GB" b="0" dirty="0"/>
            </a:br>
            <a:endParaRPr lang="en-GB" b="0" dirty="0"/>
          </a:p>
          <a:p>
            <a:pPr fontAlgn="base"/>
            <a:r>
              <a:rPr lang="en-US" dirty="0"/>
              <a:t>The </a:t>
            </a:r>
            <a:r>
              <a:rPr lang="en-US" b="1" dirty="0"/>
              <a:t>International Integrated Reporting Council’s (IIRC) </a:t>
            </a:r>
            <a:r>
              <a:rPr lang="en-US" dirty="0"/>
              <a:t>categorization of </a:t>
            </a:r>
            <a:r>
              <a:rPr lang="en-US" b="1" dirty="0"/>
              <a:t>six capitals</a:t>
            </a:r>
            <a:r>
              <a:rPr lang="en-US" dirty="0"/>
              <a:t>. </a:t>
            </a:r>
            <a:br>
              <a:rPr lang="en-US" dirty="0"/>
            </a:br>
            <a:r>
              <a:rPr lang="en-US" dirty="0"/>
              <a:t>https://integratedreporting.org/wp-content/uploads/2013/03/IR-Background-Paper-Capitals.pdf</a:t>
            </a:r>
          </a:p>
          <a:p>
            <a:pPr fontAlgn="base"/>
            <a:endParaRPr lang="en-US" dirty="0"/>
          </a:p>
          <a:p>
            <a:pPr fontAlgn="base"/>
            <a:r>
              <a:rPr lang="en-GB" dirty="0"/>
              <a:t>Sustainable development is composed of different ‘’spheres’’ including the </a:t>
            </a:r>
            <a:r>
              <a:rPr lang="en-GB" b="1" dirty="0"/>
              <a:t>natural environment, society and economy</a:t>
            </a:r>
            <a:r>
              <a:rPr lang="en-GB" dirty="0"/>
              <a:t>. The Stockholm Resilience Institute (2016) </a:t>
            </a:r>
            <a:r>
              <a:rPr lang="en-GB" b="1" dirty="0"/>
              <a:t>represents nature – and natural capital – as the basis of the other development goals. Without a strong natural base, we will not be able to contribute to a resilient economy and just society. </a:t>
            </a:r>
            <a:br>
              <a:rPr lang="en-GB" dirty="0"/>
            </a:br>
            <a:r>
              <a:rPr lang="en-GB" dirty="0"/>
              <a:t>https://www.stockholmresilience.org/research/research-news/2016-06-14-how-food-connects-all-the-sdgs.html</a:t>
            </a:r>
            <a:br>
              <a:rPr lang="en-GB" dirty="0"/>
            </a:br>
            <a:endParaRPr lang="en-GB" dirty="0"/>
          </a:p>
          <a:p>
            <a:pPr fontAlgn="base"/>
            <a:r>
              <a:rPr lang="en-GB" dirty="0"/>
              <a:t>The Natural Capital and Social &amp; Human Capitals Coalition recognized the important linkages between social, human and natural capital, and united their efforts under the </a:t>
            </a:r>
            <a:r>
              <a:rPr lang="en-GB" b="1" dirty="0"/>
              <a:t>Capitals Coalition (2020). </a:t>
            </a:r>
            <a:r>
              <a:rPr lang="en-GB" b="0" dirty="0"/>
              <a:t>The Capitals Coalition works towards transforming the way decisions are made by including the value provided by nature, people &amp; society.</a:t>
            </a:r>
          </a:p>
          <a:p>
            <a:pPr fontAlgn="base"/>
            <a:endParaRPr lang="en-GB" b="0" dirty="0"/>
          </a:p>
          <a:p>
            <a:pPr fontAlgn="base"/>
            <a:r>
              <a:rPr lang="en-GB" b="0" dirty="0"/>
              <a:t>Natural Capital Protocol: https://capitalscoalition.org/capitals-approach/natural-capital-protocol/?fwp_filter_tabs=training_material</a:t>
            </a:r>
          </a:p>
          <a:p>
            <a:pPr fontAlgn="base"/>
            <a:r>
              <a:rPr lang="en-GB" b="0" dirty="0"/>
              <a:t>Social &amp; Human Capital Protocol: https://capitalscoalition.org/capitals-approach/social-human-capital-protocol/</a:t>
            </a:r>
            <a:endParaRPr lang="en-GB" b="1" dirty="0"/>
          </a:p>
        </p:txBody>
      </p:sp>
      <p:sp>
        <p:nvSpPr>
          <p:cNvPr id="4" name="Slide Number Placeholder 3"/>
          <p:cNvSpPr>
            <a:spLocks noGrp="1"/>
          </p:cNvSpPr>
          <p:nvPr>
            <p:ph type="sldNum" sz="quarter" idx="5"/>
          </p:nvPr>
        </p:nvSpPr>
        <p:spPr/>
        <p:txBody>
          <a:bodyPr/>
          <a:lstStyle/>
          <a:p>
            <a:fld id="{3D8C6B78-E725-420E-9A4E-2F78CBAA16FC}" type="slidenum">
              <a:rPr lang="en-US" smtClean="0"/>
              <a:t>22</a:t>
            </a:fld>
            <a:endParaRPr lang="en-US"/>
          </a:p>
        </p:txBody>
      </p:sp>
    </p:spTree>
    <p:extLst>
      <p:ext uri="{BB962C8B-B14F-4D97-AF65-F5344CB8AC3E}">
        <p14:creationId xmlns:p14="http://schemas.microsoft.com/office/powerpoint/2010/main" val="4125138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UNDERSTANDING NATURAL CAPITAL</a:t>
            </a:r>
          </a:p>
          <a:p>
            <a:r>
              <a:rPr lang="en-GB" sz="1200" b="0" kern="1200" dirty="0">
                <a:solidFill>
                  <a:schemeClr val="tx1"/>
                </a:solidFill>
                <a:effectLst/>
                <a:latin typeface="+mn-lt"/>
                <a:ea typeface="+mn-ea"/>
                <a:cs typeface="+mn-cs"/>
              </a:rPr>
              <a:t>A lot is happening on sustainability and that can be overwhelming. Luckily, a lot of synergy exists between various concepts and efforts can often be aligned to contribute to several goals. In this infographic we aim to illustrate how natural capital is linked to many sustainability concepts that your company may already be working on. </a:t>
            </a:r>
            <a:br>
              <a:rPr lang="en-GB" sz="1200" b="0" kern="1200" dirty="0">
                <a:solidFill>
                  <a:schemeClr val="tx1"/>
                </a:solidFill>
                <a:effectLst/>
                <a:latin typeface="+mn-lt"/>
                <a:ea typeface="+mn-ea"/>
                <a:cs typeface="+mn-cs"/>
              </a:rPr>
            </a:b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Even if natural capital is a relative new concept to you or your organizations, you will find it is closely linked to other things you are already familiar with. Natural capital can be seen as an additional lens which allows you to uncover important issues for your organizations sustainability journey and connect the dots between various ongoing sustainability efforts. This infographic explains for each concept, goal, methodology, scheme or framework what it is and how it is linked to natural capital.</a:t>
            </a:r>
          </a:p>
          <a:p>
            <a:endParaRPr lang="nl-NL" dirty="0"/>
          </a:p>
          <a:p>
            <a:r>
              <a:rPr lang="nl-NL" dirty="0"/>
              <a:t>The </a:t>
            </a:r>
            <a:r>
              <a:rPr lang="nl-NL" dirty="0" err="1"/>
              <a:t>infographic</a:t>
            </a:r>
            <a:r>
              <a:rPr lang="nl-NL" dirty="0"/>
              <a:t> </a:t>
            </a:r>
            <a:r>
              <a:rPr lang="nl-NL" dirty="0" err="1"/>
              <a:t>can</a:t>
            </a:r>
            <a:r>
              <a:rPr lang="nl-NL" dirty="0"/>
              <a:t> </a:t>
            </a:r>
            <a:r>
              <a:rPr lang="nl-NL" dirty="0" err="1"/>
              <a:t>be</a:t>
            </a:r>
            <a:r>
              <a:rPr lang="nl-NL" dirty="0"/>
              <a:t> </a:t>
            </a:r>
            <a:r>
              <a:rPr lang="nl-NL" dirty="0" err="1"/>
              <a:t>downloaded</a:t>
            </a:r>
            <a:r>
              <a:rPr lang="nl-NL" dirty="0"/>
              <a:t> on </a:t>
            </a:r>
            <a:r>
              <a:rPr lang="nl-NL" dirty="0" err="1"/>
              <a:t>the</a:t>
            </a:r>
            <a:r>
              <a:rPr lang="nl-NL" dirty="0"/>
              <a:t> We Value Nature – Digital media </a:t>
            </a:r>
            <a:r>
              <a:rPr lang="nl-NL" dirty="0" err="1"/>
              <a:t>library</a:t>
            </a:r>
            <a:r>
              <a:rPr lang="nl-NL" dirty="0"/>
              <a:t>: https://wevaluenature.eu/media-item/305</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770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three examples of concepts. All key concepts can be found via this link: https://wevaluenature.eu/media-item/305</a:t>
            </a:r>
          </a:p>
          <a:p>
            <a:endParaRPr lang="en-US" dirty="0"/>
          </a:p>
          <a:p>
            <a:r>
              <a:rPr lang="en-US" dirty="0"/>
              <a:t>Planetary Boundaries: Planetary boundaries are a concept developed by </a:t>
            </a:r>
            <a:r>
              <a:rPr lang="en-US" dirty="0" err="1"/>
              <a:t>Rockström</a:t>
            </a:r>
            <a:r>
              <a:rPr lang="en-US" dirty="0"/>
              <a:t> of the Stockholm Resilience Centre, stating that earth has natural boundaries within we must operate. Crossing these boundaries may be catastrophic because this may cause abrupt environmental change within continental-scale to planetary-scale systems. The largest overshoot of these boundaries is currently occurring on the nutrient cycle, biodiversity and climate change. Natural capital assessments provide insight into how your company is performing against these ecological ceilings. If you are already reporting against indicators for the planetary boundaries, you already have performed at least a partial natural capital assessment.</a:t>
            </a:r>
          </a:p>
          <a:p>
            <a:r>
              <a:rPr lang="en-US" dirty="0"/>
              <a:t>https://www.stockholmresilience.org/research/planetary-boundaries.html</a:t>
            </a:r>
          </a:p>
          <a:p>
            <a:endParaRPr lang="en-US" dirty="0"/>
          </a:p>
          <a:p>
            <a:r>
              <a:rPr lang="en-US" dirty="0"/>
              <a:t>Sustainable Development Goals: The Wedding Cake Model orders the Sustainable Development Goals (SDGs) across three layers: the biosphere, the </a:t>
            </a:r>
            <a:r>
              <a:rPr lang="en-US" dirty="0" err="1"/>
              <a:t>sociosphere</a:t>
            </a:r>
            <a:r>
              <a:rPr lang="en-US" dirty="0"/>
              <a:t> and the economic sphere. This model indicates the conditionality and hierarchy between the goals. The bottom layer (biosphere), consisting of Clear Water (6), Climate Action (13), Life Below Water (14) and Life on Land (15), forms a foundation for the layers above. If your company is already committed to the SDGs, securing goals 6, 13, 14 and 15 is essential to achieve the other goals. By working on natural capital, you are contributing to these goals and the SDGs as a whole.</a:t>
            </a:r>
          </a:p>
          <a:p>
            <a:r>
              <a:rPr lang="en-US" dirty="0"/>
              <a:t>https://www.stockholmresilience.org/research/research-news/2016-06-14-how-food-connects-all-the-sdgs.html</a:t>
            </a:r>
          </a:p>
          <a:p>
            <a:endParaRPr lang="en-US" dirty="0"/>
          </a:p>
          <a:p>
            <a:r>
              <a:rPr lang="en-US" dirty="0"/>
              <a:t>Integrated Reporting / SASB: Integrated Reporting is a reporting standard that considers several (financial, manufactured, human, intellectual, natural and social) capitals, and aims to provide an integrated overview of how companies create value. The SASB reporting standard connects businesses and investors on the financial impacts of sustainability. These frameworks will be merged into the new Value Reporting Foundation in the foreseeable future. Within this framework, Natural Capital is one of the key capitals to report on. Performing a natural capital assessment is a way to implement this framework on the element of natural capital.</a:t>
            </a:r>
          </a:p>
          <a:p>
            <a:r>
              <a:rPr lang="en-US" dirty="0"/>
              <a:t>https://integratedreporting.org/news/iirc-and-sasb-announce-intent-to-merge-in-major-step-towards-simplifying-the-corporate-reporting-system/</a:t>
            </a:r>
          </a:p>
          <a:p>
            <a:endParaRPr lang="en-US"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493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The Network Analysis </a:t>
            </a:r>
            <a:r>
              <a:rPr lang="nl-NL" dirty="0" err="1"/>
              <a:t>can</a:t>
            </a:r>
            <a:r>
              <a:rPr lang="nl-NL" dirty="0"/>
              <a:t> </a:t>
            </a:r>
            <a:r>
              <a:rPr lang="nl-NL" dirty="0" err="1"/>
              <a:t>be</a:t>
            </a:r>
            <a:r>
              <a:rPr lang="nl-NL" dirty="0"/>
              <a:t> </a:t>
            </a:r>
            <a:r>
              <a:rPr lang="nl-NL" dirty="0" err="1"/>
              <a:t>downloaded</a:t>
            </a:r>
            <a:r>
              <a:rPr lang="nl-NL" dirty="0"/>
              <a:t> on </a:t>
            </a:r>
            <a:r>
              <a:rPr lang="nl-NL" dirty="0" err="1"/>
              <a:t>the</a:t>
            </a:r>
            <a:r>
              <a:rPr lang="nl-NL" dirty="0"/>
              <a:t> We Value Nature – Digital media </a:t>
            </a:r>
            <a:r>
              <a:rPr lang="nl-NL" dirty="0" err="1"/>
              <a:t>library</a:t>
            </a:r>
            <a:r>
              <a:rPr lang="nl-NL" dirty="0"/>
              <a:t>: https://wevaluenature.eu/node/306</a:t>
            </a:r>
            <a:endParaRPr lang="en-GB" dirty="0"/>
          </a:p>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8B6F6-72D7-4A1C-99FF-18950054F23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40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465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27</a:t>
            </a:fld>
            <a:endParaRPr lang="en-GB"/>
          </a:p>
        </p:txBody>
      </p:sp>
    </p:spTree>
    <p:extLst>
      <p:ext uri="{BB962C8B-B14F-4D97-AF65-F5344CB8AC3E}">
        <p14:creationId xmlns:p14="http://schemas.microsoft.com/office/powerpoint/2010/main" val="3823274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53: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53: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dirty="0"/>
              <a:t>The </a:t>
            </a:r>
            <a:r>
              <a:rPr lang="nl-NL" dirty="0" err="1"/>
              <a:t>Third</a:t>
            </a:r>
            <a:r>
              <a:rPr lang="nl-NL" dirty="0"/>
              <a:t> Wave </a:t>
            </a:r>
            <a:r>
              <a:rPr lang="nl-NL" dirty="0" err="1"/>
              <a:t>by</a:t>
            </a:r>
            <a:r>
              <a:rPr lang="nl-NL" dirty="0"/>
              <a:t> Graeme </a:t>
            </a:r>
            <a:r>
              <a:rPr lang="nl-NL" dirty="0" err="1"/>
              <a:t>MacKay</a:t>
            </a:r>
            <a:r>
              <a:rPr lang="nl-NL" dirty="0"/>
              <a:t>, 2020</a:t>
            </a:r>
          </a:p>
          <a:p>
            <a:pPr marL="0" lvl="0" indent="0" algn="l" rtl="0">
              <a:lnSpc>
                <a:spcPct val="100000"/>
              </a:lnSpc>
              <a:spcBef>
                <a:spcPts val="0"/>
              </a:spcBef>
              <a:spcAft>
                <a:spcPts val="0"/>
              </a:spcAft>
              <a:buSzPts val="1400"/>
              <a:buNone/>
            </a:pPr>
            <a:endParaRPr lang="nl-NL" dirty="0"/>
          </a:p>
          <a:p>
            <a:pPr marL="0" lvl="0" indent="0" algn="l" rtl="0">
              <a:lnSpc>
                <a:spcPct val="100000"/>
              </a:lnSpc>
              <a:spcBef>
                <a:spcPts val="0"/>
              </a:spcBef>
              <a:spcAft>
                <a:spcPts val="0"/>
              </a:spcAft>
              <a:buSzPts val="1400"/>
              <a:buNone/>
            </a:pPr>
            <a:r>
              <a:rPr lang="nl-NL" i="1" dirty="0"/>
              <a:t>The Preliminary </a:t>
            </a:r>
            <a:r>
              <a:rPr lang="nl-NL" i="1" dirty="0" err="1"/>
              <a:t>Round</a:t>
            </a:r>
            <a:r>
              <a:rPr lang="nl-NL" i="1" dirty="0"/>
              <a:t> </a:t>
            </a:r>
            <a:r>
              <a:rPr lang="nl-NL" i="0" dirty="0" err="1"/>
              <a:t>by</a:t>
            </a:r>
            <a:r>
              <a:rPr lang="nl-NL" i="0" dirty="0"/>
              <a:t> KAL in </a:t>
            </a:r>
            <a:r>
              <a:rPr lang="nl-NL" i="0" dirty="0" err="1"/>
              <a:t>the</a:t>
            </a:r>
            <a:r>
              <a:rPr lang="nl-NL" i="0" dirty="0"/>
              <a:t> Economist, 2020</a:t>
            </a:r>
          </a:p>
          <a:p>
            <a:pPr marL="0" lvl="0" indent="0" algn="l" rtl="0">
              <a:lnSpc>
                <a:spcPct val="100000"/>
              </a:lnSpc>
              <a:spcBef>
                <a:spcPts val="0"/>
              </a:spcBef>
              <a:spcAft>
                <a:spcPts val="0"/>
              </a:spcAft>
              <a:buSzPts val="1400"/>
              <a:buNone/>
            </a:pPr>
            <a:r>
              <a:rPr lang="nl-NL" i="0" dirty="0"/>
              <a:t>https://www.economist.com/the-world-this-week/2020/04/23/kals-cartoon</a:t>
            </a:r>
            <a:endParaRPr i="0" dirty="0"/>
          </a:p>
        </p:txBody>
      </p:sp>
      <p:sp>
        <p:nvSpPr>
          <p:cNvPr id="974" name="Google Shape;974;p53: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Business as usual is no longer possible.</a:t>
            </a:r>
          </a:p>
          <a:p>
            <a:endParaRPr lang="en-GB" dirty="0"/>
          </a:p>
          <a:p>
            <a:r>
              <a:rPr lang="en-GB" dirty="0"/>
              <a:t>Our ‘take-make-dispose’ way of consuming is no longer possible.</a:t>
            </a:r>
          </a:p>
          <a:p>
            <a:endParaRPr lang="en-GB" dirty="0"/>
          </a:p>
          <a:p>
            <a:r>
              <a:rPr lang="en-GB" sz="1200" b="0" i="0" u="none" strike="noStrike" kern="1200" baseline="0" dirty="0">
                <a:solidFill>
                  <a:schemeClr val="tx1"/>
                </a:solidFill>
                <a:latin typeface="+mn-lt"/>
                <a:ea typeface="+mn-ea"/>
                <a:cs typeface="+mn-cs"/>
              </a:rPr>
              <a:t>By destroying our natural world and its resources, we are destroying the critical foundations of our own survival.</a:t>
            </a:r>
            <a:endParaRPr lang="en-GB" dirty="0"/>
          </a:p>
          <a:p>
            <a:endParaRPr lang="en-GB" dirty="0"/>
          </a:p>
          <a:p>
            <a:r>
              <a:rPr lang="en-GB" dirty="0"/>
              <a:t>We are going to see how business is part of the problem but also part of the solution.</a:t>
            </a:r>
          </a:p>
          <a:p>
            <a:endParaRPr lang="en-GB" dirty="0"/>
          </a:p>
          <a:p>
            <a:r>
              <a:rPr lang="en-GB" i="1" dirty="0"/>
              <a:t>Yes, the planet got destroyed. But for a beautiful moment in time we created a lot of value for our shareholders. </a:t>
            </a:r>
            <a:r>
              <a:rPr lang="en-GB" i="0" dirty="0"/>
              <a:t>By Tom Toro, 2014</a:t>
            </a:r>
          </a:p>
          <a:p>
            <a:r>
              <a:rPr lang="en-GB" dirty="0"/>
              <a:t>http://tomtoro.com/cartoons/</a:t>
            </a:r>
          </a:p>
        </p:txBody>
      </p:sp>
      <p:sp>
        <p:nvSpPr>
          <p:cNvPr id="4" name="Slide Number Placeholder 3"/>
          <p:cNvSpPr>
            <a:spLocks noGrp="1"/>
          </p:cNvSpPr>
          <p:nvPr>
            <p:ph type="sldNum" sz="quarter" idx="5"/>
          </p:nvPr>
        </p:nvSpPr>
        <p:spPr/>
        <p:txBody>
          <a:bodyPr/>
          <a:lstStyle/>
          <a:p>
            <a:fld id="{7DBAF288-DB09-4B38-A774-AED1A4768F10}" type="slidenum">
              <a:rPr lang="en-GB" smtClean="0"/>
              <a:t>29</a:t>
            </a:fld>
            <a:endParaRPr lang="en-GB"/>
          </a:p>
        </p:txBody>
      </p:sp>
    </p:spTree>
    <p:extLst>
      <p:ext uri="{BB962C8B-B14F-4D97-AF65-F5344CB8AC3E}">
        <p14:creationId xmlns:p14="http://schemas.microsoft.com/office/powerpoint/2010/main" val="1980878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Natural </a:t>
            </a:r>
            <a:r>
              <a:rPr lang="nl-NL" dirty="0" err="1"/>
              <a:t>Capital</a:t>
            </a:r>
            <a:r>
              <a:rPr lang="nl-NL" dirty="0"/>
              <a:t> Protocol: https://capitalscoalition.org/capitals-approach/natural-capital-protocol/?fwp_filter_tabs=training_material</a:t>
            </a:r>
          </a:p>
          <a:p>
            <a:endParaRPr lang="nl-NL" dirty="0"/>
          </a:p>
          <a:p>
            <a:r>
              <a:rPr lang="nl-NL" dirty="0"/>
              <a:t>Business </a:t>
            </a:r>
            <a:r>
              <a:rPr lang="nl-NL" dirty="0" err="1"/>
              <a:t>Ecosystems</a:t>
            </a:r>
            <a:r>
              <a:rPr lang="nl-NL" dirty="0"/>
              <a:t> Training (BET) training </a:t>
            </a:r>
            <a:r>
              <a:rPr lang="nl-NL" dirty="0" err="1"/>
              <a:t>material</a:t>
            </a:r>
            <a:r>
              <a:rPr lang="nl-NL" dirty="0"/>
              <a:t>: https://www.wbcsd.org/Programs/Redefining-Value/Business-Decision-Making/Assess-and-Manage-Performance/BET/Business-Ecosystems-Training</a:t>
            </a:r>
          </a:p>
          <a:p>
            <a:endParaRPr lang="nl-NL" dirty="0"/>
          </a:p>
          <a:p>
            <a:r>
              <a:rPr lang="nl-NL" dirty="0" err="1"/>
              <a:t>Nature^Squared</a:t>
            </a:r>
            <a:r>
              <a:rPr lang="nl-NL" dirty="0"/>
              <a:t>: https://www.nature-squared.org/</a:t>
            </a:r>
          </a:p>
          <a:p>
            <a:endParaRPr lang="nl-NL" dirty="0"/>
          </a:p>
          <a:p>
            <a:r>
              <a:rPr lang="nl-NL" dirty="0"/>
              <a:t>Little Blue Research Ltd.: https://www.littleblueresearch.com/</a:t>
            </a:r>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3</a:t>
            </a:fld>
            <a:endParaRPr lang="en-US"/>
          </a:p>
        </p:txBody>
      </p:sp>
    </p:spTree>
    <p:extLst>
      <p:ext uri="{BB962C8B-B14F-4D97-AF65-F5344CB8AC3E}">
        <p14:creationId xmlns:p14="http://schemas.microsoft.com/office/powerpoint/2010/main" val="4202465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Some you might be familiar with this graphic, this is the WEF Global Risk Report. This puts the world’s risk every year into a global context, look how much it has changed since 2010. Aside from the obvious addition of Infectious disease from COVID-19 which has changed the world’s priorities drastically. But the Environment risk are still very significant in terms of likelihood and impact.</a:t>
            </a:r>
          </a:p>
          <a:p>
            <a:r>
              <a:rPr lang="en-US" dirty="0"/>
              <a:t>This shows the real crisis that  we are in and that we need to act now</a:t>
            </a:r>
            <a:endParaRPr lang="en-CH"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Source: WEF, </a:t>
            </a:r>
            <a:r>
              <a:rPr lang="en-US" b="0" i="0" dirty="0">
                <a:solidFill>
                  <a:srgbClr val="FFFFFF"/>
                </a:solidFill>
                <a:effectLst/>
                <a:latin typeface="Neue Helvetica W01"/>
              </a:rPr>
              <a:t>The Global Risks Report 2021, 2021</a:t>
            </a:r>
            <a:endParaRPr lang="nl-NL" b="0" dirty="0"/>
          </a:p>
          <a:p>
            <a:r>
              <a:rPr lang="nl-NL" dirty="0"/>
              <a:t>https://www.weforum.org/reports/the-global-risks-report-2021</a:t>
            </a:r>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30</a:t>
            </a:fld>
            <a:endParaRPr lang="en-GB"/>
          </a:p>
        </p:txBody>
      </p:sp>
    </p:spTree>
    <p:extLst>
      <p:ext uri="{BB962C8B-B14F-4D97-AF65-F5344CB8AC3E}">
        <p14:creationId xmlns:p14="http://schemas.microsoft.com/office/powerpoint/2010/main" val="160128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58: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p58: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100" b="0" dirty="0"/>
              <a:t>The Protocol highlights key types / categories of risks and opportunities – refer to p. 18 of the Protocol.</a:t>
            </a:r>
            <a:endParaRPr dirty="0"/>
          </a:p>
          <a:p>
            <a:pPr marL="0" lvl="0" indent="0" algn="l" rtl="0">
              <a:lnSpc>
                <a:spcPct val="100000"/>
              </a:lnSpc>
              <a:spcBef>
                <a:spcPts val="0"/>
              </a:spcBef>
              <a:spcAft>
                <a:spcPts val="0"/>
              </a:spcAft>
              <a:buClr>
                <a:schemeClr val="dk1"/>
              </a:buClr>
              <a:buSzPts val="1100"/>
              <a:buFont typeface="Arial"/>
              <a:buNone/>
            </a:pPr>
            <a:endParaRPr sz="1100" b="0" dirty="0"/>
          </a:p>
          <a:p>
            <a:pPr marL="0" lvl="0" indent="0" algn="l" rtl="0">
              <a:lnSpc>
                <a:spcPct val="100000"/>
              </a:lnSpc>
              <a:spcBef>
                <a:spcPts val="0"/>
              </a:spcBef>
              <a:spcAft>
                <a:spcPts val="0"/>
              </a:spcAft>
              <a:buClr>
                <a:schemeClr val="dk1"/>
              </a:buClr>
              <a:buSzPts val="1100"/>
              <a:buFont typeface="Arial"/>
              <a:buNone/>
            </a:pPr>
            <a:r>
              <a:rPr lang="en-GB" sz="1100" b="0" dirty="0"/>
              <a:t>In years gone by, sustainability issues have sometimes taken business by surprise and companies have paid the cost. Companies are increasingly being impacted by the changing risk landscape discussed earlier (WEF report slide).</a:t>
            </a:r>
            <a:endParaRPr dirty="0"/>
          </a:p>
          <a:p>
            <a:pPr marL="0" lvl="0" indent="0" algn="l" rtl="0">
              <a:lnSpc>
                <a:spcPct val="100000"/>
              </a:lnSpc>
              <a:spcBef>
                <a:spcPts val="0"/>
              </a:spcBef>
              <a:spcAft>
                <a:spcPts val="0"/>
              </a:spcAft>
              <a:buClr>
                <a:schemeClr val="dk1"/>
              </a:buClr>
              <a:buSzPts val="1100"/>
              <a:buFont typeface="Arial"/>
              <a:buNone/>
            </a:pPr>
            <a:endParaRPr sz="1100" b="0" dirty="0"/>
          </a:p>
          <a:p>
            <a:pPr marL="0" lvl="0" indent="0" algn="l" rtl="0">
              <a:lnSpc>
                <a:spcPct val="100000"/>
              </a:lnSpc>
              <a:spcBef>
                <a:spcPts val="0"/>
              </a:spcBef>
              <a:spcAft>
                <a:spcPts val="0"/>
              </a:spcAft>
              <a:buClr>
                <a:schemeClr val="dk1"/>
              </a:buClr>
              <a:buSzPts val="1100"/>
              <a:buFont typeface="Arial"/>
              <a:buNone/>
            </a:pPr>
            <a:r>
              <a:rPr lang="en-GB" sz="1100" b="1" dirty="0"/>
              <a:t>Operational risk </a:t>
            </a:r>
            <a:r>
              <a:rPr lang="en-GB" sz="1100" b="0" dirty="0"/>
              <a:t>–</a:t>
            </a:r>
            <a:r>
              <a:rPr lang="en-GB" sz="1100" b="1" dirty="0"/>
              <a:t> </a:t>
            </a:r>
            <a:r>
              <a:rPr lang="en-GB" sz="1600" b="0" i="0" dirty="0">
                <a:solidFill>
                  <a:srgbClr val="121212"/>
                </a:solidFill>
                <a:latin typeface="Arial"/>
                <a:ea typeface="Arial"/>
                <a:cs typeface="Arial"/>
                <a:sym typeface="Arial"/>
              </a:rPr>
              <a:t>Crop failure and bankruptcy threaten farmers as drought grips Europe</a:t>
            </a:r>
            <a:endParaRPr b="0" dirty="0"/>
          </a:p>
          <a:p>
            <a:pPr marL="0" lvl="0" indent="0" algn="l" rtl="0">
              <a:lnSpc>
                <a:spcPct val="100000"/>
              </a:lnSpc>
              <a:spcBef>
                <a:spcPts val="0"/>
              </a:spcBef>
              <a:spcAft>
                <a:spcPts val="0"/>
              </a:spcAft>
              <a:buClr>
                <a:schemeClr val="dk1"/>
              </a:buClr>
              <a:buSzPts val="1600"/>
              <a:buFont typeface="Arial"/>
              <a:buNone/>
            </a:pPr>
            <a:r>
              <a:rPr lang="en-GB" sz="1600" u="sng" dirty="0">
                <a:solidFill>
                  <a:schemeClr val="hlink"/>
                </a:solidFill>
                <a:hlinkClick r:id="rId3"/>
              </a:rPr>
              <a:t>https://www.theguardian.com/environment/2018/jul/20/crop-failure-and-bankruptcy-threaten-farmers-as-drought-grips-Europe</a:t>
            </a:r>
            <a:r>
              <a:rPr lang="en-GB" sz="1100" b="1" dirty="0"/>
              <a:t> </a:t>
            </a:r>
            <a:endParaRPr dirty="0"/>
          </a:p>
          <a:p>
            <a:pPr marL="0" lvl="0" indent="0" algn="l" rtl="0">
              <a:lnSpc>
                <a:spcPct val="100000"/>
              </a:lnSpc>
              <a:spcBef>
                <a:spcPts val="0"/>
              </a:spcBef>
              <a:spcAft>
                <a:spcPts val="0"/>
              </a:spcAft>
              <a:buClr>
                <a:schemeClr val="dk1"/>
              </a:buClr>
              <a:buSzPts val="1100"/>
              <a:buFont typeface="Arial"/>
              <a:buNone/>
            </a:pPr>
            <a:r>
              <a:rPr lang="en-GB" sz="1100" b="0" dirty="0"/>
              <a:t>Image source: https://pixabay.com/nl/photos/korenveld-ma%C3%AFs-veld-akkerbouw-4240209/ </a:t>
            </a:r>
            <a:endParaRPr b="0" dirty="0"/>
          </a:p>
          <a:p>
            <a:pPr marL="0" lvl="0" indent="0" algn="l" rtl="0">
              <a:lnSpc>
                <a:spcPct val="100000"/>
              </a:lnSpc>
              <a:spcBef>
                <a:spcPts val="0"/>
              </a:spcBef>
              <a:spcAft>
                <a:spcPts val="0"/>
              </a:spcAft>
              <a:buClr>
                <a:schemeClr val="dk1"/>
              </a:buClr>
              <a:buSzPts val="1100"/>
              <a:buFont typeface="Arial"/>
              <a:buNone/>
            </a:pPr>
            <a:endParaRPr sz="1100" b="0" dirty="0"/>
          </a:p>
          <a:p>
            <a:pPr marL="0" lvl="0" indent="0" algn="l" rtl="0">
              <a:lnSpc>
                <a:spcPct val="100000"/>
              </a:lnSpc>
              <a:spcBef>
                <a:spcPts val="0"/>
              </a:spcBef>
              <a:spcAft>
                <a:spcPts val="0"/>
              </a:spcAft>
              <a:buClr>
                <a:schemeClr val="dk1"/>
              </a:buClr>
              <a:buSzPts val="1100"/>
              <a:buFont typeface="Arial"/>
              <a:buNone/>
            </a:pPr>
            <a:r>
              <a:rPr lang="en-GB" sz="1100" b="1" dirty="0"/>
              <a:t>Reputation risk </a:t>
            </a:r>
            <a:r>
              <a:rPr lang="en-GB" sz="1100" b="0" dirty="0"/>
              <a:t>– increased public &amp; consumer awareness of environmental and social damages + </a:t>
            </a:r>
            <a:r>
              <a:rPr lang="en-GB" sz="1200" b="0" i="0" dirty="0">
                <a:solidFill>
                  <a:schemeClr val="dk1"/>
                </a:solidFill>
                <a:latin typeface="Calibri"/>
                <a:ea typeface="Calibri"/>
                <a:cs typeface="Calibri"/>
                <a:sym typeface="Calibri"/>
              </a:rPr>
              <a:t>consumers are increasingly demanding assurance that the products they buy are produced in way that protect our environment and respect human rights – link with SOCIETAL risks – health impacts on local communities, social license to operate</a:t>
            </a:r>
            <a:endParaRPr dirty="0"/>
          </a:p>
          <a:p>
            <a:pPr marL="0" lvl="0" indent="0" algn="l" rtl="0">
              <a:lnSpc>
                <a:spcPct val="100000"/>
              </a:lnSpc>
              <a:spcBef>
                <a:spcPts val="0"/>
              </a:spcBef>
              <a:spcAft>
                <a:spcPts val="0"/>
              </a:spcAft>
              <a:buClr>
                <a:schemeClr val="dk1"/>
              </a:buClr>
              <a:buSzPts val="1200"/>
              <a:buFont typeface="Arial"/>
              <a:buNone/>
            </a:pPr>
            <a:r>
              <a:rPr lang="en-GB" sz="1200" b="0" i="0" dirty="0">
                <a:solidFill>
                  <a:schemeClr val="dk1"/>
                </a:solidFill>
                <a:latin typeface="Calibri"/>
                <a:ea typeface="Calibri"/>
                <a:cs typeface="Calibri"/>
                <a:sym typeface="Calibri"/>
              </a:rPr>
              <a:t>Image source: https://unsplash.com/photos/ycW4YxhrWHM</a:t>
            </a:r>
            <a:endParaRPr dirty="0"/>
          </a:p>
          <a:p>
            <a:pPr marL="0" lvl="0" indent="0" algn="l" rtl="0">
              <a:lnSpc>
                <a:spcPct val="100000"/>
              </a:lnSpc>
              <a:spcBef>
                <a:spcPts val="0"/>
              </a:spcBef>
              <a:spcAft>
                <a:spcPts val="0"/>
              </a:spcAft>
              <a:buClr>
                <a:schemeClr val="dk1"/>
              </a:buClr>
              <a:buSzPts val="1100"/>
              <a:buFont typeface="Arial"/>
              <a:buNone/>
            </a:pPr>
            <a:endParaRPr sz="1100" b="0" dirty="0"/>
          </a:p>
          <a:p>
            <a:pPr marL="0" lvl="0" indent="0" algn="l" rtl="0">
              <a:lnSpc>
                <a:spcPct val="100000"/>
              </a:lnSpc>
              <a:spcBef>
                <a:spcPts val="0"/>
              </a:spcBef>
              <a:spcAft>
                <a:spcPts val="0"/>
              </a:spcAft>
              <a:buClr>
                <a:schemeClr val="dk1"/>
              </a:buClr>
              <a:buSzPts val="1100"/>
              <a:buFont typeface="Arial"/>
              <a:buNone/>
            </a:pPr>
            <a:r>
              <a:rPr lang="en-GB" sz="1100" b="1" dirty="0"/>
              <a:t>Legal risk </a:t>
            </a:r>
            <a:r>
              <a:rPr lang="en-GB" sz="1100" b="0" dirty="0"/>
              <a:t>– </a:t>
            </a:r>
            <a:r>
              <a:rPr lang="en-GB" sz="1200" b="0" i="0" dirty="0">
                <a:solidFill>
                  <a:schemeClr val="dk1"/>
                </a:solidFill>
                <a:latin typeface="Calibri"/>
                <a:ea typeface="Calibri"/>
                <a:cs typeface="Calibri"/>
                <a:sym typeface="Calibri"/>
              </a:rPr>
              <a:t> </a:t>
            </a:r>
            <a:r>
              <a:rPr lang="en-GB" sz="1100" b="0" dirty="0"/>
              <a:t>baby milk scandal China: </a:t>
            </a:r>
            <a:r>
              <a:rPr lang="en-GB" sz="1600" u="sng" dirty="0">
                <a:solidFill>
                  <a:schemeClr val="hlink"/>
                </a:solidFill>
                <a:hlinkClick r:id="rId4"/>
              </a:rPr>
              <a:t>https://www.bbc.com/news/10565838</a:t>
            </a:r>
            <a:endParaRPr lang="en-GB" sz="1600" u="sng" dirty="0">
              <a:solidFill>
                <a:schemeClr val="hlink"/>
              </a:solidFill>
            </a:endParaRPr>
          </a:p>
          <a:p>
            <a:pPr marL="0" lvl="0" indent="0" algn="l" rtl="0">
              <a:lnSpc>
                <a:spcPct val="100000"/>
              </a:lnSpc>
              <a:spcBef>
                <a:spcPts val="0"/>
              </a:spcBef>
              <a:spcAft>
                <a:spcPts val="0"/>
              </a:spcAft>
              <a:buClr>
                <a:schemeClr val="dk1"/>
              </a:buClr>
              <a:buSzPts val="1100"/>
              <a:buFont typeface="Arial"/>
              <a:buNone/>
            </a:pPr>
            <a:r>
              <a:rPr lang="en-GB" sz="1600" dirty="0"/>
              <a:t>Image source: https://unsplash.com/photos/OXGhu60NwxU </a:t>
            </a:r>
            <a:endParaRPr sz="1100" dirty="0"/>
          </a:p>
          <a:p>
            <a:pPr marL="0" lvl="0" indent="0" algn="l" rtl="0">
              <a:lnSpc>
                <a:spcPct val="100000"/>
              </a:lnSpc>
              <a:spcBef>
                <a:spcPts val="0"/>
              </a:spcBef>
              <a:spcAft>
                <a:spcPts val="0"/>
              </a:spcAft>
              <a:buClr>
                <a:schemeClr val="dk1"/>
              </a:buClr>
              <a:buSzPts val="1100"/>
              <a:buFont typeface="Arial"/>
              <a:buNone/>
            </a:pPr>
            <a:endParaRPr sz="1100" b="0" dirty="0"/>
          </a:p>
          <a:p>
            <a:pPr marL="0" lvl="0" indent="0" algn="l" rtl="0">
              <a:lnSpc>
                <a:spcPct val="100000"/>
              </a:lnSpc>
              <a:spcBef>
                <a:spcPts val="0"/>
              </a:spcBef>
              <a:spcAft>
                <a:spcPts val="0"/>
              </a:spcAft>
              <a:buSzPts val="1400"/>
              <a:buNone/>
            </a:pPr>
            <a:r>
              <a:rPr lang="en-GB" sz="1100" b="1" dirty="0"/>
              <a:t>Financial risk </a:t>
            </a:r>
            <a:r>
              <a:rPr lang="en-GB" sz="1100" b="0" dirty="0"/>
              <a:t>– Underlying all of these risks &amp; opportunities are financial ones! As we have seen, these risks imply important financial costs. </a:t>
            </a:r>
            <a:r>
              <a:rPr lang="en-GB" sz="1600" b="0" i="0" dirty="0">
                <a:solidFill>
                  <a:srgbClr val="333333"/>
                </a:solidFill>
                <a:latin typeface="Roboto"/>
                <a:ea typeface="Roboto"/>
                <a:cs typeface="Roboto"/>
                <a:sym typeface="Roboto"/>
              </a:rPr>
              <a:t>Price of Thai Rice Skyrocket due to Drought in Thailand, Buyers Lean to India</a:t>
            </a:r>
            <a:endParaRPr b="0" dirty="0"/>
          </a:p>
          <a:p>
            <a:pPr marL="0" lvl="0" indent="0" algn="l" rtl="0">
              <a:lnSpc>
                <a:spcPct val="100000"/>
              </a:lnSpc>
              <a:spcBef>
                <a:spcPts val="0"/>
              </a:spcBef>
              <a:spcAft>
                <a:spcPts val="0"/>
              </a:spcAft>
              <a:buSzPts val="1400"/>
              <a:buNone/>
            </a:pPr>
            <a:r>
              <a:rPr lang="en-GB" sz="1600" u="sng" dirty="0">
                <a:solidFill>
                  <a:schemeClr val="hlink"/>
                </a:solidFill>
                <a:hlinkClick r:id="rId5"/>
              </a:rPr>
              <a:t>https://www.grainmart.in/news/price-of-thai-rice-skyrocket-due-to-drought-in-thailand-buyers-lean-to-india/</a:t>
            </a:r>
            <a:r>
              <a:rPr lang="en-GB" sz="1100" b="0" dirty="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r>
              <a:rPr lang="en-GB" sz="1100" b="0" dirty="0">
                <a:solidFill>
                  <a:schemeClr val="dk1"/>
                </a:solidFill>
                <a:latin typeface="Calibri"/>
                <a:ea typeface="Calibri"/>
                <a:cs typeface="Calibri"/>
                <a:sym typeface="Calibri"/>
              </a:rPr>
              <a:t>Image source: https://unsplash.com/photos/5gGcn2PRrtc </a:t>
            </a:r>
            <a:endParaRPr sz="11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1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100" dirty="0">
                <a:solidFill>
                  <a:schemeClr val="dk1"/>
                </a:solidFill>
                <a:latin typeface="Calibri"/>
                <a:ea typeface="Calibri"/>
                <a:cs typeface="Calibri"/>
                <a:sym typeface="Calibri"/>
              </a:rPr>
              <a:t>Biodiversity loss risk: Biodiversity loss comes at the nexus of many other business risks. E.g. through decreasing food security (which itself has economic ramifications), or increasing the likelihood of coastal flooding. Biodiversity loss can be felt through physical risks (increased cost of resources, disruption of operations due to natural disasters unmitigated by appropriate ecosystems), associated regulatory and legal risk, market risk from changing consumer preference as consumers become more aware &amp; discerning RE biodiversity, and supply chain risks. </a:t>
            </a:r>
            <a:endParaRPr dirty="0"/>
          </a:p>
          <a:p>
            <a:pPr marL="0" lvl="0" indent="0" algn="l" rtl="0">
              <a:lnSpc>
                <a:spcPct val="100000"/>
              </a:lnSpc>
              <a:spcBef>
                <a:spcPts val="0"/>
              </a:spcBef>
              <a:spcAft>
                <a:spcPts val="0"/>
              </a:spcAft>
              <a:buSzPts val="1400"/>
              <a:buNone/>
            </a:pPr>
            <a:r>
              <a:rPr lang="en-GB" sz="1100" dirty="0">
                <a:solidFill>
                  <a:schemeClr val="dk1"/>
                </a:solidFill>
                <a:latin typeface="Calibri"/>
                <a:ea typeface="Calibri"/>
                <a:cs typeface="Calibri"/>
                <a:sym typeface="Calibri"/>
              </a:rPr>
              <a:t>Examples: </a:t>
            </a:r>
            <a:endParaRPr dirty="0"/>
          </a:p>
          <a:p>
            <a:pPr marL="0" lvl="0" indent="0" algn="l" rtl="0">
              <a:lnSpc>
                <a:spcPct val="100000"/>
              </a:lnSpc>
              <a:spcBef>
                <a:spcPts val="0"/>
              </a:spcBef>
              <a:spcAft>
                <a:spcPts val="0"/>
              </a:spcAft>
              <a:buSzPts val="1400"/>
              <a:buNone/>
            </a:pPr>
            <a:r>
              <a:rPr lang="en-GB" sz="1100" b="1" dirty="0">
                <a:solidFill>
                  <a:schemeClr val="dk1"/>
                </a:solidFill>
                <a:latin typeface="Calibri"/>
                <a:ea typeface="Calibri"/>
                <a:cs typeface="Calibri"/>
                <a:sym typeface="Calibri"/>
              </a:rPr>
              <a:t>-&gt; For example, a 28% reduction in mangrove cover between 1980 and 2000 in South East Asia to make way for commercial shrimp farming has contributed to a loss of natural protection against tsunamis and cyclones. This was tragically demonstrated during the 2004 South Asian Tsunami, when coastal areas still covered by mangroves were relatively less affected, with mangroves acting as a natural </a:t>
            </a:r>
            <a:r>
              <a:rPr lang="en-GB" sz="1100" b="1" dirty="0" err="1">
                <a:solidFill>
                  <a:schemeClr val="dk1"/>
                </a:solidFill>
                <a:latin typeface="Calibri"/>
                <a:ea typeface="Calibri"/>
                <a:cs typeface="Calibri"/>
                <a:sym typeface="Calibri"/>
              </a:rPr>
              <a:t>defense</a:t>
            </a:r>
            <a:r>
              <a:rPr lang="en-GB" sz="1100" b="1" dirty="0">
                <a:solidFill>
                  <a:schemeClr val="dk1"/>
                </a:solidFill>
                <a:latin typeface="Calibri"/>
                <a:ea typeface="Calibri"/>
                <a:cs typeface="Calibri"/>
                <a:sym typeface="Calibri"/>
              </a:rPr>
              <a:t>. </a:t>
            </a:r>
            <a:br>
              <a:rPr lang="en-GB" sz="1100" b="1" dirty="0">
                <a:solidFill>
                  <a:schemeClr val="dk1"/>
                </a:solidFill>
                <a:latin typeface="Calibri"/>
                <a:ea typeface="Calibri"/>
                <a:cs typeface="Calibri"/>
                <a:sym typeface="Calibri"/>
              </a:rPr>
            </a:br>
            <a:r>
              <a:rPr lang="en-GB" sz="1600" b="1" dirty="0"/>
              <a:t>In addition to their vital role in coastal protection, these coastal features are critical for many marine food chains, comprising vital nursery areas and habitats for commercially valuable fish and shellfish species. As we look to the future, with the prevalence of denser populations in coastal areas, the human and economic costs of damage to coastal ecosystems are set to grow.</a:t>
            </a:r>
            <a:endParaRPr lang="en-GB" sz="1200" b="0" dirty="0"/>
          </a:p>
          <a:p>
            <a:pPr marL="0" lvl="0" indent="0" algn="l" rtl="0">
              <a:lnSpc>
                <a:spcPct val="100000"/>
              </a:lnSpc>
              <a:spcBef>
                <a:spcPts val="0"/>
              </a:spcBef>
              <a:spcAft>
                <a:spcPts val="0"/>
              </a:spcAft>
              <a:buSzPts val="1400"/>
              <a:buNone/>
            </a:pPr>
            <a:r>
              <a:rPr lang="en-GB" sz="1200" b="0" dirty="0"/>
              <a:t>-&gt; </a:t>
            </a:r>
            <a:r>
              <a:rPr lang="en-GB" sz="1600" b="1" dirty="0"/>
              <a:t>For example, in Guangdong province in China, deforestation and land conversion have led to encroaching desertification. Exacerbated by severe drought, this not only threatens further biodiversity loss but also agricultural productivity and community health.</a:t>
            </a:r>
            <a:endParaRPr dirty="0"/>
          </a:p>
          <a:p>
            <a:pPr marL="0" lvl="0" indent="0" algn="l" rtl="0">
              <a:lnSpc>
                <a:spcPct val="100000"/>
              </a:lnSpc>
              <a:spcBef>
                <a:spcPts val="0"/>
              </a:spcBef>
              <a:spcAft>
                <a:spcPts val="0"/>
              </a:spcAft>
              <a:buClr>
                <a:schemeClr val="dk1"/>
              </a:buClr>
              <a:buSzPts val="1600"/>
              <a:buFont typeface="Noto Sans Symbols"/>
              <a:buNone/>
            </a:pPr>
            <a:r>
              <a:rPr lang="en-GB" sz="1600" b="1" dirty="0"/>
              <a:t>-&gt; Measures to control deforestation and conversion to soy and palm oil production may significantly increase the prices of these commodities which form key inputs for many producers of food and household goods.</a:t>
            </a:r>
            <a:endParaRPr sz="11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sz="1100" u="sng" dirty="0">
                <a:solidFill>
                  <a:schemeClr val="hlink"/>
                </a:solidFill>
                <a:hlinkClick r:id="rId6"/>
              </a:rPr>
              <a:t>https://www.pwc.co.uk/assets/pdf/wef-biodiversity-and-business-risk.pdf</a:t>
            </a:r>
            <a:r>
              <a:rPr lang="en-GB" sz="1100" dirty="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Clr>
                <a:schemeClr val="dk1"/>
              </a:buClr>
              <a:buSzPts val="1100"/>
              <a:buFont typeface="Arial"/>
              <a:buNone/>
            </a:pPr>
            <a:endParaRPr sz="1100" b="0" dirty="0"/>
          </a:p>
          <a:p>
            <a:pPr marL="0" lvl="0" indent="0" algn="l" rtl="0">
              <a:lnSpc>
                <a:spcPct val="120000"/>
              </a:lnSpc>
              <a:spcBef>
                <a:spcPts val="0"/>
              </a:spcBef>
              <a:spcAft>
                <a:spcPts val="0"/>
              </a:spcAft>
              <a:buClr>
                <a:schemeClr val="dk1"/>
              </a:buClr>
              <a:buSzPts val="1100"/>
              <a:buFont typeface="Arial"/>
              <a:buNone/>
            </a:pPr>
            <a:r>
              <a:rPr lang="en-GB" sz="1100" b="0" dirty="0"/>
              <a:t>But good news is that, where there is risk, there is opportunity to:</a:t>
            </a:r>
            <a:endParaRPr dirty="0"/>
          </a:p>
          <a:p>
            <a:pPr marL="171450" lvl="0" indent="-171450" algn="l" rtl="0">
              <a:lnSpc>
                <a:spcPct val="120000"/>
              </a:lnSpc>
              <a:spcBef>
                <a:spcPts val="0"/>
              </a:spcBef>
              <a:spcAft>
                <a:spcPts val="0"/>
              </a:spcAft>
              <a:buClr>
                <a:schemeClr val="dk1"/>
              </a:buClr>
              <a:buSzPts val="1100"/>
              <a:buFont typeface="Arial"/>
              <a:buChar char="•"/>
            </a:pPr>
            <a:r>
              <a:rPr lang="en-GB" sz="1100" dirty="0"/>
              <a:t>Secure natural resources</a:t>
            </a:r>
            <a:endParaRPr dirty="0"/>
          </a:p>
          <a:p>
            <a:pPr marL="171450" lvl="0" indent="-171450" algn="l" rtl="0">
              <a:lnSpc>
                <a:spcPct val="120000"/>
              </a:lnSpc>
              <a:spcBef>
                <a:spcPts val="0"/>
              </a:spcBef>
              <a:spcAft>
                <a:spcPts val="0"/>
              </a:spcAft>
              <a:buClr>
                <a:schemeClr val="dk1"/>
              </a:buClr>
              <a:buSzPts val="1100"/>
              <a:buFont typeface="Arial"/>
              <a:buChar char="•"/>
            </a:pPr>
            <a:r>
              <a:rPr lang="en-GB" sz="1100" dirty="0"/>
              <a:t>Save costs</a:t>
            </a:r>
            <a:endParaRPr dirty="0"/>
          </a:p>
          <a:p>
            <a:pPr marL="171450" lvl="0" indent="-171450" algn="l" rtl="0">
              <a:lnSpc>
                <a:spcPct val="120000"/>
              </a:lnSpc>
              <a:spcBef>
                <a:spcPts val="0"/>
              </a:spcBef>
              <a:spcAft>
                <a:spcPts val="0"/>
              </a:spcAft>
              <a:buClr>
                <a:schemeClr val="dk1"/>
              </a:buClr>
              <a:buSzPts val="1100"/>
              <a:buFont typeface="Arial"/>
              <a:buChar char="•"/>
            </a:pPr>
            <a:r>
              <a:rPr lang="en-GB" sz="1100" dirty="0"/>
              <a:t>Manage future risks</a:t>
            </a:r>
            <a:endParaRPr dirty="0"/>
          </a:p>
          <a:p>
            <a:pPr marL="171450" lvl="0" indent="-171450" algn="l" rtl="0">
              <a:lnSpc>
                <a:spcPct val="120000"/>
              </a:lnSpc>
              <a:spcBef>
                <a:spcPts val="0"/>
              </a:spcBef>
              <a:spcAft>
                <a:spcPts val="0"/>
              </a:spcAft>
              <a:buClr>
                <a:schemeClr val="dk1"/>
              </a:buClr>
              <a:buSzPts val="1100"/>
              <a:buFont typeface="Arial"/>
              <a:buChar char="•"/>
            </a:pPr>
            <a:r>
              <a:rPr lang="en-GB" sz="1100" dirty="0"/>
              <a:t>Engage stakeholders</a:t>
            </a:r>
            <a:endParaRPr sz="11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100" b="0" dirty="0"/>
          </a:p>
          <a:p>
            <a:pPr marL="0" lvl="0" indent="0" algn="l" rtl="0">
              <a:lnSpc>
                <a:spcPct val="100000"/>
              </a:lnSpc>
              <a:spcBef>
                <a:spcPts val="0"/>
              </a:spcBef>
              <a:spcAft>
                <a:spcPts val="0"/>
              </a:spcAft>
              <a:buClr>
                <a:schemeClr val="dk1"/>
              </a:buClr>
              <a:buSzPts val="1100"/>
              <a:buFont typeface="Arial"/>
              <a:buNone/>
            </a:pPr>
            <a:r>
              <a:rPr lang="en-GB" sz="1100" b="1" dirty="0"/>
              <a:t>Operational opportunity </a:t>
            </a:r>
            <a:r>
              <a:rPr lang="en-GB" sz="1100" b="0" dirty="0"/>
              <a:t>– General Mills ups the ante on its regenerative agriculture push </a:t>
            </a:r>
            <a:r>
              <a:rPr lang="en-GB" sz="1600" u="sng" dirty="0">
                <a:solidFill>
                  <a:schemeClr val="hlink"/>
                </a:solidFill>
                <a:hlinkClick r:id="rId7"/>
              </a:rPr>
              <a:t>https://www.bakeryandsnacks.com/Article/2020/01/31/General-Mills-ups-the-ante-on-its-regenerative-agriculture-push</a:t>
            </a:r>
            <a:r>
              <a:rPr lang="en-GB" sz="1600" dirty="0"/>
              <a:t> </a:t>
            </a:r>
            <a:br>
              <a:rPr lang="en-GB" sz="1600" dirty="0"/>
            </a:br>
            <a:r>
              <a:rPr lang="en-GB" sz="1600" dirty="0"/>
              <a:t>Image source: https://pixabay.com/nl/photos/tarwe-veld-lente-zomer-frankrijk-3241114/ </a:t>
            </a:r>
            <a:endParaRPr sz="1100" dirty="0"/>
          </a:p>
          <a:p>
            <a:pPr marL="0" lvl="0" indent="0" algn="l" rtl="0">
              <a:lnSpc>
                <a:spcPct val="100000"/>
              </a:lnSpc>
              <a:spcBef>
                <a:spcPts val="0"/>
              </a:spcBef>
              <a:spcAft>
                <a:spcPts val="0"/>
              </a:spcAft>
              <a:buClr>
                <a:schemeClr val="dk1"/>
              </a:buClr>
              <a:buSzPts val="1100"/>
              <a:buFont typeface="Arial"/>
              <a:buNone/>
            </a:pPr>
            <a:endParaRPr sz="1100" b="0" dirty="0"/>
          </a:p>
          <a:p>
            <a:pPr marL="0" marR="0" lvl="0" indent="0" algn="l" rtl="0">
              <a:lnSpc>
                <a:spcPct val="100000"/>
              </a:lnSpc>
              <a:spcBef>
                <a:spcPts val="0"/>
              </a:spcBef>
              <a:spcAft>
                <a:spcPts val="0"/>
              </a:spcAft>
              <a:buClr>
                <a:schemeClr val="dk1"/>
              </a:buClr>
              <a:buSzPts val="1100"/>
              <a:buFont typeface="Arial"/>
              <a:buNone/>
            </a:pPr>
            <a:r>
              <a:rPr lang="en-GB" sz="1100" b="1" dirty="0"/>
              <a:t>Reputation opportunity </a:t>
            </a:r>
            <a:r>
              <a:rPr lang="en-GB" sz="1100" b="0" dirty="0"/>
              <a:t>– Nespresso: every cup of coffee will be carbon neutral by 2022 </a:t>
            </a:r>
            <a:r>
              <a:rPr lang="en-GB" sz="1600" u="sng" dirty="0">
                <a:solidFill>
                  <a:schemeClr val="hlink"/>
                </a:solidFill>
                <a:hlinkClick r:id="rId8"/>
              </a:rPr>
              <a:t>https://www.beveragedaily.com/Article/2020/09/17/Nespresso-Every-cup-of-our-coffee-will-be-carbon-neutral-by-2022</a:t>
            </a:r>
            <a:endParaRPr lang="en-GB" sz="1600" b="0" u="sng" dirty="0">
              <a:solidFill>
                <a:schemeClr val="hlink"/>
              </a:solidFill>
            </a:endParaRPr>
          </a:p>
          <a:p>
            <a:pPr marL="0" marR="0" lvl="0" indent="0" algn="l" rtl="0">
              <a:lnSpc>
                <a:spcPct val="100000"/>
              </a:lnSpc>
              <a:spcBef>
                <a:spcPts val="0"/>
              </a:spcBef>
              <a:spcAft>
                <a:spcPts val="0"/>
              </a:spcAft>
              <a:buClr>
                <a:schemeClr val="dk1"/>
              </a:buClr>
              <a:buSzPts val="1100"/>
              <a:buFont typeface="Arial"/>
              <a:buNone/>
            </a:pPr>
            <a:r>
              <a:rPr lang="en-GB" sz="1600" b="0" dirty="0"/>
              <a:t>Image source: https://pixabay.com/nl/photos/nespresso-cupjes-koffie-cupjes-586664/ </a:t>
            </a:r>
            <a:endParaRPr sz="1100" b="0" dirty="0"/>
          </a:p>
          <a:p>
            <a:pPr marL="0" marR="0" lvl="0" indent="0" algn="l" rtl="0">
              <a:lnSpc>
                <a:spcPct val="100000"/>
              </a:lnSpc>
              <a:spcBef>
                <a:spcPts val="0"/>
              </a:spcBef>
              <a:spcAft>
                <a:spcPts val="0"/>
              </a:spcAft>
              <a:buClr>
                <a:schemeClr val="dk1"/>
              </a:buClr>
              <a:buSzPts val="1100"/>
              <a:buFont typeface="Arial"/>
              <a:buNone/>
            </a:pPr>
            <a:endParaRPr sz="1100" b="0" dirty="0"/>
          </a:p>
          <a:p>
            <a:pPr marL="0" marR="0" lvl="0" indent="0" algn="l" rtl="0">
              <a:lnSpc>
                <a:spcPct val="100000"/>
              </a:lnSpc>
              <a:spcBef>
                <a:spcPts val="0"/>
              </a:spcBef>
              <a:spcAft>
                <a:spcPts val="0"/>
              </a:spcAft>
              <a:buClr>
                <a:schemeClr val="dk1"/>
              </a:buClr>
              <a:buSzPts val="1100"/>
              <a:buFont typeface="Arial"/>
              <a:buNone/>
            </a:pPr>
            <a:r>
              <a:rPr lang="en-GB" sz="1100" b="1" dirty="0"/>
              <a:t>Legal opportunity </a:t>
            </a:r>
            <a:r>
              <a:rPr lang="en-GB" sz="1100" b="0" dirty="0"/>
              <a:t>–</a:t>
            </a:r>
            <a:r>
              <a:rPr lang="en-GB" sz="1100" b="1" dirty="0"/>
              <a:t> </a:t>
            </a:r>
            <a:r>
              <a:rPr lang="en-GB" sz="1100" b="0" dirty="0"/>
              <a:t>Starbucks introduces straw free lids: </a:t>
            </a:r>
            <a:r>
              <a:rPr lang="en-GB" sz="2400" u="sng" dirty="0">
                <a:solidFill>
                  <a:schemeClr val="hlink"/>
                </a:solidFill>
                <a:hlinkClick r:id="rId9"/>
              </a:rPr>
              <a:t>https://edition.cnn.com/2020/09/10/business/starbucks-straw-free-lids-plastic-straws-sustainability/index.html</a:t>
            </a:r>
            <a:r>
              <a:rPr lang="en-GB" sz="2400" dirty="0"/>
              <a:t> (2020) OR </a:t>
            </a:r>
            <a:r>
              <a:rPr lang="en-GB" sz="2400" u="sng" dirty="0">
                <a:solidFill>
                  <a:schemeClr val="hlink"/>
                </a:solidFill>
                <a:hlinkClick r:id="rId10"/>
              </a:rPr>
              <a:t>https://www.nytimes.com/2018/07/09/business/starbucks-plastic-straws.html</a:t>
            </a:r>
            <a:r>
              <a:rPr lang="en-GB" sz="2400" dirty="0"/>
              <a:t> (2018)</a:t>
            </a:r>
            <a:endParaRPr dirty="0"/>
          </a:p>
          <a:p>
            <a:pPr marL="0" marR="0" lvl="0" indent="0" algn="l" rtl="0">
              <a:lnSpc>
                <a:spcPct val="100000"/>
              </a:lnSpc>
              <a:spcBef>
                <a:spcPts val="0"/>
              </a:spcBef>
              <a:spcAft>
                <a:spcPts val="0"/>
              </a:spcAft>
              <a:buClr>
                <a:schemeClr val="dk1"/>
              </a:buClr>
              <a:buSzPts val="2400"/>
              <a:buFont typeface="Noto Sans Symbols"/>
              <a:buNone/>
            </a:pPr>
            <a:r>
              <a:rPr lang="en-GB" sz="2400" b="0" dirty="0"/>
              <a:t>Image source: https://pixabay.com/nl/photos/milieuvriendelijke-stro-rietjes-3562628/ </a:t>
            </a:r>
            <a:endParaRPr sz="1600" b="0" dirty="0"/>
          </a:p>
          <a:p>
            <a:pPr marL="0" marR="0" lvl="0" indent="0" algn="l" rtl="0">
              <a:lnSpc>
                <a:spcPct val="100000"/>
              </a:lnSpc>
              <a:spcBef>
                <a:spcPts val="0"/>
              </a:spcBef>
              <a:spcAft>
                <a:spcPts val="0"/>
              </a:spcAft>
              <a:buClr>
                <a:schemeClr val="dk1"/>
              </a:buClr>
              <a:buSzPts val="1100"/>
              <a:buFont typeface="Noto Sans Symbols"/>
              <a:buNone/>
            </a:pPr>
            <a:endParaRPr sz="1100" b="0" dirty="0"/>
          </a:p>
          <a:p>
            <a:pPr marL="0" marR="0" lvl="0" indent="0" algn="l" rtl="0">
              <a:lnSpc>
                <a:spcPct val="100000"/>
              </a:lnSpc>
              <a:spcBef>
                <a:spcPts val="0"/>
              </a:spcBef>
              <a:spcAft>
                <a:spcPts val="0"/>
              </a:spcAft>
              <a:buClr>
                <a:schemeClr val="dk1"/>
              </a:buClr>
              <a:buSzPts val="1100"/>
              <a:buFont typeface="Arial"/>
              <a:buNone/>
            </a:pPr>
            <a:r>
              <a:rPr lang="en-GB" sz="1100" b="1" dirty="0"/>
              <a:t>Financial opportunity </a:t>
            </a:r>
            <a:r>
              <a:rPr lang="en-GB" sz="1100" b="0" dirty="0"/>
              <a:t>– But when these risks are taken into account, we saw how it can also lead to reduced financial costs, or improve access to finance. Companies like those you can see here have managed to secure substantial billion dollar loan facilities where the interest rate of repayments is linked to ESG performance. That is to say if the company has string environmental and social performance they pay back less on the loan.</a:t>
            </a:r>
            <a:endParaRPr dirty="0"/>
          </a:p>
          <a:p>
            <a:pPr marL="0" lvl="0" indent="0" algn="l" rtl="0">
              <a:lnSpc>
                <a:spcPct val="100000"/>
              </a:lnSpc>
              <a:spcBef>
                <a:spcPts val="0"/>
              </a:spcBef>
              <a:spcAft>
                <a:spcPts val="0"/>
              </a:spcAft>
              <a:buClr>
                <a:schemeClr val="dk1"/>
              </a:buClr>
              <a:buSzPts val="1100"/>
              <a:buFont typeface="Arial"/>
              <a:buNone/>
            </a:pPr>
            <a:endParaRPr sz="1100" b="0" dirty="0"/>
          </a:p>
        </p:txBody>
      </p:sp>
      <p:sp>
        <p:nvSpPr>
          <p:cNvPr id="1013" name="Google Shape;1013;p58: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participants 5’ to reflect individually on both questions </a:t>
            </a:r>
            <a:r>
              <a:rPr lang="en-GB" sz="1200" kern="1200" dirty="0">
                <a:solidFill>
                  <a:schemeClr val="tx1"/>
                </a:solidFill>
                <a:effectLst/>
                <a:latin typeface="+mn-lt"/>
                <a:ea typeface="+mn-ea"/>
                <a:cs typeface="+mn-cs"/>
              </a:rPr>
              <a:t>(again, depending on the time you have, you may want to spend more time on this). </a:t>
            </a:r>
            <a:endParaRPr lang="en-GB" dirty="0"/>
          </a:p>
          <a:p>
            <a:endParaRPr lang="nl-NL" sz="1200" kern="1200" dirty="0">
              <a:solidFill>
                <a:schemeClr val="tx1"/>
              </a:solidFill>
              <a:latin typeface="+mn-lt"/>
              <a:ea typeface="+mn-ea"/>
              <a:cs typeface="+mn-cs"/>
            </a:endParaRPr>
          </a:p>
          <a:p>
            <a:r>
              <a:rPr lang="nl-NL" sz="1200" kern="1200" dirty="0">
                <a:solidFill>
                  <a:schemeClr val="tx1"/>
                </a:solidFill>
                <a:latin typeface="+mn-lt"/>
                <a:ea typeface="+mn-ea"/>
                <a:cs typeface="+mn-cs"/>
              </a:rPr>
              <a:t>The </a:t>
            </a:r>
            <a:r>
              <a:rPr lang="nl-NL" sz="1200" kern="1200" dirty="0" err="1">
                <a:solidFill>
                  <a:schemeClr val="tx1"/>
                </a:solidFill>
                <a:latin typeface="+mn-lt"/>
                <a:ea typeface="+mn-ea"/>
                <a:cs typeface="+mn-cs"/>
              </a:rPr>
              <a:t>workbook</a:t>
            </a:r>
            <a:r>
              <a:rPr lang="nl-NL" sz="1200" kern="1200" dirty="0">
                <a:solidFill>
                  <a:schemeClr val="tx1"/>
                </a:solidFill>
                <a:latin typeface="+mn-lt"/>
                <a:ea typeface="+mn-ea"/>
                <a:cs typeface="+mn-cs"/>
              </a:rPr>
              <a:t> has </a:t>
            </a:r>
            <a:r>
              <a:rPr lang="en-US" sz="1200" kern="1200" dirty="0">
                <a:solidFill>
                  <a:schemeClr val="tx1"/>
                </a:solidFill>
                <a:latin typeface="+mn-lt"/>
                <a:ea typeface="+mn-ea"/>
                <a:cs typeface="+mn-cs"/>
              </a:rPr>
              <a:t>prepared a blank list - one to list risks and one to list opportunities. Give also list of examples from NCP they can use – reference to p. 18.</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43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33</a:t>
            </a:fld>
            <a:endParaRPr lang="en-GB"/>
          </a:p>
        </p:txBody>
      </p:sp>
    </p:spTree>
    <p:extLst>
      <p:ext uri="{BB962C8B-B14F-4D97-AF65-F5344CB8AC3E}">
        <p14:creationId xmlns:p14="http://schemas.microsoft.com/office/powerpoint/2010/main" val="1732184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34</a:t>
            </a:fld>
            <a:endParaRPr lang="en-GB"/>
          </a:p>
        </p:txBody>
      </p:sp>
    </p:spTree>
    <p:extLst>
      <p:ext uri="{BB962C8B-B14F-4D97-AF65-F5344CB8AC3E}">
        <p14:creationId xmlns:p14="http://schemas.microsoft.com/office/powerpoint/2010/main" val="2763557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773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230: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p230: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a:t>KB</a:t>
            </a:r>
            <a:endParaRPr/>
          </a:p>
        </p:txBody>
      </p:sp>
      <p:sp>
        <p:nvSpPr>
          <p:cNvPr id="1088" name="Google Shape;1088;p230: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showing the video, open the floor to anyone that wishes to share something.</a:t>
            </a:r>
          </a:p>
          <a:p>
            <a:r>
              <a:rPr lang="en-GB" dirty="0"/>
              <a:t>Potential questions that can be asked to participants:</a:t>
            </a:r>
          </a:p>
          <a:p>
            <a:pPr marL="171450" indent="-171450">
              <a:buFontTx/>
              <a:buChar char="-"/>
            </a:pPr>
            <a:r>
              <a:rPr lang="en-GB" dirty="0"/>
              <a:t>Has anyone of you seen this video before? Show of hands. Direct them to where they can find the video: </a:t>
            </a:r>
            <a:r>
              <a:rPr lang="fr-CH" dirty="0">
                <a:hlinkClick r:id="rId3"/>
              </a:rPr>
              <a:t>https://www.youtube.com/watch?v=UXZhlJyuw8A</a:t>
            </a:r>
            <a:r>
              <a:rPr lang="fr-CH" dirty="0"/>
              <a:t>. The </a:t>
            </a:r>
            <a:r>
              <a:rPr lang="fr-CH" dirty="0" err="1"/>
              <a:t>video</a:t>
            </a:r>
            <a:r>
              <a:rPr lang="fr-CH" dirty="0"/>
              <a:t> </a:t>
            </a:r>
            <a:r>
              <a:rPr lang="fr-CH" dirty="0" err="1"/>
              <a:t>was</a:t>
            </a:r>
            <a:r>
              <a:rPr lang="fr-CH" dirty="0"/>
              <a:t> </a:t>
            </a:r>
            <a:r>
              <a:rPr lang="fr-CH" dirty="0" err="1"/>
              <a:t>produced</a:t>
            </a:r>
            <a:r>
              <a:rPr lang="fr-CH" dirty="0"/>
              <a:t> by WBCSD </a:t>
            </a:r>
            <a:r>
              <a:rPr lang="fr-CH" dirty="0" err="1"/>
              <a:t>with</a:t>
            </a:r>
            <a:r>
              <a:rPr lang="fr-CH" dirty="0"/>
              <a:t> the help of </a:t>
            </a:r>
            <a:r>
              <a:rPr lang="fr-CH" dirty="0" err="1"/>
              <a:t>many</a:t>
            </a:r>
            <a:r>
              <a:rPr lang="fr-CH" dirty="0"/>
              <a:t> of </a:t>
            </a:r>
            <a:r>
              <a:rPr lang="fr-CH" dirty="0" err="1"/>
              <a:t>its</a:t>
            </a:r>
            <a:r>
              <a:rPr lang="fr-CH" dirty="0"/>
              <a:t> </a:t>
            </a:r>
            <a:r>
              <a:rPr lang="fr-CH" dirty="0" err="1"/>
              <a:t>members</a:t>
            </a:r>
            <a:r>
              <a:rPr lang="fr-CH" dirty="0"/>
              <a:t> and </a:t>
            </a:r>
            <a:r>
              <a:rPr lang="fr-CH" dirty="0" err="1"/>
              <a:t>with</a:t>
            </a:r>
            <a:r>
              <a:rPr lang="fr-CH" dirty="0"/>
              <a:t> the </a:t>
            </a:r>
            <a:r>
              <a:rPr lang="fr-CH" dirty="0" err="1"/>
              <a:t>aim</a:t>
            </a:r>
            <a:r>
              <a:rPr lang="fr-CH" dirty="0"/>
              <a:t> to </a:t>
            </a:r>
            <a:r>
              <a:rPr lang="fr-CH" dirty="0" err="1"/>
              <a:t>raise</a:t>
            </a:r>
            <a:r>
              <a:rPr lang="fr-CH" dirty="0"/>
              <a:t> </a:t>
            </a:r>
            <a:r>
              <a:rPr lang="fr-CH" dirty="0" err="1"/>
              <a:t>awareness</a:t>
            </a:r>
            <a:r>
              <a:rPr lang="fr-CH" dirty="0"/>
              <a:t> </a:t>
            </a:r>
            <a:r>
              <a:rPr lang="fr-CH" dirty="0" err="1"/>
              <a:t>among</a:t>
            </a:r>
            <a:r>
              <a:rPr lang="fr-CH" dirty="0"/>
              <a:t> businesses on the importance to </a:t>
            </a:r>
            <a:r>
              <a:rPr lang="fr-CH" dirty="0" err="1"/>
              <a:t>apply</a:t>
            </a:r>
            <a:r>
              <a:rPr lang="fr-CH" dirty="0"/>
              <a:t> </a:t>
            </a:r>
            <a:r>
              <a:rPr lang="fr-CH" dirty="0" err="1"/>
              <a:t>natural</a:t>
            </a:r>
            <a:r>
              <a:rPr lang="fr-CH" dirty="0"/>
              <a:t> capital </a:t>
            </a:r>
            <a:r>
              <a:rPr lang="fr-CH" dirty="0" err="1"/>
              <a:t>thinking</a:t>
            </a:r>
            <a:r>
              <a:rPr lang="fr-CH" dirty="0"/>
              <a:t> </a:t>
            </a:r>
            <a:r>
              <a:rPr lang="fr-CH" dirty="0" err="1"/>
              <a:t>into</a:t>
            </a:r>
            <a:r>
              <a:rPr lang="fr-CH" dirty="0"/>
              <a:t> business.</a:t>
            </a:r>
            <a:endParaRPr lang="en-GB" dirty="0"/>
          </a:p>
          <a:p>
            <a:pPr marL="171450" indent="-171450">
              <a:buFontTx/>
              <a:buChar char="-"/>
            </a:pPr>
            <a:r>
              <a:rPr lang="en-GB" dirty="0"/>
              <a:t>What did you think of the video? </a:t>
            </a:r>
          </a:p>
          <a:p>
            <a:pPr marL="171450" indent="-171450">
              <a:buFontTx/>
              <a:buChar char="-"/>
            </a:pPr>
            <a:r>
              <a:rPr lang="en-GB" dirty="0"/>
              <a:t>What feelings or perceptions were perhaps triggered when viewing the video?</a:t>
            </a:r>
          </a:p>
        </p:txBody>
      </p:sp>
      <p:sp>
        <p:nvSpPr>
          <p:cNvPr id="4" name="Slide Number Placeholder 3"/>
          <p:cNvSpPr>
            <a:spLocks noGrp="1"/>
          </p:cNvSpPr>
          <p:nvPr>
            <p:ph type="sldNum" sz="quarter" idx="5"/>
          </p:nvPr>
        </p:nvSpPr>
        <p:spPr/>
        <p:txBody>
          <a:bodyPr/>
          <a:lstStyle/>
          <a:p>
            <a:fld id="{7DBAF288-DB09-4B38-A774-AED1A4768F10}" type="slidenum">
              <a:rPr lang="en-GB" smtClean="0"/>
              <a:t>37</a:t>
            </a:fld>
            <a:endParaRPr lang="en-GB"/>
          </a:p>
        </p:txBody>
      </p:sp>
    </p:spTree>
    <p:extLst>
      <p:ext uri="{BB962C8B-B14F-4D97-AF65-F5344CB8AC3E}">
        <p14:creationId xmlns:p14="http://schemas.microsoft.com/office/powerpoint/2010/main" val="903758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Biodiversity: </a:t>
            </a:r>
            <a:r>
              <a:rPr lang="en-US" b="1" i="0" dirty="0">
                <a:solidFill>
                  <a:srgbClr val="222222"/>
                </a:solidFill>
                <a:effectLst/>
                <a:latin typeface="arial" panose="020B0604020202020204" pitchFamily="34" charset="0"/>
              </a:rPr>
              <a:t>the variety of plant and animal life in the world or in a particular habitat, a high level of which is usually considered to be important and desirable.</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started thinking about natural resources an agricultural producer relies and impacts on but what do we mean when we talk about natural capital?</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Well in fact, everything you have discussed through the previous example is natural capital is some form or another. Whether it is the assets/resources it represents (such as water and soil you have identified as needed for the farm) or the services it brings. </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climate adaptation to ecosystem services, the environmental jargon is everywhere. What is important, is not to remember all the terminology used, but rather that these are all connected to the value of nature and that people have different entry points and priorities and will use one or another terminology based on that. But fundamentally, we are all speaking about the same things, just in different ways.</a:t>
            </a:r>
            <a:endParaRPr lang="en-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the definition according to the Natural Capital Protocol. Refer to p. 12 of Natural Capital Protocol.</a:t>
            </a:r>
          </a:p>
          <a:p>
            <a:endParaRPr lang="en-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stocks </a:t>
            </a:r>
            <a:r>
              <a:rPr lang="en-GB" sz="1200" kern="1200" dirty="0">
                <a:solidFill>
                  <a:schemeClr val="tx1"/>
                </a:solidFill>
                <a:effectLst/>
                <a:latin typeface="+mn-lt"/>
                <a:ea typeface="+mn-ea"/>
                <a:cs typeface="+mn-cs"/>
              </a:rPr>
              <a:t>refer to the natural resources available to us (</a:t>
            </a:r>
            <a:r>
              <a:rPr lang="en-US" b="1" dirty="0">
                <a:solidFill>
                  <a:srgbClr val="FFFF00"/>
                </a:solidFill>
                <a:cs typeface="Calibri"/>
              </a:rPr>
              <a:t>biodiversity, plants, animals, water, soils and minerals</a:t>
            </a:r>
            <a:r>
              <a:rPr lang="en-US" b="0" dirty="0">
                <a:solidFill>
                  <a:srgbClr val="FFFF00"/>
                </a:solidFill>
                <a:cs typeface="Calibri"/>
              </a:rPr>
              <a:t>) </a:t>
            </a:r>
            <a:r>
              <a:rPr lang="en-GB" sz="1200" kern="1200" dirty="0">
                <a:solidFill>
                  <a:schemeClr val="tx1"/>
                </a:solidFill>
                <a:effectLst/>
                <a:latin typeface="+mn-lt"/>
                <a:ea typeface="+mn-ea"/>
                <a:cs typeface="+mn-cs"/>
              </a:rPr>
              <a:t>while the </a:t>
            </a:r>
            <a:r>
              <a:rPr lang="en-GB" sz="1200" b="1" kern="1200" dirty="0">
                <a:solidFill>
                  <a:schemeClr val="tx1"/>
                </a:solidFill>
                <a:effectLst/>
                <a:latin typeface="+mn-lt"/>
                <a:ea typeface="+mn-ea"/>
                <a:cs typeface="+mn-cs"/>
              </a:rPr>
              <a:t>flows</a:t>
            </a:r>
            <a:r>
              <a:rPr lang="en-GB" sz="1200" kern="1200" dirty="0">
                <a:solidFill>
                  <a:schemeClr val="tx1"/>
                </a:solidFill>
                <a:effectLst/>
                <a:latin typeface="+mn-lt"/>
                <a:ea typeface="+mn-ea"/>
                <a:cs typeface="+mn-cs"/>
              </a:rPr>
              <a:t> refer to the different benefits people receive from ecosystems such as:</a:t>
            </a:r>
            <a:endParaRPr lang="en-CH" sz="1200" kern="1200" dirty="0">
              <a:solidFill>
                <a:schemeClr val="tx1"/>
              </a:solidFill>
              <a:effectLst/>
              <a:latin typeface="+mn-lt"/>
              <a:ea typeface="+mn-ea"/>
              <a:cs typeface="+mn-cs"/>
            </a:endParaRPr>
          </a:p>
          <a:p>
            <a:pPr marL="171450" lvl="0" indent="-171450">
              <a:buFontTx/>
              <a:buChar char="-"/>
            </a:pPr>
            <a:r>
              <a:rPr lang="en-US" b="1" dirty="0">
                <a:solidFill>
                  <a:srgbClr val="FFFF00"/>
                </a:solidFill>
                <a:cs typeface="Calibri"/>
              </a:rPr>
              <a:t>Pollination</a:t>
            </a:r>
          </a:p>
          <a:p>
            <a:pPr marL="171450" lvl="0" indent="-171450">
              <a:buFontTx/>
              <a:buChar char="-"/>
            </a:pPr>
            <a:r>
              <a:rPr lang="en-US" b="1" dirty="0">
                <a:solidFill>
                  <a:srgbClr val="FFFF00"/>
                </a:solidFill>
                <a:cs typeface="Calibri"/>
              </a:rPr>
              <a:t>Water regulation &amp; purification</a:t>
            </a:r>
          </a:p>
          <a:p>
            <a:pPr marL="171450" lvl="0" indent="-171450">
              <a:buFontTx/>
              <a:buChar char="-"/>
            </a:pPr>
            <a:r>
              <a:rPr lang="en-US" b="1" dirty="0">
                <a:solidFill>
                  <a:srgbClr val="FFFF00"/>
                </a:solidFill>
                <a:cs typeface="Calibri"/>
              </a:rPr>
              <a:t>Pest control</a:t>
            </a:r>
          </a:p>
          <a:p>
            <a:pPr marL="171450" lvl="0" indent="-171450">
              <a:buFontTx/>
              <a:buChar char="-"/>
            </a:pPr>
            <a:r>
              <a:rPr lang="en-US" b="1" dirty="0">
                <a:solidFill>
                  <a:srgbClr val="FFFF00"/>
                </a:solidFill>
                <a:cs typeface="Calibri"/>
              </a:rPr>
              <a:t>Climate regulation </a:t>
            </a:r>
          </a:p>
          <a:p>
            <a:pPr marL="171450" lvl="0" indent="-171450">
              <a:buFontTx/>
              <a:buChar char="-"/>
            </a:pPr>
            <a:r>
              <a:rPr lang="en-US" b="1" dirty="0">
                <a:solidFill>
                  <a:srgbClr val="FFFF00"/>
                </a:solidFill>
                <a:cs typeface="Calibri"/>
              </a:rPr>
              <a:t>Erosion regulation</a:t>
            </a:r>
          </a:p>
          <a:p>
            <a:pPr marL="171450" lvl="0" indent="-171450">
              <a:buFontTx/>
              <a:buChar char="-"/>
            </a:pPr>
            <a:r>
              <a:rPr lang="en-US" b="1" dirty="0">
                <a:solidFill>
                  <a:srgbClr val="FFFF00"/>
                </a:solidFill>
                <a:cs typeface="Calibri"/>
              </a:rPr>
              <a:t>Nutrient retention</a:t>
            </a:r>
          </a:p>
          <a:p>
            <a:pPr marL="171450" lvl="0" indent="-171450">
              <a:buFontTx/>
              <a:buChar char="-"/>
            </a:pPr>
            <a:r>
              <a:rPr lang="en-US" b="1" dirty="0">
                <a:solidFill>
                  <a:srgbClr val="FFFF00"/>
                </a:solidFill>
                <a:cs typeface="Calibri"/>
              </a:rPr>
              <a:t>Ecotourism</a:t>
            </a:r>
          </a:p>
          <a:p>
            <a:pPr marL="171450" lvl="0" indent="-171450">
              <a:buFontTx/>
              <a:buChar char="-"/>
            </a:pPr>
            <a:endParaRPr lang="en-US" b="1" dirty="0">
              <a:solidFill>
                <a:srgbClr val="FFFF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Abiotic services are benefits to people that do not depend on ecological processes but arise from fundamental geological processes e.g. – supply of minerals, metals and oil and gas, as well as geothermal heat, wind, tides,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Protocol biodiversity (part of stocks) is considered to be critical to the health and also the stability of natural capital in so much that it provides resilience to shocks like:</a:t>
            </a:r>
            <a:endParaRPr lang="en-CH"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Floods</a:t>
            </a:r>
          </a:p>
          <a:p>
            <a:pPr marL="171450" lvl="0" indent="-171450">
              <a:buFontTx/>
              <a:buChar char="-"/>
            </a:pPr>
            <a:r>
              <a:rPr lang="en-GB" sz="1200" kern="1200" dirty="0">
                <a:solidFill>
                  <a:schemeClr val="tx1"/>
                </a:solidFill>
                <a:effectLst/>
                <a:latin typeface="+mn-lt"/>
                <a:ea typeface="+mn-ea"/>
                <a:cs typeface="+mn-cs"/>
              </a:rPr>
              <a:t>Droughts</a:t>
            </a:r>
          </a:p>
          <a:p>
            <a:pPr marL="0" lvl="0" indent="0">
              <a:buFontTx/>
              <a:buNone/>
            </a:pPr>
            <a:r>
              <a:rPr lang="en-GB" sz="1200" kern="1200" dirty="0">
                <a:solidFill>
                  <a:schemeClr val="tx1"/>
                </a:solidFill>
                <a:effectLst/>
                <a:latin typeface="+mn-lt"/>
                <a:ea typeface="+mn-ea"/>
                <a:cs typeface="+mn-cs"/>
              </a:rPr>
              <a:t>As well as supports fundamental processes such as:</a:t>
            </a:r>
            <a:endParaRPr lang="en-CH"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carbon and water cycles</a:t>
            </a:r>
          </a:p>
          <a:p>
            <a:pPr marL="171450" lvl="0" indent="-171450">
              <a:buFontTx/>
              <a:buChar char="-"/>
            </a:pPr>
            <a:r>
              <a:rPr lang="en-GB" sz="1200" kern="1200" dirty="0">
                <a:solidFill>
                  <a:schemeClr val="tx1"/>
                </a:solidFill>
                <a:effectLst/>
                <a:latin typeface="+mn-lt"/>
                <a:ea typeface="+mn-ea"/>
                <a:cs typeface="+mn-cs"/>
              </a:rPr>
              <a:t>soil formation</a:t>
            </a:r>
            <a:endParaRPr lang="en-CH" sz="1200" kern="1200" dirty="0">
              <a:solidFill>
                <a:schemeClr val="tx1"/>
              </a:solidFill>
              <a:effectLst/>
              <a:latin typeface="+mn-lt"/>
              <a:ea typeface="+mn-ea"/>
              <a:cs typeface="+mn-cs"/>
            </a:endParaRPr>
          </a:p>
          <a:p>
            <a:pPr marL="0" lvl="0" indent="0">
              <a:buFontTx/>
              <a:buNone/>
            </a:pPr>
            <a:endParaRPr lang="en-US" b="1" dirty="0">
              <a:solidFill>
                <a:srgbClr val="FFFF00"/>
              </a:solidFill>
              <a:cs typeface="Calibri"/>
            </a:endParaRPr>
          </a:p>
          <a:p>
            <a:r>
              <a:rPr lang="en-US" b="0" dirty="0">
                <a:solidFill>
                  <a:srgbClr val="FFFF00"/>
                </a:solidFill>
                <a:cs typeface="Calibri"/>
              </a:rPr>
              <a:t>Examples of </a:t>
            </a:r>
            <a:r>
              <a:rPr lang="en-US" b="1" dirty="0">
                <a:solidFill>
                  <a:srgbClr val="FFFF00"/>
                </a:solidFill>
                <a:cs typeface="Calibri"/>
              </a:rPr>
              <a:t>values </a:t>
            </a:r>
            <a:r>
              <a:rPr lang="en-US" b="0" dirty="0">
                <a:solidFill>
                  <a:srgbClr val="FFFF00"/>
                </a:solidFill>
                <a:cs typeface="Calibri"/>
              </a:rPr>
              <a:t>are </a:t>
            </a:r>
            <a:r>
              <a:rPr lang="en-US" b="1" dirty="0">
                <a:solidFill>
                  <a:srgbClr val="FFFF00"/>
                </a:solidFill>
                <a:cs typeface="Calibri"/>
              </a:rPr>
              <a:t>fresh water and agriculture (food).</a:t>
            </a:r>
            <a:endParaRPr lang="en-GB" sz="1200" kern="1200" dirty="0">
              <a:solidFill>
                <a:schemeClr val="tx1"/>
              </a:solidFill>
              <a:effectLst/>
              <a:latin typeface="+mn-lt"/>
              <a:ea typeface="+mn-ea"/>
              <a:cs typeface="+mn-cs"/>
            </a:endParaRPr>
          </a:p>
          <a:p>
            <a:pPr lvl="0"/>
            <a:endParaRPr lang="en-CH"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Bee example:</a:t>
            </a:r>
            <a:br>
              <a:rPr lang="en-GB" sz="1200" kern="1200" dirty="0">
                <a:solidFill>
                  <a:schemeClr val="tx1"/>
                </a:solidFill>
                <a:effectLst/>
                <a:latin typeface="+mn-lt"/>
                <a:ea typeface="+mn-ea"/>
                <a:cs typeface="+mn-cs"/>
              </a:rPr>
            </a:br>
            <a:r>
              <a:rPr lang="en-GB" sz="1200" dirty="0"/>
              <a:t>Bees pollinate 87 of the leading food crops worldwide. Insect pollination can increase crop yield by a quarter.</a:t>
            </a:r>
            <a:r>
              <a:rPr lang="nl-NL" sz="1200" dirty="0"/>
              <a:t> </a:t>
            </a:r>
            <a:r>
              <a:rPr lang="nl-NL" sz="1200" kern="1200" dirty="0">
                <a:solidFill>
                  <a:schemeClr val="tx1"/>
                </a:solidFill>
                <a:effectLst/>
                <a:latin typeface="+mn-lt"/>
                <a:ea typeface="+mn-ea"/>
                <a:cs typeface="+mn-cs"/>
              </a:rPr>
              <a:t>(FAO, 2018)</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http://www.fao.org/3/i9527en/i9527en.pdf</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Ecosystem services – key distinction between:</a:t>
            </a:r>
            <a:endParaRPr lang="en-CH"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Supporting services: fundamental ecological processes that support the delivery of our ecosystem services</a:t>
            </a:r>
            <a:endParaRPr lang="en-CH"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Regulating services: indirect benefits from nature generated through regulation of ecosystem processes e.g. – mitigation of climate change through carbon sequestration, water filtration by wetlands, erosion control and protection from storms</a:t>
            </a:r>
            <a:endParaRPr lang="en-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H"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5116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Presenter to explain ecosystem services using the notes below and referring to p. 12 /111 of the Natural Capital Protocol: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cs typeface="Calibri"/>
              </a:rPr>
              <a:t>Provide examples of ecosystem services that are relevant to F&amp;B sector (water purification, soil biodiversity, pollination). Provide examples for provisioning, regulating, supporting, and cultural services.</a:t>
            </a:r>
          </a:p>
          <a:p>
            <a:endParaRPr lang="en-US" u="none" dirty="0"/>
          </a:p>
          <a:p>
            <a:pPr marL="171450" indent="-171450">
              <a:buFont typeface="Arial" panose="020B0604020202020204" pitchFamily="34" charset="0"/>
              <a:buChar char="•"/>
            </a:pPr>
            <a:r>
              <a:rPr lang="en-US" u="none" dirty="0"/>
              <a:t>Ecosystems services are the benefits to people from ecosystems, where an ecosystem is defined as the interaction between complex plants, animals and microorganisms and their non-living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Examples of ecosystem services </a:t>
            </a:r>
            <a:r>
              <a:rPr lang="en-US" b="1" u="none" dirty="0"/>
              <a:t>include pollination, water regulation &amp; purification, soil biodiversity, </a:t>
            </a:r>
            <a:r>
              <a:rPr lang="en-US" b="1" dirty="0">
                <a:cs typeface="Calibri"/>
              </a:rPr>
              <a:t>pest control, climate regulation, erosion regulation, nutrient retention</a:t>
            </a:r>
            <a:endParaRPr lang="en-US" b="1" u="none" dirty="0"/>
          </a:p>
          <a:p>
            <a:pPr marL="171450" indent="-171450">
              <a:buFont typeface="Arial" panose="020B0604020202020204" pitchFamily="34" charset="0"/>
              <a:buChar char="•"/>
            </a:pPr>
            <a:r>
              <a:rPr lang="en-US" u="none" dirty="0"/>
              <a:t>Ecosystem services can be classified into provisioning, regulating, cultural and supporting services </a:t>
            </a:r>
          </a:p>
          <a:p>
            <a:pPr marL="628650" lvl="1" indent="-171450">
              <a:buFont typeface="Arial" panose="020B0604020202020204" pitchFamily="34" charset="0"/>
              <a:buChar char="•"/>
            </a:pPr>
            <a:r>
              <a:rPr lang="en-US" u="none" dirty="0"/>
              <a:t>Provisioning: material outputs from nature (</a:t>
            </a:r>
            <a:r>
              <a:rPr lang="en-US" b="1" u="none" dirty="0"/>
              <a:t>e.g. fresh water, food)</a:t>
            </a:r>
          </a:p>
          <a:p>
            <a:pPr marL="628650" lvl="1" indent="-171450">
              <a:buFont typeface="Arial" panose="020B0604020202020204" pitchFamily="34" charset="0"/>
              <a:buChar char="•"/>
            </a:pPr>
            <a:r>
              <a:rPr lang="en-US" u="none" dirty="0"/>
              <a:t>Regulating: indirect benefits from nature generated through regulation of ecosystem processes (</a:t>
            </a:r>
            <a:r>
              <a:rPr lang="en-US" b="1" u="none" dirty="0"/>
              <a:t>e.g. Erosion prevention and maintenance of soil fertility, pollination, biological control)</a:t>
            </a:r>
          </a:p>
          <a:p>
            <a:pPr marL="628650" lvl="1" indent="-171450">
              <a:buFont typeface="Arial" panose="020B0604020202020204" pitchFamily="34" charset="0"/>
              <a:buChar char="•"/>
            </a:pPr>
            <a:r>
              <a:rPr lang="en-US" u="none" dirty="0"/>
              <a:t>Cultural: non-material benefits from nature (e.g. recreational, </a:t>
            </a:r>
            <a:r>
              <a:rPr lang="en-US" b="1" u="none" dirty="0"/>
              <a:t>ecotourism, </a:t>
            </a:r>
            <a:r>
              <a:rPr lang="en-US" u="none" dirty="0"/>
              <a:t>spiritual, aesthetic)</a:t>
            </a:r>
          </a:p>
          <a:p>
            <a:pPr marL="628650" lvl="1" indent="-171450">
              <a:buFont typeface="Arial" panose="020B0604020202020204" pitchFamily="34" charset="0"/>
              <a:buChar char="•"/>
            </a:pPr>
            <a:r>
              <a:rPr lang="en-US" u="none" dirty="0"/>
              <a:t>Supporting: fundamental ecosystem processes that support the delivery of other ecosystem services (e.g. </a:t>
            </a:r>
            <a:r>
              <a:rPr lang="en-US" b="1" u="none" dirty="0"/>
              <a:t>nutrient cycling</a:t>
            </a:r>
            <a:r>
              <a:rPr lang="en-US" u="none" dirty="0"/>
              <a:t>) </a:t>
            </a:r>
          </a:p>
          <a:p>
            <a:pPr marL="0" indent="0">
              <a:buFont typeface="Arial" panose="020B0604020202020204" pitchFamily="34" charset="0"/>
              <a:buNone/>
            </a:pPr>
            <a:endParaRPr lang="en-US" u="none" dirty="0"/>
          </a:p>
          <a:p>
            <a:r>
              <a:rPr lang="en-GB" sz="1200" kern="1200" dirty="0">
                <a:solidFill>
                  <a:schemeClr val="tx1"/>
                </a:solidFill>
                <a:effectLst/>
                <a:latin typeface="+mn-lt"/>
                <a:ea typeface="+mn-ea"/>
                <a:cs typeface="+mn-cs"/>
              </a:rPr>
              <a:t>Ecosystem services – key distinction between:</a:t>
            </a:r>
            <a:endParaRPr lang="en-CH"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Supporting services: fundamental ecological processes that support the delivery of our ecosystem services</a:t>
            </a:r>
            <a:endParaRPr lang="en-CH"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Regulating services: indirect benefits from nature generated through regulation of ecosystem processes e.g. – mitigation of climate change through carbon sequestration, water filtration by wetlands, erosion control and protection from storms</a:t>
            </a:r>
            <a:endParaRPr lang="nl-NL" sz="1200" u="none" kern="1200" dirty="0">
              <a:solidFill>
                <a:schemeClr val="tx1"/>
              </a:solidFill>
              <a:effectLst/>
              <a:latin typeface="+mn-lt"/>
              <a:ea typeface="+mn-ea"/>
              <a:cs typeface="+mn-cs"/>
            </a:endParaRPr>
          </a:p>
          <a:p>
            <a:pPr lvl="0"/>
            <a:endParaRPr lang="en-US" u="none" dirty="0"/>
          </a:p>
          <a:p>
            <a:pPr marL="0" indent="0">
              <a:buFont typeface="Arial" panose="020B0604020202020204" pitchFamily="34" charset="0"/>
              <a:buNone/>
            </a:pPr>
            <a:r>
              <a:rPr lang="en-US" u="none" dirty="0"/>
              <a:t>There are many classification schemes for ecosystem services including the CICES and the FEGS-CS which measure ecosystem outputs that are directly consumed or used by beneficiaries </a:t>
            </a:r>
          </a:p>
          <a:p>
            <a:pPr marL="171450" indent="-171450">
              <a:buFont typeface="Arial" panose="020B0604020202020204" pitchFamily="34" charset="0"/>
              <a:buChar char="•"/>
            </a:pPr>
            <a:endParaRPr lang="en-US" u="none" dirty="0"/>
          </a:p>
          <a:p>
            <a:pPr marL="171450" indent="-171450">
              <a:buFont typeface="Arial" panose="020B0604020202020204" pitchFamily="34" charset="0"/>
              <a:buChar char="•"/>
            </a:pPr>
            <a:endParaRPr lang="en-US"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177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Value Nature: https://wevaluenature.eu/</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Creative Commons: https://creativecommons.org/licenses/by/4.0/</a:t>
            </a:r>
          </a:p>
          <a:p>
            <a:endParaRPr lang="en-GB" dirty="0"/>
          </a:p>
        </p:txBody>
      </p:sp>
      <p:sp>
        <p:nvSpPr>
          <p:cNvPr id="4" name="Slide Number Placeholder 3"/>
          <p:cNvSpPr>
            <a:spLocks noGrp="1"/>
          </p:cNvSpPr>
          <p:nvPr>
            <p:ph type="sldNum" sz="quarter" idx="10"/>
          </p:nvPr>
        </p:nvSpPr>
        <p:spPr/>
        <p:txBody>
          <a:bodyPr/>
          <a:lstStyle/>
          <a:p>
            <a:fld id="{D684CAF3-BBC6-41FB-9A43-C6631CFA1EE0}" type="slidenum">
              <a:rPr lang="en-GB" smtClean="0"/>
              <a:t>4</a:t>
            </a:fld>
            <a:endParaRPr lang="en-GB"/>
          </a:p>
        </p:txBody>
      </p:sp>
    </p:spTree>
    <p:extLst>
      <p:ext uri="{BB962C8B-B14F-4D97-AF65-F5344CB8AC3E}">
        <p14:creationId xmlns:p14="http://schemas.microsoft.com/office/powerpoint/2010/main" val="4281868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This slide describes the four categories of ecosystem services and provides examples for each of the categories. The green line highlights the ecosystem services that are particularly relevant for the F&amp;B sector.</a:t>
            </a:r>
            <a:endParaRPr lang="en-US" b="1" u="none" dirty="0"/>
          </a:p>
          <a:p>
            <a:endParaRPr lang="en-US" u="none" dirty="0"/>
          </a:p>
          <a:p>
            <a:pPr marL="171450" indent="-171450">
              <a:buFont typeface="Arial" panose="020B0604020202020204" pitchFamily="34" charset="0"/>
              <a:buChar char="•"/>
            </a:pPr>
            <a:r>
              <a:rPr lang="en-US" u="none" dirty="0"/>
              <a:t>Ecosystems services are the benefits to people from ecosystems, where an ecosystem is defined as the interaction between complex plants, animals and microorganisms and their non-living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Examples of ecosystem services </a:t>
            </a:r>
            <a:r>
              <a:rPr lang="en-US" b="1" u="none" dirty="0"/>
              <a:t>include pollination, water regulation &amp; purification, soil biodiversity, </a:t>
            </a:r>
            <a:r>
              <a:rPr lang="en-US" b="1" dirty="0">
                <a:cs typeface="Calibri"/>
              </a:rPr>
              <a:t>pest control, climate regulation, erosion regulation, nutrient retention</a:t>
            </a:r>
            <a:endParaRPr lang="en-US" b="1" u="none" dirty="0"/>
          </a:p>
          <a:p>
            <a:pPr marL="171450" indent="-171450">
              <a:buFont typeface="Arial" panose="020B0604020202020204" pitchFamily="34" charset="0"/>
              <a:buChar char="•"/>
            </a:pPr>
            <a:r>
              <a:rPr lang="en-US" u="none" dirty="0"/>
              <a:t>Ecosystem services can be classified into provisioning, regulating, cultural and supporting services </a:t>
            </a:r>
          </a:p>
          <a:p>
            <a:pPr marL="628650" lvl="1" indent="-171450">
              <a:buFont typeface="Arial" panose="020B0604020202020204" pitchFamily="34" charset="0"/>
              <a:buChar char="•"/>
            </a:pPr>
            <a:r>
              <a:rPr lang="en-US" u="none" dirty="0"/>
              <a:t>Provisioning: material outputs from nature (</a:t>
            </a:r>
            <a:r>
              <a:rPr lang="en-US" b="1" u="none" dirty="0"/>
              <a:t>e.g. fresh water, food) </a:t>
            </a:r>
            <a:r>
              <a:rPr lang="en-US" b="0" u="none" dirty="0"/>
              <a:t>– the F&amp;B sector is highly dependent on water and food to produce their final products.</a:t>
            </a:r>
            <a:endParaRPr lang="en-US" b="1" u="none" dirty="0"/>
          </a:p>
          <a:p>
            <a:pPr marL="628650" lvl="1" indent="-171450">
              <a:buFont typeface="Arial" panose="020B0604020202020204" pitchFamily="34" charset="0"/>
              <a:buChar char="•"/>
            </a:pPr>
            <a:r>
              <a:rPr lang="en-US" u="none" dirty="0"/>
              <a:t>Regulating: indirect benefits from nature generated through regulation of ecosystem processes (</a:t>
            </a:r>
            <a:r>
              <a:rPr lang="en-US" b="1" u="none" dirty="0"/>
              <a:t>e.g. Erosion prevention and maintenance of soil fertility, pollination, biological control) </a:t>
            </a:r>
            <a:r>
              <a:rPr lang="en-US" b="0" u="none" dirty="0"/>
              <a:t>– processes such as pollination and prevention of erosion improve soil fertility and can positively impact crop quality and yield.</a:t>
            </a:r>
            <a:endParaRPr lang="en-US" b="1" u="none" dirty="0"/>
          </a:p>
          <a:p>
            <a:pPr marL="628650" lvl="1" indent="-171450">
              <a:buFont typeface="Arial" panose="020B0604020202020204" pitchFamily="34" charset="0"/>
              <a:buChar char="•"/>
            </a:pPr>
            <a:r>
              <a:rPr lang="en-US" u="none" dirty="0"/>
              <a:t>Cultural: non-material benefits from nature (e.g. </a:t>
            </a:r>
            <a:r>
              <a:rPr lang="en-US" b="1" u="none" dirty="0"/>
              <a:t>recreational, ecotourism, educational, </a:t>
            </a:r>
            <a:r>
              <a:rPr lang="en-US" u="none" dirty="0"/>
              <a:t>spiritual, </a:t>
            </a:r>
            <a:r>
              <a:rPr lang="en-US" b="1" u="none" dirty="0"/>
              <a:t>ethical</a:t>
            </a:r>
            <a:r>
              <a:rPr lang="en-US" u="none" dirty="0"/>
              <a:t>) – while the benefits of cultural ecosystem services may not always be directly visible, they are part of the larger system around food &amp; beverage production. While these benefits are strongly interlinked, we have provided a green line for the services that are most discussed in the F&amp;B sector.</a:t>
            </a:r>
          </a:p>
          <a:p>
            <a:pPr marL="628650" lvl="1" indent="-171450">
              <a:buFont typeface="Arial" panose="020B0604020202020204" pitchFamily="34" charset="0"/>
              <a:buChar char="•"/>
            </a:pPr>
            <a:r>
              <a:rPr lang="en-US" u="none" dirty="0"/>
              <a:t>Supporting: fundamental ecosystem processes that support the delivery of other ecosystem services (e.g. </a:t>
            </a:r>
            <a:r>
              <a:rPr lang="en-US" b="1" u="none" dirty="0"/>
              <a:t>nutrient cycling, water cycling</a:t>
            </a:r>
            <a:r>
              <a:rPr lang="en-US" u="none" dirty="0"/>
              <a:t>) – without these services, the F&amp;B sector would not benefit from the other services provided by the ecosystem such as pollination and fresh water.</a:t>
            </a:r>
          </a:p>
          <a:p>
            <a:pPr marL="171450" indent="-171450">
              <a:buFont typeface="Arial" panose="020B0604020202020204" pitchFamily="34" charset="0"/>
              <a:buChar char="•"/>
            </a:pPr>
            <a:r>
              <a:rPr lang="en-US" u="none" dirty="0"/>
              <a:t>There are many classification schemes for ecosystem services including the CICES and the FEGS-CS which measure ecosystem outputs that are directly consumed or used by beneficiaries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0590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Natural Capital Protocol Food and Beverage Sector Guide, 2016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https://capitalscoalition.org/natural-capital-protocol-food-and-beverage-sector-guide/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tx1">
                    <a:lumMod val="50000"/>
                    <a:lumOff val="50000"/>
                  </a:schemeClr>
                </a:solidFill>
              </a:rPr>
              <a:t>All businesses </a:t>
            </a:r>
            <a:r>
              <a:rPr lang="en-US" sz="1200" b="1" dirty="0">
                <a:solidFill>
                  <a:schemeClr val="tx1">
                    <a:lumMod val="50000"/>
                    <a:lumOff val="50000"/>
                  </a:schemeClr>
                </a:solidFill>
              </a:rPr>
              <a:t>impact and depend </a:t>
            </a:r>
            <a:r>
              <a:rPr lang="en-US" sz="1200" dirty="0">
                <a:solidFill>
                  <a:schemeClr val="tx1">
                    <a:lumMod val="50000"/>
                    <a:lumOff val="50000"/>
                  </a:schemeClr>
                </a:solidFill>
              </a:rPr>
              <a:t>upon natural capital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 impacts: harmful substances used in packaging (waste, greenhouse gas emissions, discharges to soil and water, water extraction)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 dependencies: health of workers (energy, climate regulation, pollination, materials, erosion and soil regulation,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US" sz="1200" dirty="0">
                <a:solidFill>
                  <a:schemeClr val="tx1">
                    <a:lumMod val="50000"/>
                    <a:lumOff val="50000"/>
                  </a:schemeClr>
                </a:solidFill>
              </a:rPr>
              <a:t>This relationship delivers </a:t>
            </a:r>
            <a:r>
              <a:rPr lang="en-US" sz="1200" b="1" dirty="0">
                <a:solidFill>
                  <a:schemeClr val="tx1">
                    <a:lumMod val="50000"/>
                    <a:lumOff val="50000"/>
                  </a:schemeClr>
                </a:solidFill>
              </a:rPr>
              <a:t>costs and benefits </a:t>
            </a:r>
            <a:r>
              <a:rPr lang="en-US" sz="1200" dirty="0">
                <a:solidFill>
                  <a:schemeClr val="tx1">
                    <a:lumMod val="50000"/>
                    <a:lumOff val="50000"/>
                  </a:schemeClr>
                </a:solidFill>
              </a:rPr>
              <a:t>back to themselves and to society.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 costs: consumers get ill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Examples benefits: increased productivity due to a program of health checks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US" sz="1200" dirty="0">
                <a:solidFill>
                  <a:schemeClr val="tx1">
                    <a:lumMod val="50000"/>
                    <a:lumOff val="50000"/>
                  </a:schemeClr>
                </a:solidFill>
              </a:rPr>
              <a:t>These in turn lead to </a:t>
            </a:r>
            <a:r>
              <a:rPr lang="en-US" sz="1200" b="1" dirty="0">
                <a:solidFill>
                  <a:schemeClr val="tx1">
                    <a:lumMod val="50000"/>
                    <a:lumOff val="50000"/>
                  </a:schemeClr>
                </a:solidFill>
              </a:rPr>
              <a:t>risks and opportunities </a:t>
            </a:r>
            <a:r>
              <a:rPr lang="en-US" sz="1200" dirty="0">
                <a:solidFill>
                  <a:schemeClr val="tx1">
                    <a:lumMod val="50000"/>
                    <a:lumOff val="50000"/>
                  </a:schemeClr>
                </a:solidFill>
              </a:rPr>
              <a:t>to the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 risks: operational, reputational and financial risk (</a:t>
            </a:r>
            <a:r>
              <a:rPr lang="en-US" sz="1800" b="0" i="0" u="none" strike="noStrike" baseline="0" dirty="0">
                <a:solidFill>
                  <a:srgbClr val="262626"/>
                </a:solidFill>
                <a:latin typeface="Gotham-Book"/>
              </a:rPr>
              <a:t>Increased raw material or resource costs, New regulations or license fees, </a:t>
            </a:r>
            <a:r>
              <a:rPr lang="nl-NL" sz="1800" b="0" i="0" u="none" strike="noStrike" baseline="0" dirty="0" err="1">
                <a:solidFill>
                  <a:srgbClr val="262626"/>
                </a:solidFill>
                <a:latin typeface="Gotham-Book"/>
              </a:rPr>
              <a:t>Changing</a:t>
            </a:r>
            <a:r>
              <a:rPr lang="nl-NL" sz="1800" b="0" i="0" u="none" strike="noStrike" baseline="0" dirty="0">
                <a:solidFill>
                  <a:srgbClr val="262626"/>
                </a:solidFill>
                <a:latin typeface="Gotham-Book"/>
              </a:rPr>
              <a:t> customer </a:t>
            </a:r>
            <a:r>
              <a:rPr lang="nl-NL" sz="1800" b="0" i="0" u="none" strike="noStrike" baseline="0" dirty="0" err="1">
                <a:solidFill>
                  <a:srgbClr val="262626"/>
                </a:solidFill>
                <a:latin typeface="Gotham-Book"/>
              </a:rPr>
              <a:t>values</a:t>
            </a:r>
            <a:r>
              <a:rPr lang="nl-NL" sz="1800" b="0" i="0" u="none" strike="noStrike" baseline="0" dirty="0">
                <a:solidFill>
                  <a:srgbClr val="262626"/>
                </a:solidFill>
                <a:latin typeface="Gotham-Book"/>
              </a:rPr>
              <a:t>)</a:t>
            </a:r>
            <a:endParaRPr lang="en-US" sz="1200" dirty="0">
              <a:solidFill>
                <a:schemeClr val="tx1">
                  <a:lumMod val="50000"/>
                  <a:lumOff val="50000"/>
                </a:schemeClr>
              </a:solidFill>
            </a:endParaRPr>
          </a:p>
          <a:p>
            <a:pPr algn="l"/>
            <a:r>
              <a:rPr lang="en-US" sz="1200" dirty="0">
                <a:solidFill>
                  <a:schemeClr val="tx1">
                    <a:lumMod val="50000"/>
                    <a:lumOff val="50000"/>
                  </a:schemeClr>
                </a:solidFill>
              </a:rPr>
              <a:t>Example opportunities: operational opportunity (</a:t>
            </a:r>
            <a:r>
              <a:rPr lang="en-US" sz="1800" b="0" i="0" u="none" strike="noStrike" baseline="0" dirty="0">
                <a:solidFill>
                  <a:srgbClr val="262626"/>
                </a:solidFill>
                <a:latin typeface="Gotham-Book"/>
              </a:rPr>
              <a:t>Reduce the costs of resource inputs (e.g. through efficiency gains or switching </a:t>
            </a:r>
            <a:r>
              <a:rPr lang="nl-NL" sz="1800" b="0" i="0" u="none" strike="noStrike" baseline="0" dirty="0" err="1">
                <a:solidFill>
                  <a:srgbClr val="262626"/>
                </a:solidFill>
                <a:latin typeface="Gotham-Book"/>
              </a:rPr>
              <a:t>suppliers</a:t>
            </a:r>
            <a:r>
              <a:rPr lang="nl-NL" sz="1800" b="0" i="0" u="none" strike="noStrike" baseline="0" dirty="0">
                <a:solidFill>
                  <a:srgbClr val="262626"/>
                </a:solidFill>
                <a:latin typeface="Gotham-Book"/>
              </a:rPr>
              <a:t>), </a:t>
            </a:r>
            <a:r>
              <a:rPr lang="en-US" sz="1800" b="0" i="0" u="none" strike="noStrike" baseline="0" dirty="0">
                <a:solidFill>
                  <a:srgbClr val="262626"/>
                </a:solidFill>
                <a:latin typeface="Gotham-Book"/>
              </a:rPr>
              <a:t>Reduce environmental fees and charges, Growing demand for credibly certified </a:t>
            </a:r>
            <a:r>
              <a:rPr lang="nl-NL" sz="1800" b="0" i="0" u="none" strike="noStrike" baseline="0" dirty="0" err="1">
                <a:solidFill>
                  <a:srgbClr val="262626"/>
                </a:solidFill>
                <a:latin typeface="Gotham-Book"/>
              </a:rPr>
              <a:t>products</a:t>
            </a:r>
            <a:r>
              <a:rPr lang="nl-NL" sz="1800" b="0" i="0" u="none" strike="noStrike" baseline="0" dirty="0">
                <a:solidFill>
                  <a:srgbClr val="262626"/>
                </a:solidFill>
                <a:latin typeface="Gotham-Book"/>
              </a:rPr>
              <a:t>)</a:t>
            </a:r>
            <a:endParaRPr lang="en-US" sz="1200" dirty="0">
              <a:solidFill>
                <a:schemeClr val="tx1">
                  <a:lumMod val="50000"/>
                  <a:lumOff val="50000"/>
                </a:schemeClr>
              </a:solidFil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the examples show (rice example below)</a:t>
            </a:r>
            <a:r>
              <a:rPr lang="en-GB" b="1" i="1" dirty="0">
                <a:highlight>
                  <a:srgbClr val="FFFF00"/>
                </a:highlight>
              </a:rPr>
              <a:t> </a:t>
            </a:r>
            <a:r>
              <a:rPr lang="en-GB" dirty="0"/>
              <a:t>is that </a:t>
            </a:r>
            <a:r>
              <a:rPr lang="en-US" sz="1200" dirty="0">
                <a:solidFill>
                  <a:schemeClr val="tx1">
                    <a:lumMod val="65000"/>
                    <a:lumOff val="35000"/>
                  </a:schemeClr>
                </a:solidFill>
                <a:latin typeface="Verdana" panose="020B0604030504040204" pitchFamily="34" charset="0"/>
                <a:ea typeface="Verdana" panose="020B0604030504040204" pitchFamily="34" charset="0"/>
              </a:rPr>
              <a:t>n</a:t>
            </a:r>
            <a:r>
              <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atural, social and economic issues are fundamentally interconnected and cannot be separated from one another. It also illustrates how natural capital underpins all the other capitals and without it we would not have social and human or financial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Example: rice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1. All businesses </a:t>
            </a:r>
            <a:r>
              <a:rPr lang="en-US" sz="1200" b="1" dirty="0">
                <a:solidFill>
                  <a:schemeClr val="tx1">
                    <a:lumMod val="50000"/>
                    <a:lumOff val="50000"/>
                  </a:schemeClr>
                </a:solidFill>
              </a:rPr>
              <a:t>impact and depend </a:t>
            </a:r>
            <a:r>
              <a:rPr lang="en-US" sz="1200" b="0" dirty="0">
                <a:solidFill>
                  <a:schemeClr val="tx1">
                    <a:lumMod val="50000"/>
                    <a:lumOff val="50000"/>
                  </a:schemeClr>
                </a:solidFill>
              </a:rPr>
              <a:t>upon natural capital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impacts: </a:t>
            </a:r>
            <a:r>
              <a:rPr lang="nl-NL" sz="1200" b="0" i="0" u="none" strike="noStrike" baseline="0" dirty="0">
                <a:solidFill>
                  <a:srgbClr val="262626"/>
                </a:solidFill>
                <a:latin typeface="Gotham-Book"/>
              </a:rPr>
              <a:t>water </a:t>
            </a:r>
            <a:r>
              <a:rPr lang="nl-NL" sz="1200" b="0" i="0" u="none" strike="noStrike" baseline="0" dirty="0" err="1">
                <a:solidFill>
                  <a:srgbClr val="262626"/>
                </a:solidFill>
                <a:latin typeface="Gotham-Book"/>
              </a:rPr>
              <a:t>pollutants</a:t>
            </a:r>
            <a:endParaRPr lang="en-US" sz="1200" b="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dependencies: water to flood the rice fields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US" sz="1200" b="0" dirty="0">
                <a:solidFill>
                  <a:schemeClr val="tx1">
                    <a:lumMod val="50000"/>
                    <a:lumOff val="50000"/>
                  </a:schemeClr>
                </a:solidFill>
              </a:rPr>
              <a:t>This relationship delivers </a:t>
            </a:r>
            <a:r>
              <a:rPr lang="en-US" sz="1200" b="1" dirty="0">
                <a:solidFill>
                  <a:schemeClr val="tx1">
                    <a:lumMod val="50000"/>
                    <a:lumOff val="50000"/>
                  </a:schemeClr>
                </a:solidFill>
              </a:rPr>
              <a:t>costs and benefits </a:t>
            </a:r>
            <a:r>
              <a:rPr lang="en-US" sz="1200" b="0" dirty="0">
                <a:solidFill>
                  <a:schemeClr val="tx1">
                    <a:lumMod val="50000"/>
                    <a:lumOff val="50000"/>
                  </a:schemeClr>
                </a:solidFill>
              </a:rPr>
              <a:t>back to themselves and to society.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costs: poor water quality can affect the quality of the rice produced / poor water quality can impact the health of downstream water users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benefits: higher quality rice/less absence of employees due to an improved wastewater treatment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US" sz="1200" b="0" dirty="0">
                <a:solidFill>
                  <a:schemeClr val="tx1">
                    <a:lumMod val="50000"/>
                    <a:lumOff val="50000"/>
                  </a:schemeClr>
                </a:solidFill>
              </a:rPr>
              <a:t>These in turn lead </a:t>
            </a:r>
            <a:r>
              <a:rPr lang="en-US" sz="1200" b="1" dirty="0">
                <a:solidFill>
                  <a:schemeClr val="tx1">
                    <a:lumMod val="50000"/>
                    <a:lumOff val="50000"/>
                  </a:schemeClr>
                </a:solidFill>
              </a:rPr>
              <a:t>to risks and opportunities </a:t>
            </a:r>
            <a:r>
              <a:rPr lang="en-US" sz="1200" b="0" dirty="0">
                <a:solidFill>
                  <a:schemeClr val="tx1">
                    <a:lumMod val="50000"/>
                    <a:lumOff val="50000"/>
                  </a:schemeClr>
                </a:solidFill>
              </a:rPr>
              <a:t>to the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risks: This may pose operational risks if social conflict over polluted water adds to security costs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opportunities: </a:t>
            </a:r>
            <a:r>
              <a:rPr lang="en-GB" b="0" dirty="0"/>
              <a:t>This may also pose societal opportunities if businesses use managed water catchments to improve water quality for local communities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515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Presenter to provide detail on natural capital dependencies using the notes below and referring to p. 34 of the Natural Capital Protocol:</a:t>
            </a:r>
            <a:endParaRPr lang="en-GB" dirty="0"/>
          </a:p>
          <a:p>
            <a:endParaRPr lang="en-GB" dirty="0"/>
          </a:p>
          <a:p>
            <a:r>
              <a:rPr lang="en-GB" dirty="0"/>
              <a:t>The protocol defines </a:t>
            </a:r>
            <a:r>
              <a:rPr lang="en-GB" b="0" dirty="0"/>
              <a:t>natural capital dependency</a:t>
            </a:r>
            <a:r>
              <a:rPr lang="en-GB" dirty="0"/>
              <a:t> as: A business reliance on or use of natural capital. This can occur in your direct operations or somewhere else in your value chain. </a:t>
            </a:r>
          </a:p>
          <a:p>
            <a:endParaRPr lang="en-GB" dirty="0"/>
          </a:p>
          <a:p>
            <a:r>
              <a:rPr lang="en-GB" b="1" u="none" dirty="0"/>
              <a:t>Presenter to link natural capital dependencies with the risks and opportunities material covered in M1, using the notes below. Presenter to elaborate on the business impact diagram, using some examples:</a:t>
            </a:r>
          </a:p>
          <a:p>
            <a:endParaRPr lang="en-GB" dirty="0"/>
          </a:p>
          <a:p>
            <a:pPr marL="171450" indent="-171450">
              <a:buFont typeface="Arial" panose="020B0604020202020204" pitchFamily="34" charset="0"/>
              <a:buChar char="•"/>
            </a:pPr>
            <a:r>
              <a:rPr lang="en-GB" dirty="0"/>
              <a:t>Again, </a:t>
            </a:r>
            <a:r>
              <a:rPr lang="en-GB" u="none" dirty="0"/>
              <a:t>thinking back to some of the content in M1, we can see how natural capital dependencies can pose different risks and opportunities for businesses. This is useful in establishing the value of natural capital dependencies in relation to other inputs and services that you rely on. </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Energy e.g. energy as a critical production input in a factory</a:t>
            </a:r>
          </a:p>
          <a:p>
            <a:pPr marL="628650" lvl="1" indent="-171450">
              <a:buFont typeface="Arial" panose="020B0604020202020204" pitchFamily="34" charset="0"/>
              <a:buChar char="•"/>
            </a:pPr>
            <a:r>
              <a:rPr lang="en-GB" dirty="0"/>
              <a:t>A reliance on energy may pose financial risks due to volatilities in the energy market which could impose higher costs on the business </a:t>
            </a:r>
          </a:p>
          <a:p>
            <a:pPr marL="628650" lvl="1" indent="-171450">
              <a:buFont typeface="Arial" panose="020B0604020202020204" pitchFamily="34" charset="0"/>
              <a:buChar char="•"/>
            </a:pPr>
            <a:r>
              <a:rPr lang="en-GB" dirty="0"/>
              <a:t>This could also open up financial opportunities if “green funds” become available for more renewable energy sources </a:t>
            </a:r>
          </a:p>
          <a:p>
            <a:pPr marL="628650" lvl="1" indent="-171450">
              <a:buFont typeface="Arial" panose="020B0604020202020204" pitchFamily="34" charset="0"/>
              <a:buChar char="•"/>
            </a:pPr>
            <a:endParaRPr lang="en-GB" dirty="0"/>
          </a:p>
          <a:p>
            <a:pPr marL="171450" lvl="0" indent="-171450">
              <a:buFont typeface="Arial" panose="020B0604020202020204" pitchFamily="34" charset="0"/>
              <a:buChar char="•"/>
            </a:pPr>
            <a:r>
              <a:rPr lang="en-GB" b="1" dirty="0"/>
              <a:t>Pollination e.g. regulating service critical in agriculture </a:t>
            </a:r>
          </a:p>
          <a:p>
            <a:pPr marL="628650" lvl="1" indent="-171450">
              <a:buFont typeface="Arial" panose="020B0604020202020204" pitchFamily="34" charset="0"/>
              <a:buChar char="•"/>
            </a:pPr>
            <a:r>
              <a:rPr lang="en-GB" dirty="0"/>
              <a:t>This may pose an operational risk for agricultural sectors if pollination services start to vary</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Materials e.g. reliance on food crops</a:t>
            </a:r>
          </a:p>
          <a:p>
            <a:pPr marL="628650" lvl="1" indent="-171450">
              <a:buFont typeface="Arial" panose="020B0604020202020204" pitchFamily="34" charset="0"/>
              <a:buChar char="•"/>
            </a:pPr>
            <a:r>
              <a:rPr lang="en-GB" dirty="0"/>
              <a:t>This may pose a societal risk if local communities start to experience reduced access to woodland or related ecosystem services as a result of business activities </a:t>
            </a:r>
          </a:p>
          <a:p>
            <a:pPr marL="628650" lvl="1" indent="-171450">
              <a:buFont typeface="Arial" panose="020B0604020202020204" pitchFamily="34" charset="0"/>
              <a:buChar char="•"/>
            </a:pPr>
            <a:r>
              <a:rPr lang="en-GB" dirty="0"/>
              <a:t>This may pose a societal opportunity if local communities start to benefit from agriculture</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Erosion</a:t>
            </a:r>
            <a:r>
              <a:rPr lang="en-GB" dirty="0"/>
              <a:t> </a:t>
            </a:r>
            <a:r>
              <a:rPr lang="en-GB" b="1" dirty="0"/>
              <a:t>and soil regulation e.g. essential for beverage companies </a:t>
            </a:r>
          </a:p>
          <a:p>
            <a:pPr marL="628650" lvl="1" indent="-171450">
              <a:buFont typeface="Arial" panose="020B0604020202020204" pitchFamily="34" charset="0"/>
              <a:buChar char="•"/>
            </a:pPr>
            <a:r>
              <a:rPr lang="en-GB" dirty="0"/>
              <a:t>This may post legal and regulatory risk if businesses are faced with fines, penalties, compensation or legal cost from regulation efforts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Water e.g. reliance on water to produce beer</a:t>
            </a:r>
          </a:p>
          <a:p>
            <a:pPr marL="628650" lvl="1" indent="-171450">
              <a:buFont typeface="Arial" panose="020B0604020202020204" pitchFamily="34" charset="0"/>
              <a:buChar char="•"/>
            </a:pPr>
            <a:r>
              <a:rPr lang="en-GB" dirty="0"/>
              <a:t>This may pose reputational and marketing risk if loyalty of key suppliers of business services in the water industry falls</a:t>
            </a:r>
          </a:p>
          <a:p>
            <a:pPr marL="628650" lvl="1" indent="-171450">
              <a:buFont typeface="Arial" panose="020B0604020202020204" pitchFamily="34" charset="0"/>
              <a:buChar char="•"/>
            </a:pPr>
            <a:endParaRPr lang="en-GB" dirty="0"/>
          </a:p>
          <a:p>
            <a:pPr marL="171450" lvl="0" indent="-171450">
              <a:buFont typeface="Arial" panose="020B0604020202020204" pitchFamily="34" charset="0"/>
              <a:buChar char="•"/>
            </a:pPr>
            <a:r>
              <a:rPr lang="en-GB" b="1" dirty="0"/>
              <a:t>Storm and flood protection e.g. local flood barriers </a:t>
            </a:r>
          </a:p>
          <a:p>
            <a:pPr marL="628650" lvl="1" indent="-171450">
              <a:buFont typeface="Arial" panose="020B0604020202020204" pitchFamily="34" charset="0"/>
              <a:buChar char="•"/>
            </a:pPr>
            <a:r>
              <a:rPr lang="en-GB" dirty="0"/>
              <a:t>Reliance on flood barriers could pose increasing risk as climate change makes flooding more likely in certain regions</a:t>
            </a:r>
          </a:p>
          <a:p>
            <a:pPr marL="628650" lvl="1" indent="-171450">
              <a:buFont typeface="Arial" panose="020B0604020202020204" pitchFamily="34" charset="0"/>
              <a:buChar char="•"/>
            </a:pPr>
            <a:r>
              <a:rPr lang="en-GB" dirty="0"/>
              <a:t>Investing in natural flood measures could provide wider benefits to local communities and thus benefit the business through reputation </a:t>
            </a:r>
          </a:p>
          <a:p>
            <a:pPr marL="171450" lvl="0"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Recreation e.g. for tourist attraction </a:t>
            </a:r>
          </a:p>
          <a:p>
            <a:pPr marL="628650" lvl="1" indent="-171450">
              <a:buFont typeface="Arial" panose="020B0604020202020204" pitchFamily="34" charset="0"/>
              <a:buChar char="•"/>
            </a:pPr>
            <a:r>
              <a:rPr lang="en-GB" dirty="0"/>
              <a:t>If businesses rely on recreation such as tourist attractions to raise employee morale, they may be at risk of attracting and attaining their employees due to the volatility of the tourism industry – this could lead to higher recruitment and retention costs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Climate regulation e.g. natural filtration of water </a:t>
            </a:r>
          </a:p>
          <a:p>
            <a:pPr marL="628650" lvl="1" indent="-171450">
              <a:buFont typeface="Arial" panose="020B0604020202020204" pitchFamily="34" charset="0"/>
              <a:buChar char="•"/>
            </a:pPr>
            <a:r>
              <a:rPr lang="en-GB" dirty="0"/>
              <a:t>This may provide an operational opportunity if businesses invest in green infrastructure like water filtration services, thus reducing overall costs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475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Presenter to explain dependency pathways, using the notes on the slide.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1228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Presenter to then walk through the sugarcane example using the notes below and referring to p. 24 of the F&amp;B sector 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https://capitalscoalition.org/natural-capital-protocol-food-and-beverage-sector-guide/</a:t>
            </a:r>
          </a:p>
          <a:p>
            <a:endParaRPr lang="en-US" dirty="0"/>
          </a:p>
          <a:p>
            <a:pPr marL="171450" indent="-171450">
              <a:buFont typeface="Arial" panose="020B0604020202020204" pitchFamily="34" charset="0"/>
              <a:buChar char="•"/>
            </a:pPr>
            <a:r>
              <a:rPr lang="en-US" dirty="0"/>
              <a:t>Business activities at a sugarcane plantation have a dependency on water to irrigate the crops.</a:t>
            </a:r>
          </a:p>
          <a:p>
            <a:pPr marL="171450" indent="-171450">
              <a:buFont typeface="Arial" panose="020B0604020202020204" pitchFamily="34" charset="0"/>
              <a:buChar char="•"/>
            </a:pPr>
            <a:r>
              <a:rPr lang="en-US" dirty="0"/>
              <a:t>Changes in natural capital cause the availability of water to decline due to:</a:t>
            </a:r>
          </a:p>
          <a:p>
            <a:pPr marL="171450" indent="-171450">
              <a:buFontTx/>
              <a:buChar char="-"/>
            </a:pPr>
            <a:r>
              <a:rPr lang="en-US" dirty="0"/>
              <a:t>Sugarcane farming itself, for example over-abstraction of water</a:t>
            </a:r>
          </a:p>
          <a:p>
            <a:pPr marL="171450" indent="-171450">
              <a:buFontTx/>
              <a:buChar char="-"/>
            </a:pPr>
            <a:r>
              <a:rPr lang="en-US" dirty="0"/>
              <a:t>Natural changes such as drought</a:t>
            </a:r>
          </a:p>
          <a:p>
            <a:pPr marL="171450" indent="-171450">
              <a:buFontTx/>
              <a:buChar char="-"/>
            </a:pPr>
            <a:r>
              <a:rPr lang="en-US" dirty="0"/>
              <a:t>Human-induced changes including other local farms and businesses abstracting water for their own purposes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company may be paying more for the water now, but at some point it may no longer have access to water in the area, no matter how much it costs - and this puts the company at risk, not just the cost of doing business. </a:t>
            </a:r>
          </a:p>
          <a:p>
            <a:pPr marL="171450" indent="-171450">
              <a:buFont typeface="Arial" panose="020B0604020202020204" pitchFamily="34" charset="0"/>
              <a:buChar char="•"/>
            </a:pPr>
            <a:endParaRPr lang="en-US" dirty="0"/>
          </a:p>
          <a:p>
            <a:pPr marL="0" indent="0">
              <a:buFontTx/>
              <a:buNone/>
            </a:pPr>
            <a:r>
              <a:rPr lang="en-US" dirty="0"/>
              <a:t>Changes in natural capital affect business dependency (by paying more for water to out-compete other users), so water availability is important.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8258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dirty="0"/>
              <a:t>Presenter to provide detail on natural capital impacts using the notes below and referring to p. 16 of the Natural Capital Protocol:</a:t>
            </a:r>
          </a:p>
          <a:p>
            <a:endParaRPr lang="en-GB" dirty="0"/>
          </a:p>
          <a:p>
            <a:r>
              <a:rPr lang="en-GB" dirty="0"/>
              <a:t>The Protocol defines a </a:t>
            </a:r>
            <a:r>
              <a:rPr lang="en-GB" b="0" dirty="0"/>
              <a:t>natural capital impact </a:t>
            </a:r>
            <a:r>
              <a:rPr lang="en-GB" dirty="0"/>
              <a:t>as: The negative or positive effect of business activity on natural capital. They can arise directly from business operations or indirectly from the use of products and services. As a result of your impact on natural capital you can generate impacts on your business as well as impacts on society.</a:t>
            </a:r>
          </a:p>
          <a:p>
            <a:endParaRPr lang="en-GB" u="none" dirty="0"/>
          </a:p>
          <a:p>
            <a:r>
              <a:rPr lang="en-GB" b="1" u="none" dirty="0"/>
              <a:t>Presenter to link natural capital impacts with the risks and opportunities material covered in M1, using the notes below. Presenter to elaborate on the business impact diagram, using some examples:</a:t>
            </a:r>
          </a:p>
          <a:p>
            <a:endParaRPr lang="en-GB" u="sng" dirty="0"/>
          </a:p>
          <a:p>
            <a:pPr marL="171450" indent="-171450">
              <a:buFont typeface="Arial" panose="020B0604020202020204" pitchFamily="34" charset="0"/>
              <a:buChar char="•"/>
            </a:pPr>
            <a:r>
              <a:rPr lang="en-GB" u="none" dirty="0"/>
              <a:t>Thinking back to some of the content in M1, we can see how natural capital impacts can pose different risks and opportunities for businesses. </a:t>
            </a:r>
          </a:p>
          <a:p>
            <a:endParaRPr lang="en-GB" i="1" dirty="0"/>
          </a:p>
          <a:p>
            <a:pPr marL="171450" indent="-171450">
              <a:buFont typeface="Arial" panose="020B0604020202020204" pitchFamily="34" charset="0"/>
              <a:buChar char="•"/>
            </a:pPr>
            <a:r>
              <a:rPr lang="en-GB" b="1" dirty="0"/>
              <a:t>GHG emissions e.g. transportation, primary production</a:t>
            </a:r>
          </a:p>
          <a:p>
            <a:pPr marL="628650" lvl="1" indent="-171450">
              <a:buFont typeface="Arial" panose="020B0604020202020204" pitchFamily="34" charset="0"/>
              <a:buChar char="•"/>
            </a:pPr>
            <a:r>
              <a:rPr lang="en-GB" dirty="0"/>
              <a:t>This may pose societal risks for businesses due to the health risks arising from the effect of air pollution on respiratory disease </a:t>
            </a:r>
          </a:p>
          <a:p>
            <a:pPr marL="628650" lvl="1" indent="-171450">
              <a:buFont typeface="Arial" panose="020B0604020202020204" pitchFamily="34" charset="0"/>
              <a:buChar char="•"/>
            </a:pPr>
            <a:r>
              <a:rPr lang="en-GB" dirty="0"/>
              <a:t>On the other hand, this could pose a reputational and marketing opportunity due to new revenue streams offered in areas like carbon offsetting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Land management e.g. forest management</a:t>
            </a:r>
          </a:p>
          <a:p>
            <a:pPr marL="628650" lvl="1" indent="-171450">
              <a:buFont typeface="Arial" panose="020B0604020202020204" pitchFamily="34" charset="0"/>
              <a:buChar char="•"/>
            </a:pPr>
            <a:r>
              <a:rPr lang="en-GB" dirty="0"/>
              <a:t>This may pose an operational risk by increasing natural hazard costs through degradation of natural ecosystems </a:t>
            </a:r>
          </a:p>
          <a:p>
            <a:pPr marL="628650" lvl="1" indent="-171450">
              <a:buFont typeface="Arial" panose="020B0604020202020204" pitchFamily="34" charset="0"/>
              <a:buChar char="•"/>
            </a:pPr>
            <a:r>
              <a:rPr lang="en-GB" dirty="0"/>
              <a:t>This may also pose an operational opportunity if businesses invest in sustainable and green land management, reducing costs by protecting against natural hazards and contributing to tackling the loss of biodiversity</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Waste e.g. post-consumer waste</a:t>
            </a:r>
          </a:p>
          <a:p>
            <a:pPr marL="628650" lvl="1" indent="-171450">
              <a:buFont typeface="Arial" panose="020B0604020202020204" pitchFamily="34" charset="0"/>
              <a:buChar char="•"/>
            </a:pPr>
            <a:r>
              <a:rPr lang="en-GB" dirty="0"/>
              <a:t>This may pose legal and regulatory risks if new laws or license fees are established, charging more for waste disposal </a:t>
            </a:r>
          </a:p>
          <a:p>
            <a:pPr marL="628650" lvl="1" indent="-171450">
              <a:buFont typeface="Arial" panose="020B0604020202020204" pitchFamily="34" charset="0"/>
              <a:buChar char="•"/>
            </a:pPr>
            <a:r>
              <a:rPr lang="en-GB" dirty="0"/>
              <a:t>This may also pose an operational opportunity for businesses if they minimise or add value to waste and recapture valuable materials otherwise discarded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Discharges to soil e.g. fertilizers &amp; pesticides</a:t>
            </a:r>
          </a:p>
          <a:p>
            <a:pPr marL="628650" lvl="1" indent="-171450">
              <a:buFont typeface="Arial" panose="020B0604020202020204" pitchFamily="34" charset="0"/>
              <a:buChar char="•"/>
            </a:pPr>
            <a:r>
              <a:rPr lang="en-GB" dirty="0"/>
              <a:t>This may pose a financial risk if the business’ sales fall due to negative publicity about the business’ impacts on natural capital</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Groundwater discharge e.g. wastewater</a:t>
            </a:r>
          </a:p>
          <a:p>
            <a:pPr marL="628650" lvl="1" indent="-171450">
              <a:buFont typeface="Arial" panose="020B0604020202020204" pitchFamily="34" charset="0"/>
              <a:buChar char="•"/>
            </a:pPr>
            <a:r>
              <a:rPr lang="en-GB" dirty="0"/>
              <a:t>This may pose operational risks if social conflict over polluted water adds to security costs </a:t>
            </a:r>
          </a:p>
          <a:p>
            <a:pPr marL="628650" lvl="1" indent="-171450">
              <a:buFont typeface="Arial" panose="020B0604020202020204" pitchFamily="34" charset="0"/>
              <a:buChar char="•"/>
            </a:pPr>
            <a:r>
              <a:rPr lang="en-GB" dirty="0"/>
              <a:t>This may also pose societal opportunities if businesses use managed water catchments to improve water quality for local communities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Water extraction and management e.g. factory equipment cleaning</a:t>
            </a:r>
          </a:p>
          <a:p>
            <a:pPr marL="628650" lvl="1" indent="-171450">
              <a:buFont typeface="Arial" panose="020B0604020202020204" pitchFamily="34" charset="0"/>
              <a:buChar char="•"/>
            </a:pPr>
            <a:r>
              <a:rPr lang="en-GB" dirty="0"/>
              <a:t>This may pose a financial opportunity if businesses alter the way in which they go about water extraction, thus attaining ”green funds” or investor interest in sustainability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Disturbances e.g. heavy machinery operation</a:t>
            </a:r>
          </a:p>
          <a:p>
            <a:pPr marL="628650" lvl="1" indent="-171450">
              <a:buFont typeface="Arial" panose="020B0604020202020204" pitchFamily="34" charset="0"/>
              <a:buChar char="•"/>
            </a:pPr>
            <a:r>
              <a:rPr lang="en-GB" dirty="0"/>
              <a:t>This may pose societal issues again as wider society is impacted negatively from heightened noise and light </a:t>
            </a:r>
          </a:p>
          <a:p>
            <a:endParaRPr lang="en-GB" dirty="0"/>
          </a:p>
          <a:p>
            <a:pPr marL="0" indent="0">
              <a:buFont typeface="Arial" panose="020B0604020202020204" pitchFamily="34" charset="0"/>
              <a:buNone/>
            </a:pPr>
            <a:r>
              <a:rPr lang="en-GB" sz="1200" b="0" u="sng" dirty="0">
                <a:highlight>
                  <a:srgbClr val="FFFF00"/>
                </a:highlight>
              </a:rPr>
              <a:t>Links to risk – read one example from module 1</a:t>
            </a:r>
            <a:endParaRPr lang="en-GB" sz="1200" b="0" dirty="0">
              <a:highlight>
                <a:srgbClr val="FFFF00"/>
              </a:highlight>
            </a:endParaRPr>
          </a:p>
          <a:p>
            <a:pPr marL="0" indent="0">
              <a:buFont typeface="Arial" panose="020B0604020202020204" pitchFamily="34" charset="0"/>
              <a:buNone/>
            </a:pPr>
            <a:r>
              <a:rPr lang="en-GB" sz="1200" b="0" dirty="0">
                <a:highlight>
                  <a:srgbClr val="FFFF00"/>
                </a:highlight>
              </a:rPr>
              <a:t>Reputation risk – increased public &amp; consumer awareness of environmental and social damages + </a:t>
            </a:r>
            <a:r>
              <a:rPr lang="en-GB" sz="1400" b="0" i="0" kern="1200" dirty="0">
                <a:solidFill>
                  <a:schemeClr val="tx1"/>
                </a:solidFill>
                <a:effectLst/>
                <a:highlight>
                  <a:srgbClr val="FFFF00"/>
                </a:highlight>
                <a:latin typeface="+mn-lt"/>
                <a:ea typeface="+mn-ea"/>
                <a:cs typeface="+mn-cs"/>
              </a:rPr>
              <a:t>consumers are increasingly demanding assurance that the products they buy are produced in way that protect our environment (link to pollution)</a:t>
            </a:r>
          </a:p>
          <a:p>
            <a:pPr marL="0" indent="0">
              <a:buFont typeface="Arial" panose="020B0604020202020204" pitchFamily="34" charset="0"/>
              <a:buNone/>
            </a:pPr>
            <a:endParaRPr lang="en-GB" sz="1200" b="0" dirty="0">
              <a:highlight>
                <a:srgbClr val="FFFF00"/>
              </a:highlight>
            </a:endParaRPr>
          </a:p>
          <a:p>
            <a:pPr marL="0" indent="0">
              <a:buFont typeface="Arial" panose="020B0604020202020204" pitchFamily="34" charset="0"/>
              <a:buNone/>
            </a:pPr>
            <a:r>
              <a:rPr lang="en-GB" sz="1200" b="0" dirty="0">
                <a:highlight>
                  <a:srgbClr val="FFFF00"/>
                </a:highlight>
              </a:rPr>
              <a:t>Legal risk – </a:t>
            </a:r>
            <a:r>
              <a:rPr lang="en-US" b="0" i="0" dirty="0">
                <a:solidFill>
                  <a:srgbClr val="121212"/>
                </a:solidFill>
                <a:effectLst/>
                <a:latin typeface="GuardianTextEgyptian"/>
              </a:rPr>
              <a:t>California looks set to regulate groundwater for the first time</a:t>
            </a:r>
            <a:r>
              <a:rPr lang="en-GB" sz="1200" b="0" i="0" dirty="0">
                <a:solidFill>
                  <a:srgbClr val="121212"/>
                </a:solidFill>
                <a:effectLst/>
                <a:highlight>
                  <a:srgbClr val="FFFF00"/>
                </a:highlight>
                <a:latin typeface="GuardianTextEgyptian"/>
              </a:rPr>
              <a:t> </a:t>
            </a:r>
          </a:p>
          <a:p>
            <a:pPr marL="0" indent="0">
              <a:buFont typeface="Arial" panose="020B0604020202020204" pitchFamily="34" charset="0"/>
              <a:buNone/>
            </a:pPr>
            <a:r>
              <a:rPr lang="en-GB" sz="1200" b="0" i="0" u="none" kern="1200" dirty="0">
                <a:solidFill>
                  <a:srgbClr val="121212"/>
                </a:solidFill>
                <a:effectLst/>
                <a:highlight>
                  <a:srgbClr val="FFFF00"/>
                </a:highlight>
                <a:latin typeface="GuardianTextEgyptian"/>
                <a:ea typeface="+mn-ea"/>
                <a:cs typeface="+mn-cs"/>
              </a:rPr>
              <a:t>Source: </a:t>
            </a:r>
            <a:r>
              <a:rPr lang="en-GB" sz="1400" b="0" i="0" u="none" kern="1200" dirty="0">
                <a:solidFill>
                  <a:schemeClr val="accent5"/>
                </a:solidFill>
                <a:effectLst/>
                <a:highlight>
                  <a:srgbClr val="FFFF00"/>
                </a:highlight>
                <a:latin typeface="+mn-lt"/>
                <a:ea typeface="+mn-ea"/>
                <a:cs typeface="+mn-cs"/>
              </a:rPr>
              <a:t>https://www.theguardian.com/sustainable-business/2014/sep/03/california-drought-water-groundwater-regulation-bill-law-farm</a:t>
            </a:r>
            <a:r>
              <a:rPr lang="en-GB" sz="1400" b="0" i="0" u="sng" kern="1200" dirty="0">
                <a:solidFill>
                  <a:schemeClr val="accent5"/>
                </a:solidFill>
                <a:effectLst/>
                <a:highlight>
                  <a:srgbClr val="FFFF00"/>
                </a:highlight>
                <a:latin typeface="+mn-lt"/>
                <a:ea typeface="+mn-ea"/>
                <a:cs typeface="+mn-cs"/>
              </a:rPr>
              <a:t> </a:t>
            </a:r>
          </a:p>
          <a:p>
            <a:pPr marL="0" indent="0">
              <a:buFont typeface="Arial" panose="020B0604020202020204" pitchFamily="34" charset="0"/>
              <a:buNone/>
            </a:pPr>
            <a:endParaRPr lang="en-GB" sz="1200" b="0" dirty="0">
              <a:highlight>
                <a:srgbClr val="FFFF00"/>
              </a:highlight>
            </a:endParaRPr>
          </a:p>
          <a:p>
            <a:pPr>
              <a:spcBef>
                <a:spcPts val="0"/>
              </a:spcBef>
              <a:spcAft>
                <a:spcPts val="0"/>
              </a:spcAft>
            </a:pPr>
            <a:r>
              <a:rPr lang="en-GB" sz="1200" b="0" dirty="0">
                <a:highlight>
                  <a:srgbClr val="FFFF00"/>
                </a:highlight>
              </a:rPr>
              <a:t>Financial risk – Underlying all of these risks &amp; opportunities are financial ones! As we have seen, these risks imply important financial costs. </a:t>
            </a:r>
            <a:r>
              <a:rPr lang="en-US" sz="1200" dirty="0" err="1">
                <a:solidFill>
                  <a:schemeClr val="tx1">
                    <a:lumMod val="50000"/>
                  </a:schemeClr>
                </a:solidFill>
                <a:highlight>
                  <a:srgbClr val="FFFF00"/>
                </a:highlight>
                <a:latin typeface="+mn-lt"/>
              </a:rPr>
              <a:t>Oatly</a:t>
            </a:r>
            <a:r>
              <a:rPr lang="en-US" sz="1200" dirty="0">
                <a:solidFill>
                  <a:schemeClr val="tx1">
                    <a:lumMod val="50000"/>
                  </a:schemeClr>
                </a:solidFill>
                <a:highlight>
                  <a:srgbClr val="FFFF00"/>
                </a:highlight>
                <a:latin typeface="+mn-lt"/>
              </a:rPr>
              <a:t>, t</a:t>
            </a:r>
            <a:r>
              <a:rPr lang="en-US" b="0" i="0" dirty="0">
                <a:solidFill>
                  <a:srgbClr val="343434"/>
                </a:solidFill>
                <a:effectLst/>
                <a:latin typeface="Open Sans"/>
              </a:rPr>
              <a:t>he plant-based brand, is facing consumer backlash following a recent investment round led by Blackstone – a name muddied by alleged ties with deforestation in the Amazon.</a:t>
            </a:r>
            <a:endParaRPr lang="en-US" sz="1200" dirty="0">
              <a:solidFill>
                <a:schemeClr val="tx1">
                  <a:lumMod val="50000"/>
                </a:schemeClr>
              </a:solidFill>
              <a:highlight>
                <a:srgbClr val="FFFF00"/>
              </a:highlight>
              <a:latin typeface="+mn-lt"/>
            </a:endParaRPr>
          </a:p>
          <a:p>
            <a:pPr>
              <a:spcBef>
                <a:spcPts val="0"/>
              </a:spcBef>
              <a:spcAft>
                <a:spcPts val="0"/>
              </a:spcAft>
            </a:pPr>
            <a:r>
              <a:rPr lang="en-US" sz="1200" dirty="0">
                <a:solidFill>
                  <a:schemeClr val="tx1">
                    <a:lumMod val="50000"/>
                  </a:schemeClr>
                </a:solidFill>
                <a:highlight>
                  <a:srgbClr val="FFFF00"/>
                </a:highlight>
                <a:latin typeface="+mn-lt"/>
              </a:rPr>
              <a:t>Source: Food Navigator (2020) https://www.foodnavigator.com/Article/2020/09/04/Oatly-cancelled-Fans-pledge-boycott-over-contentious-shareholder-Blackstone?utm_source=copyright&amp;utm_medium=OnSite&amp;utm_campaign=copyright </a:t>
            </a:r>
          </a:p>
          <a:p>
            <a:pPr>
              <a:spcBef>
                <a:spcPts val="0"/>
              </a:spcBef>
              <a:spcAft>
                <a:spcPts val="0"/>
              </a:spcAft>
            </a:pPr>
            <a:endParaRPr lang="en-US" sz="1200" dirty="0">
              <a:solidFill>
                <a:schemeClr val="tx1">
                  <a:lumMod val="50000"/>
                </a:schemeClr>
              </a:solidFill>
              <a:highlight>
                <a:srgbClr val="FFFF00"/>
              </a:highlight>
              <a:latin typeface="+mn-lt"/>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Buenard"/>
              </a:rPr>
              <a:t>Campaigners defeat Coca-Cola plant in South India </a:t>
            </a:r>
            <a:r>
              <a:rPr lang="en-US" b="0" i="0" dirty="0">
                <a:solidFill>
                  <a:srgbClr val="443D39"/>
                </a:solidFill>
                <a:effectLst/>
                <a:latin typeface="Fira Sans"/>
              </a:rPr>
              <a:t>because it would worsen the already existing water shortages in the area and bring more pollution into the area.</a:t>
            </a:r>
            <a:r>
              <a:rPr lang="en-US" sz="1200" b="0" i="0" dirty="0">
                <a:solidFill>
                  <a:schemeClr val="tx1">
                    <a:lumMod val="50000"/>
                  </a:schemeClr>
                </a:solidFill>
                <a:effectLst/>
                <a:highlight>
                  <a:srgbClr val="FFFF00"/>
                </a:highlight>
                <a:latin typeface="+mn-lt"/>
                <a:cs typeface="Arial" pitchFamily="34" charset="0"/>
              </a:rPr>
              <a:t> </a:t>
            </a:r>
            <a:endParaRPr lang="en-US" sz="1200" dirty="0">
              <a:solidFill>
                <a:schemeClr val="tx1">
                  <a:lumMod val="50000"/>
                </a:schemeClr>
              </a:solidFill>
              <a:highlight>
                <a:srgbClr val="FFFF00"/>
              </a:highlight>
              <a:latin typeface="+mn-lt"/>
              <a:cs typeface="Arial" pitchFamily="34" charset="0"/>
            </a:endParaRPr>
          </a:p>
          <a:p>
            <a:pPr>
              <a:spcBef>
                <a:spcPts val="0"/>
              </a:spcBef>
              <a:spcAft>
                <a:spcPts val="0"/>
              </a:spcAft>
            </a:pPr>
            <a:r>
              <a:rPr lang="en-US" sz="1200" dirty="0">
                <a:solidFill>
                  <a:schemeClr val="tx1">
                    <a:lumMod val="50000"/>
                  </a:schemeClr>
                </a:solidFill>
                <a:highlight>
                  <a:srgbClr val="FFFF00"/>
                </a:highlight>
                <a:latin typeface="+mn-lt"/>
                <a:cs typeface="Arial" pitchFamily="34" charset="0"/>
              </a:rPr>
              <a:t>Source: The Ecologist (2015) https://theecologist.org/2015/apr/21/campaigners-defeat-coca-cola-plant-south-india</a:t>
            </a:r>
          </a:p>
          <a:p>
            <a:endParaRPr lang="en-GB" dirty="0"/>
          </a:p>
          <a:p>
            <a:r>
              <a:rPr lang="en-GB" u="sng" dirty="0"/>
              <a:t>Links to 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21212"/>
                </a:solidFill>
                <a:effectLst/>
                <a:latin typeface="GuardianTextEgyptian"/>
              </a:rPr>
              <a:t>Operational opportunity – </a:t>
            </a:r>
            <a:r>
              <a:rPr lang="en-US" b="0" i="0" dirty="0" err="1">
                <a:solidFill>
                  <a:srgbClr val="121212"/>
                </a:solidFill>
                <a:effectLst/>
                <a:latin typeface="GuardianTextEgyptian"/>
              </a:rPr>
              <a:t>Adnams</a:t>
            </a:r>
            <a:r>
              <a:rPr lang="en-US" b="0" i="0" dirty="0">
                <a:solidFill>
                  <a:srgbClr val="121212"/>
                </a:solidFill>
                <a:effectLst/>
                <a:latin typeface="GuardianTextEgyptian"/>
              </a:rPr>
              <a:t>, a beer producing company in the UK, implemented rainwater harvesting and grey water recycling systems. The company uses around three pints of water for every pint of beer produced: that's almost half the industry average.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21212"/>
                </a:solidFill>
                <a:effectLst/>
                <a:latin typeface="GuardianTextEgyptian"/>
              </a:rPr>
              <a:t>Source: https://www.theguardian.com/sustainable-business/localism-water-security-food-drink-industry</a:t>
            </a:r>
            <a:r>
              <a:rPr lang="en-GB" b="0" i="0" dirty="0">
                <a:solidFill>
                  <a:srgbClr val="121212"/>
                </a:solidFill>
                <a:effectLst/>
                <a:latin typeface="GuardianTextEgyptian"/>
              </a:rPr>
              <a:t> (2012)</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Reputation opportunity – </a:t>
            </a:r>
            <a:r>
              <a:rPr lang="en-US" sz="1200" b="0" dirty="0"/>
              <a:t>Heineken’s goal is to be fully circular by 2030, with breweries that are completely climate neutral.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Source: https://www.foodbev.com/news/heineken-beer-in-the-netherlands-brewed-with-green-energy/ </a:t>
            </a:r>
            <a:r>
              <a:rPr lang="en-GB" sz="1200" b="0" dirty="0"/>
              <a:t> (2020)</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693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u="none" dirty="0"/>
              <a:t>Presenter to list some example impact drivers for the pork processor below:</a:t>
            </a:r>
            <a:br>
              <a:rPr lang="en-GB" b="1" u="none" dirty="0"/>
            </a:br>
            <a:br>
              <a:rPr lang="en-GB" b="1" u="none" dirty="0"/>
            </a:br>
            <a:r>
              <a:rPr lang="en-GB" b="1" u="none" dirty="0"/>
              <a:t>Pork processor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Inputs: fresh water, land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Outputs: waste, manure, water and soil discharges, air 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6447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to walk through the slide, explaining the general steps of an impact pathway, using the notes below and referring to p. 23 of the F&amp;B sector guide: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https://capitalscoalition.org/natural-capital-protocol-food-and-beverage-sector-guide/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Business activities produce an impact driver (e.g. water pollution)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Impact drivers lead to changes in natural capital (e.g. polluted river)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Changes in natural capital result in impacts (e.g. health problems, decreasing fish stocks)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2578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4573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participants 5’ to reflect on both questions at their respective table and then offer each table to very briefly mention what ideas came out. Depending on how you have framed your training, you may wish to allow more time for this.</a:t>
            </a:r>
          </a:p>
          <a:p>
            <a:r>
              <a:rPr lang="en-US" dirty="0"/>
              <a:t>Reflect on responses:</a:t>
            </a:r>
          </a:p>
          <a:p>
            <a:pPr marL="171450" indent="-171450">
              <a:buFontTx/>
              <a:buChar char="-"/>
            </a:pPr>
            <a:r>
              <a:rPr lang="en-US" dirty="0"/>
              <a:t>Reference of resources </a:t>
            </a:r>
          </a:p>
          <a:p>
            <a:pPr marL="171450" indent="-171450">
              <a:buFontTx/>
              <a:buChar char="-"/>
            </a:pPr>
            <a:r>
              <a:rPr lang="en-US" dirty="0"/>
              <a:t>Scope of impacts – some examples referenced at product level others at supply chain level – direct operations or through supply chain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Some may be directly related to the business. Others more indirect: water use through the process and noise/disturbances in extracting and manufacturing process, small particles</a:t>
            </a:r>
          </a:p>
          <a:p>
            <a:pPr marL="171450" indent="-171450">
              <a:buFontTx/>
              <a:buChar char="-"/>
            </a:pPr>
            <a:r>
              <a:rPr lang="en-US" dirty="0"/>
              <a:t>Manufacturing process, customer phase – thinking about full suit</a:t>
            </a:r>
          </a:p>
          <a:p>
            <a:pPr marL="171450" indent="-171450">
              <a:buFontTx/>
              <a:buChar char="-"/>
            </a:pPr>
            <a:r>
              <a:rPr lang="en-US" dirty="0"/>
              <a:t>How may depend on nature: if car manufacturing downstream from a forest for example, it depends on it to protect from flooding which if didn’t have that forest, factory could be at risk of being swamped</a:t>
            </a:r>
          </a:p>
          <a:p>
            <a:pPr marL="0" indent="0">
              <a:buFontTx/>
              <a:buNone/>
            </a:pPr>
            <a:endParaRPr lang="en-US" dirty="0"/>
          </a:p>
          <a:p>
            <a:pPr marL="0" indent="0">
              <a:buFontTx/>
              <a:buNone/>
            </a:pPr>
            <a:r>
              <a:rPr lang="en-US" dirty="0"/>
              <a:t>Potential answers: </a:t>
            </a:r>
          </a:p>
          <a:p>
            <a:pPr marL="0" indent="0">
              <a:buFontTx/>
              <a:buNone/>
            </a:pPr>
            <a:r>
              <a:rPr lang="en-US" dirty="0"/>
              <a:t>Impacts: water use, soil degradation through overuse, (but also health: preventing too much rainwater runoff etc.), absorbing carbon, biodiversity (loss because of monoculture, or helping through providing habitats), use of fertilizer</a:t>
            </a:r>
          </a:p>
          <a:p>
            <a:pPr marL="0" indent="0">
              <a:buFontTx/>
              <a:buNone/>
            </a:pPr>
            <a:r>
              <a:rPr lang="en-US" dirty="0"/>
              <a:t>Dependencies: water, fertile soil, appropriate temperature and climate.</a:t>
            </a:r>
          </a:p>
          <a:p>
            <a:pPr marL="0" indent="0">
              <a:buFontTx/>
              <a:buNone/>
            </a:pPr>
            <a:endParaRPr lang="en-US" dirty="0"/>
          </a:p>
          <a:p>
            <a:pPr marL="0" indent="0">
              <a:buFontTx/>
              <a:buNone/>
            </a:pPr>
            <a:r>
              <a:rPr lang="en-US" dirty="0"/>
              <a:t>Elements to be considered: </a:t>
            </a:r>
          </a:p>
          <a:p>
            <a:pPr marL="0" indent="0">
              <a:buFontTx/>
              <a:buNone/>
            </a:pPr>
            <a:r>
              <a:rPr lang="en-US" dirty="0"/>
              <a:t>What stages of value chain are we considering, where is the farm located, is it organic or mass production? </a:t>
            </a: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49</a:t>
            </a:fld>
            <a:endParaRPr lang="en-GB"/>
          </a:p>
        </p:txBody>
      </p:sp>
    </p:spTree>
    <p:extLst>
      <p:ext uri="{BB962C8B-B14F-4D97-AF65-F5344CB8AC3E}">
        <p14:creationId xmlns:p14="http://schemas.microsoft.com/office/powerpoint/2010/main" val="3938386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for now are all muted but will unmute when open floor for Qs &amp; discussion – will be flexible with time</a:t>
            </a:r>
          </a:p>
          <a:p>
            <a:r>
              <a:rPr lang="en-US" dirty="0"/>
              <a:t>Encourage to participate – the more discussions, the more beneficial the VO</a:t>
            </a:r>
          </a:p>
          <a:p>
            <a:r>
              <a:rPr lang="en-US" dirty="0"/>
              <a:t>Make sure to explain that will be able to write down their Qs directly in the google document</a:t>
            </a:r>
          </a:p>
          <a:p>
            <a:endParaRPr lang="en-US" dirty="0"/>
          </a:p>
          <a:p>
            <a:r>
              <a:rPr lang="en-US" dirty="0"/>
              <a:t>NOT FORGET to mention that we will then share with them the live document, as well as recording</a:t>
            </a:r>
            <a:endParaRPr lang="en-CH" dirty="0"/>
          </a:p>
        </p:txBody>
      </p:sp>
      <p:sp>
        <p:nvSpPr>
          <p:cNvPr id="4" name="Slide Number Placeholder 3"/>
          <p:cNvSpPr>
            <a:spLocks noGrp="1"/>
          </p:cNvSpPr>
          <p:nvPr>
            <p:ph type="sldNum" sz="quarter" idx="5"/>
          </p:nvPr>
        </p:nvSpPr>
        <p:spPr/>
        <p:txBody>
          <a:bodyPr/>
          <a:lstStyle/>
          <a:p>
            <a:fld id="{9E447784-F7B0-422E-AF2C-2EF2220A930A}" type="slidenum">
              <a:rPr lang="en-CH" smtClean="0"/>
              <a:t>5</a:t>
            </a:fld>
            <a:endParaRPr lang="en-CH"/>
          </a:p>
        </p:txBody>
      </p:sp>
    </p:spTree>
    <p:extLst>
      <p:ext uri="{BB962C8B-B14F-4D97-AF65-F5344CB8AC3E}">
        <p14:creationId xmlns:p14="http://schemas.microsoft.com/office/powerpoint/2010/main" val="678012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49: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6" name="Google Shape;1286;p49: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p233:notes"/>
          <p:cNvSpPr>
            <a:spLocks noGrp="1" noRot="1" noChangeAspect="1"/>
          </p:cNvSpPr>
          <p:nvPr>
            <p:ph type="sldImg" idx="2"/>
          </p:nvPr>
        </p:nvSpPr>
        <p:spPr>
          <a:xfrm>
            <a:off x="-8977313" y="4135438"/>
            <a:ext cx="19850101" cy="11166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6" name="Google Shape;1296;p233:notes"/>
          <p:cNvSpPr txBox="1">
            <a:spLocks noGrp="1"/>
          </p:cNvSpPr>
          <p:nvPr>
            <p:ph type="body" idx="1"/>
          </p:nvPr>
        </p:nvSpPr>
        <p:spPr>
          <a:xfrm>
            <a:off x="189548" y="15921588"/>
            <a:ext cx="1516380" cy="130267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dirty="0"/>
              <a:t>Each group give key points and highlights from their group</a:t>
            </a:r>
            <a:endParaRPr dirty="0"/>
          </a:p>
          <a:p>
            <a:pPr marL="457200" marR="0" lvl="0" indent="-228600" algn="l" rtl="0">
              <a:lnSpc>
                <a:spcPct val="100000"/>
              </a:lnSpc>
              <a:spcBef>
                <a:spcPts val="0"/>
              </a:spcBef>
              <a:spcAft>
                <a:spcPts val="0"/>
              </a:spcAft>
              <a:buSzPts val="1400"/>
              <a:buNone/>
            </a:pPr>
            <a:r>
              <a:rPr lang="en-GB" dirty="0"/>
              <a:t>Throw to speakers for last thoughts</a:t>
            </a:r>
            <a:endParaRPr dirty="0"/>
          </a:p>
        </p:txBody>
      </p:sp>
      <p:sp>
        <p:nvSpPr>
          <p:cNvPr id="1297" name="Google Shape;1297;p233:notes"/>
          <p:cNvSpPr txBox="1">
            <a:spLocks noGrp="1"/>
          </p:cNvSpPr>
          <p:nvPr>
            <p:ph type="sldNum" idx="12"/>
          </p:nvPr>
        </p:nvSpPr>
        <p:spPr>
          <a:xfrm>
            <a:off x="1073664" y="31423888"/>
            <a:ext cx="821373" cy="16599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how you can conduct a qualitative assessment of your natural capital impacts and dependencies and how this can already translate into concrete. </a:t>
            </a:r>
            <a:r>
              <a:rPr lang="en-GB" sz="1200" kern="1200" dirty="0">
                <a:solidFill>
                  <a:schemeClr val="tx1"/>
                </a:solidFill>
                <a:effectLst/>
                <a:latin typeface="+mn-lt"/>
                <a:ea typeface="+mn-ea"/>
                <a:cs typeface="+mn-cs"/>
              </a:rPr>
              <a:t>This slide only displays the impacts, but the same exercise was undertaken for dependencies too. </a:t>
            </a:r>
            <a:endParaRPr lang="en-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complete the work, they discussed relative importance with different stakeholders and simply provided relative orders of magnitude, based on resources but also on influence on the issue.</a:t>
            </a:r>
            <a:endParaRPr lang="en-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this, they were able to identify most material elements of their practices and then prioritise which actions to take.</a:t>
            </a:r>
            <a:endParaRPr lang="en-CH"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One of the surprising insights for this company, a seafood producer, producing soups and burgers, was that they had a blind spot on the sourcing of vegetables, although they used a higher share of vegetables than actual seafood in many of their products.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exercise can be repeated in consultation with your own employees and stakeholders. </a:t>
            </a:r>
            <a:r>
              <a:rPr lang="en-US" dirty="0"/>
              <a:t>You don’t necessarily need to measure and value your impacts. This type of assessment can already be very informative without taking up a lot of time, expertise or budget. Again, it depends on what the objective is.</a:t>
            </a:r>
          </a:p>
          <a:p>
            <a:endParaRPr lang="en-US" dirty="0"/>
          </a:p>
          <a:p>
            <a:r>
              <a:rPr lang="en-US" dirty="0"/>
              <a:t>Case study Accounting for a Better Planet: http://www.nature-squared.org/wp-content/uploads/2020/04/case-study-accounting-for-a-better-planet.pdf</a:t>
            </a:r>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52</a:t>
            </a:fld>
            <a:endParaRPr lang="en-CH"/>
          </a:p>
        </p:txBody>
      </p:sp>
    </p:spTree>
    <p:extLst>
      <p:ext uri="{BB962C8B-B14F-4D97-AF65-F5344CB8AC3E}">
        <p14:creationId xmlns:p14="http://schemas.microsoft.com/office/powerpoint/2010/main" val="14095770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evidently a lot of pertinent risks around nature and the environment facing businesses today. Where does natural capital come into this - how can it help you manage these risks? </a:t>
            </a:r>
          </a:p>
          <a:p>
            <a:endParaRPr lang="en-US" dirty="0"/>
          </a:p>
          <a:p>
            <a:r>
              <a:rPr lang="en-US" b="1" dirty="0"/>
              <a:t>To assess natural capital is to assess your company’s impacts and dependencies on nature. </a:t>
            </a:r>
          </a:p>
          <a:p>
            <a:r>
              <a:rPr lang="en-US" dirty="0"/>
              <a:t>It provides information that will help you to understand your relationship with nature. By focusing on impacts and dependencies, natural capital provides structure to this understanding. </a:t>
            </a:r>
          </a:p>
          <a:p>
            <a:r>
              <a:rPr lang="en-US" dirty="0"/>
              <a:t>Once you have a better understanding of your relationship with nature, you can use this to challenge your business model, mitigate risks and create opportunities. Natural capital can also be a valuable tool for broadening the conversation to include all parts of your business, including the finance team. </a:t>
            </a:r>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53</a:t>
            </a:fld>
            <a:endParaRPr lang="en-GB"/>
          </a:p>
        </p:txBody>
      </p:sp>
    </p:spTree>
    <p:extLst>
      <p:ext uri="{BB962C8B-B14F-4D97-AF65-F5344CB8AC3E}">
        <p14:creationId xmlns:p14="http://schemas.microsoft.com/office/powerpoint/2010/main" val="41679405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Briefly summarize what participants have learned so far, and highlight what’s next. </a:t>
            </a:r>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7438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55</a:t>
            </a:fld>
            <a:endParaRPr lang="en-GB"/>
          </a:p>
        </p:txBody>
      </p:sp>
    </p:spTree>
    <p:extLst>
      <p:ext uri="{BB962C8B-B14F-4D97-AF65-F5344CB8AC3E}">
        <p14:creationId xmlns:p14="http://schemas.microsoft.com/office/powerpoint/2010/main" val="24012869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9837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57</a:t>
            </a:fld>
            <a:endParaRPr lang="en-GB"/>
          </a:p>
        </p:txBody>
      </p:sp>
    </p:spTree>
    <p:extLst>
      <p:ext uri="{BB962C8B-B14F-4D97-AF65-F5344CB8AC3E}">
        <p14:creationId xmlns:p14="http://schemas.microsoft.com/office/powerpoint/2010/main" val="16000690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natural capital assessment provides information. Whilst this can be valuable in its own right, this means there are also numerous ways to use this information for further purposes. </a:t>
            </a:r>
          </a:p>
          <a:p>
            <a:r>
              <a:rPr lang="en-US" dirty="0"/>
              <a:t>The NCP focuses on using natural capital for decision-making, measurement and valuation, but it can also be used for disclosure and communication, or to help formulate strategy. </a:t>
            </a:r>
          </a:p>
          <a:p>
            <a:r>
              <a:rPr lang="en-US" dirty="0"/>
              <a:t>The best way for your company to use natural capital information is highly individual – think back to the challenges and risks you identified earlier in the training and consider how exactly how more information could help you meet these challenges. </a:t>
            </a:r>
          </a:p>
        </p:txBody>
      </p:sp>
      <p:sp>
        <p:nvSpPr>
          <p:cNvPr id="4" name="Slide Number Placeholder 3"/>
          <p:cNvSpPr>
            <a:spLocks noGrp="1"/>
          </p:cNvSpPr>
          <p:nvPr>
            <p:ph type="sldNum" sz="quarter" idx="5"/>
          </p:nvPr>
        </p:nvSpPr>
        <p:spPr/>
        <p:txBody>
          <a:bodyPr/>
          <a:lstStyle/>
          <a:p>
            <a:fld id="{7DBAF288-DB09-4B38-A774-AED1A4768F10}" type="slidenum">
              <a:rPr lang="en-GB" smtClean="0"/>
              <a:t>58</a:t>
            </a:fld>
            <a:endParaRPr lang="en-GB"/>
          </a:p>
        </p:txBody>
      </p:sp>
    </p:spTree>
    <p:extLst>
      <p:ext uri="{BB962C8B-B14F-4D97-AF65-F5344CB8AC3E}">
        <p14:creationId xmlns:p14="http://schemas.microsoft.com/office/powerpoint/2010/main" val="36670987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Data from the Natural Capital Coalition Case Study Database</a:t>
            </a:r>
          </a:p>
          <a:p>
            <a:endParaRPr lang="en-GB" dirty="0"/>
          </a:p>
          <a:p>
            <a:r>
              <a:rPr lang="en-GB" b="1" dirty="0"/>
              <a:t>Presenter to give an overview of the pie charts presented on the slide. Presenter to explain that the majority of assessments carried out include only natural capital, and that very few assessments measure social and human capital without also measuring natural capital. Presenter to explain that the majority of companies carrying out assessments are businesses, with governments carrying out ¼ of all assessments and finance carrying out the fewest.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893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9E447784-F7B0-422E-AF2C-2EF2220A930A}" type="slidenum">
              <a:rPr lang="en-CH" smtClean="0"/>
              <a:t>6</a:t>
            </a:fld>
            <a:endParaRPr lang="en-CH"/>
          </a:p>
        </p:txBody>
      </p:sp>
    </p:spTree>
    <p:extLst>
      <p:ext uri="{BB962C8B-B14F-4D97-AF65-F5344CB8AC3E}">
        <p14:creationId xmlns:p14="http://schemas.microsoft.com/office/powerpoint/2010/main" val="19382337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figure highlights some specific barriers for the Food &amp; Beverage sector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4155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figure highlights some specific barriers for the Food &amp; Beverage sector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5890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dirty="0"/>
              <a:t>Presenter </a:t>
            </a:r>
            <a:r>
              <a:rPr lang="nl-NL" b="1" dirty="0" err="1"/>
              <a:t>to</a:t>
            </a:r>
            <a:r>
              <a:rPr lang="nl-NL" b="1" dirty="0"/>
              <a:t> </a:t>
            </a:r>
            <a:r>
              <a:rPr lang="nl-NL" b="1" dirty="0" err="1"/>
              <a:t>explain</a:t>
            </a:r>
            <a:r>
              <a:rPr lang="nl-NL" b="1" dirty="0"/>
              <a:t> </a:t>
            </a:r>
            <a:r>
              <a:rPr lang="nl-NL" b="1" dirty="0" err="1"/>
              <a:t>that</a:t>
            </a:r>
            <a:r>
              <a:rPr lang="nl-NL" b="1" dirty="0"/>
              <a:t> companies are </a:t>
            </a:r>
            <a:r>
              <a:rPr lang="nl-NL" b="1" dirty="0" err="1"/>
              <a:t>experimenting</a:t>
            </a:r>
            <a:r>
              <a:rPr lang="nl-NL" b="1" dirty="0"/>
              <a:t> </a:t>
            </a:r>
            <a:r>
              <a:rPr lang="nl-NL" b="1" dirty="0" err="1"/>
              <a:t>and</a:t>
            </a:r>
            <a:r>
              <a:rPr lang="nl-NL" b="1" dirty="0"/>
              <a:t> </a:t>
            </a:r>
            <a:r>
              <a:rPr lang="nl-NL" b="1" dirty="0" err="1"/>
              <a:t>learning</a:t>
            </a:r>
            <a:r>
              <a:rPr lang="nl-NL" b="1" dirty="0"/>
              <a:t>. On </a:t>
            </a:r>
            <a:r>
              <a:rPr lang="nl-NL" b="1" dirty="0" err="1"/>
              <a:t>the</a:t>
            </a:r>
            <a:r>
              <a:rPr lang="nl-NL" b="1" dirty="0"/>
              <a:t> We Value Nature Media </a:t>
            </a:r>
            <a:r>
              <a:rPr lang="nl-NL" b="1" dirty="0" err="1"/>
              <a:t>library</a:t>
            </a:r>
            <a:r>
              <a:rPr lang="nl-NL" b="1" dirty="0"/>
              <a:t>, </a:t>
            </a:r>
            <a:r>
              <a:rPr lang="nl-NL" b="1" dirty="0" err="1"/>
              <a:t>you</a:t>
            </a:r>
            <a:r>
              <a:rPr lang="nl-NL" b="1" dirty="0"/>
              <a:t> </a:t>
            </a:r>
            <a:r>
              <a:rPr lang="nl-NL" b="1" dirty="0" err="1"/>
              <a:t>can</a:t>
            </a:r>
            <a:r>
              <a:rPr lang="nl-NL" b="1" dirty="0"/>
              <a:t> </a:t>
            </a:r>
            <a:r>
              <a:rPr lang="nl-NL" b="1" dirty="0" err="1"/>
              <a:t>find</a:t>
            </a:r>
            <a:r>
              <a:rPr lang="nl-NL" b="1" dirty="0"/>
              <a:t> </a:t>
            </a:r>
            <a:r>
              <a:rPr lang="nl-NL" b="1" dirty="0" err="1"/>
              <a:t>inspiring</a:t>
            </a:r>
            <a:r>
              <a:rPr lang="nl-NL" b="1" dirty="0"/>
              <a:t> </a:t>
            </a:r>
            <a:r>
              <a:rPr lang="nl-NL" b="1" dirty="0" err="1"/>
              <a:t>examples</a:t>
            </a:r>
            <a:r>
              <a:rPr lang="nl-NL" b="1" dirty="0"/>
              <a:t> of (F&amp;B) companies </a:t>
            </a:r>
            <a:r>
              <a:rPr lang="nl-NL" b="1" dirty="0" err="1"/>
              <a:t>who</a:t>
            </a:r>
            <a:r>
              <a:rPr lang="nl-NL" b="1" dirty="0"/>
              <a:t> have </a:t>
            </a:r>
            <a:r>
              <a:rPr lang="nl-NL" b="1" dirty="0" err="1"/>
              <a:t>undertaken</a:t>
            </a:r>
            <a:r>
              <a:rPr lang="nl-NL" b="1" dirty="0"/>
              <a:t> a </a:t>
            </a:r>
            <a:r>
              <a:rPr lang="nl-NL" b="1" dirty="0" err="1"/>
              <a:t>natural</a:t>
            </a:r>
            <a:r>
              <a:rPr lang="nl-NL" b="1" dirty="0"/>
              <a:t> </a:t>
            </a:r>
            <a:r>
              <a:rPr lang="nl-NL" b="1" dirty="0" err="1"/>
              <a:t>capital</a:t>
            </a:r>
            <a:r>
              <a:rPr lang="nl-NL" b="1" dirty="0"/>
              <a:t> assessment, </a:t>
            </a:r>
            <a:r>
              <a:rPr lang="nl-NL" b="1" dirty="0" err="1"/>
              <a:t>including</a:t>
            </a:r>
            <a:r>
              <a:rPr lang="nl-NL" b="1" dirty="0"/>
              <a:t> practical information </a:t>
            </a:r>
            <a:r>
              <a:rPr lang="nl-NL" b="1" dirty="0" err="1"/>
              <a:t>and</a:t>
            </a:r>
            <a:r>
              <a:rPr lang="nl-NL" b="1" dirty="0"/>
              <a:t> tips </a:t>
            </a:r>
            <a:r>
              <a:rPr lang="nl-NL" b="1" dirty="0" err="1"/>
              <a:t>and</a:t>
            </a:r>
            <a:r>
              <a:rPr lang="nl-NL" b="1" dirty="0"/>
              <a:t> </a:t>
            </a:r>
            <a:r>
              <a:rPr lang="nl-NL" b="1" dirty="0" err="1"/>
              <a:t>key</a:t>
            </a:r>
            <a:r>
              <a:rPr lang="nl-NL" b="1" dirty="0"/>
              <a:t> </a:t>
            </a:r>
            <a:r>
              <a:rPr lang="nl-NL" b="1" dirty="0" err="1"/>
              <a:t>lessons</a:t>
            </a:r>
            <a:r>
              <a:rPr lang="nl-NL" b="1" dirty="0"/>
              <a:t> </a:t>
            </a:r>
            <a:r>
              <a:rPr lang="nl-NL" b="1" dirty="0" err="1"/>
              <a:t>learned</a:t>
            </a:r>
            <a:r>
              <a:rPr lang="nl-NL" b="1" dirty="0"/>
              <a:t>.</a:t>
            </a:r>
            <a:br>
              <a:rPr lang="nl-NL" b="1" dirty="0"/>
            </a:br>
            <a:br>
              <a:rPr lang="nl-NL" b="1" dirty="0"/>
            </a:br>
            <a:br>
              <a:rPr lang="nl-NL" b="1" dirty="0"/>
            </a:br>
            <a:r>
              <a:rPr lang="nl-NL" b="1" dirty="0" err="1"/>
              <a:t>Eosta</a:t>
            </a:r>
            <a:r>
              <a:rPr lang="nl-NL" b="1" dirty="0"/>
              <a:t>: </a:t>
            </a:r>
            <a:r>
              <a:rPr lang="nl-NL" dirty="0"/>
              <a:t>a NL </a:t>
            </a:r>
            <a:r>
              <a:rPr lang="nl-NL" dirty="0" err="1"/>
              <a:t>based</a:t>
            </a:r>
            <a:r>
              <a:rPr lang="nl-NL" dirty="0"/>
              <a:t>, </a:t>
            </a:r>
            <a:r>
              <a:rPr lang="en-US" sz="1200" b="0" i="0" u="none" strike="noStrike" baseline="0" dirty="0">
                <a:solidFill>
                  <a:srgbClr val="000000"/>
                </a:solidFill>
                <a:latin typeface="Proxima Soft"/>
              </a:rPr>
              <a:t>international distributor of organic fruits and vegetables. </a:t>
            </a:r>
            <a:r>
              <a:rPr lang="en-US" sz="1200" b="0" i="0" u="none" strike="noStrike" baseline="0" dirty="0" err="1">
                <a:solidFill>
                  <a:srgbClr val="000000"/>
                </a:solidFill>
                <a:latin typeface="Proxima Soft"/>
              </a:rPr>
              <a:t>Eosta</a:t>
            </a:r>
            <a:r>
              <a:rPr lang="en-US" sz="1200" b="0" i="0" u="none" strike="noStrike" baseline="0" dirty="0">
                <a:solidFill>
                  <a:srgbClr val="000000"/>
                </a:solidFill>
                <a:latin typeface="Proxima Soft"/>
              </a:rPr>
              <a:t> valued the true cost of various fruits and vegetables through developing an integrated profit and loss account of these products based on true cost accounting. It was the first Small and Medium sized enterprise (SME) in the food &amp; agribusiness to do so.</a:t>
            </a:r>
            <a:br>
              <a:rPr lang="en-US" sz="1200" b="0" i="0" u="none" strike="noStrike" baseline="0" dirty="0">
                <a:solidFill>
                  <a:srgbClr val="000000"/>
                </a:solidFill>
                <a:latin typeface="Proxima Soft"/>
              </a:rPr>
            </a:br>
            <a:r>
              <a:rPr lang="en-US" sz="1200" b="0" i="0" u="none" strike="noStrike" baseline="0" dirty="0">
                <a:solidFill>
                  <a:srgbClr val="000000"/>
                </a:solidFill>
                <a:latin typeface="Proxima Soft"/>
              </a:rPr>
              <a:t>To inform better and more sustainable decision-making, EOSTA decided to develop a practical tool for True Cost Accounting in the Financial, Food and Farming Sectors (TCA-TFFF) that includes environmental and social values for a range of products. By monetizing their impacts, EOSTA moved up along their natural capital journey towards full integration of natural capital into business decision making. </a:t>
            </a:r>
            <a:r>
              <a:rPr lang="nl-NL" sz="1200" b="1" i="0" u="none" strike="noStrike" baseline="0" dirty="0">
                <a:latin typeface="Proxima Soft"/>
              </a:rPr>
              <a:t> </a:t>
            </a:r>
          </a:p>
          <a:p>
            <a:pPr algn="l"/>
            <a:r>
              <a:rPr lang="nl-NL" sz="1200" b="1" i="0" u="none" strike="noStrike" baseline="0" dirty="0">
                <a:latin typeface="Proxima Soft"/>
              </a:rPr>
              <a:t>https://wevaluenature.eu/node/303</a:t>
            </a:r>
          </a:p>
          <a:p>
            <a:endParaRPr lang="nl-NL" dirty="0"/>
          </a:p>
          <a:p>
            <a:endParaRPr lang="nl-NL" dirty="0"/>
          </a:p>
          <a:p>
            <a:r>
              <a:rPr lang="nl-NL" b="1" dirty="0"/>
              <a:t>Metro</a:t>
            </a:r>
            <a:r>
              <a:rPr lang="nl-NL" dirty="0"/>
              <a:t>: a </a:t>
            </a:r>
            <a:r>
              <a:rPr lang="en-US" dirty="0"/>
              <a:t>leading international specialist in food wholesale. METRO AG compared the hidden costs and benefits of METRO’s Food Service Distribution (FSD) business model with those of its traditional wholesale stores by monetizing their impacts on the society and the environment. In 2015, METRO started rolling out their Food Service Distribution model next to their traditional model of direct buying (Cash &amp; Carry). To understand whether this was a positive development, METRO initiated an assessment to assess how these different business models impact the society and the environment. With the support of </a:t>
            </a:r>
            <a:r>
              <a:rPr lang="en-US" dirty="0" err="1"/>
              <a:t>Denkstatt</a:t>
            </a:r>
            <a:r>
              <a:rPr lang="en-US" dirty="0"/>
              <a:t>, METRO conducted sustainability accounting and found that the new FSD model was inherently more sustainable, offering additional benefits for customers, the society and the environment, valued at € 60 per € 1000 of sales.</a:t>
            </a:r>
          </a:p>
          <a:p>
            <a:r>
              <a:rPr lang="nl-NL" b="1" dirty="0"/>
              <a:t>https://wevaluenature.eu/node/301</a:t>
            </a:r>
          </a:p>
          <a:p>
            <a:endParaRPr lang="nl-NL" dirty="0"/>
          </a:p>
          <a:p>
            <a:pPr algn="l"/>
            <a:r>
              <a:rPr lang="nl-NL" b="1" dirty="0"/>
              <a:t>The Coca-Cola Company</a:t>
            </a:r>
            <a:r>
              <a:rPr lang="nl-NL" dirty="0"/>
              <a:t>: </a:t>
            </a:r>
            <a:r>
              <a:rPr lang="en-US" dirty="0"/>
              <a:t>The Coca-Cola Company (TCCC) quantified ecosystem services related to freshwater sources to better capture and communicate impacts of water community projects beyond replenishment.</a:t>
            </a:r>
            <a:br>
              <a:rPr lang="en-US" dirty="0"/>
            </a:br>
            <a:r>
              <a:rPr lang="en-US" sz="1200" b="0" i="0" u="none" strike="noStrike" baseline="0" dirty="0">
                <a:solidFill>
                  <a:srgbClr val="000000"/>
                </a:solidFill>
                <a:latin typeface="Proxima Soft"/>
              </a:rPr>
              <a:t>Having invested a lot in water replenishment projects, TCCC was driven to understand the variety of benefits that these projects provide to people and society beyond water volumes only. A natural capital assessment was initiated to monetize the ecosystem services in order to identify opportunities and maximize impact. Together with their partners, they developed and piloted a methodology in seven of their European projects. While monetizing impacts was not always easy, the results were clear: water restoration projects can enhance a range of other ecosystem services. If done right, these benefits outweigh the original project investment in a limited period of time. The assessment helped TCCC progress on their natural </a:t>
            </a:r>
            <a:r>
              <a:rPr lang="nl-NL" sz="1200" b="0" i="0" u="none" strike="noStrike" baseline="0" dirty="0" err="1">
                <a:solidFill>
                  <a:srgbClr val="000000"/>
                </a:solidFill>
                <a:latin typeface="Proxima Soft"/>
              </a:rPr>
              <a:t>journey</a:t>
            </a:r>
            <a:r>
              <a:rPr lang="nl-NL" sz="1200" b="0" i="0" u="none" strike="noStrike" baseline="0" dirty="0">
                <a:solidFill>
                  <a:srgbClr val="000000"/>
                </a:solidFill>
                <a:latin typeface="Proxima Soft"/>
              </a:rPr>
              <a:t>.</a:t>
            </a:r>
          </a:p>
          <a:p>
            <a:pPr algn="l"/>
            <a:r>
              <a:rPr lang="nl-NL" b="1" dirty="0"/>
              <a:t>https://wevaluenature.eu/node/304</a:t>
            </a:r>
          </a:p>
          <a:p>
            <a:endParaRPr lang="nl-NL" dirty="0"/>
          </a:p>
          <a:p>
            <a:pPr algn="l"/>
            <a:r>
              <a:rPr lang="nl-NL" b="1" dirty="0" err="1"/>
              <a:t>Jeronimo</a:t>
            </a:r>
            <a:r>
              <a:rPr lang="nl-NL" b="1" dirty="0"/>
              <a:t> Martins</a:t>
            </a:r>
            <a:r>
              <a:rPr lang="nl-NL" dirty="0"/>
              <a:t>: </a:t>
            </a:r>
            <a:r>
              <a:rPr lang="en-US" dirty="0"/>
              <a:t>a Portugal-based international group operating in the Food Distribution and Specialized Retail sectors. </a:t>
            </a:r>
            <a:r>
              <a:rPr lang="en-US" dirty="0" err="1"/>
              <a:t>Jerónimo</a:t>
            </a:r>
            <a:r>
              <a:rPr lang="en-US" dirty="0"/>
              <a:t> Martins applied the Natural Capital Protocol to measure and value the comparative life cycle societal impacts of PVC use and alternative plastic materials in packaging components. </a:t>
            </a:r>
            <a:endParaRPr lang="nl-NL" sz="1200" b="0" i="0" u="none" strike="noStrike" baseline="0" dirty="0">
              <a:solidFill>
                <a:srgbClr val="000000"/>
              </a:solidFill>
              <a:latin typeface="Proxima Soft"/>
            </a:endParaRPr>
          </a:p>
          <a:p>
            <a:pPr algn="just"/>
            <a:r>
              <a:rPr lang="en-US" sz="1200" b="0" i="0" u="none" strike="noStrike" baseline="0" dirty="0">
                <a:solidFill>
                  <a:srgbClr val="000000"/>
                </a:solidFill>
                <a:latin typeface="Proxima Soft"/>
              </a:rPr>
              <a:t>The environmental performance of PVC in packaging was highlighted as a key issue which triggered </a:t>
            </a:r>
            <a:r>
              <a:rPr lang="en-US" sz="1200" b="0" i="0" u="none" strike="noStrike" baseline="0" dirty="0" err="1">
                <a:solidFill>
                  <a:srgbClr val="000000"/>
                </a:solidFill>
                <a:latin typeface="Proxima Soft"/>
              </a:rPr>
              <a:t>Jerónimo</a:t>
            </a:r>
            <a:r>
              <a:rPr lang="en-US" sz="1200" b="0" i="0" u="none" strike="noStrike" baseline="0" dirty="0">
                <a:solidFill>
                  <a:srgbClr val="000000"/>
                </a:solidFill>
                <a:latin typeface="Proxima Soft"/>
              </a:rPr>
              <a:t> Martins to further research its effects and their options for sustainable packaging. </a:t>
            </a:r>
            <a:r>
              <a:rPr lang="en-US" sz="1200" b="0" i="0" u="none" strike="noStrike" baseline="0" dirty="0" err="1">
                <a:solidFill>
                  <a:srgbClr val="000000"/>
                </a:solidFill>
                <a:latin typeface="Proxima Soft"/>
              </a:rPr>
              <a:t>Jerónimo</a:t>
            </a:r>
            <a:r>
              <a:rPr lang="en-US" sz="1200" b="0" i="0" u="none" strike="noStrike" baseline="0" dirty="0">
                <a:solidFill>
                  <a:srgbClr val="000000"/>
                </a:solidFill>
                <a:latin typeface="Proxima Soft"/>
              </a:rPr>
              <a:t> Martins carried out an in-house natural capital assessment. While challenged by the lack of data, the assessment helped build in-depth knowledge on the societal impacts of the use of PVC, and prepared the company for comprehensive future assessments. </a:t>
            </a:r>
            <a:r>
              <a:rPr lang="en-US" dirty="0"/>
              <a:t>In 2019, a roadmap on eliminating PVC from Private Brand packaging was defined.</a:t>
            </a:r>
          </a:p>
          <a:p>
            <a:pPr algn="just"/>
            <a:r>
              <a:rPr lang="nl-NL" b="1" dirty="0"/>
              <a:t>https://gulbenkian.pt/en/publication/the-natural-capital-protocol-challenge-jeronimo-martins/</a:t>
            </a:r>
          </a:p>
          <a:p>
            <a:endParaRPr lang="nl-NL" dirty="0"/>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62</a:t>
            </a:fld>
            <a:endParaRPr lang="en-GB"/>
          </a:p>
        </p:txBody>
      </p:sp>
    </p:spTree>
    <p:extLst>
      <p:ext uri="{BB962C8B-B14F-4D97-AF65-F5344CB8AC3E}">
        <p14:creationId xmlns:p14="http://schemas.microsoft.com/office/powerpoint/2010/main" val="26940671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Highlight that this is a business example which focuses on the application of “assessing risks and opportunities”.  </a:t>
            </a:r>
          </a:p>
          <a:p>
            <a:r>
              <a:rPr lang="nl-NL" sz="1200" kern="1200" dirty="0">
                <a:solidFill>
                  <a:schemeClr val="tx1"/>
                </a:solidFill>
                <a:effectLst/>
                <a:latin typeface="+mn-lt"/>
                <a:ea typeface="+mn-ea"/>
                <a:cs typeface="+mn-cs"/>
              </a:rPr>
              <a:t>The Coca-Cola Company is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world’s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largest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beverage</a:t>
            </a:r>
            <a:r>
              <a:rPr lang="nl-NL" sz="1200" kern="1200" dirty="0">
                <a:solidFill>
                  <a:schemeClr val="tx1"/>
                </a:solidFill>
                <a:effectLst/>
                <a:latin typeface="+mn-lt"/>
                <a:ea typeface="+mn-ea"/>
                <a:cs typeface="+mn-cs"/>
              </a:rPr>
              <a:t> company. </a:t>
            </a:r>
            <a:endParaRPr lang="en-CH"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conducted an assessment of its water use, looking at the costs and value of water to both the company and to the community and other uses of the water, therefore looking at both the impacts and dependencies and considering not just the impact on the company but on society too. This information was then used to </a:t>
            </a:r>
            <a:r>
              <a:rPr lang="en-US" sz="1200" b="0" dirty="0"/>
              <a:t>better capture and communicate the impacts of Coca-Cola’s water community projects beyond replenishment, maximizing positive impact. Thereby, strengthening their leadership position on water. Going forward, Coca-Cola plans to use the natural capital assessment as a decision-making and communication tool. </a:t>
            </a:r>
          </a:p>
          <a:p>
            <a:endParaRPr lang="en-US" sz="1200" b="0" dirty="0"/>
          </a:p>
          <a:p>
            <a:r>
              <a:rPr lang="en-US" dirty="0"/>
              <a:t>https://naturalcapitalcoalition.org/wp-content/uploads/2016/07/Denkstatt_Natural_Capital_Accounting.pdf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Natural </a:t>
            </a:r>
            <a:r>
              <a:rPr lang="nl-NL" b="0" dirty="0" err="1"/>
              <a:t>Capital</a:t>
            </a:r>
            <a:r>
              <a:rPr lang="nl-NL" b="0" dirty="0"/>
              <a:t> Story of The Coca-Cola Company: https://wevaluenature.eu/node/304</a:t>
            </a:r>
          </a:p>
          <a:p>
            <a:endParaRPr lang="en-US" dirty="0"/>
          </a:p>
          <a:p>
            <a:r>
              <a:rPr lang="en-US" dirty="0"/>
              <a:t>Image source: https://www.cocacolaep.com/sustainability/this-is-forward/action-on-water/</a:t>
            </a:r>
          </a:p>
          <a:p>
            <a:endParaRPr lang="en-US" sz="1200" b="0" dirty="0"/>
          </a:p>
        </p:txBody>
      </p:sp>
      <p:sp>
        <p:nvSpPr>
          <p:cNvPr id="4" name="Slide Number Placeholder 3"/>
          <p:cNvSpPr>
            <a:spLocks noGrp="1"/>
          </p:cNvSpPr>
          <p:nvPr>
            <p:ph type="sldNum" sz="quarter" idx="5"/>
          </p:nvPr>
        </p:nvSpPr>
        <p:spPr/>
        <p:txBody>
          <a:bodyPr/>
          <a:lstStyle/>
          <a:p>
            <a:fld id="{7DBAF288-DB09-4B38-A774-AED1A4768F10}" type="slidenum">
              <a:rPr lang="en-GB" smtClean="0"/>
              <a:t>63</a:t>
            </a:fld>
            <a:endParaRPr lang="en-GB"/>
          </a:p>
        </p:txBody>
      </p:sp>
    </p:spTree>
    <p:extLst>
      <p:ext uri="{BB962C8B-B14F-4D97-AF65-F5344CB8AC3E}">
        <p14:creationId xmlns:p14="http://schemas.microsoft.com/office/powerpoint/2010/main" val="17583788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ATTENTION s</a:t>
            </a:r>
            <a:r>
              <a:rPr lang="en-US" sz="1200" b="1" kern="1200" dirty="0" err="1">
                <a:solidFill>
                  <a:schemeClr val="tx1"/>
                </a:solidFill>
                <a:latin typeface="+mn-lt"/>
                <a:ea typeface="+mn-ea"/>
                <a:cs typeface="+mn-cs"/>
              </a:rPr>
              <a:t>hould</a:t>
            </a:r>
            <a:r>
              <a:rPr lang="en-US" sz="1200" b="1" kern="1200" dirty="0">
                <a:solidFill>
                  <a:schemeClr val="tx1"/>
                </a:solidFill>
                <a:latin typeface="+mn-lt"/>
                <a:ea typeface="+mn-ea"/>
                <a:cs typeface="+mn-cs"/>
              </a:rPr>
              <a:t> talk through at least one of these with some information as to the use of the data and what it has helped the company to achieve!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Can ask after explaining this slide, what are participants’ corporate culture when it comes to this? What would their senior management team prefer?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Tru</a:t>
            </a:r>
            <a:r>
              <a:rPr lang="en-GB" dirty="0"/>
              <a:t> Fizz &amp; YES Bank: </a:t>
            </a:r>
            <a:r>
              <a:rPr lang="en-US" dirty="0"/>
              <a:t>YES BANK carried out the natural capital assessment for </a:t>
            </a:r>
            <a:r>
              <a:rPr lang="en-US" dirty="0" err="1"/>
              <a:t>Trufizz</a:t>
            </a:r>
            <a:r>
              <a:rPr lang="en-US" dirty="0"/>
              <a:t>. The overall nature and extent of business, and societal costs and benefits gives rise to significant concerns as according to the assessment done for the company, 98% of the potential revenue is at risk because of the water quantity risk. One of the key objectives of this assessment was to report and disclose the results with </a:t>
            </a:r>
            <a:r>
              <a:rPr lang="en-US" dirty="0" err="1"/>
              <a:t>Trufizz’s</a:t>
            </a:r>
            <a:r>
              <a:rPr lang="en-US" dirty="0"/>
              <a:t> stakeholders and increase engagement with them. This will be done both with external as well as internal stakeholders.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Arla: Arla Foods conducted an E P&amp;L and found that the following impact categories were most significant: </a:t>
            </a:r>
            <a:r>
              <a:rPr lang="nl-NL" dirty="0"/>
              <a:t>Global Warming (CO2, CH4, N2O), </a:t>
            </a:r>
            <a:r>
              <a:rPr lang="nl-NL" dirty="0" err="1"/>
              <a:t>Respiratory</a:t>
            </a:r>
            <a:r>
              <a:rPr lang="nl-NL" dirty="0"/>
              <a:t> </a:t>
            </a:r>
            <a:r>
              <a:rPr lang="nl-NL" dirty="0" err="1"/>
              <a:t>inorganics</a:t>
            </a:r>
            <a:r>
              <a:rPr lang="nl-NL" dirty="0"/>
              <a:t> (air </a:t>
            </a:r>
            <a:r>
              <a:rPr lang="nl-NL" dirty="0" err="1"/>
              <a:t>emissions</a:t>
            </a:r>
            <a:r>
              <a:rPr lang="nl-NL" dirty="0"/>
              <a:t>: </a:t>
            </a:r>
            <a:r>
              <a:rPr lang="nl-NL" dirty="0" err="1"/>
              <a:t>particles</a:t>
            </a:r>
            <a:r>
              <a:rPr lang="nl-NL" dirty="0"/>
              <a:t>, ammonia, </a:t>
            </a:r>
            <a:r>
              <a:rPr lang="nl-NL" dirty="0" err="1"/>
              <a:t>NOx</a:t>
            </a:r>
            <a:r>
              <a:rPr lang="nl-NL" dirty="0"/>
              <a:t>, SO2), Nature </a:t>
            </a:r>
            <a:r>
              <a:rPr lang="nl-NL" dirty="0" err="1"/>
              <a:t>occupation</a:t>
            </a:r>
            <a:r>
              <a:rPr lang="nl-NL" dirty="0"/>
              <a:t> (</a:t>
            </a:r>
            <a:r>
              <a:rPr lang="nl-NL" dirty="0" err="1"/>
              <a:t>biodiversity</a:t>
            </a:r>
            <a:r>
              <a:rPr lang="nl-NL" dirty="0"/>
              <a:t>). </a:t>
            </a:r>
            <a:r>
              <a:rPr lang="en-US" dirty="0"/>
              <a:t>The results are calculated based on comprehensive data collection and life cycle assessments. The E P&amp;L can help focusing on the most important impacts. Furthermore, the account can be used as a baseline to which different improvement options are evaluated.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Nespresso: Conducted a Life Cycle Assessment (LCA). </a:t>
            </a:r>
            <a:r>
              <a:rPr lang="en-US" dirty="0"/>
              <a:t>Within LCA, Nespresso has chosen the carbon indicator to guide integrated and consistent actions on climate change. </a:t>
            </a:r>
            <a:r>
              <a:rPr lang="en-US" b="0" i="0" dirty="0">
                <a:solidFill>
                  <a:srgbClr val="000000"/>
                </a:solidFill>
                <a:effectLst/>
                <a:latin typeface="Nespresso"/>
              </a:rPr>
              <a:t>Nespresso today commits that every cup of Nespresso coffee, both for at-home and for professional customers, will be carbon neutral by 2022.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Metro &amp; </a:t>
            </a:r>
            <a:r>
              <a:rPr lang="en-GB" dirty="0" err="1"/>
              <a:t>Denkstatt</a:t>
            </a:r>
            <a:r>
              <a:rPr lang="en-GB" dirty="0"/>
              <a:t>: </a:t>
            </a:r>
            <a:r>
              <a:rPr lang="en-US" dirty="0"/>
              <a:t>Sustainability accounting using the Natural Capital and Social Capital Protocol. In Bulgaria, </a:t>
            </a:r>
            <a:r>
              <a:rPr lang="en-US" dirty="0" err="1"/>
              <a:t>Denkstatt</a:t>
            </a:r>
            <a:r>
              <a:rPr lang="en-US" dirty="0"/>
              <a:t> had assessed the benefits for the economy and the environment resulting from the Food Service Delivery (FSD) business model and the program “Nurtured with care in Bulgaria”. As part of the traditional delivery model of METRO AG, the customer buys from Cash &amp; Carry stores. In the FSD model, professional customers make orders and METRO delivers from its central warehouse. One of the conclusions is that the chain has a positive impact on the environment, directing producers to more environmentally friendly agricultural practices.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https://www.capital.bg/partners/metro2020/en/1/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Coca Cola &amp; </a:t>
            </a:r>
            <a:r>
              <a:rPr lang="en-GB" dirty="0" err="1"/>
              <a:t>Denkstatt</a:t>
            </a:r>
            <a:r>
              <a:rPr lang="en-GB" dirty="0"/>
              <a:t>: The Coca-Cola Company has set an ambitious global water stewardship target, which includes protecting water resources, reducing water use, treating all process water and returning it to the environment in a clean state, and replenishing product-related water use by 2020, with the goal of water-neutral. Together with </a:t>
            </a:r>
            <a:r>
              <a:rPr lang="en-GB" dirty="0" err="1"/>
              <a:t>Denkstatt</a:t>
            </a:r>
            <a:r>
              <a:rPr lang="en-GB" dirty="0"/>
              <a:t>, an ecosystem services valuation (ESV) tool was developed and applied to 8 water replenishment projects. </a:t>
            </a:r>
            <a:r>
              <a:rPr lang="en-US" dirty="0"/>
              <a:t>Most projects lead to high ecosystem change but generate a lower return on investment for the environment (lower right quadrant).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2650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b="1" kern="1200" baseline="0" dirty="0">
                <a:solidFill>
                  <a:schemeClr val="tx1"/>
                </a:solidFill>
                <a:latin typeface="+mn-lt"/>
                <a:ea typeface="+mn-ea"/>
                <a:cs typeface="+mn-cs"/>
              </a:rPr>
              <a:t>The slide shows that there are many tools out there, many of which are freely accessible and readily available for companies to use and start assessing their natural capital impacts and dependencies.</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sz="1200" kern="1200" baseline="0" dirty="0">
              <a:solidFill>
                <a:schemeClr val="tx1"/>
              </a:solidFill>
              <a:latin typeface="+mn-lt"/>
              <a:ea typeface="+mn-ea"/>
              <a:cs typeface="+mn-cs"/>
            </a:endParaRP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dirty="0">
                <a:solidFill>
                  <a:schemeClr val="tx1"/>
                </a:solidFill>
                <a:latin typeface="+mn-lt"/>
                <a:ea typeface="+mn-ea"/>
                <a:cs typeface="+mn-cs"/>
              </a:rPr>
              <a:t>Briefly explain SHIFT platform, that it is a searchable repository of tools. It is an interactive database for businesses to find the right tools(s) to assess their relationship with nature or ‘’natural capital’’. The SHIFT platform includes the Natural Capital Toolkit . Can give further background on the reason why this toolkit was transferred onto the SHIFT platform – to encourage standardization &amp; harmonization of tools.</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sz="1200" kern="1200" baseline="0" dirty="0">
              <a:solidFill>
                <a:schemeClr val="tx1"/>
              </a:solidFill>
              <a:latin typeface="+mn-lt"/>
              <a:ea typeface="+mn-ea"/>
              <a:cs typeface="+mn-cs"/>
            </a:endParaRPr>
          </a:p>
          <a:p>
            <a:pPr algn="just"/>
            <a:r>
              <a:rPr lang="en-US" sz="1200" dirty="0"/>
              <a:t>The </a:t>
            </a:r>
            <a:r>
              <a:rPr lang="en-US" sz="1200" dirty="0" err="1"/>
              <a:t>TEEBagrifood</a:t>
            </a:r>
            <a:r>
              <a:rPr lang="en-US" sz="1200" dirty="0"/>
              <a:t> Operational Guidelines for Business brings together the </a:t>
            </a:r>
            <a:r>
              <a:rPr lang="en-US" sz="1200" dirty="0" err="1"/>
              <a:t>TEEBAgrifood</a:t>
            </a:r>
            <a:r>
              <a:rPr lang="en-US" sz="1200" dirty="0"/>
              <a:t> Evaluation Framework and the Capitals Protocol. The guidelines:</a:t>
            </a:r>
          </a:p>
          <a:p>
            <a:pPr algn="just"/>
            <a:r>
              <a:rPr lang="en-US" dirty="0"/>
              <a:t>• Provide context on why capitals are relevant to any business in the food system and how businesses benefit from them. </a:t>
            </a:r>
          </a:p>
          <a:p>
            <a:pPr algn="just"/>
            <a:r>
              <a:rPr lang="en-US" dirty="0"/>
              <a:t>• Develop the business case for integrated capitals assessments in the food sector. </a:t>
            </a:r>
          </a:p>
          <a:p>
            <a:pPr algn="just"/>
            <a:r>
              <a:rPr lang="en-US" dirty="0"/>
              <a:t>• Identify material impacts and dependencies on different capitals relevant to businesses across the value chain of the food sector. </a:t>
            </a:r>
          </a:p>
          <a:p>
            <a:pPr algn="just"/>
            <a:r>
              <a:rPr lang="en-US" dirty="0"/>
              <a:t>• Use practical examples to demonstrate sector-specific business applications.</a:t>
            </a:r>
            <a:endParaRPr lang="en-US" sz="1200" kern="1200" baseline="0" dirty="0">
              <a:solidFill>
                <a:schemeClr val="tx1"/>
              </a:solidFill>
              <a:latin typeface="+mn-lt"/>
              <a:ea typeface="+mn-ea"/>
              <a:cs typeface="+mn-cs"/>
            </a:endParaRPr>
          </a:p>
          <a:p>
            <a:pPr marL="345695" lvl="8" indent="-308555" defTabSz="914258">
              <a:spcAft>
                <a:spcPts val="405"/>
              </a:spcAft>
              <a:buClr>
                <a:srgbClr val="00B050"/>
              </a:buClr>
              <a:defRPr/>
            </a:pPr>
            <a:endParaRPr lang="en-US" dirty="0"/>
          </a:p>
          <a:p>
            <a:pPr marL="345695" marR="0" lvl="8" indent="-308555" algn="l" defTabSz="914258" rtl="0" eaLnBrk="1" fontAlgn="auto" latinLnBrk="0" hangingPunct="1">
              <a:lnSpc>
                <a:spcPct val="100000"/>
              </a:lnSpc>
              <a:spcBef>
                <a:spcPts val="0"/>
              </a:spcBef>
              <a:spcAft>
                <a:spcPts val="405"/>
              </a:spcAft>
              <a:buClr>
                <a:srgbClr val="00B050"/>
              </a:buClr>
              <a:buSzTx/>
              <a:buFontTx/>
              <a:buNone/>
              <a:tabLst/>
              <a:defRPr/>
            </a:pPr>
            <a:r>
              <a:rPr lang="en-US" dirty="0" err="1"/>
              <a:t>SHIFT.tools</a:t>
            </a:r>
            <a:r>
              <a:rPr lang="en-US" dirty="0"/>
              <a:t>: https://shift.tools/</a:t>
            </a:r>
          </a:p>
          <a:p>
            <a:pPr marL="345695" lvl="8" indent="-308555" defTabSz="914258">
              <a:spcAft>
                <a:spcPts val="405"/>
              </a:spcAft>
              <a:buClr>
                <a:srgbClr val="00B050"/>
              </a:buClr>
              <a:defRPr/>
            </a:pPr>
            <a:r>
              <a:rPr lang="en-US" dirty="0"/>
              <a:t>Natural Capital Toolkit: https://shift.tools/contributors/551</a:t>
            </a:r>
          </a:p>
          <a:p>
            <a:pPr marL="345695" marR="0" lvl="8" indent="-308555" algn="l" defTabSz="914258" rtl="0" eaLnBrk="1" fontAlgn="auto" latinLnBrk="0" hangingPunct="1">
              <a:lnSpc>
                <a:spcPct val="100000"/>
              </a:lnSpc>
              <a:spcBef>
                <a:spcPts val="0"/>
              </a:spcBef>
              <a:spcAft>
                <a:spcPts val="405"/>
              </a:spcAft>
              <a:buClr>
                <a:srgbClr val="00B050"/>
              </a:buClr>
              <a:buSzTx/>
              <a:buFontTx/>
              <a:buNone/>
              <a:tabLst/>
              <a:defRPr/>
            </a:pPr>
            <a:r>
              <a:rPr lang="en-US" b="0" i="0" dirty="0" err="1">
                <a:solidFill>
                  <a:srgbClr val="202D2D"/>
                </a:solidFill>
                <a:effectLst/>
                <a:latin typeface="DM Serif Text"/>
              </a:rPr>
              <a:t>TEEBAgriFood</a:t>
            </a:r>
            <a:r>
              <a:rPr lang="en-US" b="0" i="0" dirty="0">
                <a:solidFill>
                  <a:srgbClr val="202D2D"/>
                </a:solidFill>
                <a:effectLst/>
                <a:latin typeface="DM Serif Text"/>
              </a:rPr>
              <a:t>: Operational Guidelines for Business : </a:t>
            </a:r>
            <a:r>
              <a:rPr lang="en-US" dirty="0"/>
              <a:t>https://capitalscoalition.org/teebagrifood-operational-guidelines-for-business-launch/</a:t>
            </a:r>
          </a:p>
        </p:txBody>
      </p:sp>
      <p:sp>
        <p:nvSpPr>
          <p:cNvPr id="4" name="Slide Number Placeholder 3"/>
          <p:cNvSpPr>
            <a:spLocks noGrp="1"/>
          </p:cNvSpPr>
          <p:nvPr>
            <p:ph type="sldNum" sz="quarter" idx="5"/>
          </p:nvPr>
        </p:nvSpPr>
        <p:spPr/>
        <p:txBody>
          <a:bodyPr/>
          <a:lstStyle/>
          <a:p>
            <a:fld id="{7DBAF288-DB09-4B38-A774-AED1A4768F10}" type="slidenum">
              <a:rPr lang="en-GB" smtClean="0"/>
              <a:t>65</a:t>
            </a:fld>
            <a:endParaRPr lang="en-GB"/>
          </a:p>
        </p:txBody>
      </p:sp>
    </p:spTree>
    <p:extLst>
      <p:ext uri="{BB962C8B-B14F-4D97-AF65-F5344CB8AC3E}">
        <p14:creationId xmlns:p14="http://schemas.microsoft.com/office/powerpoint/2010/main" val="39991423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5450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7DBAF288-DB09-4B38-A774-AED1A4768F10}" type="slidenum">
              <a:rPr lang="en-GB" smtClean="0"/>
              <a:t>67</a:t>
            </a:fld>
            <a:endParaRPr lang="en-GB"/>
          </a:p>
        </p:txBody>
      </p:sp>
    </p:spTree>
    <p:extLst>
      <p:ext uri="{BB962C8B-B14F-4D97-AF65-F5344CB8AC3E}">
        <p14:creationId xmlns:p14="http://schemas.microsoft.com/office/powerpoint/2010/main" val="1854148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to explain the steps to undertaking a 1st natural capital assessment using the diagram on the slide. Presenter to explain that defining the objective can be quite difficult. </a:t>
            </a:r>
          </a:p>
        </p:txBody>
      </p:sp>
      <p:sp>
        <p:nvSpPr>
          <p:cNvPr id="4" name="Slide Number Placeholder 3"/>
          <p:cNvSpPr>
            <a:spLocks noGrp="1"/>
          </p:cNvSpPr>
          <p:nvPr>
            <p:ph type="sldNum" sz="quarter" idx="5"/>
          </p:nvPr>
        </p:nvSpPr>
        <p:spPr/>
        <p:txBody>
          <a:bodyPr/>
          <a:lstStyle/>
          <a:p>
            <a:fld id="{3D8C6B78-E725-420E-9A4E-2F78CBAA16FC}" type="slidenum">
              <a:rPr lang="en-US" smtClean="0"/>
              <a:t>68</a:t>
            </a:fld>
            <a:endParaRPr lang="en-US"/>
          </a:p>
        </p:txBody>
      </p:sp>
    </p:spTree>
    <p:extLst>
      <p:ext uri="{BB962C8B-B14F-4D97-AF65-F5344CB8AC3E}">
        <p14:creationId xmlns:p14="http://schemas.microsoft.com/office/powerpoint/2010/main" val="27735993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69</a:t>
            </a:fld>
            <a:endParaRPr lang="en-GB"/>
          </a:p>
        </p:txBody>
      </p:sp>
    </p:spTree>
    <p:extLst>
      <p:ext uri="{BB962C8B-B14F-4D97-AF65-F5344CB8AC3E}">
        <p14:creationId xmlns:p14="http://schemas.microsoft.com/office/powerpoint/2010/main" val="3839445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objectives for today are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6139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8596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from different companies will be invited to the training to share their experience in integrating natural capital into their business decision-making processes.</a:t>
            </a:r>
          </a:p>
          <a:p>
            <a:endParaRPr lang="en-US" dirty="0"/>
          </a:p>
          <a:p>
            <a:r>
              <a:rPr lang="en-US" dirty="0"/>
              <a:t>Speakers will be encouraged to share:</a:t>
            </a:r>
          </a:p>
          <a:p>
            <a:pPr marL="171450" indent="-171450">
              <a:buFontTx/>
              <a:buChar char="-"/>
            </a:pPr>
            <a:r>
              <a:rPr lang="en-US" dirty="0"/>
              <a:t>Their experience</a:t>
            </a:r>
          </a:p>
          <a:p>
            <a:pPr marL="171450" indent="-171450">
              <a:buFontTx/>
              <a:buChar char="-"/>
            </a:pPr>
            <a:r>
              <a:rPr lang="en-US" dirty="0"/>
              <a:t>The solutions put in place</a:t>
            </a:r>
          </a:p>
          <a:p>
            <a:pPr marL="171450" indent="-171450">
              <a:buFontTx/>
              <a:buChar char="-"/>
            </a:pPr>
            <a:r>
              <a:rPr lang="en-US" dirty="0"/>
              <a:t>Challenges/barriers faced, how these were overcome and what would they do differently looking back</a:t>
            </a:r>
          </a:p>
          <a:p>
            <a:pPr marL="171450" indent="-171450">
              <a:buFontTx/>
              <a:buChar char="-"/>
            </a:pPr>
            <a:r>
              <a:rPr lang="en-US" dirty="0"/>
              <a:t>Collaboration with stakeholders involved in the process – who was key in supporting the solution, making it happen and perhaps also discussion around communications, how do you have to communicate differently e.g. if trying to convince risk management vs </a:t>
            </a:r>
          </a:p>
          <a:p>
            <a:pPr marL="0" indent="0">
              <a:buFontTx/>
              <a:buNone/>
            </a:pPr>
            <a:endParaRPr lang="en-US" dirty="0"/>
          </a:p>
          <a:p>
            <a:pPr marL="0" indent="0">
              <a:buFontTx/>
              <a:buNone/>
            </a:pPr>
            <a:r>
              <a:rPr lang="en-US" dirty="0"/>
              <a:t>During presentation of case studies, participants will be encouraged to take note of:</a:t>
            </a:r>
          </a:p>
          <a:p>
            <a:pPr marL="171450" indent="-171450">
              <a:buFontTx/>
              <a:buChar char="-"/>
            </a:pPr>
            <a:r>
              <a:rPr lang="en-US" dirty="0"/>
              <a:t>Challenges &amp; barriers</a:t>
            </a:r>
          </a:p>
          <a:p>
            <a:pPr marL="171450" indent="-171450">
              <a:buFontTx/>
              <a:buChar char="-"/>
            </a:pPr>
            <a:r>
              <a:rPr lang="en-US" dirty="0"/>
              <a:t>Solutions, activities</a:t>
            </a:r>
          </a:p>
          <a:p>
            <a:pPr marL="171450" indent="-171450">
              <a:buFontTx/>
              <a:buChar char="-"/>
            </a:pPr>
            <a:r>
              <a:rPr lang="en-US" dirty="0"/>
              <a:t>Key stakeholders / enablers in the process </a:t>
            </a:r>
          </a:p>
          <a:p>
            <a:pPr marL="0" indent="0">
              <a:buFontTx/>
              <a:buNone/>
            </a:pPr>
            <a:endParaRPr lang="en-US" dirty="0"/>
          </a:p>
          <a:p>
            <a:r>
              <a:rPr lang="en-US" dirty="0"/>
              <a:t>Encourage case studies speakers to also discuss how they would have done things differently.</a:t>
            </a: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71</a:t>
            </a:fld>
            <a:endParaRPr lang="en-GB"/>
          </a:p>
        </p:txBody>
      </p:sp>
    </p:spTree>
    <p:extLst>
      <p:ext uri="{BB962C8B-B14F-4D97-AF65-F5344CB8AC3E}">
        <p14:creationId xmlns:p14="http://schemas.microsoft.com/office/powerpoint/2010/main" val="2924197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72</a:t>
            </a:fld>
            <a:endParaRPr lang="en-GB"/>
          </a:p>
        </p:txBody>
      </p:sp>
    </p:spTree>
    <p:extLst>
      <p:ext uri="{BB962C8B-B14F-4D97-AF65-F5344CB8AC3E}">
        <p14:creationId xmlns:p14="http://schemas.microsoft.com/office/powerpoint/2010/main" val="37614177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3432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a:p>
        </p:txBody>
      </p:sp>
      <p:sp>
        <p:nvSpPr>
          <p:cNvPr id="4" name="Slide Number Placeholder 3"/>
          <p:cNvSpPr>
            <a:spLocks noGrp="1"/>
          </p:cNvSpPr>
          <p:nvPr>
            <p:ph type="sldNum" sz="quarter" idx="5"/>
          </p:nvPr>
        </p:nvSpPr>
        <p:spPr/>
        <p:txBody>
          <a:bodyPr/>
          <a:lstStyle/>
          <a:p>
            <a:fld id="{8BA301F5-20D8-456B-8F82-D08BC0ADD896}" type="slidenum">
              <a:rPr lang="en-CH" smtClean="0"/>
              <a:t>74</a:t>
            </a:fld>
            <a:endParaRPr lang="en-CH"/>
          </a:p>
        </p:txBody>
      </p:sp>
    </p:spTree>
    <p:extLst>
      <p:ext uri="{BB962C8B-B14F-4D97-AF65-F5344CB8AC3E}">
        <p14:creationId xmlns:p14="http://schemas.microsoft.com/office/powerpoint/2010/main" val="9922125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9343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buFont typeface="+mj-lt"/>
              <a:buAutoNum type="arabicPeriod"/>
            </a:pPr>
            <a:r>
              <a:rPr lang="en-US" sz="1200" b="1" dirty="0"/>
              <a:t>Business impacts and depends on nature </a:t>
            </a:r>
            <a:r>
              <a:rPr lang="en-US" sz="1200" dirty="0"/>
              <a:t>– the NCP provides the framework to identify and assess impacts and dependencies,</a:t>
            </a:r>
          </a:p>
          <a:p>
            <a:pPr marL="457200" indent="-457200">
              <a:lnSpc>
                <a:spcPct val="100000"/>
              </a:lnSpc>
              <a:buFont typeface="+mj-lt"/>
              <a:buAutoNum type="arabicPeriod"/>
            </a:pPr>
            <a:r>
              <a:rPr lang="en-US" sz="1200" dirty="0"/>
              <a:t>Understanding, measuring and valuing natural capital (i.e. taking into account) will help business </a:t>
            </a:r>
            <a:r>
              <a:rPr lang="en-US" sz="1200" b="1" dirty="0"/>
              <a:t>make better decisions</a:t>
            </a:r>
            <a:r>
              <a:rPr lang="en-US" sz="1200" dirty="0"/>
              <a:t>, </a:t>
            </a:r>
          </a:p>
          <a:p>
            <a:pPr marL="457200" indent="-457200">
              <a:lnSpc>
                <a:spcPct val="100000"/>
              </a:lnSpc>
              <a:buFont typeface="+mj-lt"/>
              <a:buAutoNum type="arabicPeriod"/>
            </a:pPr>
            <a:r>
              <a:rPr lang="en-US" sz="1200" b="1" dirty="0"/>
              <a:t>There are many existing tools &amp; resources</a:t>
            </a:r>
            <a:r>
              <a:rPr lang="en-US" sz="1200" dirty="0"/>
              <a:t> to measure and value impacts and dependencies. The one you chose </a:t>
            </a:r>
            <a:r>
              <a:rPr lang="en-GB" sz="1200" dirty="0"/>
              <a:t>depends on the information you are aiming to get or the decision you are trying to inform,</a:t>
            </a:r>
          </a:p>
          <a:p>
            <a:pPr marL="457200" indent="-457200">
              <a:lnSpc>
                <a:spcPct val="100000"/>
              </a:lnSpc>
              <a:buFont typeface="+mj-lt"/>
              <a:buAutoNum type="arabicPeriod"/>
            </a:pPr>
            <a:r>
              <a:rPr lang="en-GB" sz="1200" b="1" dirty="0"/>
              <a:t>Every assessment is unique</a:t>
            </a:r>
            <a:r>
              <a:rPr lang="en-GB" sz="1200" b="0" dirty="0"/>
              <a:t>, depending on i.e. the scope, goal and target audience,</a:t>
            </a:r>
            <a:endParaRPr lang="en-GB" sz="1200" b="1" dirty="0"/>
          </a:p>
          <a:p>
            <a:pPr marL="457200" indent="-457200">
              <a:lnSpc>
                <a:spcPct val="100000"/>
              </a:lnSpc>
              <a:buFont typeface="+mj-lt"/>
              <a:buAutoNum type="arabicPeriod"/>
            </a:pPr>
            <a:r>
              <a:rPr lang="en-US" sz="1200" b="1" dirty="0"/>
              <a:t>Companies can start to conduct an assessment themselves </a:t>
            </a:r>
            <a:r>
              <a:rPr lang="en-US" sz="1200" dirty="0"/>
              <a:t>by getting the project going, scoping the assessment and integrating natural capital considerations into internal processes,</a:t>
            </a:r>
          </a:p>
          <a:p>
            <a:pPr marL="457200" indent="-457200">
              <a:lnSpc>
                <a:spcPct val="100000"/>
              </a:lnSpc>
              <a:buFont typeface="+mj-lt"/>
              <a:buAutoNum type="arabicPeriod"/>
            </a:pPr>
            <a:r>
              <a:rPr lang="en-US" sz="1200" dirty="0"/>
              <a:t>For natural capital to become strategically important, </a:t>
            </a:r>
            <a:r>
              <a:rPr lang="en-US" sz="1200" b="1" dirty="0"/>
              <a:t>buy-in must extend beyond the sustainability team.</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0697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Companies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need</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to</a:t>
            </a:r>
            <a:r>
              <a:rPr lang="nl-NL" sz="1800" dirty="0">
                <a:effectLst/>
                <a:latin typeface="Calibri" panose="020F0502020204030204" pitchFamily="34" charset="0"/>
                <a:ea typeface="Calibri" panose="020F0502020204030204" pitchFamily="34" charset="0"/>
                <a:cs typeface="Times New Roman" panose="02020603050405020304" pitchFamily="18" charset="0"/>
              </a:rPr>
              <a:t> secure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internal</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buy</a:t>
            </a:r>
            <a:r>
              <a:rPr lang="nl-NL" sz="1800" dirty="0">
                <a:effectLst/>
                <a:latin typeface="Calibri" panose="020F0502020204030204" pitchFamily="34" charset="0"/>
                <a:ea typeface="Calibri" panose="020F0502020204030204" pitchFamily="34" charset="0"/>
                <a:cs typeface="Times New Roman" panose="02020603050405020304" pitchFamily="18" charset="0"/>
              </a:rPr>
              <a:t>-in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to</a:t>
            </a:r>
            <a:r>
              <a:rPr lang="nl-NL" sz="1800" dirty="0">
                <a:effectLst/>
                <a:latin typeface="Calibri" panose="020F0502020204030204" pitchFamily="34" charset="0"/>
                <a:ea typeface="Calibri" panose="020F0502020204030204" pitchFamily="34" charset="0"/>
                <a:cs typeface="Times New Roman" panose="02020603050405020304" pitchFamily="18" charset="0"/>
              </a:rPr>
              <a:t> get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1800" dirty="0">
                <a:effectLst/>
                <a:latin typeface="Calibri" panose="020F0502020204030204" pitchFamily="34" charset="0"/>
                <a:ea typeface="Calibri" panose="020F0502020204030204" pitchFamily="34" charset="0"/>
                <a:cs typeface="Times New Roman" panose="02020603050405020304" pitchFamily="18" charset="0"/>
              </a:rPr>
              <a:t> green light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starting</a:t>
            </a:r>
            <a:r>
              <a:rPr lang="nl-NL" sz="1800" dirty="0">
                <a:effectLst/>
                <a:latin typeface="Calibri" panose="020F0502020204030204" pitchFamily="34" charset="0"/>
                <a:ea typeface="Calibri" panose="020F0502020204030204" pitchFamily="34" charset="0"/>
                <a:cs typeface="Times New Roman" panose="02020603050405020304" pitchFamily="18" charset="0"/>
              </a:rPr>
              <a:t> a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natural</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capital</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assessement</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and</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to</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ensure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results</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will</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be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used</a:t>
            </a:r>
            <a:r>
              <a:rPr lang="nl-NL" sz="1800" dirty="0">
                <a:effectLst/>
                <a:latin typeface="Calibri" panose="020F0502020204030204" pitchFamily="34" charset="0"/>
                <a:ea typeface="Calibri" panose="020F0502020204030204" pitchFamily="34" charset="0"/>
                <a:cs typeface="Times New Roman" panose="02020603050405020304" pitchFamily="18" charset="0"/>
              </a:rPr>
              <a:t> in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future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decision</a:t>
            </a:r>
            <a:r>
              <a:rPr lang="nl-NL" sz="1800" dirty="0">
                <a:effectLst/>
                <a:latin typeface="Calibri" panose="020F0502020204030204" pitchFamily="34" charset="0"/>
                <a:ea typeface="Calibri" panose="020F0502020204030204" pitchFamily="34" charset="0"/>
                <a:cs typeface="Times New Roman" panose="02020603050405020304" pitchFamily="18" charset="0"/>
              </a:rPr>
              <a:t>-making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proceses</a:t>
            </a:r>
            <a:r>
              <a:rPr lang="nl-NL" sz="1800" dirty="0">
                <a:effectLst/>
                <a:latin typeface="Calibri" panose="020F0502020204030204" pitchFamily="34" charset="0"/>
                <a:ea typeface="Calibri" panose="020F0502020204030204" pitchFamily="34" charset="0"/>
                <a:cs typeface="Times New Roman" panose="02020603050405020304" pitchFamily="18" charset="0"/>
              </a:rPr>
              <a:t>. Point out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under</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WeValueNature’s</a:t>
            </a:r>
            <a:r>
              <a:rPr lang="nl-NL" sz="1800" dirty="0">
                <a:effectLst/>
                <a:latin typeface="Calibri" panose="020F0502020204030204" pitchFamily="34" charset="0"/>
                <a:ea typeface="Calibri" panose="020F0502020204030204" pitchFamily="34" charset="0"/>
                <a:cs typeface="Times New Roman" panose="02020603050405020304" pitchFamily="18" charset="0"/>
              </a:rPr>
              <a:t> media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library</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participants</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can</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find</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persona actions cards</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key</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roles</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within</a:t>
            </a:r>
            <a:r>
              <a:rPr lang="nl-NL" sz="1800" dirty="0">
                <a:effectLst/>
                <a:latin typeface="Calibri" panose="020F0502020204030204" pitchFamily="34" charset="0"/>
                <a:ea typeface="Calibri" panose="020F0502020204030204" pitchFamily="34" charset="0"/>
                <a:cs typeface="Times New Roman" panose="02020603050405020304" pitchFamily="18" charset="0"/>
              </a:rPr>
              <a:t> a company (e.g. CEO, CFO,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sustainability</a:t>
            </a:r>
            <a:r>
              <a:rPr lang="nl-NL" sz="1800" dirty="0">
                <a:effectLst/>
                <a:latin typeface="Calibri" panose="020F0502020204030204" pitchFamily="34" charset="0"/>
                <a:ea typeface="Calibri" panose="020F0502020204030204" pitchFamily="34" charset="0"/>
                <a:cs typeface="Times New Roman" panose="02020603050405020304" pitchFamily="18" charset="0"/>
              </a:rPr>
              <a:t> manager,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procurement</a:t>
            </a:r>
            <a:r>
              <a:rPr lang="nl-NL" sz="1800" dirty="0">
                <a:effectLst/>
                <a:latin typeface="Calibri" panose="020F0502020204030204" pitchFamily="34" charset="0"/>
                <a:ea typeface="Calibri" panose="020F0502020204030204" pitchFamily="34" charset="0"/>
                <a:cs typeface="Times New Roman" panose="02020603050405020304" pitchFamily="18" charset="0"/>
              </a:rPr>
              <a:t> manager, marketing manager, farmer),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describing</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useful</a:t>
            </a:r>
            <a:r>
              <a:rPr lang="nl-NL" sz="1800" dirty="0">
                <a:effectLst/>
                <a:latin typeface="Calibri" panose="020F0502020204030204" pitchFamily="34" charset="0"/>
                <a:ea typeface="Calibri" panose="020F0502020204030204" pitchFamily="34" charset="0"/>
                <a:cs typeface="Times New Roman" panose="02020603050405020304" pitchFamily="18" charset="0"/>
              </a:rPr>
              <a:t> actions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nl-NL" sz="1800" dirty="0">
                <a:effectLst/>
                <a:latin typeface="Calibri" panose="020F0502020204030204" pitchFamily="34" charset="0"/>
                <a:ea typeface="Calibri" panose="020F0502020204030204" pitchFamily="34" charset="0"/>
                <a:cs typeface="Times New Roman" panose="02020603050405020304" pitchFamily="18" charset="0"/>
              </a:rPr>
              <a:t> he/</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she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can</a:t>
            </a:r>
            <a:r>
              <a:rPr lang="nl-NL" sz="1800" dirty="0">
                <a:effectLst/>
                <a:latin typeface="Calibri" panose="020F0502020204030204" pitchFamily="34" charset="0"/>
                <a:ea typeface="Calibri" panose="020F0502020204030204" pitchFamily="34" charset="0"/>
                <a:cs typeface="Times New Roman" panose="02020603050405020304" pitchFamily="18" charset="0"/>
              </a:rPr>
              <a:t> take,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challenges</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and</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needs</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and</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guidance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effectively</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engaging</a:t>
            </a:r>
            <a:r>
              <a:rPr lang="nl-NL" sz="1800" dirty="0">
                <a:effectLst/>
                <a:latin typeface="Calibri" panose="020F0502020204030204" pitchFamily="34" charset="0"/>
                <a:ea typeface="Calibri" panose="020F0502020204030204" pitchFamily="34" charset="0"/>
                <a:cs typeface="Times New Roman" panose="02020603050405020304" pitchFamily="18" charset="0"/>
              </a:rPr>
              <a:t> on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1800" dirty="0">
                <a:effectLst/>
                <a:latin typeface="Calibri" panose="020F0502020204030204" pitchFamily="34" charset="0"/>
                <a:ea typeface="Calibri" panose="020F0502020204030204" pitchFamily="34" charset="0"/>
                <a:cs typeface="Times New Roman" panose="02020603050405020304" pitchFamily="18" charset="0"/>
              </a:rPr>
              <a:t> topic of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natural</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capital</a:t>
            </a:r>
            <a:r>
              <a:rPr lang="nl-NL"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a:buFont typeface="Arial" panose="020B0604020202020204" pitchFamily="34" charset="0"/>
              <a:buNone/>
            </a:pPr>
            <a:r>
              <a:rPr lang="en-GB" sz="1800" b="0" dirty="0"/>
              <a:t>All cards can be retrieved through: https://wevaluenature.eu/media-item/307</a:t>
            </a:r>
            <a:endParaRPr lang="en-US" sz="18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8B6F6-72D7-4A1C-99FF-18950054F23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405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2000" b="1" dirty="0"/>
              <a:t>Sustainability Manager</a:t>
            </a:r>
          </a:p>
          <a:p>
            <a:pPr algn="l"/>
            <a:endParaRPr lang="en-GB" sz="2000" b="1" dirty="0"/>
          </a:p>
          <a:p>
            <a:pPr algn="l"/>
            <a:r>
              <a:rPr lang="en-GB" sz="3600" b="1" dirty="0"/>
              <a:t>Actions</a:t>
            </a:r>
          </a:p>
          <a:p>
            <a:pPr marL="171450" indent="-171450" algn="l">
              <a:buFont typeface="Arial" panose="020B0604020202020204" pitchFamily="34" charset="0"/>
              <a:buChar char="•"/>
            </a:pPr>
            <a:r>
              <a:rPr lang="en-GB" sz="2000" dirty="0"/>
              <a:t>Collaborate &amp; identify allies</a:t>
            </a:r>
          </a:p>
          <a:p>
            <a:pPr marL="171450" indent="-171450" algn="l">
              <a:buFont typeface="Arial" panose="020B0604020202020204" pitchFamily="34" charset="0"/>
              <a:buChar char="•"/>
            </a:pPr>
            <a:r>
              <a:rPr lang="en-GB" sz="2000" dirty="0"/>
              <a:t>Identify entry points</a:t>
            </a:r>
          </a:p>
          <a:p>
            <a:pPr marL="171450" indent="-171450" algn="l">
              <a:buFont typeface="Arial" panose="020B0604020202020204" pitchFamily="34" charset="0"/>
              <a:buChar char="•"/>
            </a:pPr>
            <a:r>
              <a:rPr lang="en-GB" sz="2000" dirty="0"/>
              <a:t>Mitigate &amp; manage your impacts and dependencies</a:t>
            </a:r>
          </a:p>
          <a:p>
            <a:pPr marL="171450" indent="-171450" algn="l">
              <a:buFont typeface="Arial" panose="020B0604020202020204" pitchFamily="34" charset="0"/>
              <a:buChar char="•"/>
            </a:pPr>
            <a:r>
              <a:rPr lang="en-GB" sz="2000" dirty="0"/>
              <a:t>Set targets</a:t>
            </a:r>
          </a:p>
          <a:p>
            <a:pPr marL="171450" indent="-171450" algn="l">
              <a:buFont typeface="Arial" panose="020B0604020202020204" pitchFamily="34" charset="0"/>
              <a:buChar char="•"/>
            </a:pPr>
            <a:r>
              <a:rPr lang="en-GB" sz="2000" dirty="0"/>
              <a:t>Monitor &amp; report</a:t>
            </a:r>
          </a:p>
          <a:p>
            <a:pPr marL="171450" indent="-171450" algn="l">
              <a:buFont typeface="Arial" panose="020B0604020202020204" pitchFamily="34" charset="0"/>
              <a:buChar char="•"/>
            </a:pPr>
            <a:r>
              <a:rPr lang="en-GB" sz="2000" dirty="0"/>
              <a:t>Integrate &amp; take action</a:t>
            </a:r>
          </a:p>
          <a:p>
            <a:pPr algn="l"/>
            <a:endParaRPr lang="en-GB" sz="2000" b="1" dirty="0"/>
          </a:p>
          <a:p>
            <a:pPr algn="l"/>
            <a:r>
              <a:rPr lang="en-GB" sz="2000" b="1" dirty="0"/>
              <a:t>Needs</a:t>
            </a:r>
          </a:p>
          <a:p>
            <a:pPr marL="171450" indent="-171450" algn="l">
              <a:buFont typeface="Arial" panose="020B0604020202020204" pitchFamily="34" charset="0"/>
              <a:buChar char="•"/>
            </a:pPr>
            <a:r>
              <a:rPr lang="en-GB" sz="1200" dirty="0"/>
              <a:t>Cross-collaboration &amp; support</a:t>
            </a:r>
          </a:p>
          <a:p>
            <a:pPr marL="171450" indent="-171450" algn="l">
              <a:buFont typeface="Arial" panose="020B0604020202020204" pitchFamily="34" charset="0"/>
              <a:buChar char="•"/>
            </a:pPr>
            <a:r>
              <a:rPr lang="en-GB" sz="1200" dirty="0"/>
              <a:t>Financial support</a:t>
            </a:r>
          </a:p>
          <a:p>
            <a:pPr marL="171450" indent="-171450" algn="l">
              <a:buFont typeface="Arial" panose="020B0604020202020204" pitchFamily="34" charset="0"/>
              <a:buChar char="•"/>
            </a:pPr>
            <a:r>
              <a:rPr lang="en-GB" sz="1200" dirty="0"/>
              <a:t>More clarity on how and where to get started</a:t>
            </a:r>
          </a:p>
          <a:p>
            <a:pPr marL="171450" indent="-171450" algn="l">
              <a:buFont typeface="Arial" panose="020B0604020202020204" pitchFamily="34" charset="0"/>
              <a:buChar char="•"/>
            </a:pPr>
            <a:endParaRPr lang="en-GB" sz="1200" dirty="0"/>
          </a:p>
          <a:p>
            <a:pPr algn="l"/>
            <a:r>
              <a:rPr lang="en-GB" sz="2000" b="1" dirty="0"/>
              <a:t>Barriers</a:t>
            </a:r>
          </a:p>
          <a:p>
            <a:pPr marL="171450" indent="-171450" algn="l">
              <a:buFont typeface="Arial" panose="020B0604020202020204" pitchFamily="34" charset="0"/>
              <a:buChar char="•"/>
            </a:pPr>
            <a:r>
              <a:rPr lang="en-GB" sz="1200" dirty="0"/>
              <a:t>Getting internal buy-in and support</a:t>
            </a:r>
          </a:p>
          <a:p>
            <a:pPr marL="171450" indent="-171450" algn="l">
              <a:buFont typeface="Arial" panose="020B0604020202020204" pitchFamily="34" charset="0"/>
              <a:buChar char="•"/>
            </a:pPr>
            <a:r>
              <a:rPr lang="en-GB" sz="1200" dirty="0"/>
              <a:t>Translating complex environmental issues into a language that is understood by others</a:t>
            </a:r>
          </a:p>
          <a:p>
            <a:pPr marL="171450" indent="-171450" algn="l">
              <a:buFont typeface="Arial" panose="020B0604020202020204" pitchFamily="34" charset="0"/>
              <a:buChar char="•"/>
            </a:pPr>
            <a:r>
              <a:rPr lang="en-GB" sz="1200" dirty="0"/>
              <a:t>Retrieving needed resources and datasets</a:t>
            </a:r>
          </a:p>
          <a:p>
            <a:pPr algn="l"/>
            <a:endParaRPr lang="en-GB" sz="2000" b="1" dirty="0"/>
          </a:p>
          <a:p>
            <a:pPr algn="l"/>
            <a:r>
              <a:rPr lang="en-GB" sz="2000" b="1" dirty="0"/>
              <a:t>How to engage?</a:t>
            </a:r>
          </a:p>
          <a:p>
            <a:pPr marL="171450" indent="-171450" algn="l">
              <a:buFont typeface="Arial" panose="020B0604020202020204" pitchFamily="34" charset="0"/>
              <a:buChar char="•"/>
            </a:pPr>
            <a:r>
              <a:rPr lang="en-US" sz="1200" dirty="0"/>
              <a:t>Be open to making changes</a:t>
            </a:r>
          </a:p>
          <a:p>
            <a:pPr marL="171450" indent="-171450" algn="l">
              <a:buFont typeface="Arial" panose="020B0604020202020204" pitchFamily="34" charset="0"/>
              <a:buChar char="•"/>
            </a:pPr>
            <a:r>
              <a:rPr lang="en-US" sz="1200" dirty="0"/>
              <a:t>Be curious and ask questions</a:t>
            </a:r>
          </a:p>
          <a:p>
            <a:pPr marL="171450" indent="-171450" algn="l">
              <a:buFont typeface="Arial" panose="020B0604020202020204" pitchFamily="34" charset="0"/>
              <a:buChar char="•"/>
            </a:pPr>
            <a:r>
              <a:rPr lang="en-US" sz="1200" dirty="0"/>
              <a:t>Discuss how natural capital relates to the current sustainability strategy</a:t>
            </a:r>
          </a:p>
          <a:p>
            <a:pPr marL="171450" indent="-171450" algn="l">
              <a:buFont typeface="Arial" panose="020B0604020202020204" pitchFamily="34" charset="0"/>
              <a:buChar char="•"/>
            </a:pPr>
            <a:r>
              <a:rPr lang="en-US" sz="1200" dirty="0"/>
              <a:t>Point out the most material natural capital impacts and dependencies</a:t>
            </a:r>
          </a:p>
          <a:p>
            <a:pPr marL="171450" indent="-171450" algn="l">
              <a:buFont typeface="Arial" panose="020B0604020202020204" pitchFamily="34" charset="0"/>
              <a:buChar char="•"/>
            </a:pPr>
            <a:endParaRPr lang="en-US" sz="1200" dirty="0"/>
          </a:p>
          <a:p>
            <a:pPr marL="0" indent="0" algn="l">
              <a:buFont typeface="Arial" panose="020B0604020202020204" pitchFamily="34" charset="0"/>
              <a:buNone/>
            </a:pPr>
            <a:r>
              <a:rPr lang="en-US" sz="1200" b="1" dirty="0"/>
              <a:t>CEO</a:t>
            </a:r>
          </a:p>
          <a:p>
            <a:pPr algn="l"/>
            <a:r>
              <a:rPr lang="en-GB" sz="2000" b="1" dirty="0"/>
              <a:t>Actions</a:t>
            </a:r>
          </a:p>
          <a:p>
            <a:pPr marL="171450" indent="-171450" algn="l">
              <a:buFont typeface="Arial" panose="020B0604020202020204" pitchFamily="34" charset="0"/>
              <a:buChar char="•"/>
            </a:pPr>
            <a:r>
              <a:rPr lang="en-GB" sz="1200" dirty="0"/>
              <a:t>Understand your company’s link to sustainability</a:t>
            </a:r>
          </a:p>
          <a:p>
            <a:pPr marL="171450" indent="-171450" algn="l">
              <a:buFont typeface="Arial" panose="020B0604020202020204" pitchFamily="34" charset="0"/>
              <a:buChar char="•"/>
            </a:pPr>
            <a:r>
              <a:rPr lang="en-GB" sz="1200" dirty="0"/>
              <a:t>Strategize and allocate resource</a:t>
            </a:r>
          </a:p>
          <a:p>
            <a:pPr marL="171450" indent="-171450" algn="l">
              <a:buFont typeface="Arial" panose="020B0604020202020204" pitchFamily="34" charset="0"/>
              <a:buChar char="•"/>
            </a:pPr>
            <a:r>
              <a:rPr lang="en-GB" sz="1200" dirty="0"/>
              <a:t>Governance</a:t>
            </a:r>
          </a:p>
          <a:p>
            <a:pPr marL="171450" indent="-171450" algn="l">
              <a:buFont typeface="Arial" panose="020B0604020202020204" pitchFamily="34" charset="0"/>
              <a:buChar char="•"/>
            </a:pPr>
            <a:r>
              <a:rPr lang="en-GB" sz="1200" dirty="0"/>
              <a:t>Set ambitious goals and targets</a:t>
            </a:r>
          </a:p>
          <a:p>
            <a:pPr marL="171450" indent="-171450" algn="l">
              <a:buFont typeface="Arial" panose="020B0604020202020204" pitchFamily="34" charset="0"/>
              <a:buChar char="•"/>
            </a:pPr>
            <a:r>
              <a:rPr lang="en-GB" sz="1200" dirty="0"/>
              <a:t>Develop and implement scalable solutions</a:t>
            </a:r>
          </a:p>
          <a:p>
            <a:pPr marL="171450" indent="-171450" algn="l">
              <a:buFont typeface="Arial" panose="020B0604020202020204" pitchFamily="34" charset="0"/>
              <a:buChar char="•"/>
            </a:pPr>
            <a:r>
              <a:rPr lang="en-GB" sz="1200" dirty="0"/>
              <a:t>Be vocal and challenge peers</a:t>
            </a:r>
          </a:p>
          <a:p>
            <a:pPr marL="171450" indent="-171450" algn="l">
              <a:buFont typeface="Arial" panose="020B0604020202020204" pitchFamily="34" charset="0"/>
              <a:buChar char="•"/>
            </a:pPr>
            <a:r>
              <a:rPr lang="en-GB" sz="1200" dirty="0"/>
              <a:t>Lead</a:t>
            </a:r>
          </a:p>
          <a:p>
            <a:pPr algn="l"/>
            <a:endParaRPr lang="en-GB" sz="2000" b="1" dirty="0"/>
          </a:p>
          <a:p>
            <a:pPr algn="l"/>
            <a:r>
              <a:rPr lang="en-GB" sz="2000" b="1" dirty="0"/>
              <a:t>Needs</a:t>
            </a:r>
          </a:p>
          <a:p>
            <a:pPr marL="171450" indent="-171450" algn="l">
              <a:buFont typeface="Arial" panose="020B0604020202020204" pitchFamily="34" charset="0"/>
              <a:buChar char="•"/>
            </a:pPr>
            <a:r>
              <a:rPr lang="en-GB" sz="1200" dirty="0"/>
              <a:t>Clear and concise messaging</a:t>
            </a:r>
          </a:p>
          <a:p>
            <a:pPr marL="171450" indent="-171450" algn="l">
              <a:buFont typeface="Arial" panose="020B0604020202020204" pitchFamily="34" charset="0"/>
              <a:buChar char="•"/>
            </a:pPr>
            <a:r>
              <a:rPr lang="en-GB" sz="1200" dirty="0"/>
              <a:t>Good understanding of the urgency and business case</a:t>
            </a:r>
          </a:p>
          <a:p>
            <a:pPr marL="171450" indent="-171450" algn="l">
              <a:buFont typeface="Arial" panose="020B0604020202020204" pitchFamily="34" charset="0"/>
              <a:buChar char="•"/>
            </a:pPr>
            <a:r>
              <a:rPr lang="en-GB" sz="1200" dirty="0"/>
              <a:t>Information translated into actionable options</a:t>
            </a:r>
          </a:p>
          <a:p>
            <a:pPr algn="l"/>
            <a:endParaRPr lang="en-GB" sz="1200" b="0" dirty="0"/>
          </a:p>
          <a:p>
            <a:pPr algn="l"/>
            <a:r>
              <a:rPr lang="en-GB" sz="2000" b="1" dirty="0"/>
              <a:t>Barriers</a:t>
            </a:r>
          </a:p>
          <a:p>
            <a:pPr marL="171450" indent="-171450" algn="l">
              <a:buFont typeface="Arial" panose="020B0604020202020204" pitchFamily="34" charset="0"/>
              <a:buChar char="•"/>
            </a:pPr>
            <a:r>
              <a:rPr lang="en-GB" sz="1200" dirty="0"/>
              <a:t>Understanding the complexities of sustainability</a:t>
            </a:r>
          </a:p>
          <a:p>
            <a:pPr marL="171450" indent="-171450" algn="l">
              <a:buFont typeface="Arial" panose="020B0604020202020204" pitchFamily="34" charset="0"/>
              <a:buChar char="•"/>
            </a:pPr>
            <a:r>
              <a:rPr lang="en-GB" sz="1200" dirty="0"/>
              <a:t>Limited time</a:t>
            </a:r>
          </a:p>
          <a:p>
            <a:pPr marL="171450" indent="-171450" algn="l">
              <a:buFont typeface="Arial" panose="020B0604020202020204" pitchFamily="34" charset="0"/>
              <a:buChar char="•"/>
            </a:pPr>
            <a:r>
              <a:rPr lang="en-GB" sz="1200" dirty="0"/>
              <a:t>Balancing responsibility for nature with responsibilities towards shareholders</a:t>
            </a:r>
          </a:p>
          <a:p>
            <a:pPr algn="l"/>
            <a:endParaRPr lang="en-GB" sz="2000" b="1" dirty="0"/>
          </a:p>
          <a:p>
            <a:pPr algn="l"/>
            <a:r>
              <a:rPr lang="en-GB" sz="3600" b="1" dirty="0"/>
              <a:t>How to engage?</a:t>
            </a:r>
          </a:p>
          <a:p>
            <a:pPr marL="171450" indent="-171450" algn="l">
              <a:buFont typeface="Arial" panose="020B0604020202020204" pitchFamily="34" charset="0"/>
              <a:buChar char="•"/>
            </a:pPr>
            <a:r>
              <a:rPr lang="en-US" sz="2000" dirty="0"/>
              <a:t>Paint the overall picture of why NC is important to the company</a:t>
            </a:r>
          </a:p>
          <a:p>
            <a:pPr marL="171450" indent="-171450" algn="l">
              <a:buFont typeface="Arial" panose="020B0604020202020204" pitchFamily="34" charset="0"/>
              <a:buChar char="•"/>
            </a:pPr>
            <a:r>
              <a:rPr lang="en-US" sz="2000" dirty="0"/>
              <a:t>Show how NC related to the current strategy</a:t>
            </a:r>
          </a:p>
          <a:p>
            <a:pPr marL="171450" indent="-171450" algn="l">
              <a:buFont typeface="Arial" panose="020B0604020202020204" pitchFamily="34" charset="0"/>
              <a:buChar char="•"/>
            </a:pPr>
            <a:r>
              <a:rPr lang="en-US" sz="2000" dirty="0"/>
              <a:t>Indicate what other companies are already </a:t>
            </a:r>
            <a:r>
              <a:rPr lang="en-US" sz="2000" dirty="0" err="1"/>
              <a:t>doinng</a:t>
            </a:r>
            <a:endParaRPr lang="en-US" sz="2000" dirty="0"/>
          </a:p>
          <a:p>
            <a:pPr marL="171450" indent="-171450" algn="l">
              <a:buFont typeface="Arial" panose="020B0604020202020204" pitchFamily="34" charset="0"/>
              <a:buChar char="•"/>
            </a:pPr>
            <a:r>
              <a:rPr lang="en-US" sz="2000" dirty="0"/>
              <a:t>Ask for commitment, even when starting small</a:t>
            </a:r>
            <a:endParaRPr lang="en-GB" sz="2000" dirty="0"/>
          </a:p>
          <a:p>
            <a:pPr algn="l"/>
            <a:endParaRPr lang="en-GB" sz="2000" b="1" dirty="0"/>
          </a:p>
          <a:p>
            <a:pPr marL="0" indent="0" algn="l">
              <a:buFont typeface="Arial" panose="020B0604020202020204" pitchFamily="34" charset="0"/>
              <a:buNone/>
            </a:pPr>
            <a:r>
              <a:rPr lang="en-GB" sz="1200" b="0" dirty="0"/>
              <a:t>All cards can be retrieved through: https://wevaluenature.eu/media-item/307</a:t>
            </a:r>
            <a:endParaRPr lang="en-US" sz="1200" b="1" dirty="0"/>
          </a:p>
          <a:p>
            <a:pPr marL="0" indent="0" algn="l">
              <a:buFont typeface="Arial" panose="020B0604020202020204" pitchFamily="34" charset="0"/>
              <a:buNone/>
            </a:pPr>
            <a:endParaRPr lang="en-GB" sz="1200" dirty="0"/>
          </a:p>
          <a:p>
            <a:pPr marL="171450" indent="-171450" algn="l">
              <a:buFont typeface="Arial" panose="020B0604020202020204" pitchFamily="34" charset="0"/>
              <a:buChar char="•"/>
            </a:pPr>
            <a:endParaRPr lang="en-GB" sz="1200" dirty="0"/>
          </a:p>
          <a:p>
            <a:pPr algn="l"/>
            <a:endParaRPr lang="en-GB" sz="2000" b="1" dirty="0"/>
          </a:p>
          <a:p>
            <a:pPr marL="0" indent="0" algn="l">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8B6F6-72D7-4A1C-99FF-18950054F23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9446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100000"/>
              </a:lnSpc>
              <a:buNone/>
            </a:pPr>
            <a:r>
              <a:rPr lang="en-US" dirty="0"/>
              <a:t>Through </a:t>
            </a:r>
            <a:r>
              <a:rPr lang="en-US" dirty="0" err="1"/>
              <a:t>Mentimeter</a:t>
            </a:r>
            <a:r>
              <a:rPr lang="en-US" dirty="0"/>
              <a:t>, we will ask you to share:</a:t>
            </a:r>
          </a:p>
          <a:p>
            <a:pPr marL="0" indent="0">
              <a:lnSpc>
                <a:spcPct val="100000"/>
              </a:lnSpc>
              <a:buNone/>
            </a:pPr>
            <a:endParaRPr lang="en-GB" sz="100" dirty="0"/>
          </a:p>
          <a:p>
            <a:pPr>
              <a:lnSpc>
                <a:spcPct val="100000"/>
              </a:lnSpc>
            </a:pPr>
            <a:r>
              <a:rPr lang="en-US" b="1" dirty="0"/>
              <a:t>2</a:t>
            </a:r>
            <a:r>
              <a:rPr lang="en-US" dirty="0"/>
              <a:t> </a:t>
            </a:r>
            <a:r>
              <a:rPr lang="en-US" b="1" dirty="0"/>
              <a:t>key learnings </a:t>
            </a:r>
            <a:r>
              <a:rPr lang="en-US" dirty="0"/>
              <a:t>that were most useful to you today,</a:t>
            </a:r>
          </a:p>
          <a:p>
            <a:pPr marL="0" indent="0">
              <a:lnSpc>
                <a:spcPct val="100000"/>
              </a:lnSpc>
              <a:buNone/>
            </a:pPr>
            <a:endParaRPr lang="en-US" sz="300" dirty="0"/>
          </a:p>
          <a:p>
            <a:pPr>
              <a:lnSpc>
                <a:spcPct val="100000"/>
              </a:lnSpc>
            </a:pPr>
            <a:r>
              <a:rPr lang="en-GB" b="1" dirty="0"/>
              <a:t>1</a:t>
            </a:r>
            <a:r>
              <a:rPr lang="en-GB" dirty="0"/>
              <a:t> </a:t>
            </a:r>
            <a:r>
              <a:rPr lang="en-GB" b="1" dirty="0"/>
              <a:t>concrete next step / activity </a:t>
            </a:r>
            <a:r>
              <a:rPr lang="en-GB" dirty="0"/>
              <a:t>you could take to move your company forward in the natural capital journey? </a:t>
            </a:r>
            <a:endParaRPr lang="en-US" dirty="0"/>
          </a:p>
          <a:p>
            <a:endParaRPr lang="nl-NL" dirty="0"/>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79</a:t>
            </a:fld>
            <a:endParaRPr lang="en-GB"/>
          </a:p>
        </p:txBody>
      </p:sp>
    </p:spTree>
    <p:extLst>
      <p:ext uri="{BB962C8B-B14F-4D97-AF65-F5344CB8AC3E}">
        <p14:creationId xmlns:p14="http://schemas.microsoft.com/office/powerpoint/2010/main" val="99513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4761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80</a:t>
            </a:fld>
            <a:endParaRPr lang="en-GB"/>
          </a:p>
        </p:txBody>
      </p:sp>
    </p:spTree>
    <p:extLst>
      <p:ext uri="{BB962C8B-B14F-4D97-AF65-F5344CB8AC3E}">
        <p14:creationId xmlns:p14="http://schemas.microsoft.com/office/powerpoint/2010/main" val="4960393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pPr marL="457128" lvl="1" indent="0">
              <a:buFont typeface="Arial" panose="020B0604020202020204" pitchFamily="34" charset="0"/>
              <a:buNone/>
            </a:pPr>
            <a:r>
              <a:rPr lang="en-GB" u="none" dirty="0">
                <a:solidFill>
                  <a:srgbClr val="FF0000"/>
                </a:solidFill>
              </a:rPr>
              <a:t>Module 1 focused on understanding natural capital and the relations with decision-making &amp; risk management. </a:t>
            </a:r>
          </a:p>
          <a:p>
            <a:pPr marL="457128" lvl="1" indent="0">
              <a:buFont typeface="Arial" panose="020B0604020202020204" pitchFamily="34" charset="0"/>
              <a:buNone/>
            </a:pPr>
            <a:endParaRPr lang="en-GB" u="none" dirty="0">
              <a:solidFill>
                <a:srgbClr val="FF0000"/>
              </a:solidFill>
            </a:endParaRPr>
          </a:p>
          <a:p>
            <a:pPr marL="457128" lvl="1" indent="0">
              <a:buFont typeface="Arial" panose="020B0604020202020204" pitchFamily="34" charset="0"/>
              <a:buNone/>
            </a:pPr>
            <a:r>
              <a:rPr lang="en-GB" u="none" dirty="0">
                <a:solidFill>
                  <a:srgbClr val="FF0000"/>
                </a:solidFill>
              </a:rPr>
              <a:t>Module 2 will focus on acquiring the resources &amp; understanding needed to scope a first natural capital assessment. An introduction to valuation techniques is also included in this training. </a:t>
            </a:r>
          </a:p>
        </p:txBody>
      </p:sp>
      <p:sp>
        <p:nvSpPr>
          <p:cNvPr id="4" name="Slide Number Placeholder 3"/>
          <p:cNvSpPr>
            <a:spLocks noGrp="1"/>
          </p:cNvSpPr>
          <p:nvPr>
            <p:ph type="sldNum" sz="quarter" idx="5"/>
          </p:nvPr>
        </p:nvSpPr>
        <p:spPr/>
        <p:txBody>
          <a:bodyPr/>
          <a:lstStyle/>
          <a:p>
            <a:fld id="{3D8C6B78-E725-420E-9A4E-2F78CBAA16FC}" type="slidenum">
              <a:rPr lang="en-US" smtClean="0"/>
              <a:t>81</a:t>
            </a:fld>
            <a:endParaRPr lang="en-US"/>
          </a:p>
        </p:txBody>
      </p:sp>
    </p:spTree>
    <p:extLst>
      <p:ext uri="{BB962C8B-B14F-4D97-AF65-F5344CB8AC3E}">
        <p14:creationId xmlns:p14="http://schemas.microsoft.com/office/powerpoint/2010/main" val="16288279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52996">
              <a:defRPr/>
            </a:pPr>
            <a:r>
              <a:rPr lang="en-US" sz="2300" dirty="0"/>
              <a:t>The Natural Capital Coalition has recently launched a set of training videos that will guide you in an interactive way </a:t>
            </a:r>
            <a:r>
              <a:rPr lang="en-CH" sz="2300" dirty="0"/>
              <a:t>through a light natural capital assessment to explore just how much can be achieved with limited resources.</a:t>
            </a:r>
            <a:r>
              <a:rPr lang="en-US" sz="2300" dirty="0"/>
              <a:t> Interested to learn more? Check out these videos </a:t>
            </a:r>
            <a:r>
              <a:rPr lang="en-US" sz="2300" u="sng" dirty="0">
                <a:hlinkClick r:id="rId3"/>
              </a:rPr>
              <a:t>here</a:t>
            </a:r>
            <a:r>
              <a:rPr lang="en-US" sz="2300" u="sng" dirty="0"/>
              <a:t>: https://naturalcapitalcoalition.org/protocol-training/</a:t>
            </a:r>
            <a:endParaRPr lang="en-CH" sz="2300" dirty="0"/>
          </a:p>
          <a:p>
            <a:endParaRPr lang="en-GB" dirty="0"/>
          </a:p>
          <a:p>
            <a:r>
              <a:rPr lang="en-GB" dirty="0"/>
              <a:t>Link to WVN training resources: https://wevaluenature.eu/training-resources</a:t>
            </a:r>
          </a:p>
        </p:txBody>
      </p:sp>
      <p:sp>
        <p:nvSpPr>
          <p:cNvPr id="4" name="Slide Number Placeholder 3"/>
          <p:cNvSpPr>
            <a:spLocks noGrp="1"/>
          </p:cNvSpPr>
          <p:nvPr>
            <p:ph type="sldNum" sz="quarter" idx="5"/>
          </p:nvPr>
        </p:nvSpPr>
        <p:spPr/>
        <p:txBody>
          <a:bodyPr/>
          <a:lstStyle/>
          <a:p>
            <a:pPr defTabSz="1752996">
              <a:defRPr/>
            </a:pPr>
            <a:fld id="{7DBAF288-DB09-4B38-A774-AED1A4768F10}" type="slidenum">
              <a:rPr lang="en-GB">
                <a:solidFill>
                  <a:prstClr val="black"/>
                </a:solidFill>
                <a:latin typeface="Calibri" panose="020F0502020204030204"/>
              </a:rPr>
              <a:pPr defTabSz="1752996">
                <a:defRPr/>
              </a:pPr>
              <a:t>82</a:t>
            </a:fld>
            <a:endParaRPr lang="en-GB">
              <a:solidFill>
                <a:prstClr val="black"/>
              </a:solidFill>
              <a:latin typeface="Calibri" panose="020F0502020204030204"/>
            </a:endParaRPr>
          </a:p>
        </p:txBody>
      </p:sp>
    </p:spTree>
    <p:extLst>
      <p:ext uri="{BB962C8B-B14F-4D97-AF65-F5344CB8AC3E}">
        <p14:creationId xmlns:p14="http://schemas.microsoft.com/office/powerpoint/2010/main" val="15082638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83</a:t>
            </a:fld>
            <a:endParaRPr lang="en-GB"/>
          </a:p>
        </p:txBody>
      </p:sp>
    </p:spTree>
    <p:extLst>
      <p:ext uri="{BB962C8B-B14F-4D97-AF65-F5344CB8AC3E}">
        <p14:creationId xmlns:p14="http://schemas.microsoft.com/office/powerpoint/2010/main" val="18853090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WHAT ELSE would you need? What support would you need?</a:t>
            </a:r>
          </a:p>
          <a:p>
            <a:pPr lvl="1"/>
            <a:r>
              <a:rPr lang="en-US" dirty="0"/>
              <a:t>Sign-up for in-person day training, t-t-t</a:t>
            </a:r>
          </a:p>
          <a:p>
            <a:pPr lvl="1"/>
            <a:r>
              <a:rPr lang="en-US" dirty="0"/>
              <a:t>If want support, need to fill out survey (Google form survey)</a:t>
            </a:r>
          </a:p>
          <a:p>
            <a:pPr lvl="1"/>
            <a:r>
              <a:rPr lang="en-US" dirty="0"/>
              <a:t>Refining training further, keen to know how have used this training and catch-up via call (if don’t want to, let us know)</a:t>
            </a:r>
          </a:p>
          <a:p>
            <a:pPr lvl="1"/>
            <a:endParaRPr lang="en-US" dirty="0"/>
          </a:p>
          <a:p>
            <a:pPr lvl="1"/>
            <a:endParaRPr lang="en-US" dirty="0"/>
          </a:p>
          <a:p>
            <a:pPr lvl="1"/>
            <a:r>
              <a:rPr lang="en-US" dirty="0"/>
              <a:t>https://wevaluenature.eu/</a:t>
            </a:r>
          </a:p>
          <a:p>
            <a:endParaRPr lang="en-CH" dirty="0"/>
          </a:p>
        </p:txBody>
      </p:sp>
      <p:sp>
        <p:nvSpPr>
          <p:cNvPr id="4" name="Slide Number Placeholder 3"/>
          <p:cNvSpPr>
            <a:spLocks noGrp="1"/>
          </p:cNvSpPr>
          <p:nvPr>
            <p:ph type="sldNum" sz="quarter" idx="5"/>
          </p:nvPr>
        </p:nvSpPr>
        <p:spPr/>
        <p:txBody>
          <a:bodyPr/>
          <a:lstStyle/>
          <a:p>
            <a:pPr defTabSz="1752996">
              <a:defRPr/>
            </a:pPr>
            <a:fld id="{8BA301F5-20D8-456B-8F82-D08BC0ADD896}" type="slidenum">
              <a:rPr lang="en-CH">
                <a:solidFill>
                  <a:prstClr val="black"/>
                </a:solidFill>
                <a:latin typeface="Calibri" panose="020F0502020204030204"/>
              </a:rPr>
              <a:pPr defTabSz="1752996">
                <a:defRPr/>
              </a:pPr>
              <a:t>84</a:t>
            </a:fld>
            <a:endParaRPr lang="en-CH">
              <a:solidFill>
                <a:prstClr val="black"/>
              </a:solidFill>
              <a:latin typeface="Calibri" panose="020F0502020204030204"/>
            </a:endParaRPr>
          </a:p>
        </p:txBody>
      </p:sp>
    </p:spTree>
    <p:extLst>
      <p:ext uri="{BB962C8B-B14F-4D97-AF65-F5344CB8AC3E}">
        <p14:creationId xmlns:p14="http://schemas.microsoft.com/office/powerpoint/2010/main" val="42851474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85</a:t>
            </a:fld>
            <a:endParaRPr lang="en-GB"/>
          </a:p>
        </p:txBody>
      </p:sp>
    </p:spTree>
    <p:extLst>
      <p:ext uri="{BB962C8B-B14F-4D97-AF65-F5344CB8AC3E}">
        <p14:creationId xmlns:p14="http://schemas.microsoft.com/office/powerpoint/2010/main" val="12350759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63C681CC-C11B-3645-8C41-4F5A9A85CA91}" type="slidenum">
              <a:rPr lang="en-US" smtClean="0"/>
              <a:t>86</a:t>
            </a:fld>
            <a:endParaRPr lang="en-US"/>
          </a:p>
        </p:txBody>
      </p:sp>
    </p:spTree>
    <p:extLst>
      <p:ext uri="{BB962C8B-B14F-4D97-AF65-F5344CB8AC3E}">
        <p14:creationId xmlns:p14="http://schemas.microsoft.com/office/powerpoint/2010/main" val="3711440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Mention that they should all have a ‘Participant workbook’ and explain that its purpose is to use it throughout the training. We have included in there some of the slides from the training but also additional information. There is space for them to regularly take notes as well as write down their key learnings through each chapter. The aim is that at the end of the training they have a useful resource to look back to when wanting to get started on the natural capital journey.</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9</a:t>
            </a:fld>
            <a:endParaRPr lang="en-CH"/>
          </a:p>
        </p:txBody>
      </p:sp>
    </p:spTree>
    <p:extLst>
      <p:ext uri="{BB962C8B-B14F-4D97-AF65-F5344CB8AC3E}">
        <p14:creationId xmlns:p14="http://schemas.microsoft.com/office/powerpoint/2010/main" val="898214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348917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88266"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8200"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997302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0" name="Picture 9" descr="A picture containing drawing, shirt&#10;&#10;Description automatically generated">
            <a:extLst>
              <a:ext uri="{FF2B5EF4-FFF2-40B4-BE49-F238E27FC236}">
                <a16:creationId xmlns:a16="http://schemas.microsoft.com/office/drawing/2014/main" id="{0B26B4DA-8AF8-9349-B89C-5BDC73EC306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98" t="33346" r="5264" b="31003"/>
          <a:stretch/>
        </p:blipFill>
        <p:spPr>
          <a:xfrm>
            <a:off x="199891" y="6397369"/>
            <a:ext cx="1276620" cy="362465"/>
          </a:xfrm>
          <a:prstGeom prst="rect">
            <a:avLst/>
          </a:prstGeom>
        </p:spPr>
      </p:pic>
      <p:sp>
        <p:nvSpPr>
          <p:cNvPr id="2" name="Title 1"/>
          <p:cNvSpPr>
            <a:spLocks noGrp="1"/>
          </p:cNvSpPr>
          <p:nvPr>
            <p:ph type="title"/>
          </p:nvPr>
        </p:nvSpPr>
        <p:spPr>
          <a:xfrm>
            <a:off x="838200" y="365125"/>
            <a:ext cx="10515600" cy="782656"/>
          </a:xfrm>
          <a:prstGeom prst="rect">
            <a:avLst/>
          </a:prstGeom>
        </p:spPr>
        <p:txBody>
          <a:bodyPr>
            <a:noAutofit/>
          </a:bodyPr>
          <a:lstStyle>
            <a:lvl1pPr>
              <a:defRPr sz="3600">
                <a:solidFill>
                  <a:srgbClr val="002060"/>
                </a:solidFill>
                <a:latin typeface="+mn-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p:nvPr>
        </p:nvSpPr>
        <p:spPr>
          <a:xfrm>
            <a:off x="838200" y="1225803"/>
            <a:ext cx="10515600" cy="652748"/>
          </a:xfrm>
          <a:prstGeom prst="rect">
            <a:avLst/>
          </a:prstGeom>
        </p:spPr>
        <p:txBody>
          <a:bodyPr vert="horz" lIns="91440" tIns="45720" rIns="91440" bIns="45720" rtlCol="0">
            <a:noAutofit/>
          </a:bodyPr>
          <a:lstStyle>
            <a:lvl1pPr marL="0" indent="0">
              <a:buNone/>
              <a:defRPr sz="2133">
                <a:solidFill>
                  <a:srgbClr val="1B1A5B"/>
                </a:solidFill>
                <a:latin typeface="+mn-lt"/>
                <a:cs typeface="Arial" panose="020B0604020202020204" pitchFamily="34"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8FEA4177-4A86-8546-B457-5EE44357254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‹nr.›</a:t>
            </a:fld>
            <a:endParaRPr lang="en-US"/>
          </a:p>
        </p:txBody>
      </p:sp>
    </p:spTree>
    <p:extLst>
      <p:ext uri="{BB962C8B-B14F-4D97-AF65-F5344CB8AC3E}">
        <p14:creationId xmlns:p14="http://schemas.microsoft.com/office/powerpoint/2010/main" val="2952755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5/17/2021</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1622032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5/17/2021</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716621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5/17/2021</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1194913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14195" y="1461524"/>
            <a:ext cx="418537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3061576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5/17/2021</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732112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5/17/2021</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810646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5/17/2021</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2310952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5/17/2021</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1095888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5/17/2021</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3506500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5/17/2021</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16471169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5/17/2021</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3433926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5/17/2021</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12014210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86123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E8DF5B5-D24E-1544-9486-45D1DF59CC22}"/>
              </a:ext>
            </a:extLst>
          </p:cNvPr>
          <p:cNvSpPr>
            <a:spLocks noGrp="1"/>
          </p:cNvSpPr>
          <p:nvPr>
            <p:ph type="pic" sz="quarter" idx="10"/>
          </p:nvPr>
        </p:nvSpPr>
        <p:spPr>
          <a:xfrm>
            <a:off x="2" y="0"/>
            <a:ext cx="6113669" cy="6299200"/>
          </a:xfrm>
        </p:spPr>
        <p:txBody>
          <a:bodyPr/>
          <a:lstStyle>
            <a:lvl1pPr marL="0" indent="0">
              <a:buFontTx/>
              <a:buNone/>
              <a:defRPr/>
            </a:lvl1pPr>
          </a:lstStyle>
          <a:p>
            <a:endParaRPr lang="en-US"/>
          </a:p>
        </p:txBody>
      </p:sp>
      <p:sp>
        <p:nvSpPr>
          <p:cNvPr id="16" name="Content Placeholder 2">
            <a:extLst>
              <a:ext uri="{FF2B5EF4-FFF2-40B4-BE49-F238E27FC236}">
                <a16:creationId xmlns:a16="http://schemas.microsoft.com/office/drawing/2014/main" id="{BAA7BD5D-9E90-1A42-9EA9-4783480F71FD}"/>
              </a:ext>
            </a:extLst>
          </p:cNvPr>
          <p:cNvSpPr>
            <a:spLocks noGrp="1"/>
          </p:cNvSpPr>
          <p:nvPr>
            <p:ph idx="11"/>
          </p:nvPr>
        </p:nvSpPr>
        <p:spPr>
          <a:xfrm>
            <a:off x="6484731" y="2244091"/>
            <a:ext cx="4869069"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pic>
        <p:nvPicPr>
          <p:cNvPr id="8" name="Picture 7">
            <a:extLst>
              <a:ext uri="{FF2B5EF4-FFF2-40B4-BE49-F238E27FC236}">
                <a16:creationId xmlns:a16="http://schemas.microsoft.com/office/drawing/2014/main" id="{C24461B4-F6CB-2843-9E33-215322A9CF7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326016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with 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525262"/>
            <a:ext cx="8421624" cy="462477"/>
          </a:xfrm>
        </p:spPr>
        <p:txBody>
          <a:bodyPr/>
          <a:lstStyle/>
          <a:p>
            <a:r>
              <a:rPr lang="en-US"/>
              <a:t>Click to edit Master title style Master title style Master title style</a:t>
            </a:r>
          </a:p>
        </p:txBody>
      </p:sp>
      <p:sp>
        <p:nvSpPr>
          <p:cNvPr id="3" name="Footer Placeholder 2"/>
          <p:cNvSpPr>
            <a:spLocks noGrp="1"/>
          </p:cNvSpPr>
          <p:nvPr>
            <p:ph type="ftr" sz="quarter" idx="10"/>
          </p:nvPr>
        </p:nvSpPr>
        <p:spPr>
          <a:xfrm>
            <a:off x="507999" y="6023429"/>
            <a:ext cx="8421624" cy="475488"/>
          </a:xfrm>
        </p:spPr>
        <p:txBody>
          <a:bodyPr/>
          <a:lstStyle>
            <a:lvl1pPr>
              <a:defRPr sz="900"/>
            </a:lvl1pPr>
          </a:lstStyle>
          <a:p>
            <a:r>
              <a:rPr lang="en-US"/>
              <a:t>Footer</a:t>
            </a:r>
          </a:p>
        </p:txBody>
      </p:sp>
      <p:sp>
        <p:nvSpPr>
          <p:cNvPr id="4" name="Slide Number Placeholder 3"/>
          <p:cNvSpPr>
            <a:spLocks noGrp="1"/>
          </p:cNvSpPr>
          <p:nvPr>
            <p:ph type="sldNum" sz="quarter" idx="11"/>
          </p:nvPr>
        </p:nvSpPr>
        <p:spPr/>
        <p:txBody>
          <a:bodyPr/>
          <a:lstStyle/>
          <a:p>
            <a:fld id="{BCC4CEDB-9067-4CC6-8430-AA5729AC2E63}" type="slidenum">
              <a:rPr lang="en-US" smtClean="0"/>
              <a:pPr/>
              <a:t>‹nr.›</a:t>
            </a:fld>
            <a:endParaRPr lang="en-US"/>
          </a:p>
        </p:txBody>
      </p:sp>
      <p:sp>
        <p:nvSpPr>
          <p:cNvPr id="6" name="Text Placeholder 5"/>
          <p:cNvSpPr>
            <a:spLocks noGrp="1"/>
          </p:cNvSpPr>
          <p:nvPr>
            <p:ph type="body" sz="quarter" idx="12" hasCustomPrompt="1"/>
          </p:nvPr>
        </p:nvSpPr>
        <p:spPr>
          <a:xfrm>
            <a:off x="507999" y="1078992"/>
            <a:ext cx="8421624" cy="530352"/>
          </a:xfrm>
        </p:spPr>
        <p:txBody>
          <a:bodyPr/>
          <a:lstStyle>
            <a:lvl1pPr>
              <a:defRPr b="0" i="0">
                <a:latin typeface="Helvetica Neue Light" charset="0"/>
                <a:cs typeface="Helvetica Neue Light" charset="0"/>
              </a:defRPr>
            </a:lvl1pPr>
          </a:lstStyle>
          <a:p>
            <a:pPr lvl="0"/>
            <a:r>
              <a:rPr lang="en-US"/>
              <a:t>Click to add a Label</a:t>
            </a:r>
          </a:p>
        </p:txBody>
      </p:sp>
    </p:spTree>
    <p:extLst>
      <p:ext uri="{BB962C8B-B14F-4D97-AF65-F5344CB8AC3E}">
        <p14:creationId xmlns:p14="http://schemas.microsoft.com/office/powerpoint/2010/main" val="3913571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5FBEAE7-8F7A-0A42-8B47-F7AB4C11272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defRPr>
            </a:lvl1pPr>
          </a:lstStyle>
          <a:p>
            <a:fld id="{7E076861-E7BF-D14C-B9B6-EBEFBE139BBC}" type="slidenum">
              <a:rPr lang="en-US" smtClean="0"/>
              <a:pPr/>
              <a:t>‹nr.›</a:t>
            </a:fld>
            <a:endParaRPr lang="en-US"/>
          </a:p>
        </p:txBody>
      </p:sp>
      <p:pic>
        <p:nvPicPr>
          <p:cNvPr id="5" name="Picture 4">
            <a:extLst>
              <a:ext uri="{FF2B5EF4-FFF2-40B4-BE49-F238E27FC236}">
                <a16:creationId xmlns:a16="http://schemas.microsoft.com/office/drawing/2014/main" id="{015FD7F7-531F-044E-9CF6-E735A349B2A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43" y="6320939"/>
            <a:ext cx="1246415" cy="515324"/>
          </a:xfrm>
          <a:prstGeom prst="rect">
            <a:avLst/>
          </a:prstGeom>
        </p:spPr>
      </p:pic>
    </p:spTree>
    <p:extLst>
      <p:ext uri="{BB962C8B-B14F-4D97-AF65-F5344CB8AC3E}">
        <p14:creationId xmlns:p14="http://schemas.microsoft.com/office/powerpoint/2010/main" val="9903558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A34421-88FA-974F-919A-5BFDE1844E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2"/>
            <a:ext cx="1246415" cy="558801"/>
          </a:xfrm>
          <a:prstGeom prst="rect">
            <a:avLst/>
          </a:prstGeom>
        </p:spPr>
      </p:pic>
    </p:spTree>
    <p:extLst>
      <p:ext uri="{BB962C8B-B14F-4D97-AF65-F5344CB8AC3E}">
        <p14:creationId xmlns:p14="http://schemas.microsoft.com/office/powerpoint/2010/main" val="564021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 Option 1">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274997"/>
            <a:ext cx="10972800" cy="1146048"/>
          </a:xfrm>
        </p:spPr>
        <p:txBody>
          <a:bodyPr>
            <a:normAutofit/>
          </a:bodyPr>
          <a:lstStyle>
            <a:lvl1pPr>
              <a:defRPr sz="3467">
                <a:solidFill>
                  <a:schemeClr val="bg1"/>
                </a:solidFill>
              </a:defRPr>
            </a:lvl1pPr>
          </a:lstStyle>
          <a:p>
            <a:r>
              <a:rPr lang="en-US"/>
              <a:t>Click to edit Master title style</a:t>
            </a:r>
          </a:p>
        </p:txBody>
      </p:sp>
    </p:spTree>
    <p:extLst>
      <p:ext uri="{BB962C8B-B14F-4D97-AF65-F5344CB8AC3E}">
        <p14:creationId xmlns:p14="http://schemas.microsoft.com/office/powerpoint/2010/main" val="11675561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22C5DA2A-A601-9D41-AAE1-F6E48461B063}"/>
              </a:ext>
            </a:extLst>
          </p:cNvPr>
          <p:cNvSpPr/>
          <p:nvPr userDrawn="1"/>
        </p:nvSpPr>
        <p:spPr>
          <a:xfrm>
            <a:off x="546050" y="3659765"/>
            <a:ext cx="369329" cy="369329"/>
          </a:xfrm>
          <a:prstGeom prst="ellipse">
            <a:avLst/>
          </a:prstGeom>
          <a:solidFill>
            <a:srgbClr val="1B1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mn-lt"/>
              <a:ea typeface="Arial" charset="0"/>
              <a:cs typeface="Arial" charset="0"/>
            </a:endParaRPr>
          </a:p>
        </p:txBody>
      </p:sp>
      <p:sp>
        <p:nvSpPr>
          <p:cNvPr id="29" name="Picture Placeholder 28">
            <a:extLst>
              <a:ext uri="{FF2B5EF4-FFF2-40B4-BE49-F238E27FC236}">
                <a16:creationId xmlns:a16="http://schemas.microsoft.com/office/drawing/2014/main" id="{8E4408F2-9EC8-0C4A-92E5-27A1DE9D7A57}"/>
              </a:ext>
            </a:extLst>
          </p:cNvPr>
          <p:cNvSpPr>
            <a:spLocks noGrp="1"/>
          </p:cNvSpPr>
          <p:nvPr>
            <p:ph type="pic" sz="quarter" idx="10"/>
          </p:nvPr>
        </p:nvSpPr>
        <p:spPr>
          <a:xfrm>
            <a:off x="0" y="1"/>
            <a:ext cx="12192000" cy="2754921"/>
          </a:xfrm>
          <a:prstGeom prst="rect">
            <a:avLst/>
          </a:prstGeom>
        </p:spPr>
        <p:txBody>
          <a:bodyPr/>
          <a:lstStyle>
            <a:lvl1pPr marL="0" indent="0">
              <a:buNone/>
              <a:defRPr/>
            </a:lvl1pPr>
          </a:lstStyle>
          <a:p>
            <a:endParaRPr lang="en-US"/>
          </a:p>
        </p:txBody>
      </p:sp>
      <p:sp>
        <p:nvSpPr>
          <p:cNvPr id="30" name="Content Placeholder 2">
            <a:extLst>
              <a:ext uri="{FF2B5EF4-FFF2-40B4-BE49-F238E27FC236}">
                <a16:creationId xmlns:a16="http://schemas.microsoft.com/office/drawing/2014/main" id="{0443A31D-EFC3-2C45-8F14-4D16F0D238F4}"/>
              </a:ext>
            </a:extLst>
          </p:cNvPr>
          <p:cNvSpPr>
            <a:spLocks noGrp="1"/>
          </p:cNvSpPr>
          <p:nvPr>
            <p:ph idx="1" hasCustomPrompt="1"/>
          </p:nvPr>
        </p:nvSpPr>
        <p:spPr>
          <a:xfrm>
            <a:off x="1067906" y="3713840"/>
            <a:ext cx="4798447" cy="2291368"/>
          </a:xfrm>
          <a:prstGeom prst="rect">
            <a:avLst/>
          </a:prstGeom>
        </p:spPr>
        <p:txBody>
          <a:bodyPr>
            <a:noAutofit/>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solidFill>
                <a:latin typeface="+mn-lt"/>
                <a:ea typeface="+mn-ea"/>
                <a:cs typeface="Arial" panose="020B0604020202020204" pitchFamily="34" charset="0"/>
              </a:defRPr>
            </a:lvl3pPr>
          </a:lstStyle>
          <a:p>
            <a:pPr lvl="1"/>
            <a:r>
              <a:rPr lang="en-US"/>
              <a:t>Second level</a:t>
            </a:r>
          </a:p>
          <a:p>
            <a:pPr lvl="2"/>
            <a:r>
              <a:rPr lang="en-US"/>
              <a:t>Third level – full text</a:t>
            </a:r>
          </a:p>
        </p:txBody>
      </p:sp>
      <p:sp>
        <p:nvSpPr>
          <p:cNvPr id="31" name="Oval 30">
            <a:extLst>
              <a:ext uri="{FF2B5EF4-FFF2-40B4-BE49-F238E27FC236}">
                <a16:creationId xmlns:a16="http://schemas.microsoft.com/office/drawing/2014/main" id="{0C341DEE-2A44-C44B-A77E-D64E5ED13030}"/>
              </a:ext>
            </a:extLst>
          </p:cNvPr>
          <p:cNvSpPr/>
          <p:nvPr userDrawn="1"/>
        </p:nvSpPr>
        <p:spPr>
          <a:xfrm>
            <a:off x="6350502" y="3659765"/>
            <a:ext cx="369329" cy="369329"/>
          </a:xfrm>
          <a:prstGeom prst="ellipse">
            <a:avLst/>
          </a:prstGeom>
          <a:solidFill>
            <a:srgbClr val="1B1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mn-lt"/>
              <a:ea typeface="Arial" charset="0"/>
              <a:cs typeface="Arial" charset="0"/>
            </a:endParaRPr>
          </a:p>
        </p:txBody>
      </p:sp>
      <p:sp>
        <p:nvSpPr>
          <p:cNvPr id="33" name="Content Placeholder 2">
            <a:extLst>
              <a:ext uri="{FF2B5EF4-FFF2-40B4-BE49-F238E27FC236}">
                <a16:creationId xmlns:a16="http://schemas.microsoft.com/office/drawing/2014/main" id="{64E5E420-77C2-354B-BA1E-F407FC04682C}"/>
              </a:ext>
            </a:extLst>
          </p:cNvPr>
          <p:cNvSpPr>
            <a:spLocks noGrp="1"/>
          </p:cNvSpPr>
          <p:nvPr>
            <p:ph idx="11" hasCustomPrompt="1"/>
          </p:nvPr>
        </p:nvSpPr>
        <p:spPr>
          <a:xfrm>
            <a:off x="6873986" y="3713839"/>
            <a:ext cx="4798447" cy="2444007"/>
          </a:xfrm>
          <a:prstGeom prst="rect">
            <a:avLst/>
          </a:prstGeom>
        </p:spPr>
        <p:txBody>
          <a:bodyPr>
            <a:noAutofit/>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Calibri" panose="020F0502020204030204" pitchFamily="34" charset="0"/>
                <a:cs typeface="Calibri" panose="020F0502020204030204" pitchFamily="34"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solidFill>
                <a:latin typeface="+mn-lt"/>
                <a:ea typeface="+mn-ea"/>
                <a:cs typeface="Calibri" panose="020F0502020204030204" pitchFamily="34" charset="0"/>
              </a:defRPr>
            </a:lvl3pPr>
          </a:lstStyle>
          <a:p>
            <a:pPr lvl="1"/>
            <a:r>
              <a:rPr lang="en-US"/>
              <a:t>Second level</a:t>
            </a:r>
          </a:p>
          <a:p>
            <a:pPr lvl="2"/>
            <a:r>
              <a:rPr lang="en-US"/>
              <a:t>Third level – full text</a:t>
            </a:r>
          </a:p>
        </p:txBody>
      </p:sp>
      <p:sp>
        <p:nvSpPr>
          <p:cNvPr id="11" name="Title 1">
            <a:extLst>
              <a:ext uri="{FF2B5EF4-FFF2-40B4-BE49-F238E27FC236}">
                <a16:creationId xmlns:a16="http://schemas.microsoft.com/office/drawing/2014/main" id="{418AFC37-E6C0-C742-85C3-EFE0B2C8B50A}"/>
              </a:ext>
            </a:extLst>
          </p:cNvPr>
          <p:cNvSpPr>
            <a:spLocks noGrp="1"/>
          </p:cNvSpPr>
          <p:nvPr>
            <p:ph type="title"/>
          </p:nvPr>
        </p:nvSpPr>
        <p:spPr>
          <a:xfrm>
            <a:off x="423239" y="3598110"/>
            <a:ext cx="684183" cy="496279"/>
          </a:xfrm>
          <a:prstGeom prst="rect">
            <a:avLst/>
          </a:prstGeom>
        </p:spPr>
        <p:txBody>
          <a:bodyPr>
            <a:noAutofit/>
          </a:bodyPr>
          <a:lstStyle>
            <a:lvl1pPr>
              <a:defRPr sz="1600">
                <a:solidFill>
                  <a:schemeClr val="bg1"/>
                </a:solidFill>
                <a:latin typeface="+mn-lt"/>
                <a:cs typeface="Arial" panose="020B0604020202020204" pitchFamily="34" charset="0"/>
              </a:defRPr>
            </a:lvl1pPr>
          </a:lstStyle>
          <a:p>
            <a:r>
              <a:rPr lang="en-US"/>
              <a:t>Click</a:t>
            </a:r>
          </a:p>
        </p:txBody>
      </p:sp>
      <p:sp>
        <p:nvSpPr>
          <p:cNvPr id="15" name="Title 1">
            <a:extLst>
              <a:ext uri="{FF2B5EF4-FFF2-40B4-BE49-F238E27FC236}">
                <a16:creationId xmlns:a16="http://schemas.microsoft.com/office/drawing/2014/main" id="{90A362D3-E5BE-5342-AE16-62C9D128DFEF}"/>
              </a:ext>
            </a:extLst>
          </p:cNvPr>
          <p:cNvSpPr txBox="1">
            <a:spLocks/>
          </p:cNvSpPr>
          <p:nvPr userDrawn="1"/>
        </p:nvSpPr>
        <p:spPr>
          <a:xfrm>
            <a:off x="6210937" y="3598110"/>
            <a:ext cx="684183" cy="496279"/>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200" kern="1200">
                <a:solidFill>
                  <a:schemeClr val="bg1"/>
                </a:solidFill>
                <a:latin typeface="+mn-lt"/>
                <a:ea typeface="+mj-ea"/>
                <a:cs typeface="Arial" panose="020B0604020202020204" pitchFamily="34" charset="0"/>
              </a:defRPr>
            </a:lvl1pPr>
          </a:lstStyle>
          <a:p>
            <a:r>
              <a:rPr lang="en-US" sz="1600"/>
              <a:t>Click</a:t>
            </a:r>
          </a:p>
        </p:txBody>
      </p:sp>
      <p:sp>
        <p:nvSpPr>
          <p:cNvPr id="16" name="Rectangle 15">
            <a:extLst>
              <a:ext uri="{FF2B5EF4-FFF2-40B4-BE49-F238E27FC236}">
                <a16:creationId xmlns:a16="http://schemas.microsoft.com/office/drawing/2014/main" id="{FCFD23DF-3581-1B40-8FE1-A30079181EF5}"/>
              </a:ext>
            </a:extLst>
          </p:cNvPr>
          <p:cNvSpPr/>
          <p:nvPr userDrawn="1"/>
        </p:nvSpPr>
        <p:spPr>
          <a:xfrm>
            <a:off x="0" y="2754923"/>
            <a:ext cx="12192000" cy="5861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1B1A5B"/>
              </a:solidFill>
            </a:endParaRPr>
          </a:p>
        </p:txBody>
      </p:sp>
      <p:sp>
        <p:nvSpPr>
          <p:cNvPr id="18" name="Text Placeholder 2">
            <a:extLst>
              <a:ext uri="{FF2B5EF4-FFF2-40B4-BE49-F238E27FC236}">
                <a16:creationId xmlns:a16="http://schemas.microsoft.com/office/drawing/2014/main" id="{ECC05948-20EB-3349-88B5-0C944A9D7714}"/>
              </a:ext>
            </a:extLst>
          </p:cNvPr>
          <p:cNvSpPr>
            <a:spLocks noGrp="1"/>
          </p:cNvSpPr>
          <p:nvPr>
            <p:ph type="body" sz="quarter" idx="13"/>
          </p:nvPr>
        </p:nvSpPr>
        <p:spPr>
          <a:xfrm>
            <a:off x="174516" y="2808479"/>
            <a:ext cx="6908800" cy="402167"/>
          </a:xfrm>
        </p:spPr>
        <p:txBody>
          <a:bodyPr>
            <a:noAutofit/>
          </a:bodyPr>
          <a:lstStyle>
            <a:lvl1pPr marL="0" indent="0">
              <a:buFontTx/>
              <a:buNone/>
              <a:defRPr sz="3200">
                <a:solidFill>
                  <a:schemeClr val="bg1"/>
                </a:solidFill>
              </a:defRPr>
            </a:lvl1pPr>
          </a:lstStyle>
          <a:p>
            <a:pPr lvl="0"/>
            <a:r>
              <a:rPr lang="en-US"/>
              <a:t>Edit Master text styles</a:t>
            </a:r>
          </a:p>
        </p:txBody>
      </p:sp>
      <p:pic>
        <p:nvPicPr>
          <p:cNvPr id="17" name="Picture 16">
            <a:extLst>
              <a:ext uri="{FF2B5EF4-FFF2-40B4-BE49-F238E27FC236}">
                <a16:creationId xmlns:a16="http://schemas.microsoft.com/office/drawing/2014/main" id="{028177E2-BBB9-C641-942F-3BCAED5765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43" y="6320939"/>
            <a:ext cx="1246415" cy="515324"/>
          </a:xfrm>
          <a:prstGeom prst="rect">
            <a:avLst/>
          </a:prstGeom>
        </p:spPr>
      </p:pic>
      <p:sp>
        <p:nvSpPr>
          <p:cNvPr id="19" name="Slide Number Placeholder 5">
            <a:extLst>
              <a:ext uri="{FF2B5EF4-FFF2-40B4-BE49-F238E27FC236}">
                <a16:creationId xmlns:a16="http://schemas.microsoft.com/office/drawing/2014/main" id="{BD1F85F7-8A8D-404F-855F-0B1D85E721C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‹nr.›</a:t>
            </a:fld>
            <a:endParaRPr lang="en-US"/>
          </a:p>
        </p:txBody>
      </p:sp>
    </p:spTree>
    <p:extLst>
      <p:ext uri="{BB962C8B-B14F-4D97-AF65-F5344CB8AC3E}">
        <p14:creationId xmlns:p14="http://schemas.microsoft.com/office/powerpoint/2010/main" val="3144353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pic>
        <p:nvPicPr>
          <p:cNvPr id="13" name="Picture 12">
            <a:extLst>
              <a:ext uri="{FF2B5EF4-FFF2-40B4-BE49-F238E27FC236}">
                <a16:creationId xmlns:a16="http://schemas.microsoft.com/office/drawing/2014/main" id="{ED6B16A9-AB50-C942-9C3D-6606CABBA5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3614697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0BCA71A-FBC0-334C-A375-45EE949D694C}"/>
              </a:ext>
            </a:extLst>
          </p:cNvPr>
          <p:cNvSpPr>
            <a:spLocks noGrp="1"/>
          </p:cNvSpPr>
          <p:nvPr>
            <p:ph type="pic" sz="quarter" idx="10"/>
          </p:nvPr>
        </p:nvSpPr>
        <p:spPr>
          <a:xfrm>
            <a:off x="1" y="0"/>
            <a:ext cx="12333817" cy="6223000"/>
          </a:xfrm>
        </p:spPr>
        <p:txBody>
          <a:bodyPr/>
          <a:lstStyle>
            <a:lvl1pPr marL="0" indent="0">
              <a:buFontTx/>
              <a:buNone/>
              <a:defRPr/>
            </a:lvl1pPr>
          </a:lstStyle>
          <a:p>
            <a:endParaRPr lang="en-US"/>
          </a:p>
        </p:txBody>
      </p:sp>
      <p:sp>
        <p:nvSpPr>
          <p:cNvPr id="2" name="Title 1"/>
          <p:cNvSpPr>
            <a:spLocks noGrp="1"/>
          </p:cNvSpPr>
          <p:nvPr>
            <p:ph type="ctrTitle"/>
          </p:nvPr>
        </p:nvSpPr>
        <p:spPr>
          <a:xfrm>
            <a:off x="1524000" y="1122363"/>
            <a:ext cx="9144000" cy="2387600"/>
          </a:xfrm>
        </p:spPr>
        <p:txBody>
          <a:bodyPr anchor="b">
            <a:normAutofit/>
          </a:bodyPr>
          <a:lstStyle>
            <a:lvl1pPr algn="ctr">
              <a:defRPr sz="6400" b="1">
                <a:solidFill>
                  <a:srgbClr val="1B1A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normAutofit/>
          </a:bodyPr>
          <a:lstStyle>
            <a:lvl1pPr marL="0" indent="0" algn="ctr">
              <a:buNone/>
              <a:defRPr sz="3200">
                <a:solidFill>
                  <a:schemeClr val="tx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1825DA37-0918-5E43-BD7B-C8D3F09801E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1815537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D60E857-5130-2348-9716-2F680E22C04F}"/>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C52926D3-9EDE-3349-B933-2F3A95170C28}"/>
              </a:ext>
            </a:extLst>
          </p:cNvPr>
          <p:cNvSpPr>
            <a:spLocks noGrp="1"/>
          </p:cNvSpPr>
          <p:nvPr>
            <p:ph idx="1"/>
          </p:nvPr>
        </p:nvSpPr>
        <p:spPr>
          <a:xfrm>
            <a:off x="838200" y="2244092"/>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EB46971A-9650-964E-9D42-15A369335A2D}"/>
              </a:ext>
            </a:extLst>
          </p:cNvPr>
          <p:cNvSpPr>
            <a:spLocks noGrp="1"/>
          </p:cNvSpPr>
          <p:nvPr>
            <p:ph idx="10"/>
          </p:nvPr>
        </p:nvSpPr>
        <p:spPr>
          <a:xfrm>
            <a:off x="6325704" y="2244092"/>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Text Placeholder 2">
            <a:extLst>
              <a:ext uri="{FF2B5EF4-FFF2-40B4-BE49-F238E27FC236}">
                <a16:creationId xmlns:a16="http://schemas.microsoft.com/office/drawing/2014/main" id="{B2A0F22E-6BAF-1F44-8513-5A1D206F9D6A}"/>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sp>
        <p:nvSpPr>
          <p:cNvPr id="9" name="Rectangle 8">
            <a:extLst>
              <a:ext uri="{FF2B5EF4-FFF2-40B4-BE49-F238E27FC236}">
                <a16:creationId xmlns:a16="http://schemas.microsoft.com/office/drawing/2014/main" id="{A9A9EF68-7377-CE49-9880-0E1C7B7CEF1B}"/>
              </a:ext>
            </a:extLst>
          </p:cNvPr>
          <p:cNvSpPr/>
          <p:nvPr userDrawn="1"/>
        </p:nvSpPr>
        <p:spPr>
          <a:xfrm>
            <a:off x="0" y="6299200"/>
            <a:ext cx="12192000" cy="558800"/>
          </a:xfrm>
          <a:prstGeom prst="rect">
            <a:avLst/>
          </a:prstGeom>
          <a:solidFill>
            <a:srgbClr val="242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noFill/>
            </a:endParaRPr>
          </a:p>
        </p:txBody>
      </p:sp>
      <p:pic>
        <p:nvPicPr>
          <p:cNvPr id="16" name="Picture 15">
            <a:extLst>
              <a:ext uri="{FF2B5EF4-FFF2-40B4-BE49-F238E27FC236}">
                <a16:creationId xmlns:a16="http://schemas.microsoft.com/office/drawing/2014/main" id="{FDD481E3-1447-D942-B952-76883D510E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2"/>
            <a:ext cx="1246415" cy="558801"/>
          </a:xfrm>
          <a:prstGeom prst="rect">
            <a:avLst/>
          </a:prstGeom>
        </p:spPr>
      </p:pic>
    </p:spTree>
    <p:extLst>
      <p:ext uri="{BB962C8B-B14F-4D97-AF65-F5344CB8AC3E}">
        <p14:creationId xmlns:p14="http://schemas.microsoft.com/office/powerpoint/2010/main" val="7749817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0BCA71A-FBC0-334C-A375-45EE949D694C}"/>
              </a:ext>
            </a:extLst>
          </p:cNvPr>
          <p:cNvSpPr>
            <a:spLocks noGrp="1"/>
          </p:cNvSpPr>
          <p:nvPr>
            <p:ph type="pic" sz="quarter" idx="10"/>
          </p:nvPr>
        </p:nvSpPr>
        <p:spPr>
          <a:xfrm>
            <a:off x="-153773" y="1"/>
            <a:ext cx="12487591" cy="6299199"/>
          </a:xfrm>
          <a:prstGeom prst="rect">
            <a:avLst/>
          </a:prstGeom>
        </p:spPr>
        <p:txBody>
          <a:bodyPr/>
          <a:lstStyle>
            <a:lvl1pPr marL="0" indent="0">
              <a:buFontTx/>
              <a:buNone/>
              <a:defRPr/>
            </a:lvl1pPr>
          </a:lstStyle>
          <a:p>
            <a:endParaRPr lang="en-US"/>
          </a:p>
        </p:txBody>
      </p:sp>
      <p:sp>
        <p:nvSpPr>
          <p:cNvPr id="2" name="Title 1"/>
          <p:cNvSpPr>
            <a:spLocks noGrp="1"/>
          </p:cNvSpPr>
          <p:nvPr>
            <p:ph type="ctrTitle"/>
          </p:nvPr>
        </p:nvSpPr>
        <p:spPr>
          <a:xfrm>
            <a:off x="1524000" y="1122363"/>
            <a:ext cx="9144000" cy="2387600"/>
          </a:xfrm>
          <a:prstGeom prst="rect">
            <a:avLst/>
          </a:prstGeom>
        </p:spPr>
        <p:txBody>
          <a:bodyPr anchor="b">
            <a:normAutofit/>
          </a:bodyPr>
          <a:lstStyle>
            <a:lvl1pPr algn="ctr">
              <a:defRPr sz="6400" b="1">
                <a:solidFill>
                  <a:srgbClr val="1B1A5B"/>
                </a:solidFill>
                <a:latin typeface="+mn-lt"/>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normAutofit/>
          </a:bodyPr>
          <a:lstStyle>
            <a:lvl1pPr marL="0" indent="0" algn="ctr">
              <a:buNone/>
              <a:defRPr sz="3200">
                <a:solidFill>
                  <a:schemeClr val="tx1"/>
                </a:solidFill>
                <a:latin typeface="+mn-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09679BF-EA11-5E4A-9EC1-8AE6634035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43" y="6320939"/>
            <a:ext cx="1246415" cy="515324"/>
          </a:xfrm>
          <a:prstGeom prst="rect">
            <a:avLst/>
          </a:prstGeom>
        </p:spPr>
      </p:pic>
      <p:sp>
        <p:nvSpPr>
          <p:cNvPr id="9" name="Slide Number Placeholder 5">
            <a:extLst>
              <a:ext uri="{FF2B5EF4-FFF2-40B4-BE49-F238E27FC236}">
                <a16:creationId xmlns:a16="http://schemas.microsoft.com/office/drawing/2014/main" id="{2CB2ACCC-6679-454E-B0B7-CA70F7389FB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‹nr.›</a:t>
            </a:fld>
            <a:endParaRPr lang="en-US"/>
          </a:p>
        </p:txBody>
      </p:sp>
    </p:spTree>
    <p:extLst>
      <p:ext uri="{BB962C8B-B14F-4D97-AF65-F5344CB8AC3E}">
        <p14:creationId xmlns:p14="http://schemas.microsoft.com/office/powerpoint/2010/main" val="28843809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885371"/>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885371"/>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pic>
        <p:nvPicPr>
          <p:cNvPr id="13" name="Picture 12">
            <a:extLst>
              <a:ext uri="{FF2B5EF4-FFF2-40B4-BE49-F238E27FC236}">
                <a16:creationId xmlns:a16="http://schemas.microsoft.com/office/drawing/2014/main" id="{ED6B16A9-AB50-C942-9C3D-6606CABBA5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2"/>
            <a:ext cx="1246415" cy="558801"/>
          </a:xfrm>
          <a:prstGeom prst="rect">
            <a:avLst/>
          </a:prstGeom>
        </p:spPr>
      </p:pic>
    </p:spTree>
    <p:extLst>
      <p:ext uri="{BB962C8B-B14F-4D97-AF65-F5344CB8AC3E}">
        <p14:creationId xmlns:p14="http://schemas.microsoft.com/office/powerpoint/2010/main" val="419754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1850"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0411698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15171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685090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5761744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834145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0207039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108219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0235031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82398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829391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8200" y="6367523"/>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0036303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4718692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4" y="6355689"/>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4827246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226360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8337514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9336751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4859584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3923415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080469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893326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9306909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9603802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19963490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7506919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4" y="6355689"/>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8751405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056780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2729802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1776743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6165812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81259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755073"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1911816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2469541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3764092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17/05/2021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2473353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9187520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32239754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14195" y="1461524"/>
            <a:ext cx="418537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4515969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16145386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1850"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13324780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8200" y="6367523"/>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4085009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80258"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9547478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755073"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30656704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80258"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5416546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13506424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8891789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88266"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1666210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8200"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6194327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143003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theme" Target="../theme/theme3.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6.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2.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6" Type="http://schemas.openxmlformats.org/officeDocument/2006/relationships/image" Target="../media/image2.pn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1.pn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7"/>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8"/>
          <a:stretch>
            <a:fillRect/>
          </a:stretch>
        </p:blipFill>
        <p:spPr>
          <a:xfrm>
            <a:off x="0" y="1096339"/>
            <a:ext cx="12204990"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782" r:id="rId1"/>
    <p:sldLayoutId id="2147483649" r:id="rId2"/>
    <p:sldLayoutId id="2147483662"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764" r:id="rId14"/>
    <p:sldLayoutId id="2147483781" r:id="rId15"/>
  </p:sldLayoutIdLst>
  <p:hf hdr="0" ftr="0" dt="0"/>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‹nr.›</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766"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5/17/2021</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‹nr.›</a:t>
            </a:fld>
            <a:endParaRPr lang="en-US"/>
          </a:p>
        </p:txBody>
      </p:sp>
    </p:spTree>
    <p:extLst>
      <p:ext uri="{BB962C8B-B14F-4D97-AF65-F5344CB8AC3E}">
        <p14:creationId xmlns:p14="http://schemas.microsoft.com/office/powerpoint/2010/main" val="366355104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4" r:id="rId20"/>
    <p:sldLayoutId id="2147483710" r:id="rId21"/>
    <p:sldLayoutId id="2147483711" r:id="rId22"/>
    <p:sldLayoutId id="2147483712"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3"/>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4"/>
          <a:stretch>
            <a:fillRect/>
          </a:stretch>
        </p:blipFill>
        <p:spPr>
          <a:xfrm>
            <a:off x="0" y="1096339"/>
            <a:ext cx="12204990" cy="58119"/>
          </a:xfrm>
          <a:prstGeom prst="rect">
            <a:avLst/>
          </a:prstGeom>
        </p:spPr>
      </p:pic>
    </p:spTree>
    <p:extLst>
      <p:ext uri="{BB962C8B-B14F-4D97-AF65-F5344CB8AC3E}">
        <p14:creationId xmlns:p14="http://schemas.microsoft.com/office/powerpoint/2010/main" val="385218874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4"/>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5"/>
          <a:stretch>
            <a:fillRect/>
          </a:stretch>
        </p:blipFill>
        <p:spPr>
          <a:xfrm>
            <a:off x="0" y="1096339"/>
            <a:ext cx="12204990" cy="58119"/>
          </a:xfrm>
          <a:prstGeom prst="rect">
            <a:avLst/>
          </a:prstGeom>
        </p:spPr>
      </p:pic>
    </p:spTree>
    <p:extLst>
      <p:ext uri="{BB962C8B-B14F-4D97-AF65-F5344CB8AC3E}">
        <p14:creationId xmlns:p14="http://schemas.microsoft.com/office/powerpoint/2010/main" val="134063511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65" r:id="rId12"/>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4"/>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5"/>
          <a:stretch>
            <a:fillRect/>
          </a:stretch>
        </p:blipFill>
        <p:spPr>
          <a:xfrm>
            <a:off x="0" y="1096339"/>
            <a:ext cx="12204990" cy="58119"/>
          </a:xfrm>
          <a:prstGeom prst="rect">
            <a:avLst/>
          </a:prstGeom>
        </p:spPr>
      </p:pic>
    </p:spTree>
    <p:extLst>
      <p:ext uri="{BB962C8B-B14F-4D97-AF65-F5344CB8AC3E}">
        <p14:creationId xmlns:p14="http://schemas.microsoft.com/office/powerpoint/2010/main" val="125349974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83" r:id="rId12"/>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5"/>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6"/>
          <a:stretch>
            <a:fillRect/>
          </a:stretch>
        </p:blipFill>
        <p:spPr>
          <a:xfrm>
            <a:off x="0" y="1096339"/>
            <a:ext cx="12204990" cy="58119"/>
          </a:xfrm>
          <a:prstGeom prst="rect">
            <a:avLst/>
          </a:prstGeom>
        </p:spPr>
      </p:pic>
    </p:spTree>
    <p:extLst>
      <p:ext uri="{BB962C8B-B14F-4D97-AF65-F5344CB8AC3E}">
        <p14:creationId xmlns:p14="http://schemas.microsoft.com/office/powerpoint/2010/main" val="126143362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hf hdr="0" ftr="0" dt="0"/>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naturalcapitalcoalition.org/natural-capital-protoco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naturalcapitalcoalition.org/wp-content/uploads/2016/07/NCC_Primer_WEB_2016-07-08.pdf"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naturalcapitalcoalition.org/natural-capital-protocol/" TargetMode="Externa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8" Type="http://schemas.openxmlformats.org/officeDocument/2006/relationships/hyperlink" Target="https://integratedreporting.org/wp-content/uploads/2013/03/IR-Background-Paper-Capitals.pdf" TargetMode="External"/><Relationship Id="rId13" Type="http://schemas.openxmlformats.org/officeDocument/2006/relationships/image" Target="../media/image42.png"/><Relationship Id="rId3" Type="http://schemas.openxmlformats.org/officeDocument/2006/relationships/hyperlink" Target="https://capitalscoalition.org/capitals-approach/natural-capital-protocol/?fwp_filter_tabs=training_material" TargetMode="External"/><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capitalscoalition.org/capitals-approach/social-human-capital-protocol/" TargetMode="External"/><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hyperlink" Target="https://wevaluenature.eu/media-item/305" TargetMode="External"/><Relationship Id="rId2" Type="http://schemas.openxmlformats.org/officeDocument/2006/relationships/notesSlide" Target="../notesSlides/notesSlide23.xml"/><Relationship Id="rId1" Type="http://schemas.openxmlformats.org/officeDocument/2006/relationships/slideLayout" Target="../slideLayouts/slideLayout87.xml"/><Relationship Id="rId5" Type="http://schemas.openxmlformats.org/officeDocument/2006/relationships/image" Target="../media/image44.emf"/><Relationship Id="rId4" Type="http://schemas.openxmlformats.org/officeDocument/2006/relationships/hyperlink" Target="https://wevaluenature.eu/digital-media-library"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sdgs.un.org/goals" TargetMode="External"/><Relationship Id="rId13" Type="http://schemas.openxmlformats.org/officeDocument/2006/relationships/hyperlink" Target="https://www.accountingfornature.org/" TargetMode="External"/><Relationship Id="rId3" Type="http://schemas.openxmlformats.org/officeDocument/2006/relationships/image" Target="../media/image45.jpeg"/><Relationship Id="rId7" Type="http://schemas.openxmlformats.org/officeDocument/2006/relationships/hyperlink" Target="https://www.stockholmresilience.org/research/research-news/2016-06-14-how-food-connects-all-the-sdgs.html" TargetMode="External"/><Relationship Id="rId12" Type="http://schemas.openxmlformats.org/officeDocument/2006/relationships/hyperlink" Target="https://www.cdp.net/en" TargetMode="External"/><Relationship Id="rId2" Type="http://schemas.openxmlformats.org/officeDocument/2006/relationships/notesSlide" Target="../notesSlides/notesSlide24.xml"/><Relationship Id="rId1" Type="http://schemas.openxmlformats.org/officeDocument/2006/relationships/slideLayout" Target="../slideLayouts/slideLayout87.xml"/><Relationship Id="rId6" Type="http://schemas.openxmlformats.org/officeDocument/2006/relationships/hyperlink" Target="https://www.stockholmresilience.org/research/planetary-boundaries/planetary-boundaries/about-the-research/the-nine-planetary-boundaries.html" TargetMode="External"/><Relationship Id="rId11" Type="http://schemas.openxmlformats.org/officeDocument/2006/relationships/hyperlink" Target="https://www.sasb.org/" TargetMode="External"/><Relationship Id="rId5" Type="http://schemas.openxmlformats.org/officeDocument/2006/relationships/image" Target="../media/image47.png"/><Relationship Id="rId15" Type="http://schemas.openxmlformats.org/officeDocument/2006/relationships/hyperlink" Target="https://wevaluenature.eu/digital-media-library" TargetMode="External"/><Relationship Id="rId10" Type="http://schemas.openxmlformats.org/officeDocument/2006/relationships/hyperlink" Target="https://integratedreporting.org/" TargetMode="External"/><Relationship Id="rId4" Type="http://schemas.openxmlformats.org/officeDocument/2006/relationships/image" Target="../media/image46.jpeg"/><Relationship Id="rId9" Type="http://schemas.openxmlformats.org/officeDocument/2006/relationships/hyperlink" Target="https://www.globalreporting.org/" TargetMode="External"/><Relationship Id="rId14" Type="http://schemas.openxmlformats.org/officeDocument/2006/relationships/hyperlink" Target="https://www.cdsb.net/"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evaluenature.eu/node/306" TargetMode="External"/><Relationship Id="rId2" Type="http://schemas.openxmlformats.org/officeDocument/2006/relationships/notesSlide" Target="../notesSlides/notesSlide25.xml"/><Relationship Id="rId1" Type="http://schemas.openxmlformats.org/officeDocument/2006/relationships/slideLayout" Target="../slideLayouts/slideLayout86.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hyperlink" Target="https://naturalcapitalcoalition.org/natural-capital-protocol/" TargetMode="External"/><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littleblueresearch.com/" TargetMode="External"/><Relationship Id="rId5" Type="http://schemas.openxmlformats.org/officeDocument/2006/relationships/hyperlink" Target="https://www.nature-squared.org/" TargetMode="External"/><Relationship Id="rId4" Type="http://schemas.openxmlformats.org/officeDocument/2006/relationships/hyperlink" Target="https://www.wbcsd.org/Programs/Redefining-Value/Business-Decision-Making/Assess-and-Manage-Performance/BET/Business-Ecosystems-Training"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weforum.org/reports/the-global-risks-report-2021"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g"/><Relationship Id="rId7" Type="http://schemas.openxmlformats.org/officeDocument/2006/relationships/image" Target="../media/image57.jpg"/><Relationship Id="rId12"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jp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s://naturalcapitalcoalition.org/natural-capital-protocol/"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5.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hyperlink" Target="https://www.youtube.com/watch?v=IyL272Q1N0s" TargetMode="External"/><Relationship Id="rId4" Type="http://schemas.openxmlformats.org/officeDocument/2006/relationships/hyperlink" Target="https://www.youtube.com/watch?v=UXZhlJyuw8A"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creativecommons.org/licenses/by/4.0/" TargetMode="External"/><Relationship Id="rId4" Type="http://schemas.openxmlformats.org/officeDocument/2006/relationships/hyperlink" Target="https://wevaluenature.eu/media-librar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hyperlink" Target="https://naturalcapitalcoalition.org/natural-capital-protocol/" TargetMode="External"/><Relationship Id="rId5" Type="http://schemas.openxmlformats.org/officeDocument/2006/relationships/image" Target="../media/image71.jpe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hyperlink" Target="https://capitalscoalition.org/natural-capital-protocol-food-and-beverage-sector-guide/"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hyperlink" Target="https://naturalcapitalcoalition.org/natural-capital-protocol/" TargetMode="Externa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62.xml"/><Relationship Id="rId4" Type="http://schemas.openxmlformats.org/officeDocument/2006/relationships/hyperlink" Target="https://naturalcapitalcoalition.org/natural-capital-protoco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capitalscoalition.org/natural-capital-protocol-food-and-beverage-sector-guide/" TargetMode="External"/><Relationship Id="rId2" Type="http://schemas.openxmlformats.org/officeDocument/2006/relationships/notesSlide" Target="../notesSlides/notesSlide43.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62.xml"/><Relationship Id="rId4" Type="http://schemas.openxmlformats.org/officeDocument/2006/relationships/hyperlink" Target="https://capitalscoalition.org/natural-capital-protocol-food-and-beverage-sector-guid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62.xml"/><Relationship Id="rId4" Type="http://schemas.openxmlformats.org/officeDocument/2006/relationships/hyperlink" Target="https://naturalcapitalcoalition.org/natural-capital-protoco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capitalscoalition.org/natural-capital-protocol-food-and-beverage-sector-guide/" TargetMode="External"/><Relationship Id="rId2" Type="http://schemas.openxmlformats.org/officeDocument/2006/relationships/notesSlide" Target="../notesSlides/notesSlide46.xm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62.xml"/><Relationship Id="rId4" Type="http://schemas.openxmlformats.org/officeDocument/2006/relationships/hyperlink" Target="https://capitalscoalition.org/natural-capital-protocol-food-and-beverage-sector-guide/"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74.xml"/><Relationship Id="rId6" Type="http://schemas.openxmlformats.org/officeDocument/2006/relationships/hyperlink" Target="http://www.nature-squared.org" TargetMode="External"/><Relationship Id="rId5" Type="http://schemas.openxmlformats.org/officeDocument/2006/relationships/hyperlink" Target="http://www.nature-squared.org/wp-content/uploads/2020/04/case-study-accounting-for-a-better-planet.pdf" TargetMode="Externa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86.svg"/><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5.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4.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4.xml"/><Relationship Id="rId2" Type="http://schemas.openxmlformats.org/officeDocument/2006/relationships/notesSlide" Target="../notesSlides/notesSlide59.xml"/><Relationship Id="rId1" Type="http://schemas.openxmlformats.org/officeDocument/2006/relationships/slideLayout" Target="../slideLayouts/slideLayout14.xml"/><Relationship Id="rId6" Type="http://schemas.openxmlformats.org/officeDocument/2006/relationships/chart" Target="../charts/chart3.xml"/><Relationship Id="rId5" Type="http://schemas.openxmlformats.org/officeDocument/2006/relationships/image" Target="../media/image36.png"/><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8" Type="http://schemas.openxmlformats.org/officeDocument/2006/relationships/hyperlink" Target="https://gulbenkian.pt/en/publication/the-natural-capital-protocol-challenge-jeronimo-martins/" TargetMode="External"/><Relationship Id="rId13" Type="http://schemas.openxmlformats.org/officeDocument/2006/relationships/image" Target="../media/image95.png"/><Relationship Id="rId3" Type="http://schemas.openxmlformats.org/officeDocument/2006/relationships/image" Target="../media/image89.png"/><Relationship Id="rId7" Type="http://schemas.openxmlformats.org/officeDocument/2006/relationships/hyperlink" Target="https://wevaluenature.eu/node/303" TargetMode="External"/><Relationship Id="rId12" Type="http://schemas.openxmlformats.org/officeDocument/2006/relationships/image" Target="../media/image94.png"/><Relationship Id="rId2" Type="http://schemas.openxmlformats.org/officeDocument/2006/relationships/notesSlide" Target="../notesSlides/notesSlide62.xml"/><Relationship Id="rId1" Type="http://schemas.openxmlformats.org/officeDocument/2006/relationships/slideLayout" Target="../slideLayouts/slideLayout14.xml"/><Relationship Id="rId6" Type="http://schemas.openxmlformats.org/officeDocument/2006/relationships/hyperlink" Target="https://wevaluenature.eu/node/304" TargetMode="External"/><Relationship Id="rId11" Type="http://schemas.openxmlformats.org/officeDocument/2006/relationships/image" Target="../media/image93.png"/><Relationship Id="rId5" Type="http://schemas.openxmlformats.org/officeDocument/2006/relationships/image" Target="../media/image91.png"/><Relationship Id="rId10" Type="http://schemas.openxmlformats.org/officeDocument/2006/relationships/image" Target="../media/image92.png"/><Relationship Id="rId4" Type="http://schemas.openxmlformats.org/officeDocument/2006/relationships/image" Target="../media/image90.png"/><Relationship Id="rId9" Type="http://schemas.openxmlformats.org/officeDocument/2006/relationships/hyperlink" Target="https://wevaluenature.eu/node/301" TargetMode="External"/><Relationship Id="rId1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hyperlink" Target="https://www.cocacolaep.com/sustainability/this-is-forward/action-on-water/" TargetMode="External"/><Relationship Id="rId7" Type="http://schemas.openxmlformats.org/officeDocument/2006/relationships/image" Target="../media/image92.pn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hyperlink" Target="https://www.wbcsd.org/Programs/Redefining-Value/Business-Decision-Making/Measurement-Valuation/Business-Examples" TargetMode="External"/><Relationship Id="rId5" Type="http://schemas.openxmlformats.org/officeDocument/2006/relationships/hyperlink" Target="https://naturalcapitalcoalition.org/category/protocol-case-studies/" TargetMode="External"/><Relationship Id="rId4" Type="http://schemas.openxmlformats.org/officeDocument/2006/relationships/image" Target="../media/image97.jpeg"/></Relationships>
</file>

<file path=ppt/slides/_rels/slide64.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92.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07.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hyperlink" Target="https://www.capital.bg/partners/metro2020/en/1/"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8.png"/><Relationship Id="rId7" Type="http://schemas.openxmlformats.org/officeDocument/2006/relationships/image" Target="../media/image110.png"/><Relationship Id="rId2" Type="http://schemas.openxmlformats.org/officeDocument/2006/relationships/notesSlide" Target="../notesSlides/notesSlide65.xml"/><Relationship Id="rId1" Type="http://schemas.openxmlformats.org/officeDocument/2006/relationships/slideLayout" Target="../slideLayouts/slideLayout14.xml"/><Relationship Id="rId6" Type="http://schemas.openxmlformats.org/officeDocument/2006/relationships/hyperlink" Target="https://shift.tools/contributors/551" TargetMode="External"/><Relationship Id="rId5" Type="http://schemas.openxmlformats.org/officeDocument/2006/relationships/hyperlink" Target="https://shift.tools/" TargetMode="External"/><Relationship Id="rId10" Type="http://schemas.openxmlformats.org/officeDocument/2006/relationships/hyperlink" Target="https://naturalcapitalcoalition.org/wp-content/uploads/2020/08/DRAFT-TEEBAgriFood-Operational-Guidelines.pdf" TargetMode="External"/><Relationship Id="rId4" Type="http://schemas.openxmlformats.org/officeDocument/2006/relationships/image" Target="../media/image109.png"/><Relationship Id="rId9" Type="http://schemas.openxmlformats.org/officeDocument/2006/relationships/image" Target="../media/image11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0.png"/></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hyperlink" Target="https://naturalcapitalcoalition.org/natural-capital-protoco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5.xml"/><Relationship Id="rId1" Type="http://schemas.openxmlformats.org/officeDocument/2006/relationships/slideLayout" Target="../slideLayouts/slideLayout4.xml"/><Relationship Id="rId5" Type="http://schemas.openxmlformats.org/officeDocument/2006/relationships/image" Target="../media/image86.svg"/><Relationship Id="rId4" Type="http://schemas.openxmlformats.org/officeDocument/2006/relationships/image" Target="../media/image85.png"/></Relationships>
</file>

<file path=ppt/slides/_rels/slide7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6.xml"/><Relationship Id="rId1" Type="http://schemas.openxmlformats.org/officeDocument/2006/relationships/slideLayout" Target="../slideLayouts/slideLayout51.xml"/><Relationship Id="rId4" Type="http://schemas.openxmlformats.org/officeDocument/2006/relationships/image" Target="../media/image10.png"/></Relationships>
</file>

<file path=ppt/slides/_rels/slide77.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hyperlink" Target="https://wevaluenature.eu/media-item/307" TargetMode="External"/><Relationship Id="rId7" Type="http://schemas.openxmlformats.org/officeDocument/2006/relationships/image" Target="../media/image121.jpe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 Id="rId9" Type="http://schemas.openxmlformats.org/officeDocument/2006/relationships/image" Target="../media/image123.jpeg"/></Relationships>
</file>

<file path=ppt/slides/_rels/slide7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hyperlink" Target="https://wevaluenature.eu/digital-media-library" TargetMode="External"/><Relationship Id="rId7" Type="http://schemas.openxmlformats.org/officeDocument/2006/relationships/image" Target="../media/image127.png"/><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9.png"/></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51.xml"/><Relationship Id="rId4" Type="http://schemas.openxmlformats.org/officeDocument/2006/relationships/image" Target="../media/image65.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2.png"/><Relationship Id="rId2" Type="http://schemas.openxmlformats.org/officeDocument/2006/relationships/notesSlide" Target="../notesSlides/notesSlide82.xml"/><Relationship Id="rId1" Type="http://schemas.openxmlformats.org/officeDocument/2006/relationships/slideLayout" Target="../slideLayouts/slideLayout9.xml"/><Relationship Id="rId6" Type="http://schemas.openxmlformats.org/officeDocument/2006/relationships/image" Target="../media/image131.png"/><Relationship Id="rId5" Type="http://schemas.openxmlformats.org/officeDocument/2006/relationships/hyperlink" Target="https://wevaluenature.eu/training-resources" TargetMode="External"/><Relationship Id="rId4" Type="http://schemas.openxmlformats.org/officeDocument/2006/relationships/hyperlink" Target="https://naturalcapitalcoalition.org/protocol-training/"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wbcsd.secure.force.com/GuestEventPageV2?aId=a5s0N0000000ITC" TargetMode="External"/><Relationship Id="rId2" Type="http://schemas.openxmlformats.org/officeDocument/2006/relationships/notesSlide" Target="../notesSlides/notesSlide83.xml"/><Relationship Id="rId1" Type="http://schemas.openxmlformats.org/officeDocument/2006/relationships/slideLayout" Target="../slideLayouts/slideLayout51.xml"/><Relationship Id="rId4" Type="http://schemas.openxmlformats.org/officeDocument/2006/relationships/image" Target="../media/image133.jpeg"/></Relationships>
</file>

<file path=ppt/slides/_rels/slide84.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hyperlink" Target="https://wevaluenature.eu/" TargetMode="External"/><Relationship Id="rId7" Type="http://schemas.openxmlformats.org/officeDocument/2006/relationships/image" Target="../media/image136.png"/><Relationship Id="rId12" Type="http://schemas.openxmlformats.org/officeDocument/2006/relationships/image" Target="../media/image141.svg"/><Relationship Id="rId2" Type="http://schemas.openxmlformats.org/officeDocument/2006/relationships/notesSlide" Target="../notesSlides/notesSlide84.xml"/><Relationship Id="rId1" Type="http://schemas.openxmlformats.org/officeDocument/2006/relationships/slideLayout" Target="../slideLayouts/slideLayout51.xml"/><Relationship Id="rId6" Type="http://schemas.openxmlformats.org/officeDocument/2006/relationships/hyperlink" Target="https://docs.google.com/forms/d/e/1FAIpQLSdef40mzTChT2V6oLUCPH1hgwyY-_RZZ-Vl8dSzBCohaYjqVA/viewform" TargetMode="External"/><Relationship Id="rId11" Type="http://schemas.openxmlformats.org/officeDocument/2006/relationships/image" Target="../media/image140.png"/><Relationship Id="rId5" Type="http://schemas.openxmlformats.org/officeDocument/2006/relationships/image" Target="../media/image135.svg"/><Relationship Id="rId10" Type="http://schemas.openxmlformats.org/officeDocument/2006/relationships/image" Target="../media/image139.svg"/><Relationship Id="rId4" Type="http://schemas.openxmlformats.org/officeDocument/2006/relationships/image" Target="../media/image134.png"/><Relationship Id="rId9" Type="http://schemas.openxmlformats.org/officeDocument/2006/relationships/image" Target="../media/image138.png"/></Relationships>
</file>

<file path=ppt/slides/_rels/slide8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14.emf"/></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hyperlink" Target="https://naturalcapitalcoalition.org/natural-capital-protocol-food-and-beverage-sector-guide/" TargetMode="External"/><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naturalcapitalcoalition.org/wp-content/uploads/2016/07/NCC_Primer_WEB_2016-07-08.pdf" TargetMode="External"/><Relationship Id="rId11" Type="http://schemas.openxmlformats.org/officeDocument/2006/relationships/hyperlink" Target="http://teebweb.org/wp-content/uploads/2020/11/TEEBAgriFood-Operational-Guidelines.pdf" TargetMode="External"/><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19.svg"/><Relationship Id="rId9" Type="http://schemas.openxmlformats.org/officeDocument/2006/relationships/hyperlink" Target="https://naturalcapitalcoalition.org/natural-capital-protoco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ADF674-EBEA-438D-9BC2-C5C6B7228C4C}"/>
              </a:ext>
            </a:extLst>
          </p:cNvPr>
          <p:cNvPicPr>
            <a:picLocks noChangeAspect="1"/>
          </p:cNvPicPr>
          <p:nvPr/>
        </p:nvPicPr>
        <p:blipFill>
          <a:blip r:embed="rId3">
            <a:extLst>
              <a:ext uri="{28A0092B-C50C-407E-A947-70E740481C1C}">
                <a14:useLocalDpi xmlns:a14="http://schemas.microsoft.com/office/drawing/2010/main" val="0"/>
              </a:ext>
            </a:extLst>
          </a:blip>
          <a:srcRect l="4176" r="4176"/>
          <a:stretch/>
        </p:blipFill>
        <p:spPr>
          <a:xfrm>
            <a:off x="3189068" y="1362447"/>
            <a:ext cx="9041296" cy="5549160"/>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739869"/>
            <a:ext cx="6301409" cy="6236778"/>
          </a:xfrm>
          <a:prstGeom prst="rect">
            <a:avLst/>
          </a:prstGeom>
        </p:spPr>
      </p:pic>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9046"/>
            <a:ext cx="12192000" cy="1371493"/>
          </a:xfrm>
          <a:prstGeom prst="rect">
            <a:avLst/>
          </a:prstGeom>
        </p:spPr>
      </p:pic>
      <p:sp>
        <p:nvSpPr>
          <p:cNvPr id="8" name="Subtitle 2">
            <a:extLst>
              <a:ext uri="{FF2B5EF4-FFF2-40B4-BE49-F238E27FC236}">
                <a16:creationId xmlns:a16="http://schemas.microsoft.com/office/drawing/2014/main" id="{67B71D77-5916-4679-9B04-2FD369B8FEC6}"/>
              </a:ext>
            </a:extLst>
          </p:cNvPr>
          <p:cNvSpPr txBox="1">
            <a:spLocks/>
          </p:cNvSpPr>
          <p:nvPr/>
        </p:nvSpPr>
        <p:spPr>
          <a:xfrm>
            <a:off x="162187" y="3015218"/>
            <a:ext cx="4974016" cy="1928857"/>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Clr>
                <a:srgbClr val="23BAED"/>
              </a:buClr>
              <a:buFont typeface="Arial"/>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rgbClr val="23BAED"/>
              </a:buClr>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rgbClr val="23BAED"/>
              </a:buClr>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23BAED"/>
              </a:buClr>
              <a:buSzTx/>
              <a:buFont typeface="Arial"/>
              <a:buNone/>
              <a:tabLst/>
              <a:defRPr/>
            </a:pPr>
            <a:r>
              <a:rPr kumimoji="0" lang="en-GB" sz="3300" b="1" i="0" u="none" strike="noStrike" kern="1200" cap="none" spc="0" normalizeH="0" baseline="0" noProof="0" dirty="0">
                <a:ln>
                  <a:noFill/>
                </a:ln>
                <a:solidFill>
                  <a:srgbClr val="23BAED"/>
                </a:solidFill>
                <a:effectLst/>
                <a:uLnTx/>
                <a:uFillTx/>
                <a:latin typeface="Arial"/>
                <a:ea typeface="+mn-ea"/>
                <a:cs typeface="+mn-cs"/>
              </a:rPr>
              <a:t>Module 1 training</a:t>
            </a:r>
          </a:p>
          <a:p>
            <a:pPr>
              <a:lnSpc>
                <a:spcPct val="120000"/>
              </a:lnSpc>
              <a:defRPr/>
            </a:pPr>
            <a:r>
              <a:rPr lang="en-GB" sz="3300" b="1" dirty="0">
                <a:solidFill>
                  <a:srgbClr val="23BAED"/>
                </a:solidFill>
              </a:rPr>
              <a:t>Food &amp; Beverage sector</a:t>
            </a:r>
          </a:p>
          <a:p>
            <a:pPr>
              <a:lnSpc>
                <a:spcPct val="120000"/>
              </a:lnSpc>
              <a:defRPr/>
            </a:pPr>
            <a:r>
              <a:rPr lang="en-GB" i="1" dirty="0">
                <a:solidFill>
                  <a:srgbClr val="23BAED"/>
                </a:solidFill>
              </a:rPr>
              <a:t>Introducing natural capital</a:t>
            </a:r>
            <a:endParaRPr lang="en-GB" b="1" dirty="0">
              <a:solidFill>
                <a:srgbClr val="23BAED"/>
              </a:solidFill>
            </a:endParaRPr>
          </a:p>
          <a:p>
            <a:pPr marL="0" marR="0" lvl="0" indent="0" algn="ctr" defTabSz="914400" rtl="0" eaLnBrk="1" fontAlgn="auto" latinLnBrk="0" hangingPunct="1">
              <a:lnSpc>
                <a:spcPct val="120000"/>
              </a:lnSpc>
              <a:spcBef>
                <a:spcPts val="1000"/>
              </a:spcBef>
              <a:spcAft>
                <a:spcPts val="0"/>
              </a:spcAft>
              <a:buClr>
                <a:srgbClr val="23BAED"/>
              </a:buClr>
              <a:buSzTx/>
              <a:buFont typeface="Arial"/>
              <a:buNone/>
              <a:tabLst/>
              <a:defRPr/>
            </a:pPr>
            <a:endParaRPr kumimoji="0" lang="en-GB" sz="3300" b="1" i="0" u="none" strike="noStrike" kern="1200" cap="none" spc="0" normalizeH="0" baseline="0" noProof="0" dirty="0">
              <a:ln>
                <a:noFill/>
              </a:ln>
              <a:solidFill>
                <a:srgbClr val="23BAED"/>
              </a:solidFill>
              <a:effectLst/>
              <a:uLnTx/>
              <a:uFillTx/>
              <a:latin typeface="Arial"/>
              <a:ea typeface="+mn-ea"/>
              <a:cs typeface="+mn-cs"/>
            </a:endParaRPr>
          </a:p>
        </p:txBody>
      </p:sp>
      <p:sp>
        <p:nvSpPr>
          <p:cNvPr id="12" name="Title 1">
            <a:extLst>
              <a:ext uri="{FF2B5EF4-FFF2-40B4-BE49-F238E27FC236}">
                <a16:creationId xmlns:a16="http://schemas.microsoft.com/office/drawing/2014/main" id="{A497B63A-4DD9-49E9-8E5A-2144D2979F6A}"/>
              </a:ext>
            </a:extLst>
          </p:cNvPr>
          <p:cNvSpPr>
            <a:spLocks noGrp="1"/>
          </p:cNvSpPr>
          <p:nvPr>
            <p:ph type="ctrTitle"/>
          </p:nvPr>
        </p:nvSpPr>
        <p:spPr>
          <a:xfrm>
            <a:off x="346891" y="1638305"/>
            <a:ext cx="4120335" cy="1101055"/>
          </a:xfrm>
        </p:spPr>
        <p:txBody>
          <a:bodyPr>
            <a:noAutofit/>
          </a:bodyPr>
          <a:lstStyle/>
          <a:p>
            <a:r>
              <a:rPr lang="en-GB" sz="4000" dirty="0">
                <a:solidFill>
                  <a:schemeClr val="tx1">
                    <a:lumMod val="65000"/>
                    <a:lumOff val="35000"/>
                  </a:schemeClr>
                </a:solidFill>
              </a:rPr>
              <a:t>We Value Nature</a:t>
            </a:r>
            <a:endParaRPr lang="en-GB" sz="4000" dirty="0">
              <a:cs typeface="Arial"/>
            </a:endParaRPr>
          </a:p>
        </p:txBody>
      </p:sp>
      <p:sp>
        <p:nvSpPr>
          <p:cNvPr id="13" name="TextBox 5">
            <a:extLst>
              <a:ext uri="{FF2B5EF4-FFF2-40B4-BE49-F238E27FC236}">
                <a16:creationId xmlns:a16="http://schemas.microsoft.com/office/drawing/2014/main" id="{320E3DBA-444C-444D-89CD-F767CE9DCB15}"/>
              </a:ext>
            </a:extLst>
          </p:cNvPr>
          <p:cNvSpPr txBox="1"/>
          <p:nvPr/>
        </p:nvSpPr>
        <p:spPr>
          <a:xfrm>
            <a:off x="1434487" y="5219695"/>
            <a:ext cx="2429415" cy="968470"/>
          </a:xfrm>
          <a:prstGeom prst="rect">
            <a:avLst/>
          </a:prstGeom>
          <a:noFill/>
        </p:spPr>
        <p:txBody>
          <a:bodyPr wrap="square" rtlCol="0" anchor="t">
            <a:spAutoFit/>
          </a:bodyPr>
          <a:lstStyle/>
          <a:p>
            <a:pPr algn="ctr">
              <a:lnSpc>
                <a:spcPct val="90000"/>
              </a:lnSpc>
              <a:spcBef>
                <a:spcPts val="1001"/>
              </a:spcBef>
              <a:buClr>
                <a:srgbClr val="23BAED"/>
              </a:buClr>
            </a:pPr>
            <a:r>
              <a:rPr lang="en-GB" dirty="0">
                <a:solidFill>
                  <a:schemeClr val="tx1">
                    <a:lumMod val="65000"/>
                    <a:lumOff val="35000"/>
                  </a:schemeClr>
                </a:solidFill>
                <a:latin typeface="+mj-lt"/>
                <a:ea typeface="+mj-ea"/>
                <a:cs typeface="+mj-cs"/>
              </a:rPr>
              <a:t>2 hour training session</a:t>
            </a:r>
            <a:endParaRPr lang="en-GB" dirty="0">
              <a:solidFill>
                <a:schemeClr val="tx1">
                  <a:lumMod val="65000"/>
                  <a:lumOff val="35000"/>
                </a:schemeClr>
              </a:solidFill>
              <a:latin typeface="+mj-lt"/>
              <a:ea typeface="+mj-ea"/>
              <a:cs typeface="Arial"/>
            </a:endParaRPr>
          </a:p>
          <a:p>
            <a:pPr algn="ctr">
              <a:lnSpc>
                <a:spcPct val="90000"/>
              </a:lnSpc>
              <a:spcBef>
                <a:spcPts val="1001"/>
              </a:spcBef>
              <a:buClr>
                <a:srgbClr val="23BAED"/>
              </a:buClr>
            </a:pPr>
            <a:r>
              <a:rPr lang="en-GB" b="1" dirty="0">
                <a:solidFill>
                  <a:schemeClr val="tx1">
                    <a:lumMod val="65000"/>
                    <a:lumOff val="35000"/>
                  </a:schemeClr>
                </a:solidFill>
                <a:latin typeface="+mj-lt"/>
                <a:ea typeface="+mj-ea"/>
                <a:cs typeface="Arial"/>
              </a:rPr>
              <a:t>DATE</a:t>
            </a:r>
          </a:p>
        </p:txBody>
      </p:sp>
    </p:spTree>
    <p:extLst>
      <p:ext uri="{BB962C8B-B14F-4D97-AF65-F5344CB8AC3E}">
        <p14:creationId xmlns:p14="http://schemas.microsoft.com/office/powerpoint/2010/main" val="939732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95289-8F4F-488F-8CD8-54FF697FD015}"/>
              </a:ext>
            </a:extLst>
          </p:cNvPr>
          <p:cNvPicPr>
            <a:picLocks noChangeAspect="1"/>
          </p:cNvPicPr>
          <p:nvPr/>
        </p:nvPicPr>
        <p:blipFill rotWithShape="1">
          <a:blip r:embed="rId3"/>
          <a:srcRect b="9495"/>
          <a:stretch/>
        </p:blipFill>
        <p:spPr>
          <a:xfrm>
            <a:off x="1905001" y="685746"/>
            <a:ext cx="10287000" cy="6206836"/>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67604"/>
            <a:ext cx="5582232" cy="5524978"/>
          </a:xfrm>
          <a:prstGeom prst="rect">
            <a:avLst/>
          </a:prstGeom>
        </p:spPr>
      </p:pic>
      <p:sp>
        <p:nvSpPr>
          <p:cNvPr id="2" name="Title 1"/>
          <p:cNvSpPr>
            <a:spLocks noGrp="1"/>
          </p:cNvSpPr>
          <p:nvPr>
            <p:ph type="ctrTitle"/>
          </p:nvPr>
        </p:nvSpPr>
        <p:spPr>
          <a:xfrm>
            <a:off x="346889" y="2627103"/>
            <a:ext cx="4411541" cy="1603794"/>
          </a:xfrm>
        </p:spPr>
        <p:txBody>
          <a:bodyPr>
            <a:normAutofit/>
          </a:bodyPr>
          <a:lstStyle/>
          <a:p>
            <a:pPr algn="l"/>
            <a:r>
              <a:rPr lang="en-GB" sz="3600" b="1">
                <a:solidFill>
                  <a:srgbClr val="23BAED"/>
                </a:solidFill>
              </a:rPr>
              <a:t>Introductions</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2096450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normAutofit/>
          </a:bodyPr>
          <a:lstStyle/>
          <a:p>
            <a:r>
              <a:rPr lang="en-GB">
                <a:solidFill>
                  <a:srgbClr val="595959"/>
                </a:solidFill>
                <a:cs typeface="Arial"/>
              </a:rPr>
              <a:t>Who is your support team for today?</a:t>
            </a:r>
          </a:p>
        </p:txBody>
      </p:sp>
      <p:sp>
        <p:nvSpPr>
          <p:cNvPr id="5" name="TextBox 4">
            <a:extLst>
              <a:ext uri="{FF2B5EF4-FFF2-40B4-BE49-F238E27FC236}">
                <a16:creationId xmlns:a16="http://schemas.microsoft.com/office/drawing/2014/main" id="{EABC608D-9B4E-458D-BD2C-99CA15997231}"/>
              </a:ext>
            </a:extLst>
          </p:cNvPr>
          <p:cNvSpPr txBox="1"/>
          <p:nvPr/>
        </p:nvSpPr>
        <p:spPr>
          <a:xfrm>
            <a:off x="428977" y="3699988"/>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17" name="TextBox 16">
            <a:extLst>
              <a:ext uri="{FF2B5EF4-FFF2-40B4-BE49-F238E27FC236}">
                <a16:creationId xmlns:a16="http://schemas.microsoft.com/office/drawing/2014/main" id="{56FDA063-7312-CD40-BC87-9DCFE60EAB55}"/>
              </a:ext>
            </a:extLst>
          </p:cNvPr>
          <p:cNvSpPr txBox="1"/>
          <p:nvPr/>
        </p:nvSpPr>
        <p:spPr>
          <a:xfrm>
            <a:off x="428977" y="4345427"/>
            <a:ext cx="2390775" cy="707886"/>
          </a:xfrm>
          <a:prstGeom prst="rect">
            <a:avLst/>
          </a:prstGeom>
          <a:noFill/>
        </p:spPr>
        <p:txBody>
          <a:bodyPr wrap="square" rtlCol="0" anchor="t">
            <a:spAutoFit/>
          </a:bodyPr>
          <a:lstStyle/>
          <a:p>
            <a:pPr algn="ctr">
              <a:spcBef>
                <a:spcPts val="1001"/>
              </a:spcBef>
              <a:buClr>
                <a:srgbClr val="23BAED"/>
              </a:buClr>
            </a:pPr>
            <a:r>
              <a:rPr lang="en-GB" sz="2000" dirty="0">
                <a:solidFill>
                  <a:schemeClr val="tx1">
                    <a:lumMod val="65000"/>
                    <a:lumOff val="35000"/>
                  </a:schemeClr>
                </a:solidFill>
              </a:rPr>
              <a:t>[</a:t>
            </a:r>
            <a:r>
              <a:rPr lang="en-GB" sz="2000" i="1" dirty="0">
                <a:solidFill>
                  <a:schemeClr val="tx1">
                    <a:lumMod val="65000"/>
                    <a:lumOff val="35000"/>
                  </a:schemeClr>
                </a:solidFill>
              </a:rPr>
              <a:t>insert logo of organization</a:t>
            </a:r>
            <a:r>
              <a:rPr lang="en-GB" sz="2000" dirty="0">
                <a:solidFill>
                  <a:schemeClr val="tx1">
                    <a:lumMod val="65000"/>
                    <a:lumOff val="35000"/>
                  </a:schemeClr>
                </a:solidFill>
              </a:rPr>
              <a:t>]</a:t>
            </a:r>
            <a:endParaRPr lang="en-GB" sz="2000" dirty="0">
              <a:solidFill>
                <a:schemeClr val="tx1">
                  <a:lumMod val="65000"/>
                  <a:lumOff val="35000"/>
                </a:schemeClr>
              </a:solidFill>
              <a:cs typeface="Arial"/>
            </a:endParaRPr>
          </a:p>
        </p:txBody>
      </p:sp>
      <p:sp>
        <p:nvSpPr>
          <p:cNvPr id="18" name="Oval 17">
            <a:extLst>
              <a:ext uri="{FF2B5EF4-FFF2-40B4-BE49-F238E27FC236}">
                <a16:creationId xmlns:a16="http://schemas.microsoft.com/office/drawing/2014/main" id="{5C397DC4-B663-FF43-A73C-3F5AB43B0C74}"/>
              </a:ext>
            </a:extLst>
          </p:cNvPr>
          <p:cNvSpPr/>
          <p:nvPr/>
        </p:nvSpPr>
        <p:spPr>
          <a:xfrm>
            <a:off x="734993" y="1842537"/>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Box 18">
            <a:extLst>
              <a:ext uri="{FF2B5EF4-FFF2-40B4-BE49-F238E27FC236}">
                <a16:creationId xmlns:a16="http://schemas.microsoft.com/office/drawing/2014/main" id="{29D25604-D254-3C4E-ACEB-8D9CFC790D07}"/>
              </a:ext>
            </a:extLst>
          </p:cNvPr>
          <p:cNvSpPr txBox="1"/>
          <p:nvPr/>
        </p:nvSpPr>
        <p:spPr>
          <a:xfrm>
            <a:off x="1071911" y="2171529"/>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0" name="Oval 19">
            <a:extLst>
              <a:ext uri="{FF2B5EF4-FFF2-40B4-BE49-F238E27FC236}">
                <a16:creationId xmlns:a16="http://schemas.microsoft.com/office/drawing/2014/main" id="{1B9F6EBF-DB4D-9044-98D5-C445229BBABE}"/>
              </a:ext>
            </a:extLst>
          </p:cNvPr>
          <p:cNvSpPr/>
          <p:nvPr/>
        </p:nvSpPr>
        <p:spPr>
          <a:xfrm>
            <a:off x="5002626"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1" name="TextBox 20">
            <a:extLst>
              <a:ext uri="{FF2B5EF4-FFF2-40B4-BE49-F238E27FC236}">
                <a16:creationId xmlns:a16="http://schemas.microsoft.com/office/drawing/2014/main" id="{5AC98488-5BA6-6943-9468-61059435BC5C}"/>
              </a:ext>
            </a:extLst>
          </p:cNvPr>
          <p:cNvSpPr txBox="1"/>
          <p:nvPr/>
        </p:nvSpPr>
        <p:spPr>
          <a:xfrm>
            <a:off x="5339547"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2" name="Oval 21">
            <a:extLst>
              <a:ext uri="{FF2B5EF4-FFF2-40B4-BE49-F238E27FC236}">
                <a16:creationId xmlns:a16="http://schemas.microsoft.com/office/drawing/2014/main" id="{28D1D660-BFD7-7448-A808-1E27E5271F6E}"/>
              </a:ext>
            </a:extLst>
          </p:cNvPr>
          <p:cNvSpPr/>
          <p:nvPr/>
        </p:nvSpPr>
        <p:spPr>
          <a:xfrm>
            <a:off x="9270259"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TextBox 22">
            <a:extLst>
              <a:ext uri="{FF2B5EF4-FFF2-40B4-BE49-F238E27FC236}">
                <a16:creationId xmlns:a16="http://schemas.microsoft.com/office/drawing/2014/main" id="{D259CEDE-41D8-B842-9D6F-1FD4D463CA87}"/>
              </a:ext>
            </a:extLst>
          </p:cNvPr>
          <p:cNvSpPr txBox="1"/>
          <p:nvPr/>
        </p:nvSpPr>
        <p:spPr>
          <a:xfrm>
            <a:off x="9607181"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4" name="TextBox 23">
            <a:extLst>
              <a:ext uri="{FF2B5EF4-FFF2-40B4-BE49-F238E27FC236}">
                <a16:creationId xmlns:a16="http://schemas.microsoft.com/office/drawing/2014/main" id="{B91491EF-0892-7F4F-9588-8E84AFBB1226}"/>
              </a:ext>
            </a:extLst>
          </p:cNvPr>
          <p:cNvSpPr txBox="1"/>
          <p:nvPr/>
        </p:nvSpPr>
        <p:spPr>
          <a:xfrm>
            <a:off x="8964243" y="373373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5" name="TextBox 24">
            <a:extLst>
              <a:ext uri="{FF2B5EF4-FFF2-40B4-BE49-F238E27FC236}">
                <a16:creationId xmlns:a16="http://schemas.microsoft.com/office/drawing/2014/main" id="{842C780F-8882-ED4C-B2D5-1AD95E058AAC}"/>
              </a:ext>
            </a:extLst>
          </p:cNvPr>
          <p:cNvSpPr txBox="1"/>
          <p:nvPr/>
        </p:nvSpPr>
        <p:spPr>
          <a:xfrm>
            <a:off x="4696610" y="375799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6" name="TextBox 25">
            <a:extLst>
              <a:ext uri="{FF2B5EF4-FFF2-40B4-BE49-F238E27FC236}">
                <a16:creationId xmlns:a16="http://schemas.microsoft.com/office/drawing/2014/main" id="{DE1B55EE-AD2A-EB41-93B0-0E2DE9ED0E88}"/>
              </a:ext>
            </a:extLst>
          </p:cNvPr>
          <p:cNvSpPr txBox="1"/>
          <p:nvPr/>
        </p:nvSpPr>
        <p:spPr>
          <a:xfrm>
            <a:off x="9041139" y="4291656"/>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organization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27" name="TextBox 26">
            <a:extLst>
              <a:ext uri="{FF2B5EF4-FFF2-40B4-BE49-F238E27FC236}">
                <a16:creationId xmlns:a16="http://schemas.microsoft.com/office/drawing/2014/main" id="{F3D96547-2907-0D4D-A92B-9A525C97EA3A}"/>
              </a:ext>
            </a:extLst>
          </p:cNvPr>
          <p:cNvSpPr txBox="1"/>
          <p:nvPr/>
        </p:nvSpPr>
        <p:spPr>
          <a:xfrm>
            <a:off x="4735058"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organization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3" name="Slide Number Placeholder 2">
            <a:extLst>
              <a:ext uri="{FF2B5EF4-FFF2-40B4-BE49-F238E27FC236}">
                <a16:creationId xmlns:a16="http://schemas.microsoft.com/office/drawing/2014/main" id="{BEFBFD05-F87B-114B-9F69-9C490E8E1075}"/>
              </a:ext>
            </a:extLst>
          </p:cNvPr>
          <p:cNvSpPr>
            <a:spLocks noGrp="1"/>
          </p:cNvSpPr>
          <p:nvPr>
            <p:ph type="sldNum" sz="quarter" idx="12"/>
          </p:nvPr>
        </p:nvSpPr>
        <p:spPr/>
        <p:txBody>
          <a:bodyPr/>
          <a:lstStyle/>
          <a:p>
            <a:fld id="{971CEC84-1649-40CE-BFF6-7286506FEA08}" type="slidenum">
              <a:rPr lang="en-GB" smtClean="0"/>
              <a:pPr/>
              <a:t>11</a:t>
            </a:fld>
            <a:endParaRPr lang="en-GB"/>
          </a:p>
        </p:txBody>
      </p:sp>
    </p:spTree>
    <p:extLst>
      <p:ext uri="{BB962C8B-B14F-4D97-AF65-F5344CB8AC3E}">
        <p14:creationId xmlns:p14="http://schemas.microsoft.com/office/powerpoint/2010/main" val="4277668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4194" y="125352"/>
            <a:ext cx="11498123" cy="878150"/>
          </a:xfrm>
        </p:spPr>
        <p:txBody>
          <a:bodyPr/>
          <a:lstStyle/>
          <a:p>
            <a:r>
              <a:rPr lang="en-GB" dirty="0"/>
              <a:t>Introductions – who are you?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4294967295"/>
          </p:nvPr>
        </p:nvSpPr>
        <p:spPr>
          <a:xfrm>
            <a:off x="483464" y="1616448"/>
            <a:ext cx="11156085" cy="4067175"/>
          </a:xfrm>
        </p:spPr>
        <p:txBody>
          <a:bodyPr>
            <a:normAutofit/>
          </a:bodyPr>
          <a:lstStyle/>
          <a:p>
            <a:pPr>
              <a:lnSpc>
                <a:spcPct val="150000"/>
              </a:lnSpc>
            </a:pPr>
            <a:r>
              <a:rPr lang="en-US" b="1" dirty="0"/>
              <a:t>Please tell us more about you by sharing your:</a:t>
            </a:r>
          </a:p>
          <a:p>
            <a:pPr marL="457200" lvl="1" indent="0">
              <a:lnSpc>
                <a:spcPct val="150000"/>
              </a:lnSpc>
              <a:buNone/>
            </a:pPr>
            <a:endParaRPr lang="en-US" dirty="0"/>
          </a:p>
          <a:p>
            <a:pPr lvl="1">
              <a:lnSpc>
                <a:spcPct val="150000"/>
              </a:lnSpc>
            </a:pPr>
            <a:r>
              <a:rPr lang="en-US" dirty="0"/>
              <a:t>Role</a:t>
            </a:r>
          </a:p>
          <a:p>
            <a:pPr lvl="1">
              <a:lnSpc>
                <a:spcPct val="150000"/>
              </a:lnSpc>
            </a:pPr>
            <a:r>
              <a:rPr lang="en-US" dirty="0"/>
              <a:t>Any specific expectation(s) for today? </a:t>
            </a:r>
          </a:p>
        </p:txBody>
      </p:sp>
      <p:pic>
        <p:nvPicPr>
          <p:cNvPr id="5" name="Graphic 4" descr="Chat RTL">
            <a:extLst>
              <a:ext uri="{FF2B5EF4-FFF2-40B4-BE49-F238E27FC236}">
                <a16:creationId xmlns:a16="http://schemas.microsoft.com/office/drawing/2014/main" id="{FE839F38-53C3-47CD-AE7A-8D4DE8B54E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1326" y="107227"/>
            <a:ext cx="914400" cy="914400"/>
          </a:xfrm>
          <a:prstGeom prst="rect">
            <a:avLst/>
          </a:prstGeom>
        </p:spPr>
      </p:pic>
      <p:pic>
        <p:nvPicPr>
          <p:cNvPr id="6" name="Picture Placeholder 5" descr="Relation | CFF">
            <a:extLst>
              <a:ext uri="{FF2B5EF4-FFF2-40B4-BE49-F238E27FC236}">
                <a16:creationId xmlns:a16="http://schemas.microsoft.com/office/drawing/2014/main" id="{03052759-DADE-478E-A86A-17E8E0D1C5FC}"/>
              </a:ext>
            </a:extLst>
          </p:cNvPr>
          <p:cNvPicPr>
            <a:picLocks noChangeAspect="1"/>
          </p:cNvPicPr>
          <p:nvPr/>
        </p:nvPicPr>
        <p:blipFill rotWithShape="1">
          <a:blip r:embed="rId5">
            <a:extLst>
              <a:ext uri="{28A0092B-C50C-407E-A947-70E740481C1C}">
                <a14:useLocalDpi xmlns:a14="http://schemas.microsoft.com/office/drawing/2010/main" val="0"/>
              </a:ext>
            </a:extLst>
          </a:blip>
          <a:srcRect l="26080" t="1" b="315"/>
          <a:stretch/>
        </p:blipFill>
        <p:spPr>
          <a:xfrm>
            <a:off x="6967462" y="4459707"/>
            <a:ext cx="4562475" cy="485738"/>
          </a:xfrm>
          <a:prstGeom prst="rect">
            <a:avLst/>
          </a:prstGeom>
        </p:spPr>
      </p:pic>
      <p:sp>
        <p:nvSpPr>
          <p:cNvPr id="7" name="Oval 6">
            <a:extLst>
              <a:ext uri="{FF2B5EF4-FFF2-40B4-BE49-F238E27FC236}">
                <a16:creationId xmlns:a16="http://schemas.microsoft.com/office/drawing/2014/main" id="{BC601C15-8A49-4195-B971-0470C97EFA38}"/>
              </a:ext>
            </a:extLst>
          </p:cNvPr>
          <p:cNvSpPr/>
          <p:nvPr/>
        </p:nvSpPr>
        <p:spPr>
          <a:xfrm>
            <a:off x="7927247" y="4390409"/>
            <a:ext cx="690282" cy="624333"/>
          </a:xfrm>
          <a:prstGeom prst="ellipse">
            <a:avLst/>
          </a:prstGeom>
          <a:no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Slide Number Placeholder 3">
            <a:extLst>
              <a:ext uri="{FF2B5EF4-FFF2-40B4-BE49-F238E27FC236}">
                <a16:creationId xmlns:a16="http://schemas.microsoft.com/office/drawing/2014/main" id="{988EF6F7-DB20-4523-92DA-CA2AF4E2D60C}"/>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993643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2767D32-0456-4458-962D-40F26C90F4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2921" y="2194281"/>
            <a:ext cx="8258629" cy="3792685"/>
          </a:xfrm>
          <a:prstGeom prst="rect">
            <a:avLst/>
          </a:prstGeom>
        </p:spPr>
      </p:pic>
      <p:sp>
        <p:nvSpPr>
          <p:cNvPr id="2" name="Title 1"/>
          <p:cNvSpPr>
            <a:spLocks noGrp="1"/>
          </p:cNvSpPr>
          <p:nvPr>
            <p:ph type="title" idx="4294967295"/>
          </p:nvPr>
        </p:nvSpPr>
        <p:spPr>
          <a:xfrm>
            <a:off x="314194" y="125352"/>
            <a:ext cx="11498123" cy="878150"/>
          </a:xfrm>
        </p:spPr>
        <p:txBody>
          <a:bodyPr/>
          <a:lstStyle/>
          <a:p>
            <a:r>
              <a:rPr lang="en-GB"/>
              <a:t>Introductions – who are you?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4294967295"/>
          </p:nvPr>
        </p:nvSpPr>
        <p:spPr>
          <a:xfrm>
            <a:off x="314194" y="1395412"/>
            <a:ext cx="11156085" cy="4067175"/>
          </a:xfrm>
        </p:spPr>
        <p:txBody>
          <a:bodyPr>
            <a:normAutofit/>
          </a:bodyPr>
          <a:lstStyle/>
          <a:p>
            <a:pPr>
              <a:lnSpc>
                <a:spcPct val="150000"/>
              </a:lnSpc>
            </a:pPr>
            <a:r>
              <a:rPr lang="en-US" b="1"/>
              <a:t>Please tell us more about you by sharing your:</a:t>
            </a:r>
          </a:p>
          <a:p>
            <a:pPr lvl="1">
              <a:lnSpc>
                <a:spcPct val="150000"/>
              </a:lnSpc>
            </a:pPr>
            <a:r>
              <a:rPr lang="en-US"/>
              <a:t>Role in the supply chain</a:t>
            </a:r>
          </a:p>
          <a:p>
            <a:pPr marL="0" indent="0">
              <a:lnSpc>
                <a:spcPct val="150000"/>
              </a:lnSpc>
              <a:buNone/>
            </a:pPr>
            <a:endParaRPr lang="en-US" b="1"/>
          </a:p>
        </p:txBody>
      </p:sp>
      <p:pic>
        <p:nvPicPr>
          <p:cNvPr id="5" name="Graphic 4" descr="Chat RTL">
            <a:extLst>
              <a:ext uri="{FF2B5EF4-FFF2-40B4-BE49-F238E27FC236}">
                <a16:creationId xmlns:a16="http://schemas.microsoft.com/office/drawing/2014/main" id="{FE839F38-53C3-47CD-AE7A-8D4DE8B54E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1326" y="107227"/>
            <a:ext cx="914400" cy="914400"/>
          </a:xfrm>
          <a:prstGeom prst="rect">
            <a:avLst/>
          </a:prstGeom>
        </p:spPr>
      </p:pic>
      <p:pic>
        <p:nvPicPr>
          <p:cNvPr id="7" name="Picture Placeholder 5" descr="Relation | CFF">
            <a:extLst>
              <a:ext uri="{FF2B5EF4-FFF2-40B4-BE49-F238E27FC236}">
                <a16:creationId xmlns:a16="http://schemas.microsoft.com/office/drawing/2014/main" id="{D295791C-CC53-469B-B352-D6EBE5906DD4}"/>
              </a:ext>
            </a:extLst>
          </p:cNvPr>
          <p:cNvPicPr>
            <a:picLocks noChangeAspect="1"/>
          </p:cNvPicPr>
          <p:nvPr/>
        </p:nvPicPr>
        <p:blipFill rotWithShape="1">
          <a:blip r:embed="rId6">
            <a:extLst>
              <a:ext uri="{28A0092B-C50C-407E-A947-70E740481C1C}">
                <a14:useLocalDpi xmlns:a14="http://schemas.microsoft.com/office/drawing/2010/main" val="0"/>
              </a:ext>
            </a:extLst>
          </a:blip>
          <a:srcRect l="26080" t="1" b="315"/>
          <a:stretch/>
        </p:blipFill>
        <p:spPr>
          <a:xfrm>
            <a:off x="7315331" y="5299462"/>
            <a:ext cx="4562475" cy="485738"/>
          </a:xfrm>
          <a:prstGeom prst="rect">
            <a:avLst/>
          </a:prstGeom>
        </p:spPr>
      </p:pic>
      <p:sp>
        <p:nvSpPr>
          <p:cNvPr id="8" name="Oval 7">
            <a:extLst>
              <a:ext uri="{FF2B5EF4-FFF2-40B4-BE49-F238E27FC236}">
                <a16:creationId xmlns:a16="http://schemas.microsoft.com/office/drawing/2014/main" id="{CC7B6A0F-122C-44D8-ADC0-585AE24626CE}"/>
              </a:ext>
            </a:extLst>
          </p:cNvPr>
          <p:cNvSpPr/>
          <p:nvPr/>
        </p:nvSpPr>
        <p:spPr>
          <a:xfrm>
            <a:off x="8275116" y="5230164"/>
            <a:ext cx="690282" cy="624333"/>
          </a:xfrm>
          <a:prstGeom prst="ellipse">
            <a:avLst/>
          </a:prstGeom>
          <a:no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Slide Number Placeholder 3">
            <a:extLst>
              <a:ext uri="{FF2B5EF4-FFF2-40B4-BE49-F238E27FC236}">
                <a16:creationId xmlns:a16="http://schemas.microsoft.com/office/drawing/2014/main" id="{9A6E64FA-7C7D-457E-8B1A-2695486DCACA}"/>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132550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idx="4294967295"/>
          </p:nvPr>
        </p:nvSpPr>
        <p:spPr>
          <a:xfrm>
            <a:off x="314194" y="125352"/>
            <a:ext cx="11498123" cy="878150"/>
          </a:xfrm>
        </p:spPr>
        <p:txBody>
          <a:bodyPr/>
          <a:lstStyle/>
          <a:p>
            <a:r>
              <a:rPr lang="en-GB" dirty="0">
                <a:solidFill>
                  <a:srgbClr val="595959"/>
                </a:solidFill>
              </a:rPr>
              <a:t>Who is in the room?</a:t>
            </a:r>
            <a:endParaRPr lang="en-GB" dirty="0">
              <a:solidFill>
                <a:srgbClr val="595959"/>
              </a:solidFill>
              <a:highlight>
                <a:srgbClr val="FFFF00"/>
              </a:highlight>
            </a:endParaRPr>
          </a:p>
        </p:txBody>
      </p:sp>
      <p:graphicFrame>
        <p:nvGraphicFramePr>
          <p:cNvPr id="3" name="Table 3">
            <a:extLst>
              <a:ext uri="{FF2B5EF4-FFF2-40B4-BE49-F238E27FC236}">
                <a16:creationId xmlns:a16="http://schemas.microsoft.com/office/drawing/2014/main" id="{872D8730-59E0-404B-8FA6-B0AF84026531}"/>
              </a:ext>
            </a:extLst>
          </p:cNvPr>
          <p:cNvGraphicFramePr>
            <a:graphicFrameLocks noGrp="1"/>
          </p:cNvGraphicFramePr>
          <p:nvPr/>
        </p:nvGraphicFramePr>
        <p:xfrm>
          <a:off x="671744" y="1289787"/>
          <a:ext cx="10848512" cy="4427622"/>
        </p:xfrm>
        <a:graphic>
          <a:graphicData uri="http://schemas.openxmlformats.org/drawingml/2006/table">
            <a:tbl>
              <a:tblPr firstRow="1" bandRow="1">
                <a:tableStyleId>{5C22544A-7EE6-4342-B048-85BDC9FD1C3A}</a:tableStyleId>
              </a:tblPr>
              <a:tblGrid>
                <a:gridCol w="2712128">
                  <a:extLst>
                    <a:ext uri="{9D8B030D-6E8A-4147-A177-3AD203B41FA5}">
                      <a16:colId xmlns:a16="http://schemas.microsoft.com/office/drawing/2014/main" val="1024163962"/>
                    </a:ext>
                  </a:extLst>
                </a:gridCol>
                <a:gridCol w="2712128">
                  <a:extLst>
                    <a:ext uri="{9D8B030D-6E8A-4147-A177-3AD203B41FA5}">
                      <a16:colId xmlns:a16="http://schemas.microsoft.com/office/drawing/2014/main" val="411734954"/>
                    </a:ext>
                  </a:extLst>
                </a:gridCol>
                <a:gridCol w="2712128">
                  <a:extLst>
                    <a:ext uri="{9D8B030D-6E8A-4147-A177-3AD203B41FA5}">
                      <a16:colId xmlns:a16="http://schemas.microsoft.com/office/drawing/2014/main" val="2274719217"/>
                    </a:ext>
                  </a:extLst>
                </a:gridCol>
                <a:gridCol w="2712128">
                  <a:extLst>
                    <a:ext uri="{9D8B030D-6E8A-4147-A177-3AD203B41FA5}">
                      <a16:colId xmlns:a16="http://schemas.microsoft.com/office/drawing/2014/main" val="1777339843"/>
                    </a:ext>
                  </a:extLst>
                </a:gridCol>
              </a:tblGrid>
              <a:tr h="1057428">
                <a:tc>
                  <a:txBody>
                    <a:bodyPr/>
                    <a:lstStyle/>
                    <a:p>
                      <a:r>
                        <a:rPr lang="en-GB" sz="2000" b="0" i="0" dirty="0">
                          <a:solidFill>
                            <a:srgbClr val="595959"/>
                          </a:solidFill>
                        </a:rPr>
                        <a:t>NAME</a:t>
                      </a:r>
                    </a:p>
                    <a:p>
                      <a:r>
                        <a:rPr lang="en-GB" sz="2000" b="0" i="1" dirty="0">
                          <a:solidFill>
                            <a:srgbClr val="595959"/>
                          </a:solidFill>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r>
                        <a:rPr lang="en-GB" sz="2000" b="0" i="0" kern="1200" dirty="0">
                          <a:solidFill>
                            <a:srgbClr val="595959"/>
                          </a:solidFill>
                          <a:latin typeface="+mn-lt"/>
                          <a:ea typeface="+mn-ea"/>
                          <a:cs typeface="+mn-cs"/>
                        </a:rPr>
                        <a:t>NAME</a:t>
                      </a:r>
                    </a:p>
                    <a:p>
                      <a:pPr marL="0" algn="l" defTabSz="914400" rtl="0" eaLnBrk="1" latinLnBrk="0" hangingPunct="1"/>
                      <a:r>
                        <a:rPr lang="en-GB" sz="2000" b="0" i="1" kern="1200" dirty="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r>
                        <a:rPr lang="en-GB" sz="2000" b="0" kern="1200" dirty="0">
                          <a:solidFill>
                            <a:srgbClr val="595959"/>
                          </a:solidFill>
                          <a:latin typeface="+mn-lt"/>
                          <a:ea typeface="+mn-ea"/>
                          <a:cs typeface="+mn-cs"/>
                        </a:rPr>
                        <a:t>NAME</a:t>
                      </a:r>
                    </a:p>
                    <a:p>
                      <a:pPr marL="0" algn="l" defTabSz="914400" rtl="0" eaLnBrk="1" latinLnBrk="0" hangingPunct="1"/>
                      <a:r>
                        <a:rPr lang="en-GB" sz="2000" b="0" i="1" kern="1200" dirty="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1041663"/>
                  </a:ext>
                </a:extLst>
              </a:tr>
              <a:tr h="1134521">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extLst>
                  <a:ext uri="{0D108BD9-81ED-4DB2-BD59-A6C34878D82A}">
                    <a16:rowId xmlns:a16="http://schemas.microsoft.com/office/drawing/2014/main" val="1165259929"/>
                  </a:ext>
                </a:extLst>
              </a:tr>
              <a:tr h="1084469">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47049764"/>
                  </a:ext>
                </a:extLst>
              </a:tr>
              <a:tr h="1151204">
                <a:tc>
                  <a:txBody>
                    <a:bodyPr/>
                    <a:lstStyle/>
                    <a:p>
                      <a:pPr marL="0" algn="l" defTabSz="914400" rtl="0" eaLnBrk="1" latinLnBrk="0" hangingPunct="1"/>
                      <a:endParaRPr lang="fr-CH"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fontAlgn="ctr" latinLnBrk="0" hangingPunct="1"/>
                      <a:endParaRPr lang="fr-CH" sz="2000" b="0" i="1" kern="1200">
                        <a:solidFill>
                          <a:srgbClr val="595959"/>
                        </a:solidFill>
                        <a:latin typeface="+mn-lt"/>
                        <a:ea typeface="+mn-ea"/>
                        <a:cs typeface="+mn-cs"/>
                      </a:endParaRPr>
                    </a:p>
                  </a:txBody>
                  <a:tcPr marL="76201" marR="76201" marT="76201" marB="7620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4028084"/>
                  </a:ext>
                </a:extLst>
              </a:tr>
            </a:tbl>
          </a:graphicData>
        </a:graphic>
      </p:graphicFrame>
      <p:sp>
        <p:nvSpPr>
          <p:cNvPr id="5" name="Slide Number Placeholder 3">
            <a:extLst>
              <a:ext uri="{FF2B5EF4-FFF2-40B4-BE49-F238E27FC236}">
                <a16:creationId xmlns:a16="http://schemas.microsoft.com/office/drawing/2014/main" id="{0CF9D251-134A-41E8-8AAE-8CB8B8E14E30}"/>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09825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6" y="1616451"/>
            <a:ext cx="11156085" cy="4067175"/>
          </a:xfrm>
        </p:spPr>
        <p:txBody>
          <a:bodyPr vert="horz" lIns="91440" tIns="45720" rIns="91440" bIns="45720" rtlCol="0" anchor="t">
            <a:normAutofit/>
          </a:bodyPr>
          <a:lstStyle/>
          <a:p>
            <a:pPr marL="227965" indent="-227965">
              <a:lnSpc>
                <a:spcPct val="150000"/>
              </a:lnSpc>
            </a:pPr>
            <a:r>
              <a:rPr lang="en-US" b="1" dirty="0"/>
              <a:t>Ice breaker</a:t>
            </a:r>
            <a:endParaRPr lang="en-US" dirty="0"/>
          </a:p>
          <a:p>
            <a:pPr marL="456565" lvl="1" indent="0">
              <a:lnSpc>
                <a:spcPct val="150000"/>
              </a:lnSpc>
              <a:buNone/>
            </a:pPr>
            <a:endParaRPr lang="en-US" dirty="0">
              <a:cs typeface="Arial"/>
            </a:endParaRPr>
          </a:p>
          <a:p>
            <a:pPr marL="685165" lvl="1" indent="-227965">
              <a:lnSpc>
                <a:spcPct val="150000"/>
              </a:lnSpc>
            </a:pPr>
            <a:r>
              <a:rPr lang="en-US" dirty="0"/>
              <a:t>Please introduce yourselves by sharing your name, company, role and why you are interested in scoping a natural capital assessment</a:t>
            </a:r>
            <a:endParaRPr lang="en-US" dirty="0">
              <a:cs typeface="Arial"/>
            </a:endParaRPr>
          </a:p>
        </p:txBody>
      </p:sp>
      <p:sp>
        <p:nvSpPr>
          <p:cNvPr id="3" name="Oval 2">
            <a:extLst>
              <a:ext uri="{FF2B5EF4-FFF2-40B4-BE49-F238E27FC236}">
                <a16:creationId xmlns:a16="http://schemas.microsoft.com/office/drawing/2014/main" id="{7934B48E-D3C8-4F57-9469-3FD431E07F03}"/>
              </a:ext>
            </a:extLst>
          </p:cNvPr>
          <p:cNvSpPr/>
          <p:nvPr/>
        </p:nvSpPr>
        <p:spPr>
          <a:xfrm>
            <a:off x="9695764" y="125352"/>
            <a:ext cx="2223150" cy="206943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smtClean="0"/>
              <a:pPr/>
              <a:t>15</a:t>
            </a:fld>
            <a:endParaRPr lang="en-GB"/>
          </a:p>
        </p:txBody>
      </p:sp>
    </p:spTree>
    <p:extLst>
      <p:ext uri="{BB962C8B-B14F-4D97-AF65-F5344CB8AC3E}">
        <p14:creationId xmlns:p14="http://schemas.microsoft.com/office/powerpoint/2010/main" val="2410218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Agenda – 2 hour training</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974614982"/>
              </p:ext>
            </p:extLst>
          </p:nvPr>
        </p:nvGraphicFramePr>
        <p:xfrm>
          <a:off x="726633" y="1386031"/>
          <a:ext cx="10959960" cy="3917261"/>
        </p:xfrm>
        <a:graphic>
          <a:graphicData uri="http://schemas.openxmlformats.org/drawingml/2006/table">
            <a:tbl>
              <a:tblPr firstRow="1" bandRow="1">
                <a:tableStyleId>{5FD0F851-EC5A-4D38-B0AD-8093EC10F338}</a:tableStyleId>
              </a:tblPr>
              <a:tblGrid>
                <a:gridCol w="1270532">
                  <a:extLst>
                    <a:ext uri="{9D8B030D-6E8A-4147-A177-3AD203B41FA5}">
                      <a16:colId xmlns:a16="http://schemas.microsoft.com/office/drawing/2014/main" val="1023688113"/>
                    </a:ext>
                  </a:extLst>
                </a:gridCol>
                <a:gridCol w="9689428">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(xxx)</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dirty="0"/>
                        <a:t>Session</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nl-NL"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i="0" u="none" strike="noStrike" cap="none" dirty="0">
                          <a:solidFill>
                            <a:srgbClr val="23BAED"/>
                          </a:solidFill>
                          <a:latin typeface="Arial"/>
                          <a:ea typeface="Arial"/>
                          <a:cs typeface="Arial"/>
                          <a:sym typeface="Arial"/>
                        </a:rPr>
                        <a:t>Harmonizing approaches </a:t>
                      </a:r>
                      <a:r>
                        <a:rPr lang="en-US" sz="1600" b="0" kern="1200" dirty="0">
                          <a:solidFill>
                            <a:schemeClr val="tx1">
                              <a:lumMod val="65000"/>
                              <a:lumOff val="35000"/>
                            </a:schemeClr>
                          </a:solidFill>
                          <a:latin typeface="+mn-lt"/>
                          <a:ea typeface="+mn-ea"/>
                          <a:cs typeface="+mn-cs"/>
                          <a:sym typeface="Arial"/>
                        </a:rPr>
                        <a:t>– The Natural Capital Protocol &amp; linkages with other key concepts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0010390"/>
                  </a:ext>
                </a:extLst>
              </a:tr>
              <a:tr h="353086">
                <a:tc>
                  <a:txBody>
                    <a:bodyPr/>
                    <a:lstStyle/>
                    <a:p>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u="none" strike="noStrike" cap="none" dirty="0">
                          <a:solidFill>
                            <a:srgbClr val="595959"/>
                          </a:solidFill>
                          <a:latin typeface="+mn-lt"/>
                          <a:ea typeface="Arial"/>
                          <a:cs typeface="Arial"/>
                          <a:sym typeface="Arial"/>
                        </a:rPr>
                        <a:t>Setting the scene </a:t>
                      </a:r>
                      <a:r>
                        <a:rPr lang="en-US" sz="1600" u="none" strike="noStrike" cap="none" dirty="0">
                          <a:solidFill>
                            <a:srgbClr val="595959"/>
                          </a:solidFill>
                          <a:latin typeface="+mn-lt"/>
                          <a:ea typeface="Arial"/>
                          <a:cs typeface="Arial"/>
                          <a:sym typeface="Arial"/>
                        </a:rPr>
                        <a:t>– The challenges ahead &amp; keeping momentum</a:t>
                      </a:r>
                      <a:endParaRPr lang="en-US" sz="1600" b="1" u="none" strike="noStrike" cap="none" dirty="0">
                        <a:solidFill>
                          <a:srgbClr val="595959"/>
                        </a:solidFill>
                        <a:latin typeface="+mn-lt"/>
                        <a:ea typeface="Arial"/>
                        <a:cs typeface="Arial"/>
                        <a:sym typeface="Aria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86401">
                <a:tc>
                  <a:txBody>
                    <a:bodyPr/>
                    <a:lstStyle/>
                    <a:p>
                      <a:r>
                        <a:rPr lang="nl-NL"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What is natural capital </a:t>
                      </a:r>
                      <a:r>
                        <a:rPr lang="en-US" sz="1600" b="0" kern="1200" dirty="0">
                          <a:solidFill>
                            <a:schemeClr val="tx1">
                              <a:lumMod val="65000"/>
                              <a:lumOff val="35000"/>
                            </a:schemeClr>
                          </a:solidFill>
                          <a:latin typeface="+mn-lt"/>
                          <a:ea typeface="+mn-ea"/>
                          <a:cs typeface="+mn-cs"/>
                        </a:rPr>
                        <a:t>–</a:t>
                      </a:r>
                      <a:r>
                        <a:rPr lang="en-US" sz="1600" b="1" kern="1200" dirty="0">
                          <a:solidFill>
                            <a:schemeClr val="tx1">
                              <a:lumMod val="65000"/>
                              <a:lumOff val="35000"/>
                            </a:schemeClr>
                          </a:solidFill>
                          <a:latin typeface="+mn-lt"/>
                          <a:ea typeface="+mn-ea"/>
                          <a:cs typeface="+mn-cs"/>
                        </a:rPr>
                        <a:t> </a:t>
                      </a:r>
                      <a:r>
                        <a:rPr lang="en-GB" sz="1600" b="0" u="none" strike="noStrike" cap="none" dirty="0">
                          <a:solidFill>
                            <a:srgbClr val="595959"/>
                          </a:solidFill>
                          <a:latin typeface="+mn-lt"/>
                          <a:ea typeface="Arial"/>
                          <a:cs typeface="Arial"/>
                          <a:sym typeface="Arial"/>
                        </a:rPr>
                        <a:t>Introduction to the concept &amp; the business case</a:t>
                      </a:r>
                      <a:endParaRPr lang="en-US"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467145"/>
                  </a:ext>
                </a:extLst>
              </a:tr>
              <a:tr h="353086">
                <a:tc>
                  <a:txBody>
                    <a:bodyPr/>
                    <a:lstStyle/>
                    <a:p>
                      <a:r>
                        <a:rPr lang="en-US" sz="1600" kern="1200" dirty="0">
                          <a:solidFill>
                            <a:schemeClr val="tx1">
                              <a:lumMod val="65000"/>
                              <a:lumOff val="35000"/>
                            </a:schemeClr>
                          </a:solidFill>
                          <a:latin typeface="+mn-lt"/>
                          <a:ea typeface="+mn-ea"/>
                          <a:cs typeface="+mn-cs"/>
                        </a:rPr>
                        <a:t>25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dirty="0">
                          <a:solidFill>
                            <a:schemeClr val="tx1">
                              <a:lumMod val="65000"/>
                              <a:lumOff val="35000"/>
                            </a:schemeClr>
                          </a:solidFill>
                          <a:latin typeface="+mn-lt"/>
                          <a:ea typeface="+mn-ea"/>
                          <a:cs typeface="+mn-cs"/>
                        </a:rPr>
                        <a:t>Group discussion </a:t>
                      </a:r>
                      <a:r>
                        <a:rPr lang="en-US" sz="1600" kern="1200" dirty="0">
                          <a:solidFill>
                            <a:schemeClr val="tx1">
                              <a:lumMod val="65000"/>
                              <a:lumOff val="35000"/>
                            </a:schemeClr>
                          </a:solidFill>
                          <a:latin typeface="+mn-lt"/>
                          <a:ea typeface="+mn-ea"/>
                          <a:cs typeface="+mn-cs"/>
                        </a:rPr>
                        <a:t>– Natural capital impacts &amp; dependencies</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337033"/>
                  </a:ext>
                </a:extLst>
              </a:tr>
              <a:tr h="353086">
                <a:tc>
                  <a:txBody>
                    <a:bodyPr/>
                    <a:lstStyle/>
                    <a:p>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How can business apply natural capital – </a:t>
                      </a:r>
                      <a:r>
                        <a:rPr lang="en-US" sz="1600" b="0" kern="1200" dirty="0">
                          <a:solidFill>
                            <a:schemeClr val="tx1">
                              <a:lumMod val="65000"/>
                              <a:lumOff val="35000"/>
                            </a:schemeClr>
                          </a:solidFill>
                          <a:latin typeface="+mn-lt"/>
                          <a:ea typeface="+mn-ea"/>
                          <a:cs typeface="+mn-cs"/>
                        </a:rPr>
                        <a:t>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First step of a natural capital assessment –</a:t>
                      </a:r>
                      <a:r>
                        <a:rPr lang="en-US" sz="1600" b="0" kern="1200" dirty="0">
                          <a:solidFill>
                            <a:schemeClr val="tx1">
                              <a:lumMod val="65000"/>
                              <a:lumOff val="35000"/>
                            </a:schemeClr>
                          </a:solidFill>
                          <a:latin typeface="+mn-lt"/>
                          <a:ea typeface="+mn-ea"/>
                          <a:cs typeface="+mn-cs"/>
                        </a:rPr>
                        <a:t> Setting an objective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Case study presentation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8904661"/>
                  </a:ext>
                </a:extLst>
              </a:tr>
              <a:tr h="353086">
                <a:tc>
                  <a:txBody>
                    <a:bodyPr/>
                    <a:lstStyle/>
                    <a:p>
                      <a:r>
                        <a:rPr lang="en-US"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bl>
          </a:graphicData>
        </a:graphic>
      </p:graphicFrame>
      <p:sp>
        <p:nvSpPr>
          <p:cNvPr id="3" name="TextBox 2">
            <a:extLst>
              <a:ext uri="{FF2B5EF4-FFF2-40B4-BE49-F238E27FC236}">
                <a16:creationId xmlns:a16="http://schemas.microsoft.com/office/drawing/2014/main" id="{894F30FC-F6B3-490C-A244-BB9B2D2C4734}"/>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8" name="Slide Number Placeholder 3">
            <a:extLst>
              <a:ext uri="{FF2B5EF4-FFF2-40B4-BE49-F238E27FC236}">
                <a16:creationId xmlns:a16="http://schemas.microsoft.com/office/drawing/2014/main" id="{47D44FCF-EDCD-40E1-AE6E-A1C6DB372023}"/>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434696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ain traveling over a bridge&#10;&#10;Description automatically generated">
            <a:extLst>
              <a:ext uri="{FF2B5EF4-FFF2-40B4-BE49-F238E27FC236}">
                <a16:creationId xmlns:a16="http://schemas.microsoft.com/office/drawing/2014/main" id="{4908F3F8-8CC8-4061-85B1-F6D4225253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4999" y="0"/>
            <a:ext cx="10287000" cy="685800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439253" y="2794513"/>
            <a:ext cx="4411541" cy="1603794"/>
          </a:xfrm>
        </p:spPr>
        <p:txBody>
          <a:bodyPr>
            <a:normAutofit/>
          </a:bodyPr>
          <a:lstStyle/>
          <a:p>
            <a:pPr algn="l"/>
            <a:r>
              <a:rPr lang="en-GB" sz="3600" b="1" dirty="0">
                <a:solidFill>
                  <a:srgbClr val="23BAED"/>
                </a:solidFill>
              </a:rPr>
              <a:t>Harmonizing approaches</a:t>
            </a:r>
            <a:endParaRPr lang="en-GB" sz="3200" b="1" dirty="0">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3619340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a:xfrm>
            <a:off x="314194" y="125352"/>
            <a:ext cx="10816497" cy="878150"/>
          </a:xfrm>
        </p:spPr>
        <p:txBody>
          <a:bodyPr>
            <a:normAutofit/>
          </a:bodyPr>
          <a:lstStyle/>
          <a:p>
            <a:r>
              <a:rPr lang="en-GB" sz="3000" dirty="0"/>
              <a:t>What is the Natural Capital Protocol &amp; how does it work?</a:t>
            </a:r>
            <a:endParaRPr lang="en-US" sz="3000" dirty="0">
              <a:solidFill>
                <a:srgbClr val="595959"/>
              </a:solidFill>
            </a:endParaRPr>
          </a:p>
        </p:txBody>
      </p:sp>
      <p:sp>
        <p:nvSpPr>
          <p:cNvPr id="11" name="Tekstvak 10">
            <a:extLst>
              <a:ext uri="{FF2B5EF4-FFF2-40B4-BE49-F238E27FC236}">
                <a16:creationId xmlns:a16="http://schemas.microsoft.com/office/drawing/2014/main" id="{7FEA5EA2-6D75-45C2-B275-4D882C5D8C9A}"/>
              </a:ext>
            </a:extLst>
          </p:cNvPr>
          <p:cNvSpPr txBox="1"/>
          <p:nvPr/>
        </p:nvSpPr>
        <p:spPr>
          <a:xfrm>
            <a:off x="230588" y="1379836"/>
            <a:ext cx="11700021" cy="4813625"/>
          </a:xfrm>
          <a:prstGeom prst="rect">
            <a:avLst/>
          </a:prstGeom>
          <a:noFill/>
        </p:spPr>
        <p:txBody>
          <a:bodyPr wrap="square" rtlCol="0">
            <a:spAutoFit/>
          </a:bodyPr>
          <a:lstStyle/>
          <a:p>
            <a:r>
              <a:rPr lang="en-US" sz="1700" dirty="0">
                <a:solidFill>
                  <a:srgbClr val="595959"/>
                </a:solidFill>
                <a:latin typeface="Arial"/>
                <a:cs typeface="Arial"/>
                <a:sym typeface="Arial"/>
              </a:rPr>
              <a:t>The Natural Capital Protocol is an </a:t>
            </a:r>
            <a:r>
              <a:rPr lang="en-US" sz="1700" b="1" dirty="0">
                <a:solidFill>
                  <a:srgbClr val="23BAED"/>
                </a:solidFill>
                <a:latin typeface="Arial"/>
                <a:cs typeface="Arial"/>
                <a:sym typeface="Arial"/>
              </a:rPr>
              <a:t>internationally standardized decision-making framework </a:t>
            </a:r>
            <a:r>
              <a:rPr lang="en-US" sz="1700" dirty="0">
                <a:solidFill>
                  <a:srgbClr val="595959"/>
                </a:solidFill>
                <a:latin typeface="Arial"/>
                <a:cs typeface="Arial"/>
                <a:sym typeface="Arial"/>
              </a:rPr>
              <a:t>that enables organizations to </a:t>
            </a:r>
            <a:r>
              <a:rPr lang="en-US" sz="1700" b="1" dirty="0">
                <a:solidFill>
                  <a:srgbClr val="23BAED"/>
                </a:solidFill>
                <a:latin typeface="Arial"/>
                <a:cs typeface="Arial"/>
                <a:sym typeface="Arial"/>
              </a:rPr>
              <a:t>identify, measure and value </a:t>
            </a:r>
            <a:r>
              <a:rPr lang="en-US" sz="1700" dirty="0">
                <a:solidFill>
                  <a:srgbClr val="595959"/>
                </a:solidFill>
                <a:latin typeface="Arial"/>
                <a:cs typeface="Arial"/>
                <a:sym typeface="Arial"/>
              </a:rPr>
              <a:t>their </a:t>
            </a:r>
            <a:r>
              <a:rPr lang="en-US" sz="1700" b="1" dirty="0">
                <a:solidFill>
                  <a:srgbClr val="23BAED"/>
                </a:solidFill>
                <a:latin typeface="Arial"/>
                <a:cs typeface="Arial"/>
                <a:sym typeface="Arial"/>
              </a:rPr>
              <a:t>direct and indirect impacts and dependencies </a:t>
            </a:r>
            <a:r>
              <a:rPr lang="en-US" sz="1700" dirty="0">
                <a:solidFill>
                  <a:srgbClr val="595959"/>
                </a:solidFill>
                <a:latin typeface="Arial"/>
                <a:cs typeface="Arial"/>
                <a:sym typeface="Arial"/>
              </a:rPr>
              <a:t>on natural capital.</a:t>
            </a:r>
          </a:p>
          <a:p>
            <a:endParaRPr lang="en-US" sz="1700" dirty="0">
              <a:solidFill>
                <a:srgbClr val="595959"/>
              </a:solidFill>
              <a:latin typeface="Arial"/>
              <a:cs typeface="Arial"/>
              <a:sym typeface="Arial"/>
            </a:endParaRPr>
          </a:p>
          <a:p>
            <a:r>
              <a:rPr lang="en-US" sz="1700" dirty="0">
                <a:solidFill>
                  <a:srgbClr val="595959"/>
                </a:solidFill>
                <a:latin typeface="Arial"/>
                <a:cs typeface="Arial"/>
                <a:sym typeface="Arial"/>
              </a:rPr>
              <a:t>          Harmonizing approaches with the goal to </a:t>
            </a:r>
            <a:br>
              <a:rPr lang="en-US" sz="1700" dirty="0">
                <a:solidFill>
                  <a:srgbClr val="595959"/>
                </a:solidFill>
                <a:latin typeface="Arial"/>
                <a:cs typeface="Arial"/>
                <a:sym typeface="Arial"/>
              </a:rPr>
            </a:br>
            <a:r>
              <a:rPr lang="en-US" sz="1700" dirty="0">
                <a:solidFill>
                  <a:srgbClr val="595959"/>
                </a:solidFill>
                <a:latin typeface="Arial"/>
                <a:cs typeface="Arial"/>
                <a:sym typeface="Arial"/>
              </a:rPr>
              <a:t>mainstream natural capital into decision-making </a:t>
            </a:r>
            <a:br>
              <a:rPr lang="en-US" sz="1700" dirty="0">
                <a:solidFill>
                  <a:srgbClr val="595959"/>
                </a:solidFill>
                <a:latin typeface="Arial"/>
                <a:cs typeface="Arial"/>
                <a:sym typeface="Arial"/>
              </a:rPr>
            </a:br>
            <a:r>
              <a:rPr lang="en-US" sz="1700" dirty="0">
                <a:solidFill>
                  <a:srgbClr val="595959"/>
                </a:solidFill>
                <a:latin typeface="Arial"/>
                <a:cs typeface="Arial"/>
                <a:sym typeface="Arial"/>
              </a:rPr>
              <a:t>processes as to support </a:t>
            </a:r>
            <a:r>
              <a:rPr lang="en-US" sz="1700" b="1" dirty="0">
                <a:solidFill>
                  <a:srgbClr val="23BAED"/>
                </a:solidFill>
                <a:latin typeface="Arial"/>
                <a:cs typeface="Arial"/>
                <a:sym typeface="Arial"/>
              </a:rPr>
              <a:t>better informed decisions</a:t>
            </a:r>
            <a:br>
              <a:rPr lang="en-US" sz="1700" b="1" dirty="0">
                <a:solidFill>
                  <a:srgbClr val="23BAED"/>
                </a:solidFill>
                <a:latin typeface="Arial"/>
                <a:cs typeface="Arial"/>
                <a:sym typeface="Arial"/>
              </a:rPr>
            </a:br>
            <a:r>
              <a:rPr lang="en-US" sz="1700" dirty="0">
                <a:solidFill>
                  <a:srgbClr val="595959"/>
                </a:solidFill>
                <a:latin typeface="Arial"/>
                <a:cs typeface="Arial"/>
                <a:sym typeface="Arial"/>
              </a:rPr>
              <a:t>and to </a:t>
            </a:r>
            <a:r>
              <a:rPr lang="en-US" sz="1700" b="1" dirty="0">
                <a:solidFill>
                  <a:srgbClr val="23BAED"/>
                </a:solidFill>
                <a:latin typeface="Arial"/>
                <a:cs typeface="Arial"/>
                <a:sym typeface="Arial"/>
              </a:rPr>
              <a:t>deliver benefits </a:t>
            </a:r>
            <a:r>
              <a:rPr lang="en-US" sz="1700" dirty="0">
                <a:solidFill>
                  <a:srgbClr val="595959"/>
                </a:solidFill>
                <a:latin typeface="Arial"/>
                <a:cs typeface="Arial"/>
                <a:sym typeface="Arial"/>
              </a:rPr>
              <a:t>to employees, society, the </a:t>
            </a:r>
            <a:br>
              <a:rPr lang="en-US" sz="1700" dirty="0">
                <a:solidFill>
                  <a:srgbClr val="595959"/>
                </a:solidFill>
                <a:latin typeface="Arial"/>
                <a:cs typeface="Arial"/>
                <a:sym typeface="Arial"/>
              </a:rPr>
            </a:br>
            <a:r>
              <a:rPr lang="en-US" sz="1700" dirty="0">
                <a:solidFill>
                  <a:srgbClr val="595959"/>
                </a:solidFill>
                <a:latin typeface="Arial"/>
                <a:cs typeface="Arial"/>
                <a:sym typeface="Arial"/>
              </a:rPr>
              <a:t>broader economy, and the natural world.</a:t>
            </a:r>
          </a:p>
          <a:p>
            <a:endParaRPr lang="en-US" sz="1700" dirty="0">
              <a:solidFill>
                <a:srgbClr val="595959"/>
              </a:solidFill>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23BAED"/>
              </a:buClr>
              <a:buSzPts val="2400"/>
              <a:buFont typeface="Arial"/>
              <a:buChar char="•"/>
              <a:tabLst/>
              <a:defRPr/>
            </a:pPr>
            <a:r>
              <a:rPr lang="en-US" sz="1700" b="1" dirty="0">
                <a:solidFill>
                  <a:srgbClr val="23BAED"/>
                </a:solidFill>
                <a:latin typeface="Arial"/>
                <a:cs typeface="Arial"/>
                <a:sym typeface="Arial"/>
              </a:rPr>
              <a:t>4 stages </a:t>
            </a:r>
            <a:r>
              <a:rPr lang="en-US" sz="1700" dirty="0">
                <a:solidFill>
                  <a:srgbClr val="595959"/>
                </a:solidFill>
                <a:latin typeface="Arial"/>
                <a:cs typeface="Arial"/>
                <a:sym typeface="Arial"/>
              </a:rPr>
              <a:t>and</a:t>
            </a:r>
            <a:r>
              <a:rPr lang="en-US" sz="1700" b="1" dirty="0">
                <a:solidFill>
                  <a:srgbClr val="23BAED"/>
                </a:solidFill>
                <a:latin typeface="Arial"/>
                <a:cs typeface="Arial"/>
                <a:sym typeface="Arial"/>
              </a:rPr>
              <a:t> 9 steps</a:t>
            </a:r>
          </a:p>
          <a:p>
            <a:pPr marL="228600" marR="0" lvl="0" indent="-228600" algn="l" defTabSz="914400" rtl="0" eaLnBrk="1" fontAlgn="auto" latinLnBrk="0" hangingPunct="1">
              <a:lnSpc>
                <a:spcPct val="90000"/>
              </a:lnSpc>
              <a:spcBef>
                <a:spcPts val="1000"/>
              </a:spcBef>
              <a:spcAft>
                <a:spcPts val="0"/>
              </a:spcAft>
              <a:buClr>
                <a:srgbClr val="23BAED"/>
              </a:buClr>
              <a:buSzPts val="2400"/>
              <a:buFont typeface="Arial"/>
              <a:buChar char="•"/>
              <a:tabLst/>
              <a:defRPr/>
            </a:pPr>
            <a:r>
              <a:rPr lang="en-US" sz="1700" dirty="0">
                <a:solidFill>
                  <a:srgbClr val="595959"/>
                </a:solidFill>
                <a:latin typeface="Arial"/>
                <a:cs typeface="Arial"/>
                <a:sym typeface="Arial"/>
              </a:rPr>
              <a:t>Build upon </a:t>
            </a:r>
            <a:r>
              <a:rPr lang="en-US" sz="1700" b="1" dirty="0">
                <a:solidFill>
                  <a:srgbClr val="23BAED"/>
                </a:solidFill>
                <a:latin typeface="Arial"/>
                <a:cs typeface="Arial"/>
                <a:sym typeface="Arial"/>
              </a:rPr>
              <a:t>4 key principles</a:t>
            </a:r>
          </a:p>
          <a:p>
            <a:pPr marL="685800" lvl="1" indent="-228600">
              <a:lnSpc>
                <a:spcPct val="90000"/>
              </a:lnSpc>
              <a:spcBef>
                <a:spcPts val="1000"/>
              </a:spcBef>
              <a:buClr>
                <a:srgbClr val="23BAED"/>
              </a:buClr>
              <a:buSzPts val="2400"/>
              <a:buFont typeface="Arial"/>
              <a:buChar char="•"/>
              <a:defRPr/>
            </a:pPr>
            <a:r>
              <a:rPr lang="en-US" sz="1700" dirty="0">
                <a:solidFill>
                  <a:srgbClr val="595959"/>
                </a:solidFill>
                <a:latin typeface="Arial"/>
                <a:cs typeface="Arial"/>
                <a:sym typeface="Arial"/>
              </a:rPr>
              <a:t>Relevance</a:t>
            </a:r>
          </a:p>
          <a:p>
            <a:pPr marL="685800" lvl="1" indent="-228600">
              <a:lnSpc>
                <a:spcPct val="90000"/>
              </a:lnSpc>
              <a:spcBef>
                <a:spcPts val="1000"/>
              </a:spcBef>
              <a:buClr>
                <a:srgbClr val="23BAED"/>
              </a:buClr>
              <a:buSzPts val="2400"/>
              <a:buFont typeface="Arial"/>
              <a:buChar char="•"/>
              <a:defRPr/>
            </a:pPr>
            <a:r>
              <a:rPr lang="en-US" sz="1700" dirty="0">
                <a:solidFill>
                  <a:srgbClr val="595959"/>
                </a:solidFill>
                <a:latin typeface="Arial"/>
                <a:cs typeface="Arial"/>
                <a:sym typeface="Arial"/>
              </a:rPr>
              <a:t>Rigor</a:t>
            </a:r>
          </a:p>
          <a:p>
            <a:pPr marL="685800" lvl="1" indent="-228600">
              <a:lnSpc>
                <a:spcPct val="90000"/>
              </a:lnSpc>
              <a:spcBef>
                <a:spcPts val="1000"/>
              </a:spcBef>
              <a:buClr>
                <a:srgbClr val="23BAED"/>
              </a:buClr>
              <a:buSzPts val="2400"/>
              <a:buFont typeface="Arial"/>
              <a:buChar char="•"/>
              <a:defRPr/>
            </a:pPr>
            <a:r>
              <a:rPr lang="en-US" sz="1700" dirty="0">
                <a:solidFill>
                  <a:srgbClr val="595959"/>
                </a:solidFill>
                <a:latin typeface="Arial"/>
                <a:cs typeface="Arial"/>
                <a:sym typeface="Arial"/>
              </a:rPr>
              <a:t>Replicability</a:t>
            </a:r>
          </a:p>
          <a:p>
            <a:pPr marL="685800" lvl="1" indent="-228600">
              <a:lnSpc>
                <a:spcPct val="90000"/>
              </a:lnSpc>
              <a:spcBef>
                <a:spcPts val="1000"/>
              </a:spcBef>
              <a:buClr>
                <a:srgbClr val="23BAED"/>
              </a:buClr>
              <a:buSzPts val="2400"/>
              <a:buFont typeface="Arial"/>
              <a:buChar char="•"/>
              <a:defRPr/>
            </a:pPr>
            <a:r>
              <a:rPr lang="en-US" sz="1700" dirty="0">
                <a:solidFill>
                  <a:srgbClr val="595959"/>
                </a:solidFill>
                <a:latin typeface="Arial"/>
                <a:cs typeface="Arial"/>
                <a:sym typeface="Arial"/>
              </a:rPr>
              <a:t>Consistency</a:t>
            </a:r>
          </a:p>
          <a:p>
            <a:pPr marL="285750" indent="-285750">
              <a:buFont typeface="Arial" panose="020B0604020202020204" pitchFamily="34" charset="0"/>
              <a:buChar char="•"/>
            </a:pPr>
            <a:endParaRPr lang="en-US" sz="1200" b="0" i="0" dirty="0">
              <a:solidFill>
                <a:srgbClr val="202D2D"/>
              </a:solidFill>
              <a:effectLst/>
              <a:latin typeface="+mj-lt"/>
            </a:endParaRPr>
          </a:p>
        </p:txBody>
      </p:sp>
      <p:pic>
        <p:nvPicPr>
          <p:cNvPr id="13" name="Picture 3">
            <a:extLst>
              <a:ext uri="{FF2B5EF4-FFF2-40B4-BE49-F238E27FC236}">
                <a16:creationId xmlns:a16="http://schemas.microsoft.com/office/drawing/2014/main" id="{A5FF8F65-D6E5-4B6C-B25C-E7A25EA92C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42"/>
          <a:stretch/>
        </p:blipFill>
        <p:spPr>
          <a:xfrm>
            <a:off x="5337502" y="2017442"/>
            <a:ext cx="6854498" cy="3189450"/>
          </a:xfrm>
          <a:prstGeom prst="rect">
            <a:avLst/>
          </a:prstGeom>
        </p:spPr>
      </p:pic>
      <p:sp>
        <p:nvSpPr>
          <p:cNvPr id="14" name="Google Shape;1337;p76">
            <a:extLst>
              <a:ext uri="{FF2B5EF4-FFF2-40B4-BE49-F238E27FC236}">
                <a16:creationId xmlns:a16="http://schemas.microsoft.com/office/drawing/2014/main" id="{60EAF54D-723D-4FA8-B72C-4C6BA6694B8C}"/>
              </a:ext>
            </a:extLst>
          </p:cNvPr>
          <p:cNvSpPr/>
          <p:nvPr/>
        </p:nvSpPr>
        <p:spPr>
          <a:xfrm>
            <a:off x="351265" y="2198499"/>
            <a:ext cx="499462" cy="253573"/>
          </a:xfrm>
          <a:prstGeom prst="rightArrow">
            <a:avLst>
              <a:gd name="adj1" fmla="val 50000"/>
              <a:gd name="adj2" fmla="val 50000"/>
            </a:avLst>
          </a:prstGeom>
          <a:solidFill>
            <a:srgbClr val="21BA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Pijl: gekromd omhoog 16">
            <a:extLst>
              <a:ext uri="{FF2B5EF4-FFF2-40B4-BE49-F238E27FC236}">
                <a16:creationId xmlns:a16="http://schemas.microsoft.com/office/drawing/2014/main" id="{892AEC92-AB69-441C-BCB3-C9B630893269}"/>
              </a:ext>
            </a:extLst>
          </p:cNvPr>
          <p:cNvSpPr>
            <a:spLocks/>
          </p:cNvSpPr>
          <p:nvPr/>
        </p:nvSpPr>
        <p:spPr>
          <a:xfrm flipH="1">
            <a:off x="5766691" y="5206892"/>
            <a:ext cx="5364000" cy="950374"/>
          </a:xfrm>
          <a:prstGeom prst="curved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dirty="0">
              <a:solidFill>
                <a:schemeClr val="tx1"/>
              </a:solidFill>
            </a:endParaRPr>
          </a:p>
        </p:txBody>
      </p:sp>
      <p:sp>
        <p:nvSpPr>
          <p:cNvPr id="8" name="Slide Number Placeholder 3">
            <a:extLst>
              <a:ext uri="{FF2B5EF4-FFF2-40B4-BE49-F238E27FC236}">
                <a16:creationId xmlns:a16="http://schemas.microsoft.com/office/drawing/2014/main" id="{027103C7-1A89-49C9-8CEC-2DB78A14FDBD}"/>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Teardrop 2">
            <a:extLst>
              <a:ext uri="{FF2B5EF4-FFF2-40B4-BE49-F238E27FC236}">
                <a16:creationId xmlns:a16="http://schemas.microsoft.com/office/drawing/2014/main" id="{96FBE2BE-0482-4F87-84B7-4EF6D4E608E3}"/>
              </a:ext>
            </a:extLst>
          </p:cNvPr>
          <p:cNvSpPr/>
          <p:nvPr/>
        </p:nvSpPr>
        <p:spPr>
          <a:xfrm>
            <a:off x="10476968" y="137551"/>
            <a:ext cx="1595148" cy="150570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20">
            <a:extLst>
              <a:ext uri="{FF2B5EF4-FFF2-40B4-BE49-F238E27FC236}">
                <a16:creationId xmlns:a16="http://schemas.microsoft.com/office/drawing/2014/main" id="{9C3640A4-AF22-4A54-A006-C35C387C0B6A}"/>
              </a:ext>
            </a:extLst>
          </p:cNvPr>
          <p:cNvSpPr txBox="1"/>
          <p:nvPr/>
        </p:nvSpPr>
        <p:spPr>
          <a:xfrm>
            <a:off x="10568457" y="294464"/>
            <a:ext cx="1503661" cy="1246495"/>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6 </a:t>
            </a:r>
            <a:r>
              <a:rPr lang="en-GB" sz="1500" dirty="0">
                <a:solidFill>
                  <a:schemeClr val="bg1"/>
                </a:solidFill>
              </a:rPr>
              <a:t>of your workbook </a:t>
            </a:r>
            <a:r>
              <a:rPr lang="en-GB" sz="1500" b="1" dirty="0">
                <a:solidFill>
                  <a:schemeClr val="bg1"/>
                </a:solidFill>
              </a:rPr>
              <a:t>p. 2 &amp; 6 </a:t>
            </a:r>
            <a:r>
              <a:rPr lang="en-GB" sz="1500" dirty="0">
                <a:solidFill>
                  <a:schemeClr val="bg1"/>
                </a:solidFill>
              </a:rPr>
              <a:t>of the </a:t>
            </a:r>
            <a:r>
              <a:rPr lang="en-GB" sz="1500" dirty="0">
                <a:solidFill>
                  <a:schemeClr val="bg1"/>
                </a:solidFill>
                <a:hlinkClick r:id="rId4">
                  <a:extLst>
                    <a:ext uri="{A12FA001-AC4F-418D-AE19-62706E023703}">
                      <ahyp:hlinkClr xmlns:ahyp="http://schemas.microsoft.com/office/drawing/2018/hyperlinkcolor" val="tx"/>
                    </a:ext>
                  </a:extLst>
                </a:hlinkClick>
              </a:rPr>
              <a:t>Natural Capital Protocol</a:t>
            </a:r>
            <a:r>
              <a:rPr lang="en-GB" sz="1500" dirty="0">
                <a:solidFill>
                  <a:schemeClr val="bg1"/>
                </a:solidFill>
              </a:rPr>
              <a:t> </a:t>
            </a:r>
          </a:p>
        </p:txBody>
      </p:sp>
    </p:spTree>
    <p:extLst>
      <p:ext uri="{BB962C8B-B14F-4D97-AF65-F5344CB8AC3E}">
        <p14:creationId xmlns:p14="http://schemas.microsoft.com/office/powerpoint/2010/main" val="754131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dirty="0">
                <a:solidFill>
                  <a:srgbClr val="595959"/>
                </a:solidFill>
              </a:rPr>
              <a:t>The Natural Capital Protocol</a:t>
            </a:r>
            <a:endParaRPr lang="en-US" dirty="0">
              <a:solidFill>
                <a:srgbClr val="595959"/>
              </a:solidFill>
            </a:endParaRPr>
          </a:p>
        </p:txBody>
      </p:sp>
      <p:sp>
        <p:nvSpPr>
          <p:cNvPr id="15" name="TextBox 11">
            <a:extLst>
              <a:ext uri="{FF2B5EF4-FFF2-40B4-BE49-F238E27FC236}">
                <a16:creationId xmlns:a16="http://schemas.microsoft.com/office/drawing/2014/main" id="{AAD45706-055C-4B28-82B1-0FA142A677E0}"/>
              </a:ext>
            </a:extLst>
          </p:cNvPr>
          <p:cNvSpPr txBox="1"/>
          <p:nvPr/>
        </p:nvSpPr>
        <p:spPr>
          <a:xfrm>
            <a:off x="9743401" y="5433229"/>
            <a:ext cx="2448599"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 </a:t>
            </a:r>
            <a:br>
              <a:rPr lang="en-GB" sz="1200" dirty="0">
                <a:solidFill>
                  <a:prstClr val="black">
                    <a:lumMod val="65000"/>
                    <a:lumOff val="35000"/>
                  </a:prstClr>
                </a:solidFill>
                <a:latin typeface="Arial"/>
              </a:rPr>
            </a:br>
            <a:r>
              <a:rPr lang="en-GB" sz="1200" dirty="0">
                <a:solidFill>
                  <a:prstClr val="black">
                    <a:lumMod val="65000"/>
                    <a:lumOff val="35000"/>
                  </a:prstClr>
                </a:solidFill>
                <a:latin typeface="Arial"/>
              </a:rPr>
              <a:t>A primer for business, 2016</a:t>
            </a:r>
          </a:p>
        </p:txBody>
      </p:sp>
      <p:pic>
        <p:nvPicPr>
          <p:cNvPr id="4" name="Afbeelding 3">
            <a:hlinkClick r:id="rId3"/>
            <a:extLst>
              <a:ext uri="{FF2B5EF4-FFF2-40B4-BE49-F238E27FC236}">
                <a16:creationId xmlns:a16="http://schemas.microsoft.com/office/drawing/2014/main" id="{9C58F868-A87C-4A27-A7D9-EAF7AAB96BB7}"/>
              </a:ext>
            </a:extLst>
          </p:cNvPr>
          <p:cNvPicPr>
            <a:picLocks noChangeAspect="1"/>
          </p:cNvPicPr>
          <p:nvPr/>
        </p:nvPicPr>
        <p:blipFill>
          <a:blip r:embed="rId4"/>
          <a:stretch>
            <a:fillRect/>
          </a:stretch>
        </p:blipFill>
        <p:spPr>
          <a:xfrm>
            <a:off x="4439937" y="1204345"/>
            <a:ext cx="5229724" cy="4742168"/>
          </a:xfrm>
          <a:prstGeom prst="rect">
            <a:avLst/>
          </a:prstGeom>
        </p:spPr>
      </p:pic>
      <p:sp>
        <p:nvSpPr>
          <p:cNvPr id="12" name="Tekstvak 11">
            <a:extLst>
              <a:ext uri="{FF2B5EF4-FFF2-40B4-BE49-F238E27FC236}">
                <a16:creationId xmlns:a16="http://schemas.microsoft.com/office/drawing/2014/main" id="{9AE82207-8EFD-4BE7-88A4-E27CE68F39C8}"/>
              </a:ext>
            </a:extLst>
          </p:cNvPr>
          <p:cNvSpPr txBox="1"/>
          <p:nvPr/>
        </p:nvSpPr>
        <p:spPr>
          <a:xfrm>
            <a:off x="444472" y="2806440"/>
            <a:ext cx="3787906" cy="1015663"/>
          </a:xfrm>
          <a:prstGeom prst="rect">
            <a:avLst/>
          </a:prstGeom>
          <a:noFill/>
        </p:spPr>
        <p:txBody>
          <a:bodyPr wrap="square">
            <a:spAutoFit/>
          </a:bodyPr>
          <a:lstStyle/>
          <a:p>
            <a:pPr algn="ctr"/>
            <a:r>
              <a:rPr lang="en-US" sz="3000" b="1" dirty="0">
                <a:solidFill>
                  <a:srgbClr val="23BAED"/>
                </a:solidFill>
                <a:latin typeface="Arial"/>
                <a:cs typeface="Arial"/>
                <a:sym typeface="Arial"/>
              </a:rPr>
              <a:t>What is it </a:t>
            </a:r>
          </a:p>
          <a:p>
            <a:pPr algn="ctr"/>
            <a:r>
              <a:rPr lang="en-US" sz="3000" b="1" dirty="0">
                <a:solidFill>
                  <a:srgbClr val="23BAED"/>
                </a:solidFill>
                <a:latin typeface="Arial"/>
                <a:cs typeface="Arial"/>
                <a:sym typeface="Arial"/>
              </a:rPr>
              <a:t>and what is it not?</a:t>
            </a:r>
            <a:endParaRPr lang="nl-NL" sz="3000" dirty="0"/>
          </a:p>
        </p:txBody>
      </p:sp>
      <p:sp>
        <p:nvSpPr>
          <p:cNvPr id="8" name="Slide Number Placeholder 3">
            <a:extLst>
              <a:ext uri="{FF2B5EF4-FFF2-40B4-BE49-F238E27FC236}">
                <a16:creationId xmlns:a16="http://schemas.microsoft.com/office/drawing/2014/main" id="{671F1C8D-F3B3-412C-B177-AB08E430293C}"/>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Teardrop 2">
            <a:extLst>
              <a:ext uri="{FF2B5EF4-FFF2-40B4-BE49-F238E27FC236}">
                <a16:creationId xmlns:a16="http://schemas.microsoft.com/office/drawing/2014/main" id="{C37045F7-54AE-45A0-94F7-5CD6A7EAABD0}"/>
              </a:ext>
            </a:extLst>
          </p:cNvPr>
          <p:cNvSpPr/>
          <p:nvPr/>
        </p:nvSpPr>
        <p:spPr>
          <a:xfrm>
            <a:off x="10476968" y="137551"/>
            <a:ext cx="1595148" cy="106679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20">
            <a:extLst>
              <a:ext uri="{FF2B5EF4-FFF2-40B4-BE49-F238E27FC236}">
                <a16:creationId xmlns:a16="http://schemas.microsoft.com/office/drawing/2014/main" id="{C5A1954D-0ED9-479D-ADFF-F4D76F17978E}"/>
              </a:ext>
            </a:extLst>
          </p:cNvPr>
          <p:cNvSpPr txBox="1"/>
          <p:nvPr/>
        </p:nvSpPr>
        <p:spPr>
          <a:xfrm>
            <a:off x="10568455" y="393949"/>
            <a:ext cx="1503661" cy="553998"/>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7 </a:t>
            </a:r>
            <a:r>
              <a:rPr lang="en-GB" sz="1500" dirty="0">
                <a:solidFill>
                  <a:schemeClr val="bg1"/>
                </a:solidFill>
              </a:rPr>
              <a:t>of your workbook</a:t>
            </a:r>
          </a:p>
        </p:txBody>
      </p:sp>
    </p:spTree>
    <p:extLst>
      <p:ext uri="{BB962C8B-B14F-4D97-AF65-F5344CB8AC3E}">
        <p14:creationId xmlns:p14="http://schemas.microsoft.com/office/powerpoint/2010/main" val="3302043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a:t>We Value Nature – Who are we?</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4294967295"/>
          </p:nvPr>
        </p:nvSpPr>
        <p:spPr>
          <a:xfrm>
            <a:off x="207204" y="1222183"/>
            <a:ext cx="11712102" cy="1146814"/>
          </a:xfrm>
        </p:spPr>
        <p:txBody>
          <a:bodyPr>
            <a:normAutofit/>
          </a:bodyPr>
          <a:lstStyle/>
          <a:p>
            <a:pPr marL="0" indent="0">
              <a:lnSpc>
                <a:spcPct val="150000"/>
              </a:lnSpc>
              <a:buNone/>
            </a:pPr>
            <a:r>
              <a:rPr lang="en-GB" sz="2200" dirty="0"/>
              <a:t>We Value Nature is a campaign </a:t>
            </a:r>
            <a:r>
              <a:rPr lang="en-GB" sz="2200" b="1" dirty="0"/>
              <a:t>supporting businesses </a:t>
            </a:r>
            <a:r>
              <a:rPr lang="en-GB" sz="2200" dirty="0"/>
              <a:t>and the </a:t>
            </a:r>
            <a:r>
              <a:rPr lang="en-GB" sz="2200" b="1" dirty="0"/>
              <a:t>natural capital community</a:t>
            </a:r>
            <a:r>
              <a:rPr lang="en-GB" sz="2200" dirty="0"/>
              <a:t> to </a:t>
            </a:r>
            <a:r>
              <a:rPr lang="en-GB" sz="2200" b="1" dirty="0"/>
              <a:t>make valuing nature the new normal </a:t>
            </a:r>
            <a:r>
              <a:rPr lang="en-GB" sz="2200" dirty="0"/>
              <a:t>for business across Europe, by</a:t>
            </a:r>
            <a:r>
              <a:rPr lang="en-GB" sz="2200" dirty="0">
                <a:solidFill>
                  <a:schemeClr val="accent1">
                    <a:lumMod val="50000"/>
                  </a:schemeClr>
                </a:solidFill>
                <a:latin typeface="Arial" panose="020B0604020202020204" pitchFamily="34" charset="0"/>
                <a:cs typeface="Arial" panose="020B0604020202020204" pitchFamily="34" charset="0"/>
              </a:rPr>
              <a:t>:</a:t>
            </a:r>
          </a:p>
        </p:txBody>
      </p:sp>
      <p:pic>
        <p:nvPicPr>
          <p:cNvPr id="7" name="Picture 6" descr="A close up of a logo&#10;&#10;Description automatically generated">
            <a:extLst>
              <a:ext uri="{FF2B5EF4-FFF2-40B4-BE49-F238E27FC236}">
                <a16:creationId xmlns:a16="http://schemas.microsoft.com/office/drawing/2014/main" id="{3CEB6092-4B4C-4384-AE18-D8A7B79B0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19" b="7294"/>
          <a:stretch/>
        </p:blipFill>
        <p:spPr>
          <a:xfrm>
            <a:off x="3576159" y="5322138"/>
            <a:ext cx="5039680" cy="1410510"/>
          </a:xfrm>
          <a:prstGeom prst="rect">
            <a:avLst/>
          </a:prstGeom>
        </p:spPr>
      </p:pic>
      <p:sp>
        <p:nvSpPr>
          <p:cNvPr id="3" name="TextBox 2">
            <a:extLst>
              <a:ext uri="{FF2B5EF4-FFF2-40B4-BE49-F238E27FC236}">
                <a16:creationId xmlns:a16="http://schemas.microsoft.com/office/drawing/2014/main" id="{AD469F9E-D08B-4C2D-AC7B-D6649D664E25}"/>
              </a:ext>
            </a:extLst>
          </p:cNvPr>
          <p:cNvSpPr txBox="1"/>
          <p:nvPr/>
        </p:nvSpPr>
        <p:spPr>
          <a:xfrm>
            <a:off x="239949" y="2498103"/>
            <a:ext cx="11712101" cy="2582245"/>
          </a:xfrm>
          <a:prstGeom prst="rect">
            <a:avLst/>
          </a:prstGeom>
          <a:noFill/>
        </p:spPr>
        <p:txBody>
          <a:bodyPr wrap="square" rtlCol="0">
            <a:spAutoFit/>
          </a:bodyPr>
          <a:lstStyle/>
          <a:p>
            <a:pPr marL="457200" lvl="0" indent="-457200" algn="ctr">
              <a:spcBef>
                <a:spcPts val="1000"/>
              </a:spcBef>
              <a:buClr>
                <a:srgbClr val="23BAED"/>
              </a:buClr>
              <a:buFont typeface="+mj-lt"/>
              <a:buAutoNum type="arabicPeriod"/>
            </a:pPr>
            <a:r>
              <a:rPr lang="en-GB" sz="2200">
                <a:solidFill>
                  <a:prstClr val="black">
                    <a:lumMod val="65000"/>
                    <a:lumOff val="35000"/>
                  </a:prstClr>
                </a:solidFill>
              </a:rPr>
              <a:t>Sharing</a:t>
            </a:r>
            <a:r>
              <a:rPr lang="en-GB" sz="2200" b="1">
                <a:solidFill>
                  <a:prstClr val="black">
                    <a:lumMod val="65000"/>
                    <a:lumOff val="35000"/>
                  </a:prstClr>
                </a:solidFill>
              </a:rPr>
              <a:t> research, resources &amp; best practices</a:t>
            </a:r>
            <a:r>
              <a:rPr lang="en-GB" sz="2200">
                <a:solidFill>
                  <a:prstClr val="black">
                    <a:lumMod val="65000"/>
                    <a:lumOff val="35000"/>
                  </a:prstClr>
                </a:solidFill>
              </a:rPr>
              <a:t>;</a:t>
            </a:r>
          </a:p>
          <a:p>
            <a:pPr marL="457200" lvl="0" indent="-457200" algn="ctr">
              <a:spcBef>
                <a:spcPts val="1000"/>
              </a:spcBef>
              <a:buClr>
                <a:srgbClr val="23BAED"/>
              </a:buClr>
              <a:buFont typeface="+mj-lt"/>
              <a:buAutoNum type="arabicPeriod"/>
            </a:pPr>
            <a:r>
              <a:rPr lang="en-GB" sz="2200">
                <a:solidFill>
                  <a:prstClr val="black">
                    <a:lumMod val="65000"/>
                    <a:lumOff val="35000"/>
                  </a:prstClr>
                </a:solidFill>
              </a:rPr>
              <a:t>Identifying </a:t>
            </a:r>
            <a:r>
              <a:rPr lang="en-GB" sz="2200" b="1">
                <a:solidFill>
                  <a:prstClr val="black">
                    <a:lumMod val="65000"/>
                    <a:lumOff val="35000"/>
                  </a:prstClr>
                </a:solidFill>
              </a:rPr>
              <a:t>barriers &amp; opportunities </a:t>
            </a:r>
            <a:r>
              <a:rPr lang="en-GB" sz="2200">
                <a:solidFill>
                  <a:prstClr val="black">
                    <a:lumMod val="65000"/>
                    <a:lumOff val="35000"/>
                  </a:prstClr>
                </a:solidFill>
              </a:rPr>
              <a:t>for adopting a natural capital approach;</a:t>
            </a:r>
          </a:p>
          <a:p>
            <a:pPr marL="457200" lvl="0" indent="-457200" algn="ctr">
              <a:lnSpc>
                <a:spcPct val="120000"/>
              </a:lnSpc>
              <a:spcBef>
                <a:spcPts val="1000"/>
              </a:spcBef>
              <a:buClr>
                <a:srgbClr val="23BAED"/>
              </a:buClr>
              <a:buFont typeface="+mj-lt"/>
              <a:buAutoNum type="arabicPeriod"/>
            </a:pPr>
            <a:r>
              <a:rPr lang="en-GB" sz="2200" b="1">
                <a:solidFill>
                  <a:prstClr val="black">
                    <a:lumMod val="65000"/>
                    <a:lumOff val="35000"/>
                  </a:prstClr>
                </a:solidFill>
              </a:rPr>
              <a:t>Providing practical support </a:t>
            </a:r>
            <a:r>
              <a:rPr lang="en-GB" sz="2200">
                <a:solidFill>
                  <a:prstClr val="black">
                    <a:lumMod val="65000"/>
                    <a:lumOff val="35000"/>
                  </a:prstClr>
                </a:solidFill>
              </a:rPr>
              <a:t>to help business improve their risk management, communication &amp; stakeholder engagement;</a:t>
            </a:r>
          </a:p>
          <a:p>
            <a:pPr marL="457200" lvl="0" indent="-457200" algn="ctr">
              <a:spcBef>
                <a:spcPts val="1000"/>
              </a:spcBef>
              <a:buClr>
                <a:srgbClr val="23BAED"/>
              </a:buClr>
              <a:buFont typeface="+mj-lt"/>
              <a:buAutoNum type="arabicPeriod"/>
            </a:pPr>
            <a:r>
              <a:rPr lang="en-GB" sz="2200">
                <a:solidFill>
                  <a:prstClr val="black">
                    <a:lumMod val="65000"/>
                    <a:lumOff val="35000"/>
                  </a:prstClr>
                </a:solidFill>
              </a:rPr>
              <a:t>Reinforcing &amp; boosting the work of the </a:t>
            </a:r>
            <a:r>
              <a:rPr lang="en-GB" sz="2200" b="1">
                <a:solidFill>
                  <a:prstClr val="black">
                    <a:lumMod val="65000"/>
                    <a:lumOff val="35000"/>
                  </a:prstClr>
                </a:solidFill>
              </a:rPr>
              <a:t>Natural Capital Coalition.</a:t>
            </a:r>
          </a:p>
          <a:p>
            <a:endParaRPr lang="en-CH"/>
          </a:p>
        </p:txBody>
      </p:sp>
      <p:sp>
        <p:nvSpPr>
          <p:cNvPr id="9" name="Slide Number Placeholder 3">
            <a:extLst>
              <a:ext uri="{FF2B5EF4-FFF2-40B4-BE49-F238E27FC236}">
                <a16:creationId xmlns:a16="http://schemas.microsoft.com/office/drawing/2014/main" id="{0C3A1913-A194-4DBD-883B-033365BC2382}"/>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815393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dirty="0">
                <a:solidFill>
                  <a:srgbClr val="595959"/>
                </a:solidFill>
              </a:rPr>
              <a:t>What parts of the Natural Capital Protocol will we cover?</a:t>
            </a:r>
            <a:endParaRPr lang="en-US" dirty="0">
              <a:solidFill>
                <a:srgbClr val="595959"/>
              </a:solidFill>
            </a:endParaRPr>
          </a:p>
        </p:txBody>
      </p:sp>
      <p:pic>
        <p:nvPicPr>
          <p:cNvPr id="4" name="Picture 3">
            <a:extLst>
              <a:ext uri="{FF2B5EF4-FFF2-40B4-BE49-F238E27FC236}">
                <a16:creationId xmlns:a16="http://schemas.microsoft.com/office/drawing/2014/main" id="{940DE804-F91F-43BB-8D0B-FB8DAC296C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42"/>
          <a:stretch/>
        </p:blipFill>
        <p:spPr>
          <a:xfrm>
            <a:off x="1924210" y="1739896"/>
            <a:ext cx="8942852" cy="4161177"/>
          </a:xfrm>
          <a:prstGeom prst="rect">
            <a:avLst/>
          </a:prstGeom>
        </p:spPr>
      </p:pic>
      <p:sp>
        <p:nvSpPr>
          <p:cNvPr id="7" name="Left Brace 6">
            <a:extLst>
              <a:ext uri="{FF2B5EF4-FFF2-40B4-BE49-F238E27FC236}">
                <a16:creationId xmlns:a16="http://schemas.microsoft.com/office/drawing/2014/main" id="{BB802B7C-9E30-41B7-801D-35E3764FB73B}"/>
              </a:ext>
            </a:extLst>
          </p:cNvPr>
          <p:cNvSpPr/>
          <p:nvPr/>
        </p:nvSpPr>
        <p:spPr>
          <a:xfrm rot="16200000">
            <a:off x="3250460" y="793662"/>
            <a:ext cx="136140" cy="1863569"/>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8" name="TextBox 7">
            <a:extLst>
              <a:ext uri="{FF2B5EF4-FFF2-40B4-BE49-F238E27FC236}">
                <a16:creationId xmlns:a16="http://schemas.microsoft.com/office/drawing/2014/main" id="{EF63D9DE-B521-4632-AB56-932862F8E6A1}"/>
              </a:ext>
            </a:extLst>
          </p:cNvPr>
          <p:cNvSpPr txBox="1"/>
          <p:nvPr/>
        </p:nvSpPr>
        <p:spPr>
          <a:xfrm>
            <a:off x="2682137" y="1284014"/>
            <a:ext cx="1133644" cy="369460"/>
          </a:xfrm>
          <a:prstGeom prst="rect">
            <a:avLst/>
          </a:prstGeom>
          <a:noFill/>
        </p:spPr>
        <p:txBody>
          <a:bodyPr wrap="none" rtlCol="0">
            <a:spAutoFit/>
          </a:bodyPr>
          <a:lstStyle/>
          <a:p>
            <a:r>
              <a:rPr lang="en-GB" sz="1801" dirty="0"/>
              <a:t>Module 1</a:t>
            </a:r>
            <a:endParaRPr lang="en-US" sz="1801" dirty="0"/>
          </a:p>
        </p:txBody>
      </p:sp>
      <p:sp>
        <p:nvSpPr>
          <p:cNvPr id="3" name="Slide Number Placeholder 2">
            <a:extLst>
              <a:ext uri="{FF2B5EF4-FFF2-40B4-BE49-F238E27FC236}">
                <a16:creationId xmlns:a16="http://schemas.microsoft.com/office/drawing/2014/main" id="{D7C1F4B9-EC40-5640-8F28-4F5AFDD3992D}"/>
              </a:ext>
            </a:extLst>
          </p:cNvPr>
          <p:cNvSpPr>
            <a:spLocks noGrp="1"/>
          </p:cNvSpPr>
          <p:nvPr>
            <p:ph type="sldNum" sz="quarter" idx="12"/>
          </p:nvPr>
        </p:nvSpPr>
        <p:spPr/>
        <p:txBody>
          <a:bodyPr/>
          <a:lstStyle/>
          <a:p>
            <a:fld id="{971CEC84-1649-40CE-BFF6-7286506FEA08}" type="slidenum">
              <a:rPr lang="en-GB" smtClean="0"/>
              <a:pPr/>
              <a:t>20</a:t>
            </a:fld>
            <a:endParaRPr lang="en-GB"/>
          </a:p>
        </p:txBody>
      </p:sp>
      <p:sp>
        <p:nvSpPr>
          <p:cNvPr id="12" name="TextBox 11">
            <a:extLst>
              <a:ext uri="{FF2B5EF4-FFF2-40B4-BE49-F238E27FC236}">
                <a16:creationId xmlns:a16="http://schemas.microsoft.com/office/drawing/2014/main" id="{271B3C78-BF5A-4AC1-8E1E-7992F35D623A}"/>
              </a:ext>
            </a:extLst>
          </p:cNvPr>
          <p:cNvSpPr txBox="1"/>
          <p:nvPr/>
        </p:nvSpPr>
        <p:spPr>
          <a:xfrm>
            <a:off x="575647" y="5204767"/>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
        <p:nvSpPr>
          <p:cNvPr id="11" name="Rechthoek 10">
            <a:extLst>
              <a:ext uri="{FF2B5EF4-FFF2-40B4-BE49-F238E27FC236}">
                <a16:creationId xmlns:a16="http://schemas.microsoft.com/office/drawing/2014/main" id="{C1CEDBE5-D489-41D6-83B9-8ED05F21C48E}"/>
              </a:ext>
            </a:extLst>
          </p:cNvPr>
          <p:cNvSpPr/>
          <p:nvPr/>
        </p:nvSpPr>
        <p:spPr>
          <a:xfrm>
            <a:off x="2197101" y="1981200"/>
            <a:ext cx="1998816" cy="34544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33230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7BEE6-D27F-47E8-AF4F-54AA6F78D58A}"/>
              </a:ext>
            </a:extLst>
          </p:cNvPr>
          <p:cNvPicPr>
            <a:picLocks noChangeAspect="1"/>
          </p:cNvPicPr>
          <p:nvPr/>
        </p:nvPicPr>
        <p:blipFill>
          <a:blip r:embed="rId3"/>
          <a:stretch>
            <a:fillRect/>
          </a:stretch>
        </p:blipFill>
        <p:spPr>
          <a:xfrm>
            <a:off x="314194" y="2801386"/>
            <a:ext cx="7753481" cy="3222226"/>
          </a:xfrm>
          <a:prstGeom prst="rect">
            <a:avLst/>
          </a:prstGeom>
        </p:spPr>
      </p:pic>
      <p:sp>
        <p:nvSpPr>
          <p:cNvPr id="2" name="Title 1">
            <a:extLst>
              <a:ext uri="{FF2B5EF4-FFF2-40B4-BE49-F238E27FC236}">
                <a16:creationId xmlns:a16="http://schemas.microsoft.com/office/drawing/2014/main" id="{51992066-9394-4509-A6DE-22FFD101D17F}"/>
              </a:ext>
            </a:extLst>
          </p:cNvPr>
          <p:cNvSpPr>
            <a:spLocks noGrp="1"/>
          </p:cNvSpPr>
          <p:nvPr>
            <p:ph type="title" idx="4294967295"/>
          </p:nvPr>
        </p:nvSpPr>
        <p:spPr>
          <a:xfrm>
            <a:off x="314195" y="125352"/>
            <a:ext cx="10523524" cy="878150"/>
          </a:xfrm>
        </p:spPr>
        <p:txBody>
          <a:bodyPr>
            <a:normAutofit/>
          </a:bodyPr>
          <a:lstStyle/>
          <a:p>
            <a:r>
              <a:rPr lang="en-US" sz="2800" dirty="0"/>
              <a:t>Concrete steps to undertaking a 1</a:t>
            </a:r>
            <a:r>
              <a:rPr lang="en-US" sz="2800" baseline="30000" dirty="0"/>
              <a:t>st</a:t>
            </a:r>
            <a:r>
              <a:rPr lang="en-US" sz="2800" dirty="0"/>
              <a:t> natural capital assessment</a:t>
            </a:r>
            <a:endParaRPr lang="en-CH" sz="2800" dirty="0"/>
          </a:p>
        </p:txBody>
      </p:sp>
      <p:sp>
        <p:nvSpPr>
          <p:cNvPr id="29" name="Slide Number Placeholder 3">
            <a:extLst>
              <a:ext uri="{FF2B5EF4-FFF2-40B4-BE49-F238E27FC236}">
                <a16:creationId xmlns:a16="http://schemas.microsoft.com/office/drawing/2014/main" id="{450EA281-4638-4642-B5D4-95F08D9B0C3E}"/>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32" name="Picture 31">
            <a:extLst>
              <a:ext uri="{FF2B5EF4-FFF2-40B4-BE49-F238E27FC236}">
                <a16:creationId xmlns:a16="http://schemas.microsoft.com/office/drawing/2014/main" id="{DEE805D5-DFEA-4C05-B1B0-BE1E97E0AD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76200" y="1167060"/>
            <a:ext cx="9534525" cy="1471365"/>
          </a:xfrm>
          <a:prstGeom prst="rect">
            <a:avLst/>
          </a:prstGeom>
        </p:spPr>
      </p:pic>
      <p:sp>
        <p:nvSpPr>
          <p:cNvPr id="31" name="Rectangle 30">
            <a:extLst>
              <a:ext uri="{FF2B5EF4-FFF2-40B4-BE49-F238E27FC236}">
                <a16:creationId xmlns:a16="http://schemas.microsoft.com/office/drawing/2014/main" id="{2816EA0D-F2D2-4D7E-82E8-7F1AEB5EBDE5}"/>
              </a:ext>
            </a:extLst>
          </p:cNvPr>
          <p:cNvSpPr/>
          <p:nvPr/>
        </p:nvSpPr>
        <p:spPr>
          <a:xfrm>
            <a:off x="361864" y="1157148"/>
            <a:ext cx="1082472" cy="1481278"/>
          </a:xfrm>
          <a:prstGeom prst="rect">
            <a:avLst/>
          </a:prstGeom>
          <a:noFill/>
          <a:ln w="28575">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ardrop 20">
            <a:extLst>
              <a:ext uri="{FF2B5EF4-FFF2-40B4-BE49-F238E27FC236}">
                <a16:creationId xmlns:a16="http://schemas.microsoft.com/office/drawing/2014/main" id="{5E14BE66-59E1-4295-B7CD-BF906F4503A1}"/>
              </a:ext>
            </a:extLst>
          </p:cNvPr>
          <p:cNvSpPr/>
          <p:nvPr/>
        </p:nvSpPr>
        <p:spPr>
          <a:xfrm>
            <a:off x="10478730" y="101005"/>
            <a:ext cx="1590198" cy="131483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21">
            <a:extLst>
              <a:ext uri="{FF2B5EF4-FFF2-40B4-BE49-F238E27FC236}">
                <a16:creationId xmlns:a16="http://schemas.microsoft.com/office/drawing/2014/main" id="{EE9CC0B4-B1F9-4F7D-BECB-610864C00B14}"/>
              </a:ext>
            </a:extLst>
          </p:cNvPr>
          <p:cNvSpPr txBox="1"/>
          <p:nvPr/>
        </p:nvSpPr>
        <p:spPr>
          <a:xfrm>
            <a:off x="10537220" y="325177"/>
            <a:ext cx="1531708" cy="784830"/>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10 </a:t>
            </a: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lang="en-GB" sz="1500" dirty="0">
                <a:solidFill>
                  <a:schemeClr val="bg1"/>
                </a:solidFill>
                <a:hlinkClick r:id="rId5">
                  <a:extLst>
                    <a:ext uri="{A12FA001-AC4F-418D-AE19-62706E023703}">
                      <ahyp:hlinkClr xmlns:ahyp="http://schemas.microsoft.com/office/drawing/2018/hyperlinkcolor" val="tx"/>
                    </a:ext>
                  </a:extLst>
                </a:hlinkClick>
              </a:rPr>
              <a:t>Natural Capital Protocol</a:t>
            </a:r>
            <a:endParaRPr lang="en-GB" sz="1500" dirty="0">
              <a:solidFill>
                <a:schemeClr val="bg1"/>
              </a:solidFill>
            </a:endParaRPr>
          </a:p>
        </p:txBody>
      </p:sp>
    </p:spTree>
    <p:extLst>
      <p:ext uri="{BB962C8B-B14F-4D97-AF65-F5344CB8AC3E}">
        <p14:creationId xmlns:p14="http://schemas.microsoft.com/office/powerpoint/2010/main" val="2542244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1EC4C-CCB3-4531-9202-40751301972D}"/>
              </a:ext>
            </a:extLst>
          </p:cNvPr>
          <p:cNvSpPr>
            <a:spLocks noGrp="1"/>
          </p:cNvSpPr>
          <p:nvPr>
            <p:ph type="title"/>
          </p:nvPr>
        </p:nvSpPr>
        <p:spPr/>
        <p:txBody>
          <a:bodyPr/>
          <a:lstStyle/>
          <a:p>
            <a:r>
              <a:rPr lang="en-GB" dirty="0">
                <a:solidFill>
                  <a:srgbClr val="595959"/>
                </a:solidFill>
              </a:rPr>
              <a:t>Integrating approaches and linking with other capitals</a:t>
            </a:r>
            <a:endParaRPr lang="en-US" dirty="0">
              <a:solidFill>
                <a:srgbClr val="595959"/>
              </a:solidFill>
            </a:endParaRPr>
          </a:p>
        </p:txBody>
      </p:sp>
      <p:pic>
        <p:nvPicPr>
          <p:cNvPr id="18" name="Picture Placeholder 5">
            <a:hlinkClick r:id="rId3"/>
            <a:extLst>
              <a:ext uri="{FF2B5EF4-FFF2-40B4-BE49-F238E27FC236}">
                <a16:creationId xmlns:a16="http://schemas.microsoft.com/office/drawing/2014/main" id="{8CADDB9C-C18F-4A02-A14F-006F41FC52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845959" y="2833739"/>
            <a:ext cx="1286738" cy="1817940"/>
          </a:xfrm>
          <a:prstGeom prst="rect">
            <a:avLst/>
          </a:prstGeom>
          <a:solidFill>
            <a:srgbClr val="FF6699"/>
          </a:solidFill>
          <a:ln>
            <a:solidFill>
              <a:schemeClr val="bg1">
                <a:lumMod val="65000"/>
              </a:schemeClr>
            </a:solidFill>
          </a:ln>
        </p:spPr>
      </p:pic>
      <p:pic>
        <p:nvPicPr>
          <p:cNvPr id="19" name="Picture 18">
            <a:extLst>
              <a:ext uri="{FF2B5EF4-FFF2-40B4-BE49-F238E27FC236}">
                <a16:creationId xmlns:a16="http://schemas.microsoft.com/office/drawing/2014/main" id="{DAF416E1-5D37-4DFB-BA83-A327A70B265A}"/>
              </a:ext>
            </a:extLst>
          </p:cNvPr>
          <p:cNvPicPr>
            <a:picLocks noChangeAspect="1"/>
          </p:cNvPicPr>
          <p:nvPr/>
        </p:nvPicPr>
        <p:blipFill>
          <a:blip r:embed="rId5"/>
          <a:stretch>
            <a:fillRect/>
          </a:stretch>
        </p:blipFill>
        <p:spPr>
          <a:xfrm>
            <a:off x="9932710" y="4826246"/>
            <a:ext cx="848277" cy="489231"/>
          </a:xfrm>
          <a:prstGeom prst="rect">
            <a:avLst/>
          </a:prstGeom>
        </p:spPr>
      </p:pic>
      <p:pic>
        <p:nvPicPr>
          <p:cNvPr id="28" name="Picture Placeholder 5" descr="Social-Human-Capital-Protocol_26.02.19.pdf">
            <a:hlinkClick r:id="rId6"/>
            <a:extLst>
              <a:ext uri="{FF2B5EF4-FFF2-40B4-BE49-F238E27FC236}">
                <a16:creationId xmlns:a16="http://schemas.microsoft.com/office/drawing/2014/main" id="{16AD84C9-92D1-4BB8-B3D9-70B3CC23CFA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0543593" y="2833737"/>
            <a:ext cx="1272312" cy="1817941"/>
          </a:xfrm>
          <a:prstGeom prst="rect">
            <a:avLst/>
          </a:prstGeom>
          <a:ln>
            <a:solidFill>
              <a:schemeClr val="bg1">
                <a:lumMod val="75000"/>
              </a:schemeClr>
            </a:solidFill>
          </a:ln>
        </p:spPr>
      </p:pic>
      <p:pic>
        <p:nvPicPr>
          <p:cNvPr id="26" name="Picture 2">
            <a:hlinkClick r:id="rId8"/>
            <a:extLst>
              <a:ext uri="{FF2B5EF4-FFF2-40B4-BE49-F238E27FC236}">
                <a16:creationId xmlns:a16="http://schemas.microsoft.com/office/drawing/2014/main" id="{770BDA57-1D99-7A43-9074-4DEF1EA1A88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 r="58844" b="940"/>
          <a:stretch/>
        </p:blipFill>
        <p:spPr bwMode="auto">
          <a:xfrm>
            <a:off x="195287" y="2347597"/>
            <a:ext cx="2459519" cy="24720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90E2197-E854-D74D-916A-9AD04F5344A8}"/>
              </a:ext>
            </a:extLst>
          </p:cNvPr>
          <p:cNvSpPr>
            <a:spLocks noGrp="1"/>
          </p:cNvSpPr>
          <p:nvPr>
            <p:ph type="sldNum" sz="quarter" idx="12"/>
          </p:nvPr>
        </p:nvSpPr>
        <p:spPr/>
        <p:txBody>
          <a:bodyPr/>
          <a:lstStyle/>
          <a:p>
            <a:fld id="{971CEC84-1649-40CE-BFF6-7286506FEA08}" type="slidenum">
              <a:rPr lang="en-GB" smtClean="0"/>
              <a:pPr/>
              <a:t>22</a:t>
            </a:fld>
            <a:endParaRPr lang="en-GB"/>
          </a:p>
        </p:txBody>
      </p:sp>
      <p:grpSp>
        <p:nvGrpSpPr>
          <p:cNvPr id="4" name="Group 3">
            <a:extLst>
              <a:ext uri="{FF2B5EF4-FFF2-40B4-BE49-F238E27FC236}">
                <a16:creationId xmlns:a16="http://schemas.microsoft.com/office/drawing/2014/main" id="{A8DC4B1D-2268-424A-9B17-7FC55F28BD96}"/>
              </a:ext>
            </a:extLst>
          </p:cNvPr>
          <p:cNvGrpSpPr/>
          <p:nvPr/>
        </p:nvGrpSpPr>
        <p:grpSpPr>
          <a:xfrm>
            <a:off x="3065702" y="1209036"/>
            <a:ext cx="5614650" cy="4756237"/>
            <a:chOff x="3065702" y="1321664"/>
            <a:chExt cx="7456907" cy="4756237"/>
          </a:xfrm>
        </p:grpSpPr>
        <p:pic>
          <p:nvPicPr>
            <p:cNvPr id="13" name="Google Shape;888;p25" descr="Head with Gears">
              <a:extLst>
                <a:ext uri="{FF2B5EF4-FFF2-40B4-BE49-F238E27FC236}">
                  <a16:creationId xmlns:a16="http://schemas.microsoft.com/office/drawing/2014/main" id="{5C6AEE05-7B59-4869-8DB1-69ED7346A92E}"/>
                </a:ext>
              </a:extLst>
            </p:cNvPr>
            <p:cNvPicPr preferRelativeResize="0"/>
            <p:nvPr/>
          </p:nvPicPr>
          <p:blipFill rotWithShape="1">
            <a:blip r:embed="rId10">
              <a:alphaModFix/>
            </a:blip>
            <a:srcRect/>
            <a:stretch/>
          </p:blipFill>
          <p:spPr>
            <a:xfrm>
              <a:off x="7013574" y="2347597"/>
              <a:ext cx="591174" cy="591174"/>
            </a:xfrm>
            <a:prstGeom prst="rect">
              <a:avLst/>
            </a:prstGeom>
            <a:noFill/>
            <a:ln>
              <a:noFill/>
            </a:ln>
          </p:spPr>
        </p:pic>
        <p:sp>
          <p:nvSpPr>
            <p:cNvPr id="14" name="Google Shape;890;p25">
              <a:extLst>
                <a:ext uri="{FF2B5EF4-FFF2-40B4-BE49-F238E27FC236}">
                  <a16:creationId xmlns:a16="http://schemas.microsoft.com/office/drawing/2014/main" id="{C5408B1C-68FF-4666-A489-20E3719FF4F9}"/>
                </a:ext>
              </a:extLst>
            </p:cNvPr>
            <p:cNvSpPr txBox="1"/>
            <p:nvPr/>
          </p:nvSpPr>
          <p:spPr>
            <a:xfrm>
              <a:off x="5323141" y="5739347"/>
              <a:ext cx="298964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en-GB" sz="1600" b="0" i="0" u="none" strike="noStrike" cap="none" dirty="0">
                  <a:solidFill>
                    <a:srgbClr val="595959"/>
                  </a:solidFill>
                  <a:latin typeface="Arial"/>
                  <a:ea typeface="Arial"/>
                  <a:cs typeface="Arial"/>
                  <a:sym typeface="Arial"/>
                </a:rPr>
                <a:t>Business </a:t>
              </a:r>
              <a:r>
                <a:rPr lang="en-GB" sz="1600" b="1" i="0" u="none" strike="noStrike" cap="none" dirty="0">
                  <a:solidFill>
                    <a:srgbClr val="595959"/>
                  </a:solidFill>
                  <a:latin typeface="Arial"/>
                  <a:ea typeface="Arial"/>
                  <a:cs typeface="Arial"/>
                  <a:sym typeface="Arial"/>
                </a:rPr>
                <a:t>impacts</a:t>
              </a:r>
              <a:r>
                <a:rPr lang="en-GB" sz="1600" b="0" i="0" u="none" strike="noStrike" cap="none" dirty="0">
                  <a:solidFill>
                    <a:srgbClr val="595959"/>
                  </a:solidFill>
                  <a:latin typeface="Arial"/>
                  <a:ea typeface="Arial"/>
                  <a:cs typeface="Arial"/>
                  <a:sym typeface="Arial"/>
                </a:rPr>
                <a:t> on</a:t>
              </a:r>
              <a:endParaRPr dirty="0"/>
            </a:p>
          </p:txBody>
        </p:sp>
        <p:sp>
          <p:nvSpPr>
            <p:cNvPr id="15" name="Google Shape;891;p25">
              <a:extLst>
                <a:ext uri="{FF2B5EF4-FFF2-40B4-BE49-F238E27FC236}">
                  <a16:creationId xmlns:a16="http://schemas.microsoft.com/office/drawing/2014/main" id="{D28FE4C0-74DB-4B05-9F2A-D7498B7B83B6}"/>
                </a:ext>
              </a:extLst>
            </p:cNvPr>
            <p:cNvSpPr/>
            <p:nvPr/>
          </p:nvSpPr>
          <p:spPr>
            <a:xfrm rot="5400000">
              <a:off x="6662926" y="1807555"/>
              <a:ext cx="262455" cy="7456904"/>
            </a:xfrm>
            <a:prstGeom prst="rightBrace">
              <a:avLst>
                <a:gd name="adj1" fmla="val 261008"/>
                <a:gd name="adj2" fmla="val 49912"/>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13"/>
                <a:buFont typeface="Arial"/>
                <a:buNone/>
              </a:pPr>
              <a:endParaRPr sz="1013" b="0" i="0" u="none" strike="noStrike" cap="none">
                <a:solidFill>
                  <a:srgbClr val="000000"/>
                </a:solidFill>
                <a:latin typeface="Arial"/>
                <a:ea typeface="Arial"/>
                <a:cs typeface="Arial"/>
                <a:sym typeface="Arial"/>
              </a:endParaRPr>
            </a:p>
          </p:txBody>
        </p:sp>
        <p:sp>
          <p:nvSpPr>
            <p:cNvPr id="16" name="Google Shape;892;p25">
              <a:extLst>
                <a:ext uri="{FF2B5EF4-FFF2-40B4-BE49-F238E27FC236}">
                  <a16:creationId xmlns:a16="http://schemas.microsoft.com/office/drawing/2014/main" id="{CBB9F957-7CDD-481C-BB83-1E87F3DA4402}"/>
                </a:ext>
              </a:extLst>
            </p:cNvPr>
            <p:cNvSpPr txBox="1"/>
            <p:nvPr/>
          </p:nvSpPr>
          <p:spPr>
            <a:xfrm>
              <a:off x="5293330" y="1321664"/>
              <a:ext cx="300164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en-GB" sz="1600" b="0" i="0" u="none" strike="noStrike" cap="none" dirty="0">
                  <a:solidFill>
                    <a:srgbClr val="595959"/>
                  </a:solidFill>
                  <a:latin typeface="Arial"/>
                  <a:ea typeface="Arial"/>
                  <a:cs typeface="Arial"/>
                  <a:sym typeface="Arial"/>
                </a:rPr>
                <a:t>Business </a:t>
              </a:r>
              <a:r>
                <a:rPr lang="en-GB" sz="1600" b="1" i="0" u="none" strike="noStrike" cap="none" dirty="0">
                  <a:solidFill>
                    <a:srgbClr val="595959"/>
                  </a:solidFill>
                  <a:latin typeface="Arial"/>
                  <a:ea typeface="Arial"/>
                  <a:cs typeface="Arial"/>
                  <a:sym typeface="Arial"/>
                </a:rPr>
                <a:t>depends</a:t>
              </a:r>
              <a:r>
                <a:rPr lang="en-GB" sz="1600" b="0" i="0" u="none" strike="noStrike" cap="none" dirty="0">
                  <a:solidFill>
                    <a:srgbClr val="595959"/>
                  </a:solidFill>
                  <a:latin typeface="Arial"/>
                  <a:ea typeface="Arial"/>
                  <a:cs typeface="Arial"/>
                  <a:sym typeface="Arial"/>
                </a:rPr>
                <a:t> on</a:t>
              </a:r>
              <a:endParaRPr dirty="0"/>
            </a:p>
          </p:txBody>
        </p:sp>
        <p:sp>
          <p:nvSpPr>
            <p:cNvPr id="17" name="Google Shape;893;p25">
              <a:extLst>
                <a:ext uri="{FF2B5EF4-FFF2-40B4-BE49-F238E27FC236}">
                  <a16:creationId xmlns:a16="http://schemas.microsoft.com/office/drawing/2014/main" id="{5A6EC1D3-DAA0-4643-A347-311264C638A7}"/>
                </a:ext>
              </a:extLst>
            </p:cNvPr>
            <p:cNvSpPr/>
            <p:nvPr/>
          </p:nvSpPr>
          <p:spPr>
            <a:xfrm rot="16200000">
              <a:off x="6671063" y="-1838521"/>
              <a:ext cx="268570" cy="7434522"/>
            </a:xfrm>
            <a:prstGeom prst="rightBrace">
              <a:avLst>
                <a:gd name="adj1" fmla="val 261008"/>
                <a:gd name="adj2" fmla="val 49912"/>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13"/>
                <a:buFont typeface="Arial"/>
                <a:buNone/>
              </a:pPr>
              <a:endParaRPr sz="1013" b="0" i="0" u="none" strike="noStrike" cap="none">
                <a:solidFill>
                  <a:srgbClr val="000000"/>
                </a:solidFill>
                <a:latin typeface="Arial"/>
                <a:ea typeface="Arial"/>
                <a:cs typeface="Arial"/>
                <a:sym typeface="Arial"/>
              </a:endParaRPr>
            </a:p>
          </p:txBody>
        </p:sp>
        <p:graphicFrame>
          <p:nvGraphicFramePr>
            <p:cNvPr id="21" name="Google Shape;894;p25">
              <a:extLst>
                <a:ext uri="{FF2B5EF4-FFF2-40B4-BE49-F238E27FC236}">
                  <a16:creationId xmlns:a16="http://schemas.microsoft.com/office/drawing/2014/main" id="{3A587DC0-9293-4ADE-9A27-A38AC6CF0B11}"/>
                </a:ext>
              </a:extLst>
            </p:cNvPr>
            <p:cNvGraphicFramePr/>
            <p:nvPr/>
          </p:nvGraphicFramePr>
          <p:xfrm>
            <a:off x="3065702" y="2013025"/>
            <a:ext cx="7456907" cy="3391750"/>
          </p:xfrm>
          <a:graphic>
            <a:graphicData uri="http://schemas.openxmlformats.org/drawingml/2006/table">
              <a:tbl>
                <a:tblPr firstRow="1" bandRow="1">
                  <a:noFill/>
                </a:tblPr>
                <a:tblGrid>
                  <a:gridCol w="1871550">
                    <a:extLst>
                      <a:ext uri="{9D8B030D-6E8A-4147-A177-3AD203B41FA5}">
                        <a16:colId xmlns:a16="http://schemas.microsoft.com/office/drawing/2014/main" val="20000"/>
                      </a:ext>
                    </a:extLst>
                  </a:gridCol>
                  <a:gridCol w="1871550">
                    <a:extLst>
                      <a:ext uri="{9D8B030D-6E8A-4147-A177-3AD203B41FA5}">
                        <a16:colId xmlns:a16="http://schemas.microsoft.com/office/drawing/2014/main" val="20001"/>
                      </a:ext>
                    </a:extLst>
                  </a:gridCol>
                  <a:gridCol w="1871550">
                    <a:extLst>
                      <a:ext uri="{9D8B030D-6E8A-4147-A177-3AD203B41FA5}">
                        <a16:colId xmlns:a16="http://schemas.microsoft.com/office/drawing/2014/main" val="20002"/>
                      </a:ext>
                    </a:extLst>
                  </a:gridCol>
                </a:tblGrid>
                <a:tr h="914375">
                  <a:tc>
                    <a:txBody>
                      <a:bodyPr/>
                      <a:lstStyle/>
                      <a:p>
                        <a:pPr marL="0" marR="0" lvl="0" indent="0" algn="ctr" rtl="0">
                          <a:spcBef>
                            <a:spcPts val="0"/>
                          </a:spcBef>
                          <a:spcAft>
                            <a:spcPts val="0"/>
                          </a:spcAft>
                          <a:buNone/>
                        </a:pPr>
                        <a:r>
                          <a:rPr lang="en-GB" sz="1800" dirty="0">
                            <a:latin typeface="Arial"/>
                            <a:ea typeface="Arial"/>
                            <a:cs typeface="Arial"/>
                            <a:sym typeface="Arial"/>
                          </a:rPr>
                          <a:t>Natural capital</a:t>
                        </a:r>
                        <a:endParaRPr dirty="0"/>
                      </a:p>
                      <a:p>
                        <a:pPr marL="0" marR="0" lvl="0" indent="0" algn="ctr" rtl="0">
                          <a:spcBef>
                            <a:spcPts val="0"/>
                          </a:spcBef>
                          <a:spcAft>
                            <a:spcPts val="0"/>
                          </a:spcAft>
                          <a:buNone/>
                        </a:pPr>
                        <a:endParaRPr sz="1800" dirty="0">
                          <a:latin typeface="Arial"/>
                          <a:ea typeface="Arial"/>
                          <a:cs typeface="Arial"/>
                          <a:sym typeface="Arial"/>
                        </a:endParaRPr>
                      </a:p>
                      <a:p>
                        <a:pPr marL="0" marR="0" lvl="0" indent="0" algn="ctr" rtl="0">
                          <a:spcBef>
                            <a:spcPts val="0"/>
                          </a:spcBef>
                          <a:spcAft>
                            <a:spcPts val="0"/>
                          </a:spcAft>
                          <a:buNone/>
                        </a:pPr>
                        <a:endParaRPr sz="1800" dirty="0">
                          <a:latin typeface="Arial"/>
                          <a:ea typeface="Arial"/>
                          <a:cs typeface="Arial"/>
                          <a:sym typeface="Arial"/>
                        </a:endParaRPr>
                      </a:p>
                    </a:txBody>
                    <a:tcPr marL="68575" marR="68575" marT="34300" marB="34300">
                      <a:solidFill>
                        <a:srgbClr val="FCAF17"/>
                      </a:solidFill>
                    </a:tcPr>
                  </a:tc>
                  <a:tc>
                    <a:txBody>
                      <a:bodyPr/>
                      <a:lstStyle/>
                      <a:p>
                        <a:pPr marL="0" marR="0" lvl="0" indent="0" algn="ctr" rtl="0">
                          <a:spcBef>
                            <a:spcPts val="0"/>
                          </a:spcBef>
                          <a:spcAft>
                            <a:spcPts val="0"/>
                          </a:spcAft>
                          <a:buNone/>
                        </a:pPr>
                        <a:r>
                          <a:rPr lang="en-GB" sz="1800">
                            <a:latin typeface="Arial"/>
                            <a:ea typeface="Arial"/>
                            <a:cs typeface="Arial"/>
                            <a:sym typeface="Arial"/>
                          </a:rPr>
                          <a:t>Social capital</a:t>
                        </a:r>
                        <a:endParaRPr/>
                      </a:p>
                    </a:txBody>
                    <a:tcPr marL="68575" marR="68575" marT="34300" marB="34300">
                      <a:solidFill>
                        <a:srgbClr val="007C78"/>
                      </a:solidFill>
                    </a:tcPr>
                  </a:tc>
                  <a:tc>
                    <a:txBody>
                      <a:bodyPr/>
                      <a:lstStyle/>
                      <a:p>
                        <a:pPr marL="0" marR="0" lvl="0" indent="0" algn="ctr" rtl="0">
                          <a:spcBef>
                            <a:spcPts val="0"/>
                          </a:spcBef>
                          <a:spcAft>
                            <a:spcPts val="0"/>
                          </a:spcAft>
                          <a:buNone/>
                        </a:pPr>
                        <a:r>
                          <a:rPr lang="en-GB" sz="1800">
                            <a:latin typeface="Arial"/>
                            <a:ea typeface="Arial"/>
                            <a:cs typeface="Arial"/>
                            <a:sym typeface="Arial"/>
                          </a:rPr>
                          <a:t>Human capital</a:t>
                        </a:r>
                        <a:endParaRPr/>
                      </a:p>
                    </a:txBody>
                    <a:tcPr marL="68575" marR="68575" marT="34300" marB="34300">
                      <a:solidFill>
                        <a:srgbClr val="006392"/>
                      </a:solidFill>
                    </a:tcPr>
                  </a:tc>
                  <a:extLst>
                    <a:ext uri="{0D108BD9-81ED-4DB2-BD59-A6C34878D82A}">
                      <a16:rowId xmlns:a16="http://schemas.microsoft.com/office/drawing/2014/main" val="10000"/>
                    </a:ext>
                  </a:extLst>
                </a:tr>
                <a:tr h="2477375">
                  <a:tc>
                    <a:txBody>
                      <a:bodyPr/>
                      <a:lstStyle/>
                      <a:p>
                        <a:pPr marL="0" marR="0" lvl="0" indent="0" algn="ctr" rtl="0">
                          <a:spcBef>
                            <a:spcPts val="0"/>
                          </a:spcBef>
                          <a:spcAft>
                            <a:spcPts val="0"/>
                          </a:spcAft>
                          <a:buNone/>
                        </a:pPr>
                        <a:endParaRPr sz="1300" dirty="0">
                          <a:latin typeface="Arial"/>
                          <a:ea typeface="Arial"/>
                          <a:cs typeface="Arial"/>
                          <a:sym typeface="Arial"/>
                        </a:endParaRPr>
                      </a:p>
                      <a:p>
                        <a:pPr marL="0" marR="0" lvl="0" indent="0" algn="ctr" rtl="0">
                          <a:spcBef>
                            <a:spcPts val="0"/>
                          </a:spcBef>
                          <a:spcAft>
                            <a:spcPts val="0"/>
                          </a:spcAft>
                          <a:buNone/>
                        </a:pPr>
                        <a:r>
                          <a:rPr lang="en-GB" sz="1300" dirty="0">
                            <a:latin typeface="Arial"/>
                            <a:ea typeface="Arial"/>
                            <a:cs typeface="Arial"/>
                            <a:sym typeface="Arial"/>
                          </a:rPr>
                          <a:t>Stock of renewable and non-renewable </a:t>
                        </a:r>
                        <a:r>
                          <a:rPr lang="en-GB" sz="1300" b="1" dirty="0">
                            <a:latin typeface="Arial"/>
                            <a:ea typeface="Arial"/>
                            <a:cs typeface="Arial"/>
                            <a:sym typeface="Arial"/>
                          </a:rPr>
                          <a:t>natural resources</a:t>
                        </a:r>
                        <a:r>
                          <a:rPr lang="en-GB" sz="1300" dirty="0">
                            <a:latin typeface="Arial"/>
                            <a:ea typeface="Arial"/>
                            <a:cs typeface="Arial"/>
                            <a:sym typeface="Arial"/>
                          </a:rPr>
                          <a:t>, (e.g. plants, animals, air water, soils, minerals) that combine to yield a flow of </a:t>
                        </a:r>
                        <a:r>
                          <a:rPr lang="en-GB" sz="1300" b="1" dirty="0">
                            <a:latin typeface="Arial"/>
                            <a:ea typeface="Arial"/>
                            <a:cs typeface="Arial"/>
                            <a:sym typeface="Arial"/>
                          </a:rPr>
                          <a:t>benefits</a:t>
                        </a:r>
                        <a:r>
                          <a:rPr lang="en-GB" sz="1300" dirty="0">
                            <a:latin typeface="Arial"/>
                            <a:ea typeface="Arial"/>
                            <a:cs typeface="Arial"/>
                            <a:sym typeface="Arial"/>
                          </a:rPr>
                          <a:t> to people</a:t>
                        </a:r>
                        <a:endParaRPr dirty="0"/>
                      </a:p>
                      <a:p>
                        <a:pPr marL="0" marR="0" lvl="0" indent="0" algn="ctr" rtl="0">
                          <a:spcBef>
                            <a:spcPts val="0"/>
                          </a:spcBef>
                          <a:spcAft>
                            <a:spcPts val="0"/>
                          </a:spcAft>
                          <a:buNone/>
                        </a:pPr>
                        <a:endParaRPr sz="1300" dirty="0">
                          <a:solidFill>
                            <a:schemeClr val="dk1"/>
                          </a:solidFill>
                          <a:latin typeface="Arial"/>
                          <a:ea typeface="Arial"/>
                          <a:cs typeface="Arial"/>
                          <a:sym typeface="Arial"/>
                        </a:endParaRPr>
                      </a:p>
                    </a:txBody>
                    <a:tcPr marL="68575" marR="68575" marT="34300" marB="34300">
                      <a:solidFill>
                        <a:srgbClr val="FFF79A"/>
                      </a:solidFill>
                    </a:tcPr>
                  </a:tc>
                  <a:tc>
                    <a:txBody>
                      <a:bodyPr/>
                      <a:lstStyle/>
                      <a:p>
                        <a:pPr marL="0" marR="0" lvl="0" indent="0" algn="ctr" rtl="0">
                          <a:spcBef>
                            <a:spcPts val="0"/>
                          </a:spcBef>
                          <a:spcAft>
                            <a:spcPts val="0"/>
                          </a:spcAft>
                          <a:buNone/>
                        </a:pPr>
                        <a:endParaRPr sz="1300" dirty="0">
                          <a:solidFill>
                            <a:schemeClr val="dk1"/>
                          </a:solidFill>
                          <a:latin typeface="Arial"/>
                          <a:ea typeface="Arial"/>
                          <a:cs typeface="Arial"/>
                          <a:sym typeface="Arial"/>
                        </a:endParaRPr>
                      </a:p>
                      <a:p>
                        <a:pPr marL="0" marR="0" lvl="0" indent="0" algn="ctr" rtl="0">
                          <a:spcBef>
                            <a:spcPts val="0"/>
                          </a:spcBef>
                          <a:spcAft>
                            <a:spcPts val="0"/>
                          </a:spcAft>
                          <a:buNone/>
                        </a:pPr>
                        <a:r>
                          <a:rPr lang="en-GB" sz="1300" b="1" dirty="0">
                            <a:solidFill>
                              <a:schemeClr val="dk1"/>
                            </a:solidFill>
                            <a:latin typeface="Arial"/>
                            <a:ea typeface="Arial"/>
                            <a:cs typeface="Arial"/>
                            <a:sym typeface="Arial"/>
                          </a:rPr>
                          <a:t>Networks</a:t>
                        </a:r>
                        <a:r>
                          <a:rPr lang="en-GB" sz="1300" dirty="0">
                            <a:solidFill>
                              <a:schemeClr val="dk1"/>
                            </a:solidFill>
                            <a:latin typeface="Arial"/>
                            <a:ea typeface="Arial"/>
                            <a:cs typeface="Arial"/>
                            <a:sym typeface="Arial"/>
                          </a:rPr>
                          <a:t> together with </a:t>
                        </a:r>
                        <a:r>
                          <a:rPr lang="en-GB" sz="1300" b="1" dirty="0">
                            <a:solidFill>
                              <a:schemeClr val="dk1"/>
                            </a:solidFill>
                            <a:latin typeface="Arial"/>
                            <a:ea typeface="Arial"/>
                            <a:cs typeface="Arial"/>
                            <a:sym typeface="Arial"/>
                          </a:rPr>
                          <a:t>shared norms, values </a:t>
                        </a:r>
                        <a:r>
                          <a:rPr lang="en-GB" sz="1300" dirty="0">
                            <a:solidFill>
                              <a:schemeClr val="dk1"/>
                            </a:solidFill>
                            <a:latin typeface="Arial"/>
                            <a:ea typeface="Arial"/>
                            <a:cs typeface="Arial"/>
                            <a:sym typeface="Arial"/>
                          </a:rPr>
                          <a:t>and </a:t>
                        </a:r>
                        <a:r>
                          <a:rPr lang="en-GB" sz="1300" b="1" dirty="0">
                            <a:solidFill>
                              <a:schemeClr val="dk1"/>
                            </a:solidFill>
                            <a:latin typeface="Arial"/>
                            <a:ea typeface="Arial"/>
                            <a:cs typeface="Arial"/>
                            <a:sym typeface="Arial"/>
                          </a:rPr>
                          <a:t>understanding</a:t>
                        </a:r>
                        <a:r>
                          <a:rPr lang="en-GB" sz="1300" dirty="0">
                            <a:solidFill>
                              <a:schemeClr val="dk1"/>
                            </a:solidFill>
                            <a:latin typeface="Arial"/>
                            <a:ea typeface="Arial"/>
                            <a:cs typeface="Arial"/>
                            <a:sym typeface="Arial"/>
                          </a:rPr>
                          <a:t> that facilitate cooperation within and among groups.</a:t>
                        </a:r>
                        <a:endParaRPr dirty="0"/>
                      </a:p>
                    </a:txBody>
                    <a:tcPr marL="68575" marR="68575" marT="34300" marB="34300">
                      <a:solidFill>
                        <a:srgbClr val="7BCCC6"/>
                      </a:solidFill>
                    </a:tcPr>
                  </a:tc>
                  <a:tc>
                    <a:txBody>
                      <a:bodyPr/>
                      <a:lstStyle/>
                      <a:p>
                        <a:pPr marL="0" marR="0" lvl="0" indent="0" algn="ctr" rtl="0">
                          <a:spcBef>
                            <a:spcPts val="0"/>
                          </a:spcBef>
                          <a:spcAft>
                            <a:spcPts val="0"/>
                          </a:spcAft>
                          <a:buNone/>
                        </a:pPr>
                        <a:endParaRPr sz="1300" dirty="0">
                          <a:solidFill>
                            <a:schemeClr val="dk1"/>
                          </a:solidFill>
                          <a:latin typeface="Arial"/>
                          <a:ea typeface="Arial"/>
                          <a:cs typeface="Arial"/>
                          <a:sym typeface="Arial"/>
                        </a:endParaRPr>
                      </a:p>
                      <a:p>
                        <a:pPr marL="0" marR="0" lvl="0" indent="0" algn="ctr" rtl="0">
                          <a:spcBef>
                            <a:spcPts val="0"/>
                          </a:spcBef>
                          <a:spcAft>
                            <a:spcPts val="0"/>
                          </a:spcAft>
                          <a:buNone/>
                        </a:pPr>
                        <a:r>
                          <a:rPr lang="en-GB" sz="1300" dirty="0">
                            <a:solidFill>
                              <a:schemeClr val="dk1"/>
                            </a:solidFill>
                            <a:latin typeface="Arial"/>
                            <a:ea typeface="Arial"/>
                            <a:cs typeface="Arial"/>
                            <a:sym typeface="Arial"/>
                          </a:rPr>
                          <a:t>The </a:t>
                        </a:r>
                        <a:r>
                          <a:rPr lang="en-GB" sz="1300" b="1" dirty="0">
                            <a:solidFill>
                              <a:schemeClr val="dk1"/>
                            </a:solidFill>
                            <a:latin typeface="Arial"/>
                            <a:ea typeface="Arial"/>
                            <a:cs typeface="Arial"/>
                            <a:sym typeface="Arial"/>
                          </a:rPr>
                          <a:t>knowledge, skills, competencies </a:t>
                        </a:r>
                        <a:r>
                          <a:rPr lang="en-GB" sz="1300" dirty="0">
                            <a:solidFill>
                              <a:schemeClr val="dk1"/>
                            </a:solidFill>
                            <a:latin typeface="Arial"/>
                            <a:ea typeface="Arial"/>
                            <a:cs typeface="Arial"/>
                            <a:sym typeface="Arial"/>
                          </a:rPr>
                          <a:t>and attributes embodied in individuals that facilitate the creation of personal, social and economic </a:t>
                        </a:r>
                        <a:r>
                          <a:rPr lang="en-GB" sz="1300" b="1" dirty="0">
                            <a:solidFill>
                              <a:schemeClr val="dk1"/>
                            </a:solidFill>
                            <a:latin typeface="Arial"/>
                            <a:ea typeface="Arial"/>
                            <a:cs typeface="Arial"/>
                            <a:sym typeface="Arial"/>
                          </a:rPr>
                          <a:t>well-being</a:t>
                        </a:r>
                        <a:r>
                          <a:rPr lang="en-GB" sz="1300" dirty="0">
                            <a:solidFill>
                              <a:schemeClr val="dk1"/>
                            </a:solidFill>
                            <a:latin typeface="Arial"/>
                            <a:ea typeface="Arial"/>
                            <a:cs typeface="Arial"/>
                            <a:sym typeface="Arial"/>
                          </a:rPr>
                          <a:t>.</a:t>
                        </a:r>
                        <a:endParaRPr dirty="0"/>
                      </a:p>
                    </a:txBody>
                    <a:tcPr marL="68575" marR="68575" marT="34300" marB="34300">
                      <a:solidFill>
                        <a:srgbClr val="4585BC"/>
                      </a:solidFill>
                    </a:tcPr>
                  </a:tc>
                  <a:extLst>
                    <a:ext uri="{0D108BD9-81ED-4DB2-BD59-A6C34878D82A}">
                      <a16:rowId xmlns:a16="http://schemas.microsoft.com/office/drawing/2014/main" val="10001"/>
                    </a:ext>
                  </a:extLst>
                </a:tr>
              </a:tbl>
            </a:graphicData>
          </a:graphic>
        </p:graphicFrame>
        <p:pic>
          <p:nvPicPr>
            <p:cNvPr id="22" name="Google Shape;895;p25" descr="Deciduous tree">
              <a:extLst>
                <a:ext uri="{FF2B5EF4-FFF2-40B4-BE49-F238E27FC236}">
                  <a16:creationId xmlns:a16="http://schemas.microsoft.com/office/drawing/2014/main" id="{B4F1467A-EF19-45C2-AD70-2C96C27975B2}"/>
                </a:ext>
              </a:extLst>
            </p:cNvPr>
            <p:cNvPicPr preferRelativeResize="0"/>
            <p:nvPr/>
          </p:nvPicPr>
          <p:blipFill rotWithShape="1">
            <a:blip r:embed="rId11">
              <a:alphaModFix/>
            </a:blip>
            <a:srcRect/>
            <a:stretch/>
          </p:blipFill>
          <p:spPr>
            <a:xfrm>
              <a:off x="3943399" y="2364333"/>
              <a:ext cx="545587" cy="545587"/>
            </a:xfrm>
            <a:prstGeom prst="rect">
              <a:avLst/>
            </a:prstGeom>
            <a:noFill/>
            <a:ln>
              <a:noFill/>
            </a:ln>
          </p:spPr>
        </p:pic>
        <p:pic>
          <p:nvPicPr>
            <p:cNvPr id="23" name="Google Shape;896;p25" descr="Schoolhouse">
              <a:extLst>
                <a:ext uri="{FF2B5EF4-FFF2-40B4-BE49-F238E27FC236}">
                  <a16:creationId xmlns:a16="http://schemas.microsoft.com/office/drawing/2014/main" id="{54954705-A634-462E-98A6-F2882027B72E}"/>
                </a:ext>
              </a:extLst>
            </p:cNvPr>
            <p:cNvPicPr preferRelativeResize="0"/>
            <p:nvPr/>
          </p:nvPicPr>
          <p:blipFill rotWithShape="1">
            <a:blip r:embed="rId12">
              <a:alphaModFix/>
            </a:blip>
            <a:srcRect/>
            <a:stretch/>
          </p:blipFill>
          <p:spPr>
            <a:xfrm>
              <a:off x="8919306" y="2250051"/>
              <a:ext cx="745845" cy="745845"/>
            </a:xfrm>
            <a:prstGeom prst="rect">
              <a:avLst/>
            </a:prstGeom>
            <a:noFill/>
            <a:ln>
              <a:noFill/>
            </a:ln>
          </p:spPr>
        </p:pic>
        <p:pic>
          <p:nvPicPr>
            <p:cNvPr id="27" name="Google Shape;897;p25" descr="Head with Gears">
              <a:extLst>
                <a:ext uri="{FF2B5EF4-FFF2-40B4-BE49-F238E27FC236}">
                  <a16:creationId xmlns:a16="http://schemas.microsoft.com/office/drawing/2014/main" id="{9A6F3D7D-B5E0-4E4E-895F-D589F8623A6E}"/>
                </a:ext>
              </a:extLst>
            </p:cNvPr>
            <p:cNvPicPr preferRelativeResize="0"/>
            <p:nvPr/>
          </p:nvPicPr>
          <p:blipFill rotWithShape="1">
            <a:blip r:embed="rId10">
              <a:alphaModFix/>
            </a:blip>
            <a:srcRect/>
            <a:stretch/>
          </p:blipFill>
          <p:spPr>
            <a:xfrm>
              <a:off x="6499116" y="2345762"/>
              <a:ext cx="591174" cy="591174"/>
            </a:xfrm>
            <a:prstGeom prst="rect">
              <a:avLst/>
            </a:prstGeom>
            <a:noFill/>
            <a:ln>
              <a:noFill/>
            </a:ln>
          </p:spPr>
        </p:pic>
        <p:pic>
          <p:nvPicPr>
            <p:cNvPr id="29" name="Google Shape;898;p25" descr="Résultat de recherche d'images pour &quot;natural capital coalition&quot;">
              <a:extLst>
                <a:ext uri="{FF2B5EF4-FFF2-40B4-BE49-F238E27FC236}">
                  <a16:creationId xmlns:a16="http://schemas.microsoft.com/office/drawing/2014/main" id="{EBABA263-3DFD-4869-868A-2A035D80E037}"/>
                </a:ext>
              </a:extLst>
            </p:cNvPr>
            <p:cNvPicPr preferRelativeResize="0"/>
            <p:nvPr/>
          </p:nvPicPr>
          <p:blipFill rotWithShape="1">
            <a:blip r:embed="rId13">
              <a:alphaModFix/>
            </a:blip>
            <a:srcRect/>
            <a:stretch/>
          </p:blipFill>
          <p:spPr>
            <a:xfrm>
              <a:off x="3687987" y="4942155"/>
              <a:ext cx="888569" cy="365263"/>
            </a:xfrm>
            <a:prstGeom prst="rect">
              <a:avLst/>
            </a:prstGeom>
            <a:noFill/>
            <a:ln>
              <a:noFill/>
            </a:ln>
          </p:spPr>
        </p:pic>
        <p:pic>
          <p:nvPicPr>
            <p:cNvPr id="30" name="Google Shape;899;p25">
              <a:extLst>
                <a:ext uri="{FF2B5EF4-FFF2-40B4-BE49-F238E27FC236}">
                  <a16:creationId xmlns:a16="http://schemas.microsoft.com/office/drawing/2014/main" id="{4B06E5C0-E794-462A-8757-C3AD5E4E009D}"/>
                </a:ext>
              </a:extLst>
            </p:cNvPr>
            <p:cNvPicPr preferRelativeResize="0"/>
            <p:nvPr/>
          </p:nvPicPr>
          <p:blipFill rotWithShape="1">
            <a:blip r:embed="rId14">
              <a:alphaModFix/>
            </a:blip>
            <a:srcRect/>
            <a:stretch/>
          </p:blipFill>
          <p:spPr>
            <a:xfrm>
              <a:off x="6239833" y="4929378"/>
              <a:ext cx="1062618" cy="369333"/>
            </a:xfrm>
            <a:prstGeom prst="rect">
              <a:avLst/>
            </a:prstGeom>
            <a:noFill/>
            <a:ln>
              <a:noFill/>
            </a:ln>
          </p:spPr>
        </p:pic>
        <p:pic>
          <p:nvPicPr>
            <p:cNvPr id="31" name="Google Shape;900;p25">
              <a:extLst>
                <a:ext uri="{FF2B5EF4-FFF2-40B4-BE49-F238E27FC236}">
                  <a16:creationId xmlns:a16="http://schemas.microsoft.com/office/drawing/2014/main" id="{790BD4B5-2513-4E16-92E2-ABF136E9BCE5}"/>
                </a:ext>
              </a:extLst>
            </p:cNvPr>
            <p:cNvPicPr preferRelativeResize="0"/>
            <p:nvPr/>
          </p:nvPicPr>
          <p:blipFill rotWithShape="1">
            <a:blip r:embed="rId14">
              <a:alphaModFix/>
            </a:blip>
            <a:srcRect/>
            <a:stretch/>
          </p:blipFill>
          <p:spPr>
            <a:xfrm>
              <a:off x="8760919" y="4927559"/>
              <a:ext cx="1062618" cy="369333"/>
            </a:xfrm>
            <a:prstGeom prst="rect">
              <a:avLst/>
            </a:prstGeom>
            <a:noFill/>
            <a:ln>
              <a:noFill/>
            </a:ln>
          </p:spPr>
        </p:pic>
      </p:grpSp>
      <p:sp>
        <p:nvSpPr>
          <p:cNvPr id="24" name="TextBox 11">
            <a:extLst>
              <a:ext uri="{FF2B5EF4-FFF2-40B4-BE49-F238E27FC236}">
                <a16:creationId xmlns:a16="http://schemas.microsoft.com/office/drawing/2014/main" id="{BA1C82D3-5DF1-4BA2-8A17-F9B3D3AFB6D5}"/>
              </a:ext>
            </a:extLst>
          </p:cNvPr>
          <p:cNvSpPr txBox="1"/>
          <p:nvPr/>
        </p:nvSpPr>
        <p:spPr>
          <a:xfrm>
            <a:off x="251778" y="4949753"/>
            <a:ext cx="245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IIRC, Capitals background paper, 2013</a:t>
            </a:r>
          </a:p>
        </p:txBody>
      </p:sp>
      <p:sp>
        <p:nvSpPr>
          <p:cNvPr id="34" name="Teardrop 20">
            <a:extLst>
              <a:ext uri="{FF2B5EF4-FFF2-40B4-BE49-F238E27FC236}">
                <a16:creationId xmlns:a16="http://schemas.microsoft.com/office/drawing/2014/main" id="{ED7D2CD5-935E-4EEE-AD61-676E5845A58C}"/>
              </a:ext>
            </a:extLst>
          </p:cNvPr>
          <p:cNvSpPr/>
          <p:nvPr/>
        </p:nvSpPr>
        <p:spPr>
          <a:xfrm>
            <a:off x="10650437" y="125352"/>
            <a:ext cx="1531707" cy="115910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TextBox 21">
            <a:extLst>
              <a:ext uri="{FF2B5EF4-FFF2-40B4-BE49-F238E27FC236}">
                <a16:creationId xmlns:a16="http://schemas.microsoft.com/office/drawing/2014/main" id="{69911E5B-3A3D-4BDD-8CC4-879A779D3BFF}"/>
              </a:ext>
            </a:extLst>
          </p:cNvPr>
          <p:cNvSpPr txBox="1"/>
          <p:nvPr/>
        </p:nvSpPr>
        <p:spPr>
          <a:xfrm>
            <a:off x="10678793" y="368367"/>
            <a:ext cx="153170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8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a:t>
            </a:r>
          </a:p>
        </p:txBody>
      </p:sp>
    </p:spTree>
    <p:extLst>
      <p:ext uri="{BB962C8B-B14F-4D97-AF65-F5344CB8AC3E}">
        <p14:creationId xmlns:p14="http://schemas.microsoft.com/office/powerpoint/2010/main" val="980575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60E3-960F-46D6-99DC-BDB42605EF8A}"/>
              </a:ext>
            </a:extLst>
          </p:cNvPr>
          <p:cNvSpPr>
            <a:spLocks noGrp="1"/>
          </p:cNvSpPr>
          <p:nvPr>
            <p:ph type="title" idx="4294967295"/>
          </p:nvPr>
        </p:nvSpPr>
        <p:spPr>
          <a:xfrm>
            <a:off x="314194" y="125352"/>
            <a:ext cx="11498123" cy="878150"/>
          </a:xfrm>
        </p:spPr>
        <p:txBody>
          <a:bodyPr/>
          <a:lstStyle/>
          <a:p>
            <a:r>
              <a:rPr lang="en-US" dirty="0"/>
              <a:t>Linkages with other key concepts</a:t>
            </a:r>
            <a:endParaRPr lang="en-CH" dirty="0"/>
          </a:p>
        </p:txBody>
      </p:sp>
      <p:sp>
        <p:nvSpPr>
          <p:cNvPr id="21" name="Teardrop 20">
            <a:extLst>
              <a:ext uri="{FF2B5EF4-FFF2-40B4-BE49-F238E27FC236}">
                <a16:creationId xmlns:a16="http://schemas.microsoft.com/office/drawing/2014/main" id="{52D85304-3AB4-45FC-8C38-F10E42CCA652}"/>
              </a:ext>
            </a:extLst>
          </p:cNvPr>
          <p:cNvSpPr/>
          <p:nvPr/>
        </p:nvSpPr>
        <p:spPr>
          <a:xfrm>
            <a:off x="10650437" y="125352"/>
            <a:ext cx="1531707" cy="115910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E6FBDA5-BA7C-4BBE-96C1-4C486A8800B6}"/>
              </a:ext>
            </a:extLst>
          </p:cNvPr>
          <p:cNvSpPr txBox="1"/>
          <p:nvPr/>
        </p:nvSpPr>
        <p:spPr>
          <a:xfrm>
            <a:off x="10660292" y="393581"/>
            <a:ext cx="153170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9</a:t>
            </a:r>
            <a:r>
              <a:rPr kumimoji="0" lang="en-GB" sz="1500" b="1" i="0" u="none" strike="noStrike" kern="1200" cap="none" spc="0" normalizeH="0" baseline="0" noProof="0" dirty="0">
                <a:ln>
                  <a:noFill/>
                </a:ln>
                <a:solidFill>
                  <a:prstClr val="white"/>
                </a:solidFill>
                <a:effectLst/>
                <a:uLnTx/>
                <a:uFillTx/>
                <a:latin typeface="Arial"/>
                <a:ea typeface="+mn-ea"/>
                <a:cs typeface="+mn-cs"/>
              </a:rPr>
              <a:t>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a:t>
            </a:r>
          </a:p>
        </p:txBody>
      </p:sp>
      <p:sp>
        <p:nvSpPr>
          <p:cNvPr id="100" name="Content Placeholder 2">
            <a:extLst>
              <a:ext uri="{FF2B5EF4-FFF2-40B4-BE49-F238E27FC236}">
                <a16:creationId xmlns:a16="http://schemas.microsoft.com/office/drawing/2014/main" id="{CE52360F-DB8E-4A1F-8DFE-18EB91A66CB4}"/>
              </a:ext>
            </a:extLst>
          </p:cNvPr>
          <p:cNvSpPr txBox="1">
            <a:spLocks/>
          </p:cNvSpPr>
          <p:nvPr/>
        </p:nvSpPr>
        <p:spPr>
          <a:xfrm>
            <a:off x="6986614" y="1726608"/>
            <a:ext cx="4737743" cy="3426244"/>
          </a:xfrm>
          <a:prstGeom prst="rect">
            <a:avLst/>
          </a:prstGeom>
        </p:spPr>
        <p:txBody>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 lot of </a:t>
            </a:r>
            <a:r>
              <a:rPr kumimoji="0" lang="en-GB" sz="1600" b="1" i="0" u="none" strike="noStrike" kern="1200" cap="none" spc="0" normalizeH="0" baseline="0" noProof="0" dirty="0">
                <a:ln>
                  <a:noFill/>
                </a:ln>
                <a:solidFill>
                  <a:srgbClr val="23BAED"/>
                </a:solidFill>
                <a:effectLst/>
                <a:uLnTx/>
                <a:uFillTx/>
                <a:latin typeface="Arial"/>
                <a:ea typeface="+mn-ea"/>
                <a:cs typeface="+mn-cs"/>
              </a:rPr>
              <a:t>synergy</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 exists </a:t>
            </a:r>
            <a:r>
              <a:rPr kumimoji="0" lang="en-GB" sz="1600" b="1" i="0" u="none" strike="noStrike" kern="1200" cap="none" spc="0" normalizeH="0" baseline="0" noProof="0" dirty="0">
                <a:ln>
                  <a:noFill/>
                </a:ln>
                <a:solidFill>
                  <a:srgbClr val="23BAED"/>
                </a:solidFill>
                <a:effectLst/>
                <a:uLnTx/>
                <a:uFillTx/>
                <a:latin typeface="Arial"/>
                <a:ea typeface="+mn-ea"/>
                <a:cs typeface="+mn-cs"/>
              </a:rPr>
              <a:t>between various concepts </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efforts can often be aligned to contribute to several goals.</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600" b="1" i="0" u="none" strike="noStrike" kern="1200" cap="none" spc="0" normalizeH="0" baseline="0" noProof="0" dirty="0">
                <a:ln>
                  <a:noFill/>
                </a:ln>
                <a:solidFill>
                  <a:srgbClr val="23BAED"/>
                </a:solidFill>
                <a:effectLst/>
                <a:uLnTx/>
                <a:uFillTx/>
                <a:latin typeface="Arial"/>
                <a:ea typeface="+mn-ea"/>
                <a:cs typeface="+mn-cs"/>
              </a:rPr>
              <a:t>Natural capital </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can be seen as an </a:t>
            </a:r>
            <a:r>
              <a:rPr kumimoji="0" lang="en-GB" sz="1600" b="1" i="0" u="none" strike="noStrike" kern="1200" cap="none" spc="0" normalizeH="0" baseline="0" noProof="0" dirty="0">
                <a:ln>
                  <a:noFill/>
                </a:ln>
                <a:solidFill>
                  <a:srgbClr val="23BAED"/>
                </a:solidFill>
                <a:effectLst/>
                <a:uLnTx/>
                <a:uFillTx/>
                <a:latin typeface="Arial"/>
                <a:ea typeface="+mn-ea"/>
                <a:cs typeface="+mn-cs"/>
              </a:rPr>
              <a:t>additional lens </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which allows you to uncover important issues for your organizations </a:t>
            </a:r>
            <a:r>
              <a:rPr kumimoji="0" lang="en-GB" sz="1600" b="1" i="0" u="none" strike="noStrike" kern="1200" cap="none" spc="0" normalizeH="0" baseline="0" noProof="0" dirty="0">
                <a:ln>
                  <a:noFill/>
                </a:ln>
                <a:solidFill>
                  <a:srgbClr val="23BAED"/>
                </a:solidFill>
                <a:effectLst/>
                <a:uLnTx/>
                <a:uFillTx/>
                <a:latin typeface="Arial"/>
                <a:ea typeface="+mn-ea"/>
                <a:cs typeface="+mn-cs"/>
              </a:rPr>
              <a:t>sustainability journey </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a:t>
            </a:r>
            <a:r>
              <a:rPr kumimoji="0" lang="en-GB" sz="1600" b="1" i="0" u="none" strike="noStrike" kern="1200" cap="none" spc="0" normalizeH="0" baseline="0" noProof="0" dirty="0">
                <a:ln>
                  <a:noFill/>
                </a:ln>
                <a:solidFill>
                  <a:srgbClr val="23BAED"/>
                </a:solidFill>
                <a:effectLst/>
                <a:uLnTx/>
                <a:uFillTx/>
                <a:latin typeface="Arial"/>
                <a:ea typeface="+mn-ea"/>
                <a:cs typeface="+mn-cs"/>
              </a:rPr>
              <a:t>connect the dots between various ongoing sustainability efforts</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lang="en-GB" sz="1600" dirty="0">
                <a:solidFill>
                  <a:prstClr val="black">
                    <a:lumMod val="65000"/>
                    <a:lumOff val="35000"/>
                  </a:prstClr>
                </a:solidFill>
                <a:latin typeface="Arial"/>
              </a:rPr>
              <a:t>Download through </a:t>
            </a:r>
            <a:r>
              <a:rPr lang="en-GB" sz="1600" b="1" dirty="0">
                <a:solidFill>
                  <a:srgbClr val="21BAED"/>
                </a:solidFill>
                <a:latin typeface="Arial"/>
                <a:hlinkClick r:id="rId3">
                  <a:extLst>
                    <a:ext uri="{A12FA001-AC4F-418D-AE19-62706E023703}">
                      <ahyp:hlinkClr xmlns:ahyp="http://schemas.microsoft.com/office/drawing/2018/hyperlinkcolor" val="tx"/>
                    </a:ext>
                  </a:extLst>
                </a:hlinkClick>
              </a:rPr>
              <a:t>WeValueNature - Digital media library</a:t>
            </a:r>
            <a:endParaRPr kumimoji="0" lang="en-GB" sz="1600" b="1" i="0" u="none" strike="noStrike" kern="1200" cap="none" spc="0" normalizeH="0" baseline="0" noProof="0" dirty="0">
              <a:ln>
                <a:noFill/>
              </a:ln>
              <a:solidFill>
                <a:srgbClr val="21BAED"/>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33" name="Rechthoek 3">
            <a:extLst>
              <a:ext uri="{FF2B5EF4-FFF2-40B4-BE49-F238E27FC236}">
                <a16:creationId xmlns:a16="http://schemas.microsoft.com/office/drawing/2014/main" id="{8D95B85B-7525-B447-B168-D66CCC0853C5}"/>
              </a:ext>
            </a:extLst>
          </p:cNvPr>
          <p:cNvSpPr/>
          <p:nvPr/>
        </p:nvSpPr>
        <p:spPr>
          <a:xfrm>
            <a:off x="7008973" y="1284456"/>
            <a:ext cx="3810343" cy="231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a:hlinkClick r:id="rId4"/>
            <a:extLst>
              <a:ext uri="{FF2B5EF4-FFF2-40B4-BE49-F238E27FC236}">
                <a16:creationId xmlns:a16="http://schemas.microsoft.com/office/drawing/2014/main" id="{9D271A4D-AA8A-4240-82DF-113E3E72E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31085"/>
            <a:ext cx="6986614" cy="4939318"/>
          </a:xfrm>
          <a:prstGeom prst="rect">
            <a:avLst/>
          </a:prstGeom>
        </p:spPr>
      </p:pic>
    </p:spTree>
    <p:extLst>
      <p:ext uri="{BB962C8B-B14F-4D97-AF65-F5344CB8AC3E}">
        <p14:creationId xmlns:p14="http://schemas.microsoft.com/office/powerpoint/2010/main" val="270527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5DB317-B027-4447-A6C9-2009AF4AAEEC}"/>
              </a:ext>
            </a:extLst>
          </p:cNvPr>
          <p:cNvPicPr>
            <a:picLocks noChangeAspect="1"/>
          </p:cNvPicPr>
          <p:nvPr/>
        </p:nvPicPr>
        <p:blipFill>
          <a:blip r:embed="rId3"/>
          <a:stretch>
            <a:fillRect/>
          </a:stretch>
        </p:blipFill>
        <p:spPr>
          <a:xfrm>
            <a:off x="8790771" y="1557616"/>
            <a:ext cx="3141329" cy="4450216"/>
          </a:xfrm>
          <a:prstGeom prst="rect">
            <a:avLst/>
          </a:prstGeom>
        </p:spPr>
      </p:pic>
      <p:pic>
        <p:nvPicPr>
          <p:cNvPr id="7" name="Picture 6">
            <a:extLst>
              <a:ext uri="{FF2B5EF4-FFF2-40B4-BE49-F238E27FC236}">
                <a16:creationId xmlns:a16="http://schemas.microsoft.com/office/drawing/2014/main" id="{DFAC04EB-EFD8-2A42-BC27-C83A44CDEE34}"/>
              </a:ext>
            </a:extLst>
          </p:cNvPr>
          <p:cNvPicPr>
            <a:picLocks noChangeAspect="1"/>
          </p:cNvPicPr>
          <p:nvPr/>
        </p:nvPicPr>
        <p:blipFill>
          <a:blip r:embed="rId4"/>
          <a:stretch>
            <a:fillRect/>
          </a:stretch>
        </p:blipFill>
        <p:spPr>
          <a:xfrm>
            <a:off x="4513115" y="1550123"/>
            <a:ext cx="3146618" cy="4457709"/>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AA466654-C710-2749-9BCF-F1F1A2100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802" y="1557616"/>
            <a:ext cx="3146618" cy="4450216"/>
          </a:xfrm>
          <a:prstGeom prst="rect">
            <a:avLst/>
          </a:prstGeom>
        </p:spPr>
      </p:pic>
      <p:sp>
        <p:nvSpPr>
          <p:cNvPr id="2" name="Title 1">
            <a:extLst>
              <a:ext uri="{FF2B5EF4-FFF2-40B4-BE49-F238E27FC236}">
                <a16:creationId xmlns:a16="http://schemas.microsoft.com/office/drawing/2014/main" id="{73AE60E3-960F-46D6-99DC-BDB42605EF8A}"/>
              </a:ext>
            </a:extLst>
          </p:cNvPr>
          <p:cNvSpPr>
            <a:spLocks noGrp="1"/>
          </p:cNvSpPr>
          <p:nvPr>
            <p:ph type="title" idx="4294967295"/>
          </p:nvPr>
        </p:nvSpPr>
        <p:spPr>
          <a:xfrm>
            <a:off x="314194" y="125352"/>
            <a:ext cx="11498123" cy="878150"/>
          </a:xfrm>
        </p:spPr>
        <p:txBody>
          <a:bodyPr/>
          <a:lstStyle/>
          <a:p>
            <a:r>
              <a:rPr lang="en-US" dirty="0"/>
              <a:t>Linkages with other key concepts: examples</a:t>
            </a:r>
            <a:endParaRPr lang="en-CH" dirty="0"/>
          </a:p>
        </p:txBody>
      </p:sp>
      <p:sp>
        <p:nvSpPr>
          <p:cNvPr id="19" name="Slide Number Placeholder 3">
            <a:extLst>
              <a:ext uri="{FF2B5EF4-FFF2-40B4-BE49-F238E27FC236}">
                <a16:creationId xmlns:a16="http://schemas.microsoft.com/office/drawing/2014/main" id="{7DAA4F82-5845-4339-9955-C505E14E1540}"/>
              </a:ext>
            </a:extLst>
          </p:cNvPr>
          <p:cNvSpPr>
            <a:spLocks noGrp="1"/>
          </p:cNvSpPr>
          <p:nvPr>
            <p:ph type="sldNum" sz="quarter" idx="12"/>
          </p:nvPr>
        </p:nvSpPr>
        <p:spPr>
          <a:xfrm>
            <a:off x="314194" y="6273393"/>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2" name="Rectangle 24">
            <a:extLst>
              <a:ext uri="{FF2B5EF4-FFF2-40B4-BE49-F238E27FC236}">
                <a16:creationId xmlns:a16="http://schemas.microsoft.com/office/drawing/2014/main" id="{8A2966DB-28D9-499B-BE9C-1C903AACC03B}"/>
              </a:ext>
            </a:extLst>
          </p:cNvPr>
          <p:cNvSpPr/>
          <p:nvPr/>
        </p:nvSpPr>
        <p:spPr>
          <a:xfrm>
            <a:off x="395801" y="3561008"/>
            <a:ext cx="3146618" cy="1923604"/>
          </a:xfrm>
          <a:prstGeom prst="rect">
            <a:avLst/>
          </a:prstGeom>
        </p:spPr>
        <p:txBody>
          <a:bodyPr wrap="square" lIns="180000" rIns="18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dirty="0">
                <a:ln>
                  <a:noFill/>
                </a:ln>
                <a:solidFill>
                  <a:prstClr val="black"/>
                </a:solidFill>
                <a:effectLst/>
                <a:uLnTx/>
                <a:uFillTx/>
                <a:ea typeface="+mn-ea"/>
                <a:cs typeface="+mn-cs"/>
              </a:rPr>
              <a:t>Planetary boundaries are a concept developed by </a:t>
            </a:r>
            <a:r>
              <a:rPr kumimoji="0" lang="en-GB" sz="850" b="0" i="0" u="none" strike="noStrike" kern="1200" cap="none" spc="0" normalizeH="0" baseline="0" noProof="0" dirty="0" err="1">
                <a:ln>
                  <a:noFill/>
                </a:ln>
                <a:solidFill>
                  <a:prstClr val="black"/>
                </a:solidFill>
                <a:effectLst/>
                <a:uLnTx/>
                <a:uFillTx/>
                <a:ea typeface="+mn-ea"/>
                <a:cs typeface="+mn-cs"/>
              </a:rPr>
              <a:t>Rockström</a:t>
            </a:r>
            <a:r>
              <a:rPr kumimoji="0" lang="en-GB" sz="850" b="0" i="0" u="none" strike="noStrike" kern="1200" cap="none" spc="0" normalizeH="0" baseline="0" noProof="0" dirty="0">
                <a:ln>
                  <a:noFill/>
                </a:ln>
                <a:solidFill>
                  <a:prstClr val="black"/>
                </a:solidFill>
                <a:effectLst/>
                <a:uLnTx/>
                <a:uFillTx/>
                <a:ea typeface="+mn-ea"/>
                <a:cs typeface="+mn-cs"/>
              </a:rPr>
              <a:t> of </a:t>
            </a:r>
            <a:r>
              <a:rPr kumimoji="0" lang="en-GB" sz="850" b="0" i="0" u="sng" strike="noStrike" kern="1200" cap="none" spc="0" normalizeH="0" baseline="0" noProof="0" dirty="0">
                <a:ln>
                  <a:noFill/>
                </a:ln>
                <a:solidFill>
                  <a:prstClr val="black"/>
                </a:solidFill>
                <a:effectLst/>
                <a:uLnTx/>
                <a:uFillTx/>
                <a:ea typeface="+mn-ea"/>
                <a:cs typeface="+mn-cs"/>
                <a:hlinkClick r:id="rId6">
                  <a:extLst>
                    <a:ext uri="{A12FA001-AC4F-418D-AE19-62706E023703}">
                      <ahyp:hlinkClr xmlns:ahyp="http://schemas.microsoft.com/office/drawing/2018/hyperlinkcolor" val="tx"/>
                    </a:ext>
                  </a:extLst>
                </a:hlinkClick>
              </a:rPr>
              <a:t>the Stockholm Resilience Centre</a:t>
            </a:r>
            <a:r>
              <a:rPr kumimoji="0" lang="en-GB" sz="850" b="0" i="0" u="none" strike="noStrike" kern="1200" cap="none" spc="0" normalizeH="0" baseline="0" noProof="0" dirty="0">
                <a:ln>
                  <a:noFill/>
                </a:ln>
                <a:solidFill>
                  <a:prstClr val="black"/>
                </a:solidFill>
                <a:effectLst/>
                <a:uLnTx/>
                <a:uFillTx/>
                <a:ea typeface="+mn-ea"/>
                <a:cs typeface="+mn-cs"/>
              </a:rPr>
              <a:t>, stating that earth has natural boundaries within we must operate. Crossing these boundaries may be catastrophic because this may cause abrupt environmental change within continental-scale to planetary-scale systems. The largest overshoot of these boundaries is currently occurring on the nutrient cycle, biodiversity and climate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5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dirty="0">
                <a:ln>
                  <a:noFill/>
                </a:ln>
                <a:solidFill>
                  <a:prstClr val="black"/>
                </a:solidFill>
                <a:effectLst/>
                <a:uLnTx/>
                <a:uFillTx/>
                <a:ea typeface="+mn-ea"/>
                <a:cs typeface="+mn-cs"/>
              </a:rPr>
              <a:t>Natural capital assessments provide insight into how your company is performing against these ecological ceilings. If you are already reporting against indicators for the planetary boundaries, you already have performed at least a partial natural capital assessment.</a:t>
            </a:r>
          </a:p>
        </p:txBody>
      </p:sp>
      <p:sp>
        <p:nvSpPr>
          <p:cNvPr id="13" name="Rectangle 25">
            <a:extLst>
              <a:ext uri="{FF2B5EF4-FFF2-40B4-BE49-F238E27FC236}">
                <a16:creationId xmlns:a16="http://schemas.microsoft.com/office/drawing/2014/main" id="{AD212977-70A6-4A28-8566-A2C281BA6CF6}"/>
              </a:ext>
            </a:extLst>
          </p:cNvPr>
          <p:cNvSpPr/>
          <p:nvPr/>
        </p:nvSpPr>
        <p:spPr>
          <a:xfrm>
            <a:off x="395802" y="1617012"/>
            <a:ext cx="3146619"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ea typeface="+mn-ea"/>
                <a:cs typeface="+mn-cs"/>
              </a:rPr>
              <a:t>PLANETARY BOUNDARIES</a:t>
            </a:r>
          </a:p>
        </p:txBody>
      </p:sp>
      <p:sp>
        <p:nvSpPr>
          <p:cNvPr id="14" name="Rectangle 15">
            <a:extLst>
              <a:ext uri="{FF2B5EF4-FFF2-40B4-BE49-F238E27FC236}">
                <a16:creationId xmlns:a16="http://schemas.microsoft.com/office/drawing/2014/main" id="{A2ABF8A5-7E79-4C5C-9C56-3781065F7BFF}"/>
              </a:ext>
            </a:extLst>
          </p:cNvPr>
          <p:cNvSpPr/>
          <p:nvPr/>
        </p:nvSpPr>
        <p:spPr>
          <a:xfrm>
            <a:off x="4513113" y="3561008"/>
            <a:ext cx="3075741" cy="1792798"/>
          </a:xfrm>
          <a:prstGeom prst="rect">
            <a:avLst/>
          </a:prstGeom>
        </p:spPr>
        <p:txBody>
          <a:bodyPr wrap="square" lIns="180000" rIns="18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50" b="0" i="0" u="sng" strike="noStrike" kern="1200" cap="none" spc="0" normalizeH="0" baseline="0" noProof="0" dirty="0">
                <a:ln>
                  <a:noFill/>
                </a:ln>
                <a:solidFill>
                  <a:prstClr val="black"/>
                </a:solidFill>
                <a:effectLst/>
                <a:uLnTx/>
                <a:uFillTx/>
                <a:ea typeface="+mn-ea"/>
                <a:cs typeface="+mn-cs"/>
                <a:hlinkClick r:id="rId7">
                  <a:extLst>
                    <a:ext uri="{A12FA001-AC4F-418D-AE19-62706E023703}">
                      <ahyp:hlinkClr xmlns:ahyp="http://schemas.microsoft.com/office/drawing/2018/hyperlinkcolor" val="tx"/>
                    </a:ext>
                  </a:extLst>
                </a:hlinkClick>
              </a:rPr>
              <a:t>The Wedding Cake Model </a:t>
            </a:r>
            <a:r>
              <a:rPr kumimoji="0" lang="en-GB" sz="850" b="0" i="0" u="none" strike="noStrike" kern="1200" cap="none" spc="0" normalizeH="0" baseline="0" noProof="0" dirty="0">
                <a:ln>
                  <a:noFill/>
                </a:ln>
                <a:solidFill>
                  <a:prstClr val="black"/>
                </a:solidFill>
                <a:effectLst/>
                <a:uLnTx/>
                <a:uFillTx/>
                <a:ea typeface="+mn-ea"/>
                <a:cs typeface="+mn-cs"/>
              </a:rPr>
              <a:t>orders the </a:t>
            </a:r>
            <a:r>
              <a:rPr kumimoji="0" lang="en-GB" sz="850" b="0" i="0" u="sng" strike="noStrike" kern="1200" cap="none" spc="0" normalizeH="0" baseline="0" noProof="0" dirty="0">
                <a:ln>
                  <a:noFill/>
                </a:ln>
                <a:solidFill>
                  <a:prstClr val="black"/>
                </a:solidFill>
                <a:effectLst/>
                <a:uLnTx/>
                <a:uFillTx/>
                <a:ea typeface="+mn-ea"/>
                <a:cs typeface="+mn-cs"/>
                <a:hlinkClick r:id="rId8">
                  <a:extLst>
                    <a:ext uri="{A12FA001-AC4F-418D-AE19-62706E023703}">
                      <ahyp:hlinkClr xmlns:ahyp="http://schemas.microsoft.com/office/drawing/2018/hyperlinkcolor" val="tx"/>
                    </a:ext>
                  </a:extLst>
                </a:hlinkClick>
              </a:rPr>
              <a:t>Sustainable Development Goals </a:t>
            </a:r>
            <a:r>
              <a:rPr kumimoji="0" lang="en-GB" sz="850" b="0" i="0" u="none" strike="noStrike" kern="1200" cap="none" spc="0" normalizeH="0" baseline="0" noProof="0" dirty="0">
                <a:ln>
                  <a:noFill/>
                </a:ln>
                <a:solidFill>
                  <a:prstClr val="black"/>
                </a:solidFill>
                <a:effectLst/>
                <a:uLnTx/>
                <a:uFillTx/>
                <a:ea typeface="+mn-ea"/>
                <a:cs typeface="+mn-cs"/>
              </a:rPr>
              <a:t>(SDGs) across three layers: the biosphere, the </a:t>
            </a:r>
            <a:r>
              <a:rPr kumimoji="0" lang="en-GB" sz="850" b="0" i="0" u="none" strike="noStrike" kern="1200" cap="none" spc="0" normalizeH="0" baseline="0" noProof="0" dirty="0" err="1">
                <a:ln>
                  <a:noFill/>
                </a:ln>
                <a:solidFill>
                  <a:prstClr val="black"/>
                </a:solidFill>
                <a:effectLst/>
                <a:uLnTx/>
                <a:uFillTx/>
                <a:ea typeface="+mn-ea"/>
                <a:cs typeface="+mn-cs"/>
              </a:rPr>
              <a:t>sociosphere</a:t>
            </a:r>
            <a:r>
              <a:rPr kumimoji="0" lang="en-GB" sz="850" b="0" i="0" u="none" strike="noStrike" kern="1200" cap="none" spc="0" normalizeH="0" baseline="0" noProof="0" dirty="0">
                <a:ln>
                  <a:noFill/>
                </a:ln>
                <a:solidFill>
                  <a:prstClr val="black"/>
                </a:solidFill>
                <a:effectLst/>
                <a:uLnTx/>
                <a:uFillTx/>
                <a:ea typeface="+mn-ea"/>
                <a:cs typeface="+mn-cs"/>
              </a:rPr>
              <a:t> and the economic sphere.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dirty="0">
                <a:ln>
                  <a:noFill/>
                </a:ln>
                <a:solidFill>
                  <a:prstClr val="black"/>
                </a:solidFill>
                <a:effectLst/>
                <a:uLnTx/>
                <a:uFillTx/>
                <a:ea typeface="+mn-ea"/>
                <a:cs typeface="+mn-cs"/>
              </a:rPr>
              <a:t>This model indicates the conditionality and hierarchy between the goals. The bottom layer (biosphere), consisting of Clear Water (6), Climate Action (13), Life Below Water (14) and Life on Land (15), forms a foundation for the layers above.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850" b="0" i="0" u="none" strike="noStrike" kern="1200" cap="none" spc="0" normalizeH="0" baseline="0" noProof="0" dirty="0">
                <a:ln>
                  <a:noFill/>
                </a:ln>
                <a:solidFill>
                  <a:prstClr val="black"/>
                </a:solidFill>
                <a:effectLst/>
                <a:uLnTx/>
                <a:uFillTx/>
                <a:ea typeface="+mn-ea"/>
                <a:cs typeface="+mn-cs"/>
              </a:rPr>
            </a:br>
            <a:r>
              <a:rPr kumimoji="0" lang="en-GB" sz="850" b="0" i="0" u="none" strike="noStrike" kern="1200" cap="none" spc="0" normalizeH="0" baseline="0" noProof="0" dirty="0">
                <a:ln>
                  <a:noFill/>
                </a:ln>
                <a:solidFill>
                  <a:prstClr val="black"/>
                </a:solidFill>
                <a:effectLst/>
                <a:uLnTx/>
                <a:uFillTx/>
                <a:ea typeface="+mn-ea"/>
                <a:cs typeface="+mn-cs"/>
              </a:rPr>
              <a:t>If your company is already committed to the SDGs, securing goals 6, 13, 14 and 15 is essential to achieve the other goals. By working on natural capital, you are contributing to these goals and the SDGs as a whole.</a:t>
            </a:r>
          </a:p>
        </p:txBody>
      </p:sp>
      <p:sp>
        <p:nvSpPr>
          <p:cNvPr id="15" name="Rectangle 16">
            <a:extLst>
              <a:ext uri="{FF2B5EF4-FFF2-40B4-BE49-F238E27FC236}">
                <a16:creationId xmlns:a16="http://schemas.microsoft.com/office/drawing/2014/main" id="{4C73CFFA-AD13-4A69-84AD-81CB1A7565FF}"/>
              </a:ext>
            </a:extLst>
          </p:cNvPr>
          <p:cNvSpPr/>
          <p:nvPr/>
        </p:nvSpPr>
        <p:spPr>
          <a:xfrm>
            <a:off x="4513114" y="1617011"/>
            <a:ext cx="3146619"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black"/>
                </a:solidFill>
                <a:effectLst/>
                <a:uLnTx/>
                <a:uFillTx/>
                <a:ea typeface="+mn-ea"/>
                <a:cs typeface="+mn-cs"/>
              </a:rPr>
              <a:t>SUSTAINABLE DEVELOPMENT GOALS</a:t>
            </a:r>
          </a:p>
        </p:txBody>
      </p:sp>
      <p:sp>
        <p:nvSpPr>
          <p:cNvPr id="16" name="Rectangle 10">
            <a:extLst>
              <a:ext uri="{FF2B5EF4-FFF2-40B4-BE49-F238E27FC236}">
                <a16:creationId xmlns:a16="http://schemas.microsoft.com/office/drawing/2014/main" id="{3B61AA81-D5BE-443A-9B5B-E219D28BB63B}"/>
              </a:ext>
            </a:extLst>
          </p:cNvPr>
          <p:cNvSpPr/>
          <p:nvPr/>
        </p:nvSpPr>
        <p:spPr>
          <a:xfrm>
            <a:off x="8790771" y="3561008"/>
            <a:ext cx="3141329" cy="2446824"/>
          </a:xfrm>
          <a:prstGeom prst="rect">
            <a:avLst/>
          </a:prstGeom>
        </p:spPr>
        <p:txBody>
          <a:bodyPr wrap="square" lIns="180000" rIns="180000">
            <a:spAutoFit/>
          </a:bodyPr>
          <a:lstStyle/>
          <a:p>
            <a:pPr lvl="0">
              <a:defRPr/>
            </a:pPr>
            <a:r>
              <a:rPr lang="en-GB" sz="850" dirty="0">
                <a:solidFill>
                  <a:prstClr val="black"/>
                </a:solidFill>
              </a:rPr>
              <a:t>There is a wide variety of accounting and reporting standards that focus on the disclosure of information beyond financial information only. These standards help improve transparency and accountability and help generate value creation within the organization. A great number of accounting and reporting standards have emerged over the years. Some of these frameworks include various capitals such as the </a:t>
            </a:r>
            <a:r>
              <a:rPr lang="en-GB" sz="850" dirty="0">
                <a:hlinkClick r:id="rId9">
                  <a:extLst>
                    <a:ext uri="{A12FA001-AC4F-418D-AE19-62706E023703}">
                      <ahyp:hlinkClr xmlns:ahyp="http://schemas.microsoft.com/office/drawing/2018/hyperlinkcolor" val="tx"/>
                    </a:ext>
                  </a:extLst>
                </a:hlinkClick>
              </a:rPr>
              <a:t>Global Reporting Initiative</a:t>
            </a:r>
            <a:r>
              <a:rPr lang="en-GB" sz="850" dirty="0">
                <a:solidFill>
                  <a:prstClr val="black"/>
                </a:solidFill>
              </a:rPr>
              <a:t> (GRI) framework (indicators on natural capital include G4-EN1 - G4-EN34), but also </a:t>
            </a:r>
            <a:r>
              <a:rPr lang="en-GB" sz="850" dirty="0">
                <a:hlinkClick r:id="rId10">
                  <a:extLst>
                    <a:ext uri="{A12FA001-AC4F-418D-AE19-62706E023703}">
                      <ahyp:hlinkClr xmlns:ahyp="http://schemas.microsoft.com/office/drawing/2018/hyperlinkcolor" val="tx"/>
                    </a:ext>
                  </a:extLst>
                </a:hlinkClick>
              </a:rPr>
              <a:t>Integrated Reporting (IR)</a:t>
            </a:r>
            <a:r>
              <a:rPr lang="en-GB" sz="850" dirty="0">
                <a:solidFill>
                  <a:prstClr val="black"/>
                </a:solidFill>
              </a:rPr>
              <a:t> and </a:t>
            </a:r>
            <a:r>
              <a:rPr lang="en-GB" sz="850" dirty="0">
                <a:hlinkClick r:id="rId11">
                  <a:extLst>
                    <a:ext uri="{A12FA001-AC4F-418D-AE19-62706E023703}">
                      <ahyp:hlinkClr xmlns:ahyp="http://schemas.microsoft.com/office/drawing/2018/hyperlinkcolor" val="tx"/>
                    </a:ext>
                  </a:extLst>
                </a:hlinkClick>
              </a:rPr>
              <a:t>Sustainability Accounting Standards Board (SASB)</a:t>
            </a:r>
            <a:r>
              <a:rPr lang="en-GB" sz="850" dirty="0">
                <a:solidFill>
                  <a:prstClr val="black"/>
                </a:solidFill>
              </a:rPr>
              <a:t>, which will be merged into the new Value Reporting Foundation in the foreseeable future. Other standards are focused specifically on measuring natural capital such as the </a:t>
            </a:r>
            <a:r>
              <a:rPr lang="en-GB" sz="850" dirty="0">
                <a:hlinkClick r:id="rId12">
                  <a:extLst>
                    <a:ext uri="{A12FA001-AC4F-418D-AE19-62706E023703}">
                      <ahyp:hlinkClr xmlns:ahyp="http://schemas.microsoft.com/office/drawing/2018/hyperlinkcolor" val="tx"/>
                    </a:ext>
                  </a:extLst>
                </a:hlinkClick>
              </a:rPr>
              <a:t>CDP</a:t>
            </a:r>
            <a:r>
              <a:rPr lang="en-GB" sz="850" dirty="0">
                <a:solidFill>
                  <a:prstClr val="black"/>
                </a:solidFill>
              </a:rPr>
              <a:t> and </a:t>
            </a:r>
            <a:r>
              <a:rPr lang="en-GB" sz="850" dirty="0">
                <a:hlinkClick r:id="rId13">
                  <a:extLst>
                    <a:ext uri="{A12FA001-AC4F-418D-AE19-62706E023703}">
                      <ahyp:hlinkClr xmlns:ahyp="http://schemas.microsoft.com/office/drawing/2018/hyperlinkcolor" val="tx"/>
                    </a:ext>
                  </a:extLst>
                </a:hlinkClick>
              </a:rPr>
              <a:t>Accounting for Nature</a:t>
            </a:r>
            <a:r>
              <a:rPr lang="en-GB" sz="850" dirty="0">
                <a:solidFill>
                  <a:prstClr val="black"/>
                </a:solidFill>
              </a:rPr>
              <a:t>, or reporting on natural capital such as the </a:t>
            </a:r>
            <a:r>
              <a:rPr lang="en-GB" sz="850" dirty="0">
                <a:hlinkClick r:id="rId14">
                  <a:extLst>
                    <a:ext uri="{A12FA001-AC4F-418D-AE19-62706E023703}">
                      <ahyp:hlinkClr xmlns:ahyp="http://schemas.microsoft.com/office/drawing/2018/hyperlinkcolor" val="tx"/>
                    </a:ext>
                  </a:extLst>
                </a:hlinkClick>
              </a:rPr>
              <a:t>Climate Disclosure Standards Board (CDSB)</a:t>
            </a:r>
            <a:r>
              <a:rPr lang="en-GB" sz="850" dirty="0">
                <a:solidFill>
                  <a:prstClr val="black"/>
                </a:solidFill>
              </a:rPr>
              <a:t> which equates natural capital with financial capital.</a:t>
            </a:r>
          </a:p>
        </p:txBody>
      </p:sp>
      <p:sp>
        <p:nvSpPr>
          <p:cNvPr id="17" name="Rectangle 11">
            <a:extLst>
              <a:ext uri="{FF2B5EF4-FFF2-40B4-BE49-F238E27FC236}">
                <a16:creationId xmlns:a16="http://schemas.microsoft.com/office/drawing/2014/main" id="{DEBE6F20-5937-4C22-93DD-8B327C0D012F}"/>
              </a:ext>
            </a:extLst>
          </p:cNvPr>
          <p:cNvSpPr/>
          <p:nvPr/>
        </p:nvSpPr>
        <p:spPr>
          <a:xfrm>
            <a:off x="8790771" y="1617012"/>
            <a:ext cx="3136040" cy="523220"/>
          </a:xfrm>
          <a:prstGeom prst="rect">
            <a:avLst/>
          </a:prstGeom>
        </p:spPr>
        <p:txBody>
          <a:bodyPr wrap="square">
            <a:spAutoFit/>
          </a:bodyPr>
          <a:lstStyle/>
          <a:p>
            <a:pPr lvl="0" algn="ctr">
              <a:defRPr/>
            </a:pPr>
            <a:r>
              <a:rPr lang="en-GB" sz="1400" b="1" dirty="0">
                <a:solidFill>
                  <a:prstClr val="black"/>
                </a:solidFill>
              </a:rPr>
              <a:t>ACCOUNTING &amp; REPORTING STANDARDS</a:t>
            </a:r>
          </a:p>
        </p:txBody>
      </p:sp>
      <p:sp>
        <p:nvSpPr>
          <p:cNvPr id="20" name="TextBox 76">
            <a:extLst>
              <a:ext uri="{FF2B5EF4-FFF2-40B4-BE49-F238E27FC236}">
                <a16:creationId xmlns:a16="http://schemas.microsoft.com/office/drawing/2014/main" id="{0089DE5C-69CE-4AD4-B432-81C8A63173A6}"/>
              </a:ext>
            </a:extLst>
          </p:cNvPr>
          <p:cNvSpPr txBox="1"/>
          <p:nvPr/>
        </p:nvSpPr>
        <p:spPr>
          <a:xfrm>
            <a:off x="10000593" y="274211"/>
            <a:ext cx="2187805" cy="830997"/>
          </a:xfrm>
          <a:prstGeom prst="rect">
            <a:avLst/>
          </a:prstGeom>
          <a:noFill/>
        </p:spPr>
        <p:txBody>
          <a:bodyPr wrap="square">
            <a:spAutoFit/>
          </a:bodyPr>
          <a:lstStyle/>
          <a:p>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Find more quick reference cards through the We Value Nature’s </a:t>
            </a: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hlinkClick r:id="rId15"/>
              </a:rPr>
              <a:t>digital </a:t>
            </a:r>
            <a:r>
              <a:rPr lang="en-GB" sz="1200" dirty="0">
                <a:solidFill>
                  <a:prstClr val="black">
                    <a:lumMod val="65000"/>
                    <a:lumOff val="35000"/>
                  </a:prstClr>
                </a:solidFill>
                <a:latin typeface="Arial"/>
                <a:hlinkClick r:id="rId15"/>
              </a:rPr>
              <a:t>m</a:t>
            </a: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hlinkClick r:id="rId15"/>
              </a:rPr>
              <a:t>edia library</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Teardrop 78">
            <a:extLst>
              <a:ext uri="{FF2B5EF4-FFF2-40B4-BE49-F238E27FC236}">
                <a16:creationId xmlns:a16="http://schemas.microsoft.com/office/drawing/2014/main" id="{E050E197-9597-4B31-AAA6-BCEFCAEDA48A}"/>
              </a:ext>
            </a:extLst>
          </p:cNvPr>
          <p:cNvSpPr/>
          <p:nvPr/>
        </p:nvSpPr>
        <p:spPr>
          <a:xfrm>
            <a:off x="9686903" y="348198"/>
            <a:ext cx="313690" cy="31369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7129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CEED7-1F09-5E4C-AEFD-7A69C632D6F1}"/>
              </a:ext>
            </a:extLst>
          </p:cNvPr>
          <p:cNvSpPr>
            <a:spLocks noGrp="1"/>
          </p:cNvSpPr>
          <p:nvPr>
            <p:ph type="title"/>
          </p:nvPr>
        </p:nvSpPr>
        <p:spPr/>
        <p:txBody>
          <a:bodyPr>
            <a:normAutofit fontScale="90000"/>
          </a:bodyPr>
          <a:lstStyle/>
          <a:p>
            <a:r>
              <a:rPr lang="nl-NL" dirty="0" err="1"/>
              <a:t>Collaboration</a:t>
            </a:r>
            <a:r>
              <a:rPr lang="nl-NL" dirty="0"/>
              <a:t> </a:t>
            </a:r>
            <a:r>
              <a:rPr lang="nl-NL" dirty="0" err="1"/>
              <a:t>and</a:t>
            </a:r>
            <a:r>
              <a:rPr lang="nl-NL" dirty="0"/>
              <a:t> </a:t>
            </a:r>
            <a:r>
              <a:rPr lang="nl-NL" dirty="0" err="1"/>
              <a:t>alignment</a:t>
            </a:r>
            <a:r>
              <a:rPr lang="nl-NL" dirty="0"/>
              <a:t> on </a:t>
            </a:r>
            <a:r>
              <a:rPr lang="nl-NL" dirty="0" err="1"/>
              <a:t>natural</a:t>
            </a:r>
            <a:r>
              <a:rPr lang="nl-NL" dirty="0"/>
              <a:t> </a:t>
            </a:r>
            <a:r>
              <a:rPr lang="nl-NL" dirty="0" err="1"/>
              <a:t>capital</a:t>
            </a:r>
            <a:r>
              <a:rPr lang="nl-NL" dirty="0"/>
              <a:t> in </a:t>
            </a:r>
            <a:r>
              <a:rPr lang="nl-NL" dirty="0" err="1"/>
              <a:t>the</a:t>
            </a:r>
            <a:r>
              <a:rPr lang="nl-NL" dirty="0"/>
              <a:t> F&amp;B sector</a:t>
            </a:r>
          </a:p>
        </p:txBody>
      </p:sp>
      <p:sp>
        <p:nvSpPr>
          <p:cNvPr id="4" name="Tijdelijke aanduiding voor dianummer 3">
            <a:extLst>
              <a:ext uri="{FF2B5EF4-FFF2-40B4-BE49-F238E27FC236}">
                <a16:creationId xmlns:a16="http://schemas.microsoft.com/office/drawing/2014/main" id="{869A730B-CACA-F84D-A075-B3AD2565EA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9" name="Content Placeholder 2">
            <a:extLst>
              <a:ext uri="{FF2B5EF4-FFF2-40B4-BE49-F238E27FC236}">
                <a16:creationId xmlns:a16="http://schemas.microsoft.com/office/drawing/2014/main" id="{C4FF91E2-6F96-4FEF-9CF6-B3ADCF5A9B77}"/>
              </a:ext>
            </a:extLst>
          </p:cNvPr>
          <p:cNvSpPr>
            <a:spLocks noGrp="1"/>
          </p:cNvSpPr>
          <p:nvPr>
            <p:ph idx="1"/>
          </p:nvPr>
        </p:nvSpPr>
        <p:spPr>
          <a:xfrm>
            <a:off x="111612" y="1369614"/>
            <a:ext cx="4038322" cy="4554936"/>
          </a:xfrm>
        </p:spPr>
        <p:txBody>
          <a:bodyPr>
            <a:normAutofit/>
          </a:bodyPr>
          <a:lstStyle/>
          <a:p>
            <a:pPr>
              <a:lnSpc>
                <a:spcPct val="150000"/>
              </a:lnSpc>
            </a:pPr>
            <a:r>
              <a:rPr lang="en-GB" sz="1600" dirty="0"/>
              <a:t>There are various (Food &amp; Beverage) </a:t>
            </a:r>
            <a:r>
              <a:rPr lang="en-GB" sz="1600" b="1" dirty="0">
                <a:solidFill>
                  <a:srgbClr val="23BAED"/>
                </a:solidFill>
              </a:rPr>
              <a:t>network organizations </a:t>
            </a:r>
            <a:r>
              <a:rPr lang="en-GB" sz="1600" dirty="0"/>
              <a:t>working to advance natural capital, or sustainability more in general</a:t>
            </a:r>
          </a:p>
          <a:p>
            <a:pPr>
              <a:lnSpc>
                <a:spcPct val="150000"/>
              </a:lnSpc>
            </a:pPr>
            <a:r>
              <a:rPr lang="en-GB" sz="1600" dirty="0"/>
              <a:t>Each network has its own </a:t>
            </a:r>
            <a:r>
              <a:rPr lang="en-GB" sz="1600" b="1" dirty="0">
                <a:solidFill>
                  <a:srgbClr val="23BAED"/>
                </a:solidFill>
              </a:rPr>
              <a:t>focus</a:t>
            </a:r>
            <a:r>
              <a:rPr lang="en-GB" sz="1600" dirty="0"/>
              <a:t> and makes a </a:t>
            </a:r>
            <a:r>
              <a:rPr lang="en-GB" sz="1600" b="1" dirty="0">
                <a:solidFill>
                  <a:srgbClr val="23BAED"/>
                </a:solidFill>
              </a:rPr>
              <a:t>unique contribution </a:t>
            </a:r>
            <a:r>
              <a:rPr lang="en-GB" sz="1600" dirty="0"/>
              <a:t>to positive impact on natural capital</a:t>
            </a:r>
          </a:p>
          <a:p>
            <a:pPr>
              <a:lnSpc>
                <a:spcPct val="150000"/>
              </a:lnSpc>
            </a:pPr>
            <a:r>
              <a:rPr lang="en-GB" sz="1600" dirty="0"/>
              <a:t>Download the Network Analysis (covering 13 networks) through We Value Nature’s </a:t>
            </a:r>
            <a:r>
              <a:rPr lang="en-GB" sz="1600" dirty="0">
                <a:hlinkClick r:id="rId3"/>
              </a:rPr>
              <a:t>digital media libary</a:t>
            </a:r>
            <a:endParaRPr lang="en-GB" sz="1600" dirty="0"/>
          </a:p>
        </p:txBody>
      </p:sp>
      <p:sp>
        <p:nvSpPr>
          <p:cNvPr id="10" name="TextBox 21">
            <a:extLst>
              <a:ext uri="{FF2B5EF4-FFF2-40B4-BE49-F238E27FC236}">
                <a16:creationId xmlns:a16="http://schemas.microsoft.com/office/drawing/2014/main" id="{55E3A5FD-C7C5-42BB-B3EF-D22B23B1349D}"/>
              </a:ext>
            </a:extLst>
          </p:cNvPr>
          <p:cNvSpPr txBox="1"/>
          <p:nvPr/>
        </p:nvSpPr>
        <p:spPr>
          <a:xfrm>
            <a:off x="11271412" y="271182"/>
            <a:ext cx="9205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dirty="0">
                <a:solidFill>
                  <a:prstClr val="white"/>
                </a:solidFill>
                <a:latin typeface="Arial"/>
              </a:rPr>
              <a:t>p. 11</a:t>
            </a:r>
            <a:r>
              <a:rPr lang="en-GB" sz="1000" dirty="0">
                <a:solidFill>
                  <a:prstClr val="white"/>
                </a:solidFill>
                <a:latin typeface="Arial"/>
              </a:rPr>
              <a:t> of your workbook</a:t>
            </a:r>
            <a:endParaRPr kumimoji="0" lang="en-GB" sz="1000" b="1"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Afbeelding 10">
            <a:extLst>
              <a:ext uri="{FF2B5EF4-FFF2-40B4-BE49-F238E27FC236}">
                <a16:creationId xmlns:a16="http://schemas.microsoft.com/office/drawing/2014/main" id="{824FFAA7-A895-4179-8D40-C762E5D557D2}"/>
              </a:ext>
            </a:extLst>
          </p:cNvPr>
          <p:cNvPicPr>
            <a:picLocks noChangeAspect="1"/>
          </p:cNvPicPr>
          <p:nvPr/>
        </p:nvPicPr>
        <p:blipFill>
          <a:blip r:embed="rId4"/>
          <a:stretch>
            <a:fillRect/>
          </a:stretch>
        </p:blipFill>
        <p:spPr>
          <a:xfrm>
            <a:off x="4064161" y="1089454"/>
            <a:ext cx="8127840" cy="4835096"/>
          </a:xfrm>
          <a:prstGeom prst="rect">
            <a:avLst/>
          </a:prstGeom>
        </p:spPr>
      </p:pic>
      <p:pic>
        <p:nvPicPr>
          <p:cNvPr id="13" name="Afbeelding 12">
            <a:extLst>
              <a:ext uri="{FF2B5EF4-FFF2-40B4-BE49-F238E27FC236}">
                <a16:creationId xmlns:a16="http://schemas.microsoft.com/office/drawing/2014/main" id="{64D029F7-97A5-4FF0-B4B5-20E189CA3F4A}"/>
              </a:ext>
            </a:extLst>
          </p:cNvPr>
          <p:cNvPicPr>
            <a:picLocks noChangeAspect="1"/>
          </p:cNvPicPr>
          <p:nvPr/>
        </p:nvPicPr>
        <p:blipFill>
          <a:blip r:embed="rId5"/>
          <a:stretch>
            <a:fillRect/>
          </a:stretch>
        </p:blipFill>
        <p:spPr>
          <a:xfrm>
            <a:off x="4071615" y="867688"/>
            <a:ext cx="8112931" cy="5982557"/>
          </a:xfrm>
          <a:prstGeom prst="rect">
            <a:avLst/>
          </a:prstGeom>
        </p:spPr>
      </p:pic>
      <p:sp>
        <p:nvSpPr>
          <p:cNvPr id="12" name="Teardrop 8">
            <a:extLst>
              <a:ext uri="{FF2B5EF4-FFF2-40B4-BE49-F238E27FC236}">
                <a16:creationId xmlns:a16="http://schemas.microsoft.com/office/drawing/2014/main" id="{5E8C7830-D8EA-47E8-A97F-8D5E115D76D8}"/>
              </a:ext>
            </a:extLst>
          </p:cNvPr>
          <p:cNvSpPr/>
          <p:nvPr/>
        </p:nvSpPr>
        <p:spPr>
          <a:xfrm>
            <a:off x="10916816" y="7755"/>
            <a:ext cx="1265328" cy="885999"/>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9">
            <a:extLst>
              <a:ext uri="{FF2B5EF4-FFF2-40B4-BE49-F238E27FC236}">
                <a16:creationId xmlns:a16="http://schemas.microsoft.com/office/drawing/2014/main" id="{62CF8103-645F-4392-BD35-1A7E6A88F87F}"/>
              </a:ext>
            </a:extLst>
          </p:cNvPr>
          <p:cNvSpPr txBox="1"/>
          <p:nvPr/>
        </p:nvSpPr>
        <p:spPr>
          <a:xfrm>
            <a:off x="11039168" y="45699"/>
            <a:ext cx="1152832"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10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a:t>
            </a:r>
          </a:p>
        </p:txBody>
      </p:sp>
    </p:spTree>
    <p:extLst>
      <p:ext uri="{BB962C8B-B14F-4D97-AF65-F5344CB8AC3E}">
        <p14:creationId xmlns:p14="http://schemas.microsoft.com/office/powerpoint/2010/main" val="414736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Agenda – 2 hour training</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2121987211"/>
              </p:ext>
            </p:extLst>
          </p:nvPr>
        </p:nvGraphicFramePr>
        <p:xfrm>
          <a:off x="726633" y="1386031"/>
          <a:ext cx="10959960" cy="3917261"/>
        </p:xfrm>
        <a:graphic>
          <a:graphicData uri="http://schemas.openxmlformats.org/drawingml/2006/table">
            <a:tbl>
              <a:tblPr firstRow="1" bandRow="1">
                <a:tableStyleId>{5FD0F851-EC5A-4D38-B0AD-8093EC10F338}</a:tableStyleId>
              </a:tblPr>
              <a:tblGrid>
                <a:gridCol w="1270532">
                  <a:extLst>
                    <a:ext uri="{9D8B030D-6E8A-4147-A177-3AD203B41FA5}">
                      <a16:colId xmlns:a16="http://schemas.microsoft.com/office/drawing/2014/main" val="1023688113"/>
                    </a:ext>
                  </a:extLst>
                </a:gridCol>
                <a:gridCol w="9689428">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(xxx)</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dirty="0"/>
                        <a:t>Session</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nl-NL"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kern="1200" dirty="0">
                          <a:solidFill>
                            <a:schemeClr val="tx1">
                              <a:lumMod val="65000"/>
                              <a:lumOff val="35000"/>
                            </a:schemeClr>
                          </a:solidFill>
                          <a:latin typeface="+mn-lt"/>
                          <a:ea typeface="+mn-ea"/>
                          <a:cs typeface="+mn-cs"/>
                          <a:sym typeface="Arial"/>
                        </a:rPr>
                        <a:t>Harmonizing approaches </a:t>
                      </a:r>
                      <a:r>
                        <a:rPr lang="en-US" sz="1600" b="0" kern="1200" dirty="0">
                          <a:solidFill>
                            <a:schemeClr val="tx1">
                              <a:lumMod val="65000"/>
                              <a:lumOff val="35000"/>
                            </a:schemeClr>
                          </a:solidFill>
                          <a:latin typeface="+mn-lt"/>
                          <a:ea typeface="+mn-ea"/>
                          <a:cs typeface="+mn-cs"/>
                          <a:sym typeface="Arial"/>
                        </a:rPr>
                        <a:t>– The Natural Capital Protocol &amp; linkages with other key concepts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0010390"/>
                  </a:ext>
                </a:extLst>
              </a:tr>
              <a:tr h="353086">
                <a:tc>
                  <a:txBody>
                    <a:bodyPr/>
                    <a:lstStyle/>
                    <a:p>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i="0" u="none" strike="noStrike" kern="1200" cap="none" dirty="0">
                          <a:solidFill>
                            <a:srgbClr val="23BAED"/>
                          </a:solidFill>
                          <a:latin typeface="Arial"/>
                          <a:ea typeface="Arial"/>
                          <a:cs typeface="Arial"/>
                          <a:sym typeface="Arial"/>
                        </a:rPr>
                        <a:t>Setting the scene </a:t>
                      </a:r>
                      <a:r>
                        <a:rPr lang="en-US" sz="1600" u="none" strike="noStrike" cap="none" dirty="0">
                          <a:solidFill>
                            <a:srgbClr val="595959"/>
                          </a:solidFill>
                          <a:latin typeface="+mn-lt"/>
                          <a:ea typeface="Arial"/>
                          <a:cs typeface="Arial"/>
                          <a:sym typeface="Arial"/>
                        </a:rPr>
                        <a:t>– The challenges ahead &amp; keeping momentum</a:t>
                      </a:r>
                      <a:endParaRPr lang="en-US" sz="1600" b="1" u="none" strike="noStrike" cap="none" dirty="0">
                        <a:solidFill>
                          <a:srgbClr val="595959"/>
                        </a:solidFill>
                        <a:latin typeface="+mn-lt"/>
                        <a:ea typeface="Arial"/>
                        <a:cs typeface="Arial"/>
                        <a:sym typeface="Aria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86401">
                <a:tc>
                  <a:txBody>
                    <a:bodyPr/>
                    <a:lstStyle/>
                    <a:p>
                      <a:r>
                        <a:rPr lang="nl-NL"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What is natural capital </a:t>
                      </a:r>
                      <a:r>
                        <a:rPr lang="en-US" sz="1600" b="0" kern="1200" dirty="0">
                          <a:solidFill>
                            <a:schemeClr val="tx1">
                              <a:lumMod val="65000"/>
                              <a:lumOff val="35000"/>
                            </a:schemeClr>
                          </a:solidFill>
                          <a:latin typeface="+mn-lt"/>
                          <a:ea typeface="+mn-ea"/>
                          <a:cs typeface="+mn-cs"/>
                        </a:rPr>
                        <a:t>–</a:t>
                      </a:r>
                      <a:r>
                        <a:rPr lang="en-US" sz="1600" b="1" kern="1200" dirty="0">
                          <a:solidFill>
                            <a:schemeClr val="tx1">
                              <a:lumMod val="65000"/>
                              <a:lumOff val="35000"/>
                            </a:schemeClr>
                          </a:solidFill>
                          <a:latin typeface="+mn-lt"/>
                          <a:ea typeface="+mn-ea"/>
                          <a:cs typeface="+mn-cs"/>
                        </a:rPr>
                        <a:t> </a:t>
                      </a:r>
                      <a:r>
                        <a:rPr lang="en-GB" sz="1600" b="0" u="none" strike="noStrike" cap="none" dirty="0">
                          <a:solidFill>
                            <a:srgbClr val="595959"/>
                          </a:solidFill>
                          <a:latin typeface="+mn-lt"/>
                          <a:ea typeface="Arial"/>
                          <a:cs typeface="Arial"/>
                          <a:sym typeface="Arial"/>
                        </a:rPr>
                        <a:t>Introduction to the concept &amp; the business case</a:t>
                      </a:r>
                      <a:endParaRPr lang="en-US"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467145"/>
                  </a:ext>
                </a:extLst>
              </a:tr>
              <a:tr h="353086">
                <a:tc>
                  <a:txBody>
                    <a:bodyPr/>
                    <a:lstStyle/>
                    <a:p>
                      <a:r>
                        <a:rPr lang="en-US" sz="1600" kern="1200" dirty="0">
                          <a:solidFill>
                            <a:schemeClr val="tx1">
                              <a:lumMod val="65000"/>
                              <a:lumOff val="35000"/>
                            </a:schemeClr>
                          </a:solidFill>
                          <a:latin typeface="+mn-lt"/>
                          <a:ea typeface="+mn-ea"/>
                          <a:cs typeface="+mn-cs"/>
                        </a:rPr>
                        <a:t>25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dirty="0">
                          <a:solidFill>
                            <a:schemeClr val="tx1">
                              <a:lumMod val="65000"/>
                              <a:lumOff val="35000"/>
                            </a:schemeClr>
                          </a:solidFill>
                          <a:latin typeface="+mn-lt"/>
                          <a:ea typeface="+mn-ea"/>
                          <a:cs typeface="+mn-cs"/>
                        </a:rPr>
                        <a:t>Group discussion </a:t>
                      </a:r>
                      <a:r>
                        <a:rPr lang="en-US" sz="1600" kern="1200" dirty="0">
                          <a:solidFill>
                            <a:schemeClr val="tx1">
                              <a:lumMod val="65000"/>
                              <a:lumOff val="35000"/>
                            </a:schemeClr>
                          </a:solidFill>
                          <a:latin typeface="+mn-lt"/>
                          <a:ea typeface="+mn-ea"/>
                          <a:cs typeface="+mn-cs"/>
                        </a:rPr>
                        <a:t>– Natural capital impacts &amp; dependencies</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337033"/>
                  </a:ext>
                </a:extLst>
              </a:tr>
              <a:tr h="353086">
                <a:tc>
                  <a:txBody>
                    <a:bodyPr/>
                    <a:lstStyle/>
                    <a:p>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How can business apply natural capital – </a:t>
                      </a:r>
                      <a:r>
                        <a:rPr lang="en-US" sz="1600" b="0" kern="1200" dirty="0">
                          <a:solidFill>
                            <a:schemeClr val="tx1">
                              <a:lumMod val="65000"/>
                              <a:lumOff val="35000"/>
                            </a:schemeClr>
                          </a:solidFill>
                          <a:latin typeface="+mn-lt"/>
                          <a:ea typeface="+mn-ea"/>
                          <a:cs typeface="+mn-cs"/>
                        </a:rPr>
                        <a:t>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First step of a natural capital assessment –</a:t>
                      </a:r>
                      <a:r>
                        <a:rPr lang="en-US" sz="1600" b="0" kern="1200" dirty="0">
                          <a:solidFill>
                            <a:schemeClr val="tx1">
                              <a:lumMod val="65000"/>
                              <a:lumOff val="35000"/>
                            </a:schemeClr>
                          </a:solidFill>
                          <a:latin typeface="+mn-lt"/>
                          <a:ea typeface="+mn-ea"/>
                          <a:cs typeface="+mn-cs"/>
                        </a:rPr>
                        <a:t> Setting an objective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Case study presentation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8904661"/>
                  </a:ext>
                </a:extLst>
              </a:tr>
              <a:tr h="353086">
                <a:tc>
                  <a:txBody>
                    <a:bodyPr/>
                    <a:lstStyle/>
                    <a:p>
                      <a:r>
                        <a:rPr lang="en-US"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bl>
          </a:graphicData>
        </a:graphic>
      </p:graphicFrame>
      <p:sp>
        <p:nvSpPr>
          <p:cNvPr id="3" name="TextBox 2">
            <a:extLst>
              <a:ext uri="{FF2B5EF4-FFF2-40B4-BE49-F238E27FC236}">
                <a16:creationId xmlns:a16="http://schemas.microsoft.com/office/drawing/2014/main" id="{894F30FC-F6B3-490C-A244-BB9B2D2C4734}"/>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8" name="Slide Number Placeholder 3">
            <a:extLst>
              <a:ext uri="{FF2B5EF4-FFF2-40B4-BE49-F238E27FC236}">
                <a16:creationId xmlns:a16="http://schemas.microsoft.com/office/drawing/2014/main" id="{47D44FCF-EDCD-40E1-AE6E-A1C6DB372023}"/>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772877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ain traveling over a bridge&#10;&#10;Description automatically generated">
            <a:extLst>
              <a:ext uri="{FF2B5EF4-FFF2-40B4-BE49-F238E27FC236}">
                <a16:creationId xmlns:a16="http://schemas.microsoft.com/office/drawing/2014/main" id="{4908F3F8-8CC8-4061-85B1-F6D4225253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4999" y="0"/>
            <a:ext cx="10287000" cy="685800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439253" y="2794513"/>
            <a:ext cx="4411541" cy="1603794"/>
          </a:xfrm>
        </p:spPr>
        <p:txBody>
          <a:bodyPr>
            <a:normAutofit/>
          </a:bodyPr>
          <a:lstStyle/>
          <a:p>
            <a:pPr algn="l"/>
            <a:r>
              <a:rPr lang="en-GB" sz="3600" b="1" dirty="0">
                <a:solidFill>
                  <a:srgbClr val="23BAED"/>
                </a:solidFill>
              </a:rPr>
              <a:t>Setting the scene</a:t>
            </a:r>
            <a:endParaRPr lang="en-GB" sz="3200" b="1" dirty="0">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961888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53"/>
          <p:cNvSpPr txBox="1">
            <a:spLocks noGrp="1"/>
          </p:cNvSpPr>
          <p:nvPr>
            <p:ph type="title" idx="4294967295"/>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a:t>The scale of the challenge ahead…</a:t>
            </a:r>
            <a:endParaRPr/>
          </a:p>
        </p:txBody>
      </p:sp>
      <p:sp>
        <p:nvSpPr>
          <p:cNvPr id="977" name="Google Shape;977;p53"/>
          <p:cNvSpPr txBox="1">
            <a:spLocks noGrp="1"/>
          </p:cNvSpPr>
          <p:nvPr>
            <p:ph type="sldNum" idx="12"/>
          </p:nvPr>
        </p:nvSpPr>
        <p:spPr>
          <a:xfrm>
            <a:off x="796636" y="6356349"/>
            <a:ext cx="27432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fld id="{00000000-1234-1234-1234-123412341234}" type="slidenum">
              <a:rPr lang="en-GB"/>
              <a:t>28</a:t>
            </a:fld>
            <a:endParaRPr/>
          </a:p>
        </p:txBody>
      </p:sp>
      <p:pic>
        <p:nvPicPr>
          <p:cNvPr id="978" name="Google Shape;978;p53"/>
          <p:cNvPicPr preferRelativeResize="0"/>
          <p:nvPr/>
        </p:nvPicPr>
        <p:blipFill rotWithShape="1">
          <a:blip r:embed="rId3">
            <a:alphaModFix/>
          </a:blip>
          <a:srcRect/>
          <a:stretch/>
        </p:blipFill>
        <p:spPr>
          <a:xfrm>
            <a:off x="6249791" y="1381860"/>
            <a:ext cx="5942209" cy="3953550"/>
          </a:xfrm>
          <a:prstGeom prst="rect">
            <a:avLst/>
          </a:prstGeom>
          <a:noFill/>
          <a:ln>
            <a:noFill/>
          </a:ln>
        </p:spPr>
      </p:pic>
      <p:sp>
        <p:nvSpPr>
          <p:cNvPr id="979" name="Google Shape;979;p53"/>
          <p:cNvSpPr txBox="1"/>
          <p:nvPr/>
        </p:nvSpPr>
        <p:spPr>
          <a:xfrm>
            <a:off x="1563236" y="5599635"/>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600"/>
              <a:buFont typeface="Arial"/>
              <a:buNone/>
            </a:pPr>
            <a:r>
              <a:rPr lang="en-GB" sz="1600" b="0" i="0" u="none" strike="noStrike" cap="none" dirty="0">
                <a:solidFill>
                  <a:srgbClr val="595959"/>
                </a:solidFill>
                <a:latin typeface="Arial"/>
                <a:ea typeface="Arial"/>
                <a:cs typeface="Arial"/>
                <a:sym typeface="Arial"/>
              </a:rPr>
              <a:t>By Graeme MacKay, 2020</a:t>
            </a:r>
            <a:endParaRPr sz="1400" b="0" i="0" u="none" strike="noStrike" cap="none" dirty="0">
              <a:solidFill>
                <a:srgbClr val="000000"/>
              </a:solidFill>
              <a:latin typeface="Arial"/>
              <a:ea typeface="Arial"/>
              <a:cs typeface="Arial"/>
              <a:sym typeface="Arial"/>
            </a:endParaRPr>
          </a:p>
        </p:txBody>
      </p:sp>
      <p:sp>
        <p:nvSpPr>
          <p:cNvPr id="980" name="Google Shape;980;p53"/>
          <p:cNvSpPr txBox="1"/>
          <p:nvPr/>
        </p:nvSpPr>
        <p:spPr>
          <a:xfrm>
            <a:off x="8036048" y="5612867"/>
            <a:ext cx="2929377"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600"/>
              <a:buFont typeface="Arial"/>
              <a:buNone/>
            </a:pPr>
            <a:r>
              <a:rPr lang="en-GB" sz="1600" b="0" i="0" u="none" strike="noStrike" cap="none" dirty="0">
                <a:solidFill>
                  <a:srgbClr val="595959"/>
                </a:solidFill>
                <a:latin typeface="Arial"/>
                <a:ea typeface="Arial"/>
                <a:cs typeface="Arial"/>
                <a:sym typeface="Arial"/>
              </a:rPr>
              <a:t>By KAL, The Economist, 2020</a:t>
            </a:r>
            <a:endParaRPr sz="1400" b="0" i="0" u="none" strike="noStrike" cap="none" dirty="0">
              <a:solidFill>
                <a:srgbClr val="000000"/>
              </a:solidFill>
              <a:latin typeface="Arial"/>
              <a:ea typeface="Arial"/>
              <a:cs typeface="Arial"/>
              <a:sym typeface="Arial"/>
            </a:endParaRPr>
          </a:p>
        </p:txBody>
      </p:sp>
      <p:pic>
        <p:nvPicPr>
          <p:cNvPr id="981" name="Google Shape;981;p53"/>
          <p:cNvPicPr preferRelativeResize="0"/>
          <p:nvPr/>
        </p:nvPicPr>
        <p:blipFill rotWithShape="1">
          <a:blip r:embed="rId4">
            <a:alphaModFix/>
          </a:blip>
          <a:srcRect/>
          <a:stretch/>
        </p:blipFill>
        <p:spPr>
          <a:xfrm>
            <a:off x="0" y="1497197"/>
            <a:ext cx="6187876" cy="360664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idx="4294967295"/>
          </p:nvPr>
        </p:nvSpPr>
        <p:spPr>
          <a:xfrm>
            <a:off x="314194" y="125352"/>
            <a:ext cx="11498123" cy="878150"/>
          </a:xfrm>
        </p:spPr>
        <p:txBody>
          <a:bodyPr>
            <a:normAutofit/>
          </a:bodyPr>
          <a:lstStyle/>
          <a:p>
            <a:r>
              <a:rPr lang="en-GB" dirty="0"/>
              <a:t>Why should business care about natural capital?</a:t>
            </a:r>
          </a:p>
        </p:txBody>
      </p:sp>
      <p:pic>
        <p:nvPicPr>
          <p:cNvPr id="3" name="Picture 2">
            <a:extLst>
              <a:ext uri="{FF2B5EF4-FFF2-40B4-BE49-F238E27FC236}">
                <a16:creationId xmlns:a16="http://schemas.microsoft.com/office/drawing/2014/main" id="{743A0DB3-4E2B-4881-92E9-F5EF7B21326D}"/>
              </a:ext>
            </a:extLst>
          </p:cNvPr>
          <p:cNvPicPr>
            <a:picLocks noChangeAspect="1"/>
          </p:cNvPicPr>
          <p:nvPr/>
        </p:nvPicPr>
        <p:blipFill rotWithShape="1">
          <a:blip r:embed="rId3"/>
          <a:srcRect t="8663" b="2676"/>
          <a:stretch/>
        </p:blipFill>
        <p:spPr>
          <a:xfrm>
            <a:off x="3505707" y="1946448"/>
            <a:ext cx="5115095" cy="4592463"/>
          </a:xfrm>
          <a:prstGeom prst="rect">
            <a:avLst/>
          </a:prstGeom>
        </p:spPr>
      </p:pic>
      <p:sp>
        <p:nvSpPr>
          <p:cNvPr id="7" name="Slide Number Placeholder 6">
            <a:extLst>
              <a:ext uri="{FF2B5EF4-FFF2-40B4-BE49-F238E27FC236}">
                <a16:creationId xmlns:a16="http://schemas.microsoft.com/office/drawing/2014/main" id="{CCA92AA3-9351-487B-9FD2-73D524A4E58F}"/>
              </a:ext>
            </a:extLst>
          </p:cNvPr>
          <p:cNvSpPr>
            <a:spLocks noGrp="1"/>
          </p:cNvSpPr>
          <p:nvPr>
            <p:ph type="sldNum" sz="quarter" idx="12"/>
          </p:nvPr>
        </p:nvSpPr>
        <p:spPr/>
        <p:txBody>
          <a:bodyPr/>
          <a:lstStyle/>
          <a:p>
            <a:fld id="{971CEC84-1649-40CE-BFF6-7286506FEA08}" type="slidenum">
              <a:rPr lang="en-GB" smtClean="0"/>
              <a:pPr/>
              <a:t>29</a:t>
            </a:fld>
            <a:endParaRPr lang="en-GB"/>
          </a:p>
        </p:txBody>
      </p:sp>
      <p:sp>
        <p:nvSpPr>
          <p:cNvPr id="5" name="Rectangle 4">
            <a:extLst>
              <a:ext uri="{FF2B5EF4-FFF2-40B4-BE49-F238E27FC236}">
                <a16:creationId xmlns:a16="http://schemas.microsoft.com/office/drawing/2014/main" id="{F113D100-3D64-4AE8-9BA3-1438EA4CA5D7}"/>
              </a:ext>
            </a:extLst>
          </p:cNvPr>
          <p:cNvSpPr/>
          <p:nvPr/>
        </p:nvSpPr>
        <p:spPr>
          <a:xfrm>
            <a:off x="1708193" y="1244931"/>
            <a:ext cx="9440932" cy="523220"/>
          </a:xfrm>
          <a:prstGeom prst="rect">
            <a:avLst/>
          </a:prstGeom>
        </p:spPr>
        <p:txBody>
          <a:bodyPr wrap="square">
            <a:spAutoFit/>
          </a:bodyPr>
          <a:lstStyle/>
          <a:p>
            <a:r>
              <a:rPr lang="en-US" sz="2800" b="1">
                <a:solidFill>
                  <a:srgbClr val="003399"/>
                </a:solidFill>
              </a:rPr>
              <a:t>Financial performance is irrelevant on a dead planet</a:t>
            </a:r>
            <a:endParaRPr lang="en-GB" sz="2800" b="1">
              <a:solidFill>
                <a:srgbClr val="003399"/>
              </a:solidFill>
            </a:endParaRPr>
          </a:p>
        </p:txBody>
      </p:sp>
      <p:sp>
        <p:nvSpPr>
          <p:cNvPr id="6" name="Google Shape;979;p53">
            <a:extLst>
              <a:ext uri="{FF2B5EF4-FFF2-40B4-BE49-F238E27FC236}">
                <a16:creationId xmlns:a16="http://schemas.microsoft.com/office/drawing/2014/main" id="{43F5E671-1331-4CE8-B7DE-9D830123C4A6}"/>
              </a:ext>
            </a:extLst>
          </p:cNvPr>
          <p:cNvSpPr txBox="1"/>
          <p:nvPr/>
        </p:nvSpPr>
        <p:spPr>
          <a:xfrm>
            <a:off x="892184" y="5430506"/>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1600"/>
              <a:buFont typeface="Arial"/>
              <a:buNone/>
            </a:pPr>
            <a:r>
              <a:rPr lang="en-GB" sz="1600" b="0" i="0" u="none" strike="noStrike" cap="none" dirty="0">
                <a:solidFill>
                  <a:srgbClr val="595959"/>
                </a:solidFill>
                <a:latin typeface="Arial"/>
                <a:ea typeface="Arial"/>
                <a:cs typeface="Arial"/>
                <a:sym typeface="Arial"/>
              </a:rPr>
              <a:t>By Tom Toro, 2014</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984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28D6-CC12-4C95-B5A8-4196B99E4A92}"/>
              </a:ext>
            </a:extLst>
          </p:cNvPr>
          <p:cNvSpPr>
            <a:spLocks noGrp="1"/>
          </p:cNvSpPr>
          <p:nvPr>
            <p:ph type="title"/>
          </p:nvPr>
        </p:nvSpPr>
        <p:spPr/>
        <p:txBody>
          <a:bodyPr>
            <a:normAutofit/>
          </a:bodyPr>
          <a:lstStyle/>
          <a:p>
            <a:r>
              <a:rPr lang="en-US" dirty="0"/>
              <a:t>Module 1 training development – Acknowledging contributors </a:t>
            </a:r>
            <a:endParaRPr lang="en-US" dirty="0">
              <a:cs typeface="Arial"/>
            </a:endParaRPr>
          </a:p>
        </p:txBody>
      </p:sp>
      <p:sp>
        <p:nvSpPr>
          <p:cNvPr id="3" name="Content Placeholder 2">
            <a:extLst>
              <a:ext uri="{FF2B5EF4-FFF2-40B4-BE49-F238E27FC236}">
                <a16:creationId xmlns:a16="http://schemas.microsoft.com/office/drawing/2014/main" id="{7CC711B6-8084-4201-9624-32ABC965DAD4}"/>
              </a:ext>
            </a:extLst>
          </p:cNvPr>
          <p:cNvSpPr>
            <a:spLocks noGrp="1"/>
          </p:cNvSpPr>
          <p:nvPr>
            <p:ph idx="1"/>
          </p:nvPr>
        </p:nvSpPr>
        <p:spPr>
          <a:xfrm>
            <a:off x="1274698" y="1370084"/>
            <a:ext cx="9784844" cy="3449966"/>
          </a:xfrm>
        </p:spPr>
        <p:txBody>
          <a:bodyPr>
            <a:noAutofit/>
          </a:bodyPr>
          <a:lstStyle/>
          <a:p>
            <a:pPr marL="0" indent="0" algn="ctr">
              <a:buNone/>
            </a:pPr>
            <a:endParaRPr lang="en-US" sz="2200" b="1" dirty="0"/>
          </a:p>
          <a:p>
            <a:pPr marL="0" indent="0" algn="ctr">
              <a:buNone/>
            </a:pPr>
            <a:r>
              <a:rPr lang="en-US" sz="2200" b="1" dirty="0"/>
              <a:t>We Value Nature’s Food &amp; Beverage module 1 training </a:t>
            </a:r>
            <a:r>
              <a:rPr lang="en-US" sz="2200" dirty="0"/>
              <a:t>is based on the </a:t>
            </a:r>
            <a:r>
              <a:rPr lang="en-US" sz="2200" dirty="0">
                <a:solidFill>
                  <a:srgbClr val="23BAED"/>
                </a:solidFill>
                <a:hlinkClick r:id="rId3">
                  <a:extLst>
                    <a:ext uri="{A12FA001-AC4F-418D-AE19-62706E023703}">
                      <ahyp:hlinkClr xmlns:ahyp="http://schemas.microsoft.com/office/drawing/2018/hyperlinkcolor" val="tx"/>
                    </a:ext>
                  </a:extLst>
                </a:hlinkClick>
              </a:rPr>
              <a:t>Natural Capital Protocol</a:t>
            </a:r>
            <a:r>
              <a:rPr lang="en-US" sz="2200" dirty="0">
                <a:solidFill>
                  <a:srgbClr val="23BAED"/>
                </a:solidFill>
              </a:rPr>
              <a:t> </a:t>
            </a:r>
            <a:r>
              <a:rPr lang="en-US" sz="2200" dirty="0"/>
              <a:t>and WBCSD’s </a:t>
            </a:r>
            <a:r>
              <a:rPr lang="en-US" sz="2200" dirty="0">
                <a:solidFill>
                  <a:srgbClr val="23BAED"/>
                </a:solidFill>
                <a:hlinkClick r:id="rId4">
                  <a:extLst>
                    <a:ext uri="{A12FA001-AC4F-418D-AE19-62706E023703}">
                      <ahyp:hlinkClr xmlns:ahyp="http://schemas.microsoft.com/office/drawing/2018/hyperlinkcolor" val="tx"/>
                    </a:ext>
                  </a:extLst>
                </a:hlinkClick>
              </a:rPr>
              <a:t>BET training material</a:t>
            </a:r>
            <a:r>
              <a:rPr lang="en-US" sz="2200" dirty="0"/>
              <a:t>.</a:t>
            </a:r>
          </a:p>
          <a:p>
            <a:pPr marL="0" indent="0">
              <a:buNone/>
            </a:pPr>
            <a:endParaRPr lang="en-US" sz="1000" dirty="0"/>
          </a:p>
          <a:p>
            <a:pPr marL="0" indent="0" algn="ctr">
              <a:buNone/>
            </a:pPr>
            <a:r>
              <a:rPr lang="en-US" sz="2200" dirty="0"/>
              <a:t>Module 1 training content and material was developed </a:t>
            </a:r>
          </a:p>
          <a:p>
            <a:pPr marL="0" indent="0" algn="ctr">
              <a:buNone/>
            </a:pPr>
            <a:r>
              <a:rPr lang="en-US" sz="2200" dirty="0"/>
              <a:t>in collaboration with </a:t>
            </a:r>
            <a:r>
              <a:rPr lang="en-US" sz="2200" b="1" dirty="0">
                <a:solidFill>
                  <a:srgbClr val="23BAED"/>
                </a:solidFill>
                <a:hlinkClick r:id="rId5">
                  <a:extLst>
                    <a:ext uri="{A12FA001-AC4F-418D-AE19-62706E023703}">
                      <ahyp:hlinkClr xmlns:ahyp="http://schemas.microsoft.com/office/drawing/2018/hyperlinkcolor" val="tx"/>
                    </a:ext>
                  </a:extLst>
                </a:hlinkClick>
              </a:rPr>
              <a:t>Nature^Squared</a:t>
            </a:r>
            <a:r>
              <a:rPr lang="en-US" sz="2200" b="1" dirty="0">
                <a:solidFill>
                  <a:srgbClr val="23BAED"/>
                </a:solidFill>
              </a:rPr>
              <a:t> &amp; </a:t>
            </a:r>
            <a:r>
              <a:rPr lang="en-US" sz="2200" b="1" dirty="0">
                <a:solidFill>
                  <a:srgbClr val="23BAED"/>
                </a:solidFill>
                <a:hlinkClick r:id="rId6">
                  <a:extLst>
                    <a:ext uri="{A12FA001-AC4F-418D-AE19-62706E023703}">
                      <ahyp:hlinkClr xmlns:ahyp="http://schemas.microsoft.com/office/drawing/2018/hyperlinkcolor" val="tx"/>
                    </a:ext>
                  </a:extLst>
                </a:hlinkClick>
              </a:rPr>
              <a:t>Little Blue Research Ltd</a:t>
            </a:r>
            <a:r>
              <a:rPr lang="en-US" sz="2200" b="1" dirty="0">
                <a:solidFill>
                  <a:srgbClr val="23BAED"/>
                </a:solidFill>
              </a:rPr>
              <a:t>.</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5" name="Picture 4">
            <a:extLst>
              <a:ext uri="{FF2B5EF4-FFF2-40B4-BE49-F238E27FC236}">
                <a16:creationId xmlns:a16="http://schemas.microsoft.com/office/drawing/2014/main" id="{87DDEB83-62AD-474C-A73A-2932214D8612}"/>
              </a:ext>
            </a:extLst>
          </p:cNvPr>
          <p:cNvPicPr>
            <a:picLocks noChangeAspect="1"/>
          </p:cNvPicPr>
          <p:nvPr/>
        </p:nvPicPr>
        <p:blipFill rotWithShape="1">
          <a:blip r:embed="rId7"/>
          <a:srcRect t="12833" b="15315"/>
          <a:stretch/>
        </p:blipFill>
        <p:spPr>
          <a:xfrm>
            <a:off x="6536944" y="4242595"/>
            <a:ext cx="1666806" cy="1197640"/>
          </a:xfrm>
          <a:prstGeom prst="rect">
            <a:avLst/>
          </a:prstGeom>
        </p:spPr>
      </p:pic>
      <p:sp>
        <p:nvSpPr>
          <p:cNvPr id="4" name="Slide Number Placeholder 3">
            <a:extLst>
              <a:ext uri="{FF2B5EF4-FFF2-40B4-BE49-F238E27FC236}">
                <a16:creationId xmlns:a16="http://schemas.microsoft.com/office/drawing/2014/main" id="{31F1D0FE-6D14-0246-86F0-6A21E773ABBD}"/>
              </a:ext>
            </a:extLst>
          </p:cNvPr>
          <p:cNvSpPr>
            <a:spLocks noGrp="1"/>
          </p:cNvSpPr>
          <p:nvPr>
            <p:ph type="sldNum" sz="quarter" idx="12"/>
          </p:nvPr>
        </p:nvSpPr>
        <p:spPr/>
        <p:txBody>
          <a:bodyPr/>
          <a:lstStyle/>
          <a:p>
            <a:fld id="{971CEC84-1649-40CE-BFF6-7286506FEA08}" type="slidenum">
              <a:rPr lang="en-GB" smtClean="0"/>
              <a:pPr/>
              <a:t>3</a:t>
            </a:fld>
            <a:endParaRPr lang="en-GB"/>
          </a:p>
        </p:txBody>
      </p:sp>
      <p:pic>
        <p:nvPicPr>
          <p:cNvPr id="7" name="Picture 6">
            <a:extLst>
              <a:ext uri="{FF2B5EF4-FFF2-40B4-BE49-F238E27FC236}">
                <a16:creationId xmlns:a16="http://schemas.microsoft.com/office/drawing/2014/main" id="{0388A297-DA47-FA45-90C2-2FD6F8C674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8653" y="4262915"/>
            <a:ext cx="1759306" cy="1157000"/>
          </a:xfrm>
          <a:prstGeom prst="rect">
            <a:avLst/>
          </a:prstGeom>
        </p:spPr>
      </p:pic>
    </p:spTree>
    <p:extLst>
      <p:ext uri="{BB962C8B-B14F-4D97-AF65-F5344CB8AC3E}">
        <p14:creationId xmlns:p14="http://schemas.microsoft.com/office/powerpoint/2010/main" val="4159396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A4A00-1AAB-49DA-9C44-A88B4EC0D84D}"/>
              </a:ext>
            </a:extLst>
          </p:cNvPr>
          <p:cNvSpPr>
            <a:spLocks noGrp="1"/>
          </p:cNvSpPr>
          <p:nvPr>
            <p:ph type="title" idx="4294967295"/>
          </p:nvPr>
        </p:nvSpPr>
        <p:spPr>
          <a:xfrm>
            <a:off x="314194" y="125352"/>
            <a:ext cx="11498123" cy="878150"/>
          </a:xfrm>
        </p:spPr>
        <p:txBody>
          <a:bodyPr/>
          <a:lstStyle/>
          <a:p>
            <a:r>
              <a:rPr lang="en-US"/>
              <a:t>The global risk landscape has changed</a:t>
            </a:r>
            <a:endParaRPr lang="en-CH"/>
          </a:p>
        </p:txBody>
      </p:sp>
      <p:graphicFrame>
        <p:nvGraphicFramePr>
          <p:cNvPr id="17" name="Content Placeholder 5">
            <a:extLst>
              <a:ext uri="{FF2B5EF4-FFF2-40B4-BE49-F238E27FC236}">
                <a16:creationId xmlns:a16="http://schemas.microsoft.com/office/drawing/2014/main" id="{269D0CD9-6BED-4B64-A6D0-8E6B1AA958FE}"/>
              </a:ext>
            </a:extLst>
          </p:cNvPr>
          <p:cNvGraphicFramePr>
            <a:graphicFrameLocks/>
          </p:cNvGraphicFramePr>
          <p:nvPr/>
        </p:nvGraphicFramePr>
        <p:xfrm>
          <a:off x="1281338" y="1187772"/>
          <a:ext cx="10082361" cy="4589341"/>
        </p:xfrm>
        <a:graphic>
          <a:graphicData uri="http://schemas.openxmlformats.org/drawingml/2006/table">
            <a:tbl>
              <a:tblPr firstRow="1" bandRow="1"/>
              <a:tblGrid>
                <a:gridCol w="1748558">
                  <a:extLst>
                    <a:ext uri="{9D8B030D-6E8A-4147-A177-3AD203B41FA5}">
                      <a16:colId xmlns:a16="http://schemas.microsoft.com/office/drawing/2014/main" val="20000"/>
                    </a:ext>
                  </a:extLst>
                </a:gridCol>
                <a:gridCol w="603985">
                  <a:extLst>
                    <a:ext uri="{9D8B030D-6E8A-4147-A177-3AD203B41FA5}">
                      <a16:colId xmlns:a16="http://schemas.microsoft.com/office/drawing/2014/main" val="20002"/>
                    </a:ext>
                  </a:extLst>
                </a:gridCol>
                <a:gridCol w="603985">
                  <a:extLst>
                    <a:ext uri="{9D8B030D-6E8A-4147-A177-3AD203B41FA5}">
                      <a16:colId xmlns:a16="http://schemas.microsoft.com/office/drawing/2014/main" val="4018841798"/>
                    </a:ext>
                  </a:extLst>
                </a:gridCol>
                <a:gridCol w="603985">
                  <a:extLst>
                    <a:ext uri="{9D8B030D-6E8A-4147-A177-3AD203B41FA5}">
                      <a16:colId xmlns:a16="http://schemas.microsoft.com/office/drawing/2014/main" val="3911538392"/>
                    </a:ext>
                  </a:extLst>
                </a:gridCol>
                <a:gridCol w="603985">
                  <a:extLst>
                    <a:ext uri="{9D8B030D-6E8A-4147-A177-3AD203B41FA5}">
                      <a16:colId xmlns:a16="http://schemas.microsoft.com/office/drawing/2014/main" val="640585476"/>
                    </a:ext>
                  </a:extLst>
                </a:gridCol>
                <a:gridCol w="603985">
                  <a:extLst>
                    <a:ext uri="{9D8B030D-6E8A-4147-A177-3AD203B41FA5}">
                      <a16:colId xmlns:a16="http://schemas.microsoft.com/office/drawing/2014/main" val="1169577229"/>
                    </a:ext>
                  </a:extLst>
                </a:gridCol>
                <a:gridCol w="603985">
                  <a:extLst>
                    <a:ext uri="{9D8B030D-6E8A-4147-A177-3AD203B41FA5}">
                      <a16:colId xmlns:a16="http://schemas.microsoft.com/office/drawing/2014/main" val="2114804561"/>
                    </a:ext>
                  </a:extLst>
                </a:gridCol>
                <a:gridCol w="603985">
                  <a:extLst>
                    <a:ext uri="{9D8B030D-6E8A-4147-A177-3AD203B41FA5}">
                      <a16:colId xmlns:a16="http://schemas.microsoft.com/office/drawing/2014/main" val="3419674692"/>
                    </a:ext>
                  </a:extLst>
                </a:gridCol>
                <a:gridCol w="603985">
                  <a:extLst>
                    <a:ext uri="{9D8B030D-6E8A-4147-A177-3AD203B41FA5}">
                      <a16:colId xmlns:a16="http://schemas.microsoft.com/office/drawing/2014/main" val="3293626145"/>
                    </a:ext>
                  </a:extLst>
                </a:gridCol>
                <a:gridCol w="603985">
                  <a:extLst>
                    <a:ext uri="{9D8B030D-6E8A-4147-A177-3AD203B41FA5}">
                      <a16:colId xmlns:a16="http://schemas.microsoft.com/office/drawing/2014/main" val="3695106391"/>
                    </a:ext>
                  </a:extLst>
                </a:gridCol>
                <a:gridCol w="603985">
                  <a:extLst>
                    <a:ext uri="{9D8B030D-6E8A-4147-A177-3AD203B41FA5}">
                      <a16:colId xmlns:a16="http://schemas.microsoft.com/office/drawing/2014/main" val="3826489592"/>
                    </a:ext>
                  </a:extLst>
                </a:gridCol>
                <a:gridCol w="2293953">
                  <a:extLst>
                    <a:ext uri="{9D8B030D-6E8A-4147-A177-3AD203B41FA5}">
                      <a16:colId xmlns:a16="http://schemas.microsoft.com/office/drawing/2014/main" val="907754073"/>
                    </a:ext>
                  </a:extLst>
                </a:gridCol>
              </a:tblGrid>
              <a:tr h="288819">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400">
                          <a:solidFill>
                            <a:schemeClr val="bg1">
                              <a:lumMod val="65000"/>
                            </a:schemeClr>
                          </a:solidFill>
                          <a:latin typeface="Arial" panose="020B0604020202020204" pitchFamily="34" charset="0"/>
                          <a:cs typeface="Arial" panose="020B0604020202020204" pitchFamily="34" charset="0"/>
                        </a:rPr>
                        <a:t>2010</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2011</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2012</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2013</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2014</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2015</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2016</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2017</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2018</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2019</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2020</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dirty="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2021</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5797">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algn="l" defTabSz="914400" rtl="0" eaLnBrk="1" latinLnBrk="0" hangingPunct="1">
                        <a:lnSpc>
                          <a:spcPct val="90000"/>
                        </a:lnSpc>
                        <a:spcAft>
                          <a:spcPts val="0"/>
                        </a:spcAft>
                      </a:pPr>
                      <a:r>
                        <a:rPr lang="en-US" sz="1300" kern="1200">
                          <a:solidFill>
                            <a:schemeClr val="bg1"/>
                          </a:solidFill>
                          <a:latin typeface="Arial" panose="020B0604020202020204" pitchFamily="34" charset="0"/>
                          <a:ea typeface="+mn-ea"/>
                          <a:cs typeface="Arial" panose="020B0604020202020204" pitchFamily="34" charset="0"/>
                        </a:rPr>
                        <a:t>Asset price collapse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Extreme weather</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extLst>
                  <a:ext uri="{0D108BD9-81ED-4DB2-BD59-A6C34878D82A}">
                    <a16:rowId xmlns:a16="http://schemas.microsoft.com/office/drawing/2014/main" val="10001"/>
                  </a:ext>
                </a:extLst>
              </a:tr>
              <a:tr h="426060">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dirty="0">
                          <a:solidFill>
                            <a:schemeClr val="bg1"/>
                          </a:solidFill>
                          <a:latin typeface="Arial" panose="020B0604020202020204" pitchFamily="34" charset="0"/>
                          <a:cs typeface="Arial" panose="020B0604020202020204" pitchFamily="34" charset="0"/>
                        </a:rPr>
                        <a:t>Slowing</a:t>
                      </a:r>
                      <a:r>
                        <a:rPr lang="en-US" sz="1300" baseline="0" dirty="0">
                          <a:solidFill>
                            <a:schemeClr val="bg1"/>
                          </a:solidFill>
                          <a:latin typeface="Arial" panose="020B0604020202020204" pitchFamily="34" charset="0"/>
                          <a:cs typeface="Arial" panose="020B0604020202020204" pitchFamily="34" charset="0"/>
                        </a:rPr>
                        <a:t> Chinese economy (&lt;6%)</a:t>
                      </a:r>
                      <a:endParaRPr lang="en-US" sz="1300" dirty="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Climate action failure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2"/>
                  </a:ext>
                </a:extLst>
              </a:tr>
              <a:tr h="387502">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Chronic</a:t>
                      </a:r>
                      <a:r>
                        <a:rPr lang="en-US" sz="1300" baseline="0">
                          <a:solidFill>
                            <a:schemeClr val="bg1"/>
                          </a:solidFill>
                          <a:latin typeface="Arial" panose="020B0604020202020204" pitchFamily="34" charset="0"/>
                          <a:cs typeface="Arial" panose="020B0604020202020204" pitchFamily="34" charset="0"/>
                        </a:rPr>
                        <a:t> disease</a:t>
                      </a: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Human-made environmental disasters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307981">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Financial crisis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dirty="0">
                          <a:solidFill>
                            <a:schemeClr val="bg1"/>
                          </a:solidFill>
                          <a:latin typeface="Arial" panose="020B0604020202020204" pitchFamily="34" charset="0"/>
                          <a:cs typeface="Arial" panose="020B0604020202020204" pitchFamily="34" charset="0"/>
                        </a:rPr>
                        <a:t>Infectious diseases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extLst>
                  <a:ext uri="{0D108BD9-81ED-4DB2-BD59-A6C34878D82A}">
                    <a16:rowId xmlns:a16="http://schemas.microsoft.com/office/drawing/2014/main" val="10004"/>
                  </a:ext>
                </a:extLst>
              </a:tr>
              <a:tr h="434956">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Global governance gap</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dirty="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Biodiversity</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5"/>
                  </a:ext>
                </a:extLst>
              </a:tr>
              <a:tr h="169585">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265797">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Asset price collapse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dirty="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tx1">
                            <a:lumMod val="65000"/>
                            <a:lumOff val="35000"/>
                          </a:schemeClr>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tx1">
                            <a:lumMod val="65000"/>
                            <a:lumOff val="35000"/>
                          </a:schemeClr>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Infectious diseases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extLst>
                  <a:ext uri="{0D108BD9-81ED-4DB2-BD59-A6C34878D82A}">
                    <a16:rowId xmlns:a16="http://schemas.microsoft.com/office/drawing/2014/main" val="10007"/>
                  </a:ext>
                </a:extLst>
              </a:tr>
              <a:tr h="595614">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Retrenchment from globalization (developed)</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dirty="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Climate action failure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8"/>
                  </a:ext>
                </a:extLst>
              </a:tr>
              <a:tr h="387502">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kern="1200">
                          <a:solidFill>
                            <a:schemeClr val="bg1"/>
                          </a:solidFill>
                          <a:latin typeface="Arial" panose="020B0604020202020204" pitchFamily="34" charset="0"/>
                          <a:ea typeface="+mn-ea"/>
                          <a:cs typeface="Arial" panose="020B0604020202020204" pitchFamily="34" charset="0"/>
                        </a:rPr>
                        <a:t>Oil price spike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dirty="0">
                          <a:solidFill>
                            <a:schemeClr val="bg1"/>
                          </a:solidFill>
                          <a:latin typeface="Arial" panose="020B0604020202020204" pitchFamily="34" charset="0"/>
                          <a:cs typeface="Arial" panose="020B0604020202020204" pitchFamily="34" charset="0"/>
                        </a:rPr>
                        <a:t>Weapons of mass destruction</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9"/>
                  </a:ext>
                </a:extLst>
              </a:tr>
              <a:tr h="400835">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marR="0" lvl="0" indent="0" algn="l" defTabSz="410813"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Chronic</a:t>
                      </a:r>
                      <a:r>
                        <a:rPr lang="en-US" sz="1300" baseline="0">
                          <a:solidFill>
                            <a:schemeClr val="bg1"/>
                          </a:solidFill>
                          <a:latin typeface="Arial" panose="020B0604020202020204" pitchFamily="34" charset="0"/>
                          <a:cs typeface="Arial" panose="020B0604020202020204" pitchFamily="34" charset="0"/>
                        </a:rPr>
                        <a:t> disease</a:t>
                      </a: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kern="1200" dirty="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dirty="0">
                          <a:solidFill>
                            <a:schemeClr val="bg1"/>
                          </a:solidFill>
                          <a:latin typeface="Arial" panose="020B0604020202020204" pitchFamily="34" charset="0"/>
                          <a:cs typeface="Arial" panose="020B0604020202020204" pitchFamily="34" charset="0"/>
                        </a:rPr>
                        <a:t>Biodiversity loss</a:t>
                      </a:r>
                    </a:p>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dirty="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10"/>
                  </a:ext>
                </a:extLst>
              </a:tr>
              <a:tr h="400835">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Fiscal crises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dirty="0">
                          <a:solidFill>
                            <a:schemeClr val="bg1"/>
                          </a:solidFill>
                          <a:latin typeface="Arial" panose="020B0604020202020204" pitchFamily="34" charset="0"/>
                          <a:cs typeface="Arial" panose="020B0604020202020204" pitchFamily="34" charset="0"/>
                        </a:rPr>
                        <a:t>Natural resources crises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11"/>
                  </a:ext>
                </a:extLst>
              </a:tr>
            </a:tbl>
          </a:graphicData>
        </a:graphic>
      </p:graphicFrame>
      <p:sp>
        <p:nvSpPr>
          <p:cNvPr id="18" name="Rectangle 4">
            <a:extLst>
              <a:ext uri="{FF2B5EF4-FFF2-40B4-BE49-F238E27FC236}">
                <a16:creationId xmlns:a16="http://schemas.microsoft.com/office/drawing/2014/main" id="{31B18C58-1930-4ADE-8DAA-A19C22F6096A}"/>
              </a:ext>
            </a:extLst>
          </p:cNvPr>
          <p:cNvSpPr/>
          <p:nvPr/>
        </p:nvSpPr>
        <p:spPr>
          <a:xfrm>
            <a:off x="346524" y="1475338"/>
            <a:ext cx="616683" cy="1873373"/>
          </a:xfrm>
          <a:prstGeom prst="rect">
            <a:avLst/>
          </a:prstGeom>
          <a:noFill/>
          <a:ln w="12700" cap="flat" cmpd="sng" algn="ctr">
            <a:solidFill>
              <a:schemeClr val="bg1">
                <a:lumMod val="75000"/>
              </a:schemeClr>
            </a:solidFill>
            <a:prstDash val="solid"/>
            <a:miter lim="800000"/>
          </a:ln>
          <a:effectLst/>
        </p:spPr>
        <p:txBody>
          <a:bodyPr vert="vert27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Top 5 Global Risks: </a:t>
            </a:r>
            <a:r>
              <a:rPr kumimoji="0" lang="en-US" sz="1600" b="1" i="0" u="none" strike="noStrike" kern="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likelihood</a:t>
            </a:r>
          </a:p>
        </p:txBody>
      </p:sp>
      <p:sp>
        <p:nvSpPr>
          <p:cNvPr id="19" name="Rectangle 5">
            <a:extLst>
              <a:ext uri="{FF2B5EF4-FFF2-40B4-BE49-F238E27FC236}">
                <a16:creationId xmlns:a16="http://schemas.microsoft.com/office/drawing/2014/main" id="{AB7071B9-2D32-4C8C-90D9-65AB787593E1}"/>
              </a:ext>
            </a:extLst>
          </p:cNvPr>
          <p:cNvSpPr/>
          <p:nvPr/>
        </p:nvSpPr>
        <p:spPr>
          <a:xfrm>
            <a:off x="346523" y="3482443"/>
            <a:ext cx="616683" cy="2076940"/>
          </a:xfrm>
          <a:prstGeom prst="rect">
            <a:avLst/>
          </a:prstGeom>
          <a:noFill/>
          <a:ln w="12700" cap="flat" cmpd="sng" algn="ctr">
            <a:solidFill>
              <a:schemeClr val="bg1">
                <a:lumMod val="75000"/>
              </a:schemeClr>
            </a:solidFill>
            <a:prstDash val="solid"/>
            <a:miter lim="800000"/>
          </a:ln>
          <a:effectLst/>
        </p:spPr>
        <p:txBody>
          <a:bodyPr vert="vert27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Top 5 Global Risks: </a:t>
            </a:r>
            <a:r>
              <a:rPr kumimoji="0" lang="en-US" sz="1600" b="1" i="0" u="none" strike="noStrike" kern="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impact</a:t>
            </a:r>
          </a:p>
        </p:txBody>
      </p:sp>
      <p:grpSp>
        <p:nvGrpSpPr>
          <p:cNvPr id="20" name="Group 2">
            <a:extLst>
              <a:ext uri="{FF2B5EF4-FFF2-40B4-BE49-F238E27FC236}">
                <a16:creationId xmlns:a16="http://schemas.microsoft.com/office/drawing/2014/main" id="{3EE957ED-14CD-4311-85A4-551F5D637CD0}"/>
              </a:ext>
            </a:extLst>
          </p:cNvPr>
          <p:cNvGrpSpPr/>
          <p:nvPr/>
        </p:nvGrpSpPr>
        <p:grpSpPr>
          <a:xfrm>
            <a:off x="1281338" y="6120953"/>
            <a:ext cx="9492701" cy="355290"/>
            <a:chOff x="2120624" y="5638092"/>
            <a:chExt cx="9492701" cy="355290"/>
          </a:xfrm>
        </p:grpSpPr>
        <p:sp>
          <p:nvSpPr>
            <p:cNvPr id="21" name="TextBox 6">
              <a:extLst>
                <a:ext uri="{FF2B5EF4-FFF2-40B4-BE49-F238E27FC236}">
                  <a16:creationId xmlns:a16="http://schemas.microsoft.com/office/drawing/2014/main" id="{48527685-E8DE-4BA3-AE64-60DA77167FB4}"/>
                </a:ext>
              </a:extLst>
            </p:cNvPr>
            <p:cNvSpPr txBox="1"/>
            <p:nvPr/>
          </p:nvSpPr>
          <p:spPr>
            <a:xfrm>
              <a:off x="2427196" y="5638092"/>
              <a:ext cx="9186129" cy="355290"/>
            </a:xfrm>
            <a:prstGeom prst="rect">
              <a:avLst/>
            </a:prstGeom>
            <a:noFill/>
          </p:spPr>
          <p:txBody>
            <a:bodyPr wrap="square" rtlCol="0">
              <a:spAutoFit/>
            </a:bodyPr>
            <a:lstStyle/>
            <a:p>
              <a:pPr marL="0" marR="0" lvl="0" indent="0" algn="l" defTabSz="914377" rtl="0" eaLnBrk="1" fontAlgn="auto" latinLnBrk="0" hangingPunct="1">
                <a:lnSpc>
                  <a:spcPct val="130000"/>
                </a:lnSpc>
                <a:spcBef>
                  <a:spcPts val="0"/>
                </a:spcBef>
                <a:spcAft>
                  <a:spcPts val="0"/>
                </a:spcAft>
                <a:buClrTx/>
                <a:buSzTx/>
                <a:buFontTx/>
                <a:buNone/>
                <a:tabLst/>
                <a:defRPr/>
              </a:pPr>
              <a:r>
                <a:rPr kumimoji="0" lang="en-US" sz="1467" b="0" i="0" u="none" strike="noStrike" kern="1200" cap="none" spc="0" normalizeH="0" baseline="0" noProof="0">
                  <a:ln>
                    <a:noFill/>
                  </a:ln>
                  <a:solidFill>
                    <a:srgbClr val="1D1D1B">
                      <a:lumMod val="65000"/>
                      <a:lumOff val="35000"/>
                    </a:srgbClr>
                  </a:solidFill>
                  <a:effectLst/>
                  <a:uLnTx/>
                  <a:uFillTx/>
                  <a:latin typeface="Arial" panose="020B0604020202020204" pitchFamily="34" charset="0"/>
                  <a:ea typeface="+mn-ea"/>
                  <a:cs typeface="Arial" panose="020B0604020202020204" pitchFamily="34" charset="0"/>
                </a:rPr>
                <a:t>Economic         Environmental         Geopolitical          Societal          Technological</a:t>
              </a:r>
            </a:p>
          </p:txBody>
        </p:sp>
        <p:sp>
          <p:nvSpPr>
            <p:cNvPr id="22" name="Rectangle 7">
              <a:extLst>
                <a:ext uri="{FF2B5EF4-FFF2-40B4-BE49-F238E27FC236}">
                  <a16:creationId xmlns:a16="http://schemas.microsoft.com/office/drawing/2014/main" id="{C1505A26-9646-4EB6-B001-4A34B6E3B46D}"/>
                </a:ext>
              </a:extLst>
            </p:cNvPr>
            <p:cNvSpPr/>
            <p:nvPr/>
          </p:nvSpPr>
          <p:spPr>
            <a:xfrm>
              <a:off x="2120624" y="5717646"/>
              <a:ext cx="222798" cy="229840"/>
            </a:xfrm>
            <a:prstGeom prst="rect">
              <a:avLst/>
            </a:prstGeom>
            <a:solidFill>
              <a:srgbClr val="3366CC"/>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angle 8">
              <a:extLst>
                <a:ext uri="{FF2B5EF4-FFF2-40B4-BE49-F238E27FC236}">
                  <a16:creationId xmlns:a16="http://schemas.microsoft.com/office/drawing/2014/main" id="{38A2C882-1721-494F-8002-72AB3E1677F0}"/>
                </a:ext>
              </a:extLst>
            </p:cNvPr>
            <p:cNvSpPr/>
            <p:nvPr/>
          </p:nvSpPr>
          <p:spPr>
            <a:xfrm>
              <a:off x="3449700" y="5717646"/>
              <a:ext cx="222798" cy="229840"/>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9">
              <a:extLst>
                <a:ext uri="{FF2B5EF4-FFF2-40B4-BE49-F238E27FC236}">
                  <a16:creationId xmlns:a16="http://schemas.microsoft.com/office/drawing/2014/main" id="{536A0E51-14DC-4F20-A6D5-E329C22BA337}"/>
                </a:ext>
              </a:extLst>
            </p:cNvPr>
            <p:cNvSpPr/>
            <p:nvPr/>
          </p:nvSpPr>
          <p:spPr>
            <a:xfrm>
              <a:off x="5147382" y="5717646"/>
              <a:ext cx="222798" cy="229840"/>
            </a:xfrm>
            <a:prstGeom prst="rect">
              <a:avLst/>
            </a:prstGeom>
            <a:solidFill>
              <a:srgbClr val="FBBA0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Rectangle 10">
              <a:extLst>
                <a:ext uri="{FF2B5EF4-FFF2-40B4-BE49-F238E27FC236}">
                  <a16:creationId xmlns:a16="http://schemas.microsoft.com/office/drawing/2014/main" id="{85668ECA-BEF3-4098-A921-5E88C578FAF9}"/>
                </a:ext>
              </a:extLst>
            </p:cNvPr>
            <p:cNvSpPr/>
            <p:nvPr/>
          </p:nvSpPr>
          <p:spPr>
            <a:xfrm>
              <a:off x="6616138" y="5717646"/>
              <a:ext cx="222798" cy="229840"/>
            </a:xfrm>
            <a:prstGeom prst="rect">
              <a:avLst/>
            </a:prstGeom>
            <a:solidFill>
              <a:srgbClr val="C7007C"/>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ectangle 11">
              <a:extLst>
                <a:ext uri="{FF2B5EF4-FFF2-40B4-BE49-F238E27FC236}">
                  <a16:creationId xmlns:a16="http://schemas.microsoft.com/office/drawing/2014/main" id="{21F3F1C8-E118-4929-9889-802204482EB3}"/>
                </a:ext>
              </a:extLst>
            </p:cNvPr>
            <p:cNvSpPr/>
            <p:nvPr/>
          </p:nvSpPr>
          <p:spPr>
            <a:xfrm>
              <a:off x="7799231" y="5717646"/>
              <a:ext cx="222798" cy="229840"/>
            </a:xfrm>
            <a:prstGeom prst="rect">
              <a:avLst/>
            </a:prstGeom>
            <a:solidFill>
              <a:srgbClr val="009FE3"/>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12">
            <a:extLst>
              <a:ext uri="{FF2B5EF4-FFF2-40B4-BE49-F238E27FC236}">
                <a16:creationId xmlns:a16="http://schemas.microsoft.com/office/drawing/2014/main" id="{B4693EA3-BE33-4BBE-A1EA-D11C7EB1646F}"/>
              </a:ext>
            </a:extLst>
          </p:cNvPr>
          <p:cNvSpPr txBox="1"/>
          <p:nvPr/>
        </p:nvSpPr>
        <p:spPr>
          <a:xfrm>
            <a:off x="9578942" y="5777113"/>
            <a:ext cx="2613058" cy="25391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a:t>
            </a:r>
            <a:r>
              <a:rPr kumimoji="0" lang="en-GB" sz="1050" b="0" i="0" u="none" strike="noStrike" kern="1200" cap="none" spc="0" normalizeH="0" baseline="0" noProof="0" dirty="0">
                <a:ln>
                  <a:noFill/>
                </a:ln>
                <a:solidFill>
                  <a:prstClr val="black">
                    <a:lumMod val="65000"/>
                    <a:lumOff val="35000"/>
                  </a:prstClr>
                </a:solidFill>
                <a:effectLst/>
                <a:uLnTx/>
                <a:uFillTx/>
                <a:latin typeface="Arial"/>
                <a:ea typeface="+mn-ea"/>
                <a:cs typeface="+mn-cs"/>
                <a:hlinkClick r:id="rId3"/>
              </a:rPr>
              <a:t>WEF Global Risks Report, 2021</a:t>
            </a:r>
            <a:endParaRPr kumimoji="0" lang="en-GB" sz="105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28" name="Rectangle 13">
            <a:extLst>
              <a:ext uri="{FF2B5EF4-FFF2-40B4-BE49-F238E27FC236}">
                <a16:creationId xmlns:a16="http://schemas.microsoft.com/office/drawing/2014/main" id="{AB21BBD2-6D7E-4BEB-8BFE-2125C7548B33}"/>
              </a:ext>
            </a:extLst>
          </p:cNvPr>
          <p:cNvSpPr/>
          <p:nvPr/>
        </p:nvSpPr>
        <p:spPr>
          <a:xfrm>
            <a:off x="9059907" y="1491339"/>
            <a:ext cx="2303792" cy="193664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15">
            <a:extLst>
              <a:ext uri="{FF2B5EF4-FFF2-40B4-BE49-F238E27FC236}">
                <a16:creationId xmlns:a16="http://schemas.microsoft.com/office/drawing/2014/main" id="{1584678C-69AD-4BFA-8898-310520D2FF0B}"/>
              </a:ext>
            </a:extLst>
          </p:cNvPr>
          <p:cNvSpPr/>
          <p:nvPr/>
        </p:nvSpPr>
        <p:spPr>
          <a:xfrm>
            <a:off x="9088916" y="3561971"/>
            <a:ext cx="2274783" cy="29764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75544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58"/>
          <p:cNvSpPr/>
          <p:nvPr/>
        </p:nvSpPr>
        <p:spPr>
          <a:xfrm>
            <a:off x="1" y="0"/>
            <a:ext cx="11453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1016" name="Google Shape;1016;p58"/>
          <p:cNvSpPr/>
          <p:nvPr/>
        </p:nvSpPr>
        <p:spPr>
          <a:xfrm rot="5400000">
            <a:off x="6049690" y="-6062566"/>
            <a:ext cx="110559" cy="122099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1017" name="Google Shape;1017;p58"/>
          <p:cNvSpPr/>
          <p:nvPr/>
        </p:nvSpPr>
        <p:spPr>
          <a:xfrm>
            <a:off x="6071945" y="-15388"/>
            <a:ext cx="67601" cy="31064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1018" name="Google Shape;1018;p58"/>
          <p:cNvSpPr txBox="1"/>
          <p:nvPr/>
        </p:nvSpPr>
        <p:spPr>
          <a:xfrm>
            <a:off x="10404670" y="476004"/>
            <a:ext cx="1607337"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alibri"/>
              <a:buNone/>
            </a:pPr>
            <a:r>
              <a:rPr lang="en-GB" sz="2000" b="0" i="0" u="none" strike="noStrike" cap="none">
                <a:solidFill>
                  <a:srgbClr val="FFFFFF"/>
                </a:solidFill>
                <a:latin typeface="Calibri"/>
                <a:ea typeface="Calibri"/>
                <a:cs typeface="Calibri"/>
                <a:sym typeface="Calibri"/>
              </a:rPr>
              <a:t>Reputational &amp; Societal Opportunity</a:t>
            </a:r>
            <a:endParaRPr sz="2000" b="0" i="0" u="none" strike="noStrike" cap="none">
              <a:solidFill>
                <a:srgbClr val="FFFFFF"/>
              </a:solidFill>
              <a:latin typeface="Calibri"/>
              <a:ea typeface="Calibri"/>
              <a:cs typeface="Calibri"/>
              <a:sym typeface="Calibri"/>
            </a:endParaRPr>
          </a:p>
        </p:txBody>
      </p:sp>
      <p:grpSp>
        <p:nvGrpSpPr>
          <p:cNvPr id="1019" name="Google Shape;1019;p58"/>
          <p:cNvGrpSpPr/>
          <p:nvPr/>
        </p:nvGrpSpPr>
        <p:grpSpPr>
          <a:xfrm>
            <a:off x="13884" y="1696442"/>
            <a:ext cx="12169594" cy="3978650"/>
            <a:chOff x="13884" y="1696442"/>
            <a:chExt cx="12169594" cy="3978650"/>
          </a:xfrm>
        </p:grpSpPr>
        <p:sp>
          <p:nvSpPr>
            <p:cNvPr id="1020" name="Google Shape;1020;p58"/>
            <p:cNvSpPr/>
            <p:nvPr/>
          </p:nvSpPr>
          <p:spPr>
            <a:xfrm>
              <a:off x="114153" y="1696442"/>
              <a:ext cx="1538611" cy="1538611"/>
            </a:xfrm>
            <a:prstGeom prst="ellipse">
              <a:avLst/>
            </a:prstGeom>
            <a:solidFill>
              <a:srgbClr val="23BAED"/>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1021" name="Google Shape;1021;p58"/>
            <p:cNvSpPr txBox="1"/>
            <p:nvPr/>
          </p:nvSpPr>
          <p:spPr>
            <a:xfrm>
              <a:off x="13884" y="2081026"/>
              <a:ext cx="1749231"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200"/>
                <a:buFont typeface="Calibri"/>
                <a:buNone/>
              </a:pPr>
              <a:r>
                <a:rPr lang="en-GB" sz="2200" b="0" i="0" u="none" strike="noStrike" cap="none">
                  <a:solidFill>
                    <a:srgbClr val="FFFFFF"/>
                  </a:solidFill>
                  <a:latin typeface="Calibri"/>
                  <a:ea typeface="Calibri"/>
                  <a:cs typeface="Calibri"/>
                  <a:sym typeface="Calibri"/>
                </a:rPr>
                <a:t>Operational Risk</a:t>
              </a:r>
              <a:endParaRPr sz="2200" b="0" i="0" u="none" strike="noStrike" cap="none">
                <a:solidFill>
                  <a:srgbClr val="FFFFFF"/>
                </a:solidFill>
                <a:latin typeface="Calibri"/>
                <a:ea typeface="Calibri"/>
                <a:cs typeface="Calibri"/>
                <a:sym typeface="Calibri"/>
              </a:endParaRPr>
            </a:p>
          </p:txBody>
        </p:sp>
        <p:sp>
          <p:nvSpPr>
            <p:cNvPr id="1022" name="Google Shape;1022;p58"/>
            <p:cNvSpPr/>
            <p:nvPr/>
          </p:nvSpPr>
          <p:spPr>
            <a:xfrm>
              <a:off x="39542" y="4091489"/>
              <a:ext cx="1594548" cy="1579653"/>
            </a:xfrm>
            <a:prstGeom prst="ellipse">
              <a:avLst/>
            </a:prstGeom>
            <a:solidFill>
              <a:srgbClr val="23BAED"/>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1023" name="Google Shape;1023;p58"/>
            <p:cNvSpPr txBox="1"/>
            <p:nvPr/>
          </p:nvSpPr>
          <p:spPr>
            <a:xfrm>
              <a:off x="162426" y="4472257"/>
              <a:ext cx="1377761" cy="853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Calibri"/>
                <a:buNone/>
              </a:pPr>
              <a:r>
                <a:rPr lang="en-GB" sz="2400" b="0" i="0" u="none" strike="noStrike" cap="none">
                  <a:solidFill>
                    <a:srgbClr val="FFFFFF"/>
                  </a:solidFill>
                  <a:latin typeface="Calibri"/>
                  <a:ea typeface="Calibri"/>
                  <a:cs typeface="Calibri"/>
                  <a:sym typeface="Calibri"/>
                </a:rPr>
                <a:t>Legal Risk</a:t>
              </a:r>
              <a:endParaRPr sz="2400" b="0" i="0" u="none" strike="noStrike" cap="none">
                <a:solidFill>
                  <a:srgbClr val="FFFFFF"/>
                </a:solidFill>
                <a:latin typeface="Calibri"/>
                <a:ea typeface="Calibri"/>
                <a:cs typeface="Calibri"/>
                <a:sym typeface="Calibri"/>
              </a:endParaRPr>
            </a:p>
          </p:txBody>
        </p:sp>
        <p:sp>
          <p:nvSpPr>
            <p:cNvPr id="1024" name="Google Shape;1024;p58"/>
            <p:cNvSpPr/>
            <p:nvPr/>
          </p:nvSpPr>
          <p:spPr>
            <a:xfrm>
              <a:off x="10529479" y="1803775"/>
              <a:ext cx="1585503" cy="1579594"/>
            </a:xfrm>
            <a:prstGeom prst="ellipse">
              <a:avLst/>
            </a:prstGeom>
            <a:solidFill>
              <a:srgbClr val="23BAED"/>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1025" name="Google Shape;1025;p58"/>
            <p:cNvSpPr txBox="1"/>
            <p:nvPr/>
          </p:nvSpPr>
          <p:spPr>
            <a:xfrm>
              <a:off x="10477331" y="2185737"/>
              <a:ext cx="1706147" cy="10618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100"/>
                <a:buFont typeface="Calibri"/>
                <a:buNone/>
              </a:pPr>
              <a:r>
                <a:rPr lang="en-GB" sz="2100" b="0" i="0" u="none" strike="noStrike" cap="none">
                  <a:solidFill>
                    <a:srgbClr val="FFFFFF"/>
                  </a:solidFill>
                  <a:latin typeface="Calibri"/>
                  <a:ea typeface="Calibri"/>
                  <a:cs typeface="Calibri"/>
                  <a:sym typeface="Calibri"/>
                </a:rPr>
                <a:t>Reputational &amp; Societal Risk</a:t>
              </a:r>
              <a:endParaRPr sz="2100" b="0" i="0" u="none" strike="noStrike" cap="none">
                <a:solidFill>
                  <a:srgbClr val="FFFFFF"/>
                </a:solidFill>
                <a:latin typeface="Calibri"/>
                <a:ea typeface="Calibri"/>
                <a:cs typeface="Calibri"/>
                <a:sym typeface="Calibri"/>
              </a:endParaRPr>
            </a:p>
          </p:txBody>
        </p:sp>
        <p:sp>
          <p:nvSpPr>
            <p:cNvPr id="1026" name="Google Shape;1026;p58"/>
            <p:cNvSpPr/>
            <p:nvPr/>
          </p:nvSpPr>
          <p:spPr>
            <a:xfrm>
              <a:off x="10529479" y="4095498"/>
              <a:ext cx="1585503" cy="1579594"/>
            </a:xfrm>
            <a:prstGeom prst="ellipse">
              <a:avLst/>
            </a:prstGeom>
            <a:solidFill>
              <a:srgbClr val="23BAED"/>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1027" name="Google Shape;1027;p58"/>
            <p:cNvSpPr txBox="1"/>
            <p:nvPr/>
          </p:nvSpPr>
          <p:spPr>
            <a:xfrm>
              <a:off x="10477331" y="4477460"/>
              <a:ext cx="1706147" cy="8531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Calibri"/>
                <a:buNone/>
              </a:pPr>
              <a:r>
                <a:rPr lang="en-GB" sz="2400" b="0" i="0" u="none" strike="noStrike" cap="none">
                  <a:solidFill>
                    <a:srgbClr val="FFFFFF"/>
                  </a:solidFill>
                  <a:latin typeface="Calibri"/>
                  <a:ea typeface="Calibri"/>
                  <a:cs typeface="Calibri"/>
                  <a:sym typeface="Calibri"/>
                </a:rPr>
                <a:t>Financial Risk</a:t>
              </a:r>
              <a:endParaRPr sz="1600" b="0" i="0" u="none" strike="noStrike" cap="none">
                <a:solidFill>
                  <a:srgbClr val="FFFFFF"/>
                </a:solidFill>
                <a:latin typeface="Calibri"/>
                <a:ea typeface="Calibri"/>
                <a:cs typeface="Calibri"/>
                <a:sym typeface="Calibri"/>
              </a:endParaRPr>
            </a:p>
          </p:txBody>
        </p:sp>
      </p:grpSp>
      <p:grpSp>
        <p:nvGrpSpPr>
          <p:cNvPr id="1028" name="Google Shape;1028;p58"/>
          <p:cNvGrpSpPr/>
          <p:nvPr/>
        </p:nvGrpSpPr>
        <p:grpSpPr>
          <a:xfrm>
            <a:off x="1738746" y="1180547"/>
            <a:ext cx="8753456" cy="5196384"/>
            <a:chOff x="1738746" y="1180547"/>
            <a:chExt cx="8753456" cy="5196384"/>
          </a:xfrm>
        </p:grpSpPr>
        <p:pic>
          <p:nvPicPr>
            <p:cNvPr id="1029" name="Google Shape;1029;p58"/>
            <p:cNvPicPr preferRelativeResize="0"/>
            <p:nvPr/>
          </p:nvPicPr>
          <p:blipFill rotWithShape="1">
            <a:blip r:embed="rId3">
              <a:alphaModFix/>
            </a:blip>
            <a:srcRect t="12279" r="16628" b="12279"/>
            <a:stretch/>
          </p:blipFill>
          <p:spPr>
            <a:xfrm>
              <a:off x="1738746" y="1191614"/>
              <a:ext cx="4244836" cy="2557886"/>
            </a:xfrm>
            <a:prstGeom prst="rect">
              <a:avLst/>
            </a:prstGeom>
            <a:noFill/>
            <a:ln>
              <a:noFill/>
            </a:ln>
          </p:spPr>
        </p:pic>
        <p:pic>
          <p:nvPicPr>
            <p:cNvPr id="1030" name="Google Shape;1030;p58"/>
            <p:cNvPicPr preferRelativeResize="0"/>
            <p:nvPr/>
          </p:nvPicPr>
          <p:blipFill rotWithShape="1">
            <a:blip r:embed="rId4">
              <a:alphaModFix/>
            </a:blip>
            <a:srcRect l="6339" r="10506" b="24742"/>
            <a:stretch/>
          </p:blipFill>
          <p:spPr>
            <a:xfrm>
              <a:off x="6244202" y="1180547"/>
              <a:ext cx="4246390" cy="2567438"/>
            </a:xfrm>
            <a:prstGeom prst="rect">
              <a:avLst/>
            </a:prstGeom>
            <a:noFill/>
            <a:ln>
              <a:noFill/>
            </a:ln>
          </p:spPr>
        </p:pic>
        <p:pic>
          <p:nvPicPr>
            <p:cNvPr id="1031" name="Google Shape;1031;p58"/>
            <p:cNvPicPr preferRelativeResize="0"/>
            <p:nvPr/>
          </p:nvPicPr>
          <p:blipFill rotWithShape="1">
            <a:blip r:embed="rId5">
              <a:alphaModFix/>
            </a:blip>
            <a:srcRect r="16876"/>
            <a:stretch/>
          </p:blipFill>
          <p:spPr>
            <a:xfrm>
              <a:off x="1738746" y="3816285"/>
              <a:ext cx="4244836" cy="2560646"/>
            </a:xfrm>
            <a:prstGeom prst="rect">
              <a:avLst/>
            </a:prstGeom>
            <a:noFill/>
            <a:ln>
              <a:noFill/>
            </a:ln>
          </p:spPr>
        </p:pic>
        <p:pic>
          <p:nvPicPr>
            <p:cNvPr id="1032" name="Google Shape;1032;p58"/>
            <p:cNvPicPr preferRelativeResize="0"/>
            <p:nvPr/>
          </p:nvPicPr>
          <p:blipFill rotWithShape="1">
            <a:blip r:embed="rId6">
              <a:alphaModFix/>
            </a:blip>
            <a:srcRect t="11116" r="14375" b="1170"/>
            <a:stretch/>
          </p:blipFill>
          <p:spPr>
            <a:xfrm>
              <a:off x="6244202" y="3821589"/>
              <a:ext cx="4248000" cy="2555341"/>
            </a:xfrm>
            <a:prstGeom prst="rect">
              <a:avLst/>
            </a:prstGeom>
            <a:noFill/>
            <a:ln>
              <a:noFill/>
            </a:ln>
          </p:spPr>
        </p:pic>
      </p:grpSp>
      <p:grpSp>
        <p:nvGrpSpPr>
          <p:cNvPr id="1033" name="Google Shape;1033;p58"/>
          <p:cNvGrpSpPr/>
          <p:nvPr/>
        </p:nvGrpSpPr>
        <p:grpSpPr>
          <a:xfrm>
            <a:off x="1732936" y="1181508"/>
            <a:ext cx="8762343" cy="5195421"/>
            <a:chOff x="1732936" y="1181508"/>
            <a:chExt cx="8762343" cy="5195421"/>
          </a:xfrm>
        </p:grpSpPr>
        <p:sp>
          <p:nvSpPr>
            <p:cNvPr id="1034" name="Google Shape;1034;p58"/>
            <p:cNvSpPr/>
            <p:nvPr/>
          </p:nvSpPr>
          <p:spPr>
            <a:xfrm>
              <a:off x="1732936" y="1181508"/>
              <a:ext cx="4248001" cy="2557886"/>
            </a:xfrm>
            <a:prstGeom prst="rect">
              <a:avLst/>
            </a:prstGeom>
            <a:solidFill>
              <a:srgbClr val="23BAED">
                <a:alpha val="6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5" name="Google Shape;1035;p58"/>
            <p:cNvSpPr txBox="1"/>
            <p:nvPr/>
          </p:nvSpPr>
          <p:spPr>
            <a:xfrm>
              <a:off x="2106061" y="1314240"/>
              <a:ext cx="3989956" cy="203132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Failed harvests</a:t>
              </a:r>
              <a:endParaRPr sz="2000" b="0" i="0" u="none" strike="noStrike" cap="none">
                <a:solidFill>
                  <a:schemeClr val="lt1"/>
                </a:solidFill>
                <a:latin typeface="Calibri"/>
                <a:ea typeface="Calibri"/>
                <a:cs typeface="Calibri"/>
                <a:sym typeface="Calibri"/>
              </a:endParaRPr>
            </a:p>
            <a:p>
              <a:pPr marL="742950" marR="0" lvl="1"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Land degradation</a:t>
              </a:r>
              <a:endParaRPr sz="2000" b="0" i="0" u="none" strike="noStrike" cap="none">
                <a:solidFill>
                  <a:schemeClr val="lt1"/>
                </a:solidFill>
                <a:latin typeface="Calibri"/>
                <a:ea typeface="Calibri"/>
                <a:cs typeface="Calibri"/>
                <a:sym typeface="Calibri"/>
              </a:endParaRPr>
            </a:p>
            <a:p>
              <a:pPr marL="742950" marR="0" lvl="1"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Water availability</a:t>
              </a:r>
              <a:endParaRPr sz="2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Disrupted production processes</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6" name="Google Shape;1036;p58"/>
            <p:cNvSpPr/>
            <p:nvPr/>
          </p:nvSpPr>
          <p:spPr>
            <a:xfrm>
              <a:off x="6244046" y="1183509"/>
              <a:ext cx="4251233" cy="2555885"/>
            </a:xfrm>
            <a:prstGeom prst="rect">
              <a:avLst/>
            </a:prstGeom>
            <a:solidFill>
              <a:srgbClr val="23BAED">
                <a:alpha val="6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7" name="Google Shape;1037;p58"/>
            <p:cNvSpPr txBox="1"/>
            <p:nvPr/>
          </p:nvSpPr>
          <p:spPr>
            <a:xfrm>
              <a:off x="6333136" y="1357925"/>
              <a:ext cx="3597384" cy="203132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Controversy around production methods or ingredients</a:t>
              </a:r>
              <a:endParaRPr sz="2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Shifting consumer preferences</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8" name="Google Shape;1038;p58"/>
            <p:cNvSpPr/>
            <p:nvPr/>
          </p:nvSpPr>
          <p:spPr>
            <a:xfrm>
              <a:off x="1732936" y="3818124"/>
              <a:ext cx="4244836" cy="2558805"/>
            </a:xfrm>
            <a:prstGeom prst="rect">
              <a:avLst/>
            </a:prstGeom>
            <a:solidFill>
              <a:srgbClr val="23BAED">
                <a:alpha val="6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9" name="Google Shape;1039;p58"/>
            <p:cNvSpPr txBox="1"/>
            <p:nvPr/>
          </p:nvSpPr>
          <p:spPr>
            <a:xfrm>
              <a:off x="1925511" y="4134604"/>
              <a:ext cx="3985057" cy="173893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Claims for use of chemical inputs</a:t>
              </a:r>
              <a:endParaRPr sz="2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Existing production methods banned</a:t>
              </a:r>
              <a:endParaRPr sz="1800" b="0" i="0" u="none" strike="noStrike" cap="none">
                <a:solidFill>
                  <a:schemeClr val="lt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0" name="Google Shape;1040;p58"/>
            <p:cNvSpPr/>
            <p:nvPr/>
          </p:nvSpPr>
          <p:spPr>
            <a:xfrm>
              <a:off x="6238349" y="3816283"/>
              <a:ext cx="4244836" cy="2555341"/>
            </a:xfrm>
            <a:prstGeom prst="rect">
              <a:avLst/>
            </a:prstGeom>
            <a:solidFill>
              <a:srgbClr val="23BAED">
                <a:alpha val="6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1" name="Google Shape;1041;p58"/>
            <p:cNvSpPr txBox="1"/>
            <p:nvPr/>
          </p:nvSpPr>
          <p:spPr>
            <a:xfrm>
              <a:off x="6282025" y="3964648"/>
              <a:ext cx="4118876" cy="203132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Decrease in asset efficiency or depreciation of assets</a:t>
              </a:r>
              <a:endParaRPr sz="2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Decreased margins due to increase in costs of raw materials / specialty ingredients</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042" name="Google Shape;1042;p58"/>
          <p:cNvSpPr txBox="1"/>
          <p:nvPr/>
        </p:nvSpPr>
        <p:spPr>
          <a:xfrm>
            <a:off x="559216" y="6321003"/>
            <a:ext cx="27432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GB" sz="1800" b="0" i="0" u="none" strike="noStrike" cap="none">
                <a:solidFill>
                  <a:srgbClr val="000000"/>
                </a:solidFill>
                <a:latin typeface="Arial"/>
                <a:ea typeface="Arial"/>
                <a:cs typeface="Arial"/>
                <a:sym typeface="Arial"/>
              </a:rPr>
              <a:t>31</a:t>
            </a:fld>
            <a:endParaRPr sz="1800" b="0" i="0" u="none" strike="noStrike" cap="none">
              <a:solidFill>
                <a:srgbClr val="000000"/>
              </a:solidFill>
              <a:latin typeface="Arial"/>
              <a:ea typeface="Arial"/>
              <a:cs typeface="Arial"/>
              <a:sym typeface="Arial"/>
            </a:endParaRPr>
          </a:p>
        </p:txBody>
      </p:sp>
      <p:grpSp>
        <p:nvGrpSpPr>
          <p:cNvPr id="1043" name="Google Shape;1043;p58"/>
          <p:cNvGrpSpPr/>
          <p:nvPr/>
        </p:nvGrpSpPr>
        <p:grpSpPr>
          <a:xfrm>
            <a:off x="1726878" y="1156589"/>
            <a:ext cx="8779960" cy="5225194"/>
            <a:chOff x="1726878" y="1156589"/>
            <a:chExt cx="8779960" cy="5225194"/>
          </a:xfrm>
        </p:grpSpPr>
        <p:pic>
          <p:nvPicPr>
            <p:cNvPr id="1044" name="Google Shape;1044;p58"/>
            <p:cNvPicPr preferRelativeResize="0"/>
            <p:nvPr/>
          </p:nvPicPr>
          <p:blipFill rotWithShape="1">
            <a:blip r:embed="rId7">
              <a:alphaModFix/>
            </a:blip>
            <a:srcRect l="2" t="11459" r="16460" b="9781"/>
            <a:stretch/>
          </p:blipFill>
          <p:spPr>
            <a:xfrm>
              <a:off x="1726878" y="1156589"/>
              <a:ext cx="4268912" cy="2587309"/>
            </a:xfrm>
            <a:prstGeom prst="rect">
              <a:avLst/>
            </a:prstGeom>
            <a:noFill/>
            <a:ln>
              <a:noFill/>
            </a:ln>
          </p:spPr>
        </p:pic>
        <p:pic>
          <p:nvPicPr>
            <p:cNvPr id="1045" name="Google Shape;1045;p58"/>
            <p:cNvPicPr preferRelativeResize="0"/>
            <p:nvPr/>
          </p:nvPicPr>
          <p:blipFill rotWithShape="1">
            <a:blip r:embed="rId8">
              <a:alphaModFix/>
            </a:blip>
            <a:srcRect t="11574" r="14569" b="11707"/>
            <a:stretch/>
          </p:blipFill>
          <p:spPr>
            <a:xfrm>
              <a:off x="6229208" y="1156590"/>
              <a:ext cx="4277630" cy="2582804"/>
            </a:xfrm>
            <a:prstGeom prst="rect">
              <a:avLst/>
            </a:prstGeom>
            <a:noFill/>
            <a:ln>
              <a:noFill/>
            </a:ln>
          </p:spPr>
        </p:pic>
        <p:pic>
          <p:nvPicPr>
            <p:cNvPr id="1046" name="Google Shape;1046;p58"/>
            <p:cNvPicPr preferRelativeResize="0"/>
            <p:nvPr/>
          </p:nvPicPr>
          <p:blipFill rotWithShape="1">
            <a:blip r:embed="rId9">
              <a:alphaModFix/>
            </a:blip>
            <a:srcRect t="9484" r="3748" b="2077"/>
            <a:stretch/>
          </p:blipFill>
          <p:spPr>
            <a:xfrm>
              <a:off x="1729773" y="3806122"/>
              <a:ext cx="4262792" cy="2572646"/>
            </a:xfrm>
            <a:prstGeom prst="rect">
              <a:avLst/>
            </a:prstGeom>
            <a:noFill/>
            <a:ln>
              <a:noFill/>
            </a:ln>
          </p:spPr>
        </p:pic>
        <p:pic>
          <p:nvPicPr>
            <p:cNvPr id="1047" name="Google Shape;1047;p58"/>
            <p:cNvPicPr preferRelativeResize="0"/>
            <p:nvPr/>
          </p:nvPicPr>
          <p:blipFill rotWithShape="1">
            <a:blip r:embed="rId10">
              <a:alphaModFix/>
            </a:blip>
            <a:srcRect l="1035" t="1438" r="15306" b="21705"/>
            <a:stretch/>
          </p:blipFill>
          <p:spPr>
            <a:xfrm>
              <a:off x="6232135" y="3806022"/>
              <a:ext cx="4265920" cy="2575761"/>
            </a:xfrm>
            <a:prstGeom prst="rect">
              <a:avLst/>
            </a:prstGeom>
            <a:noFill/>
            <a:ln>
              <a:noFill/>
            </a:ln>
          </p:spPr>
        </p:pic>
        <p:pic>
          <p:nvPicPr>
            <p:cNvPr id="1048" name="Google Shape;1048;p58"/>
            <p:cNvPicPr preferRelativeResize="0"/>
            <p:nvPr/>
          </p:nvPicPr>
          <p:blipFill rotWithShape="1">
            <a:blip r:embed="rId11">
              <a:alphaModFix/>
            </a:blip>
            <a:srcRect/>
            <a:stretch/>
          </p:blipFill>
          <p:spPr>
            <a:xfrm>
              <a:off x="8715389" y="4596435"/>
              <a:ext cx="1211970" cy="1556354"/>
            </a:xfrm>
            <a:prstGeom prst="rect">
              <a:avLst/>
            </a:prstGeom>
            <a:noFill/>
            <a:ln>
              <a:noFill/>
            </a:ln>
          </p:spPr>
        </p:pic>
        <p:pic>
          <p:nvPicPr>
            <p:cNvPr id="1049" name="Google Shape;1049;p58"/>
            <p:cNvPicPr preferRelativeResize="0"/>
            <p:nvPr/>
          </p:nvPicPr>
          <p:blipFill rotWithShape="1">
            <a:blip r:embed="rId12">
              <a:alphaModFix/>
            </a:blip>
            <a:srcRect/>
            <a:stretch/>
          </p:blipFill>
          <p:spPr>
            <a:xfrm>
              <a:off x="6381838" y="4134604"/>
              <a:ext cx="1985559" cy="634976"/>
            </a:xfrm>
            <a:prstGeom prst="rect">
              <a:avLst/>
            </a:prstGeom>
            <a:noFill/>
            <a:ln>
              <a:noFill/>
            </a:ln>
          </p:spPr>
        </p:pic>
      </p:grpSp>
      <p:grpSp>
        <p:nvGrpSpPr>
          <p:cNvPr id="1050" name="Google Shape;1050;p58"/>
          <p:cNvGrpSpPr/>
          <p:nvPr/>
        </p:nvGrpSpPr>
        <p:grpSpPr>
          <a:xfrm>
            <a:off x="-59011" y="1696442"/>
            <a:ext cx="12208241" cy="4028632"/>
            <a:chOff x="-59011" y="1696442"/>
            <a:chExt cx="12208241" cy="4028632"/>
          </a:xfrm>
        </p:grpSpPr>
        <p:grpSp>
          <p:nvGrpSpPr>
            <p:cNvPr id="1051" name="Google Shape;1051;p58"/>
            <p:cNvGrpSpPr/>
            <p:nvPr/>
          </p:nvGrpSpPr>
          <p:grpSpPr>
            <a:xfrm>
              <a:off x="0" y="1696442"/>
              <a:ext cx="1749231" cy="1538611"/>
              <a:chOff x="509865" y="-338635"/>
              <a:chExt cx="1749231" cy="1538611"/>
            </a:xfrm>
          </p:grpSpPr>
          <p:sp>
            <p:nvSpPr>
              <p:cNvPr id="1052" name="Google Shape;1052;p58"/>
              <p:cNvSpPr/>
              <p:nvPr/>
            </p:nvSpPr>
            <p:spPr>
              <a:xfrm>
                <a:off x="616442" y="-338635"/>
                <a:ext cx="1538611" cy="1538611"/>
              </a:xfrm>
              <a:prstGeom prst="ellipse">
                <a:avLst/>
              </a:prstGeom>
              <a:solidFill>
                <a:srgbClr val="B8CF4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1053" name="Google Shape;1053;p58"/>
              <p:cNvSpPr txBox="1"/>
              <p:nvPr/>
            </p:nvSpPr>
            <p:spPr>
              <a:xfrm>
                <a:off x="509865" y="41223"/>
                <a:ext cx="1749231"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200"/>
                  <a:buFont typeface="Calibri"/>
                  <a:buNone/>
                </a:pPr>
                <a:r>
                  <a:rPr lang="en-GB" sz="2200" b="0" i="0" u="none" strike="noStrike" cap="none">
                    <a:solidFill>
                      <a:srgbClr val="FFFFFF"/>
                    </a:solidFill>
                    <a:latin typeface="Calibri"/>
                    <a:ea typeface="Calibri"/>
                    <a:cs typeface="Calibri"/>
                    <a:sym typeface="Calibri"/>
                  </a:rPr>
                  <a:t>Operational Opportunity</a:t>
                </a:r>
                <a:endParaRPr sz="2200" b="0" i="0" u="none" strike="noStrike" cap="none">
                  <a:solidFill>
                    <a:srgbClr val="FFFFFF"/>
                  </a:solidFill>
                  <a:latin typeface="Calibri"/>
                  <a:ea typeface="Calibri"/>
                  <a:cs typeface="Calibri"/>
                  <a:sym typeface="Calibri"/>
                </a:endParaRPr>
              </a:p>
            </p:txBody>
          </p:sp>
        </p:grpSp>
        <p:grpSp>
          <p:nvGrpSpPr>
            <p:cNvPr id="1054" name="Google Shape;1054;p58"/>
            <p:cNvGrpSpPr/>
            <p:nvPr/>
          </p:nvGrpSpPr>
          <p:grpSpPr>
            <a:xfrm>
              <a:off x="-59011" y="4095498"/>
              <a:ext cx="1751507" cy="1562909"/>
              <a:chOff x="435264" y="4257115"/>
              <a:chExt cx="1693785" cy="1538611"/>
            </a:xfrm>
          </p:grpSpPr>
          <p:sp>
            <p:nvSpPr>
              <p:cNvPr id="1055" name="Google Shape;1055;p58"/>
              <p:cNvSpPr/>
              <p:nvPr/>
            </p:nvSpPr>
            <p:spPr>
              <a:xfrm>
                <a:off x="529653" y="4257115"/>
                <a:ext cx="1538611" cy="1538611"/>
              </a:xfrm>
              <a:prstGeom prst="ellipse">
                <a:avLst/>
              </a:prstGeom>
              <a:solidFill>
                <a:srgbClr val="B8CF4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1056" name="Google Shape;1056;p58"/>
              <p:cNvSpPr txBox="1"/>
              <p:nvPr/>
            </p:nvSpPr>
            <p:spPr>
              <a:xfrm>
                <a:off x="435264" y="4572977"/>
                <a:ext cx="1693785" cy="8180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rgbClr val="FFFFFF"/>
                    </a:solidFill>
                    <a:latin typeface="Calibri"/>
                    <a:ea typeface="Calibri"/>
                    <a:cs typeface="Calibri"/>
                    <a:sym typeface="Calibri"/>
                  </a:rPr>
                  <a:t>Legal Opportunity</a:t>
                </a:r>
                <a:endParaRPr sz="2400" b="0" i="0" u="none" strike="noStrike" cap="none">
                  <a:solidFill>
                    <a:srgbClr val="FFFFFF"/>
                  </a:solidFill>
                  <a:latin typeface="Calibri"/>
                  <a:ea typeface="Calibri"/>
                  <a:cs typeface="Calibri"/>
                  <a:sym typeface="Calibri"/>
                </a:endParaRPr>
              </a:p>
            </p:txBody>
          </p:sp>
        </p:grpSp>
        <p:grpSp>
          <p:nvGrpSpPr>
            <p:cNvPr id="1057" name="Google Shape;1057;p58"/>
            <p:cNvGrpSpPr/>
            <p:nvPr/>
          </p:nvGrpSpPr>
          <p:grpSpPr>
            <a:xfrm>
              <a:off x="10529479" y="1768965"/>
              <a:ext cx="1607337" cy="1633585"/>
              <a:chOff x="10684351" y="-258701"/>
              <a:chExt cx="1607337" cy="1633585"/>
            </a:xfrm>
          </p:grpSpPr>
          <p:sp>
            <p:nvSpPr>
              <p:cNvPr id="1058" name="Google Shape;1058;p58"/>
              <p:cNvSpPr/>
              <p:nvPr/>
            </p:nvSpPr>
            <p:spPr>
              <a:xfrm>
                <a:off x="10684352" y="-258701"/>
                <a:ext cx="1607336" cy="1633585"/>
              </a:xfrm>
              <a:prstGeom prst="ellipse">
                <a:avLst/>
              </a:prstGeom>
              <a:solidFill>
                <a:srgbClr val="B8CF4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1059" name="Google Shape;1059;p58"/>
              <p:cNvSpPr txBox="1"/>
              <p:nvPr/>
            </p:nvSpPr>
            <p:spPr>
              <a:xfrm>
                <a:off x="10684351" y="65723"/>
                <a:ext cx="1607337" cy="10849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50"/>
                  <a:buFont typeface="Arial"/>
                  <a:buNone/>
                </a:pPr>
                <a:r>
                  <a:rPr lang="en-GB" sz="2150" b="0" i="0" u="none" strike="noStrike" cap="none">
                    <a:solidFill>
                      <a:srgbClr val="FFFFFF"/>
                    </a:solidFill>
                    <a:latin typeface="Calibri"/>
                    <a:ea typeface="Calibri"/>
                    <a:cs typeface="Calibri"/>
                    <a:sym typeface="Calibri"/>
                  </a:rPr>
                  <a:t>Reputational &amp; Societal </a:t>
                </a:r>
                <a:r>
                  <a:rPr lang="en-GB" sz="2000" b="0" i="0" u="none" strike="noStrike" cap="none">
                    <a:solidFill>
                      <a:srgbClr val="FFFFFF"/>
                    </a:solidFill>
                    <a:latin typeface="Calibri"/>
                    <a:ea typeface="Calibri"/>
                    <a:cs typeface="Calibri"/>
                    <a:sym typeface="Calibri"/>
                  </a:rPr>
                  <a:t>Opportunity</a:t>
                </a:r>
                <a:endParaRPr sz="2150" b="0" i="0" u="none" strike="noStrike" cap="none">
                  <a:solidFill>
                    <a:srgbClr val="FFFFFF"/>
                  </a:solidFill>
                  <a:latin typeface="Calibri"/>
                  <a:ea typeface="Calibri"/>
                  <a:cs typeface="Calibri"/>
                  <a:sym typeface="Calibri"/>
                </a:endParaRPr>
              </a:p>
            </p:txBody>
          </p:sp>
        </p:grpSp>
        <p:sp>
          <p:nvSpPr>
            <p:cNvPr id="1060" name="Google Shape;1060;p58"/>
            <p:cNvSpPr/>
            <p:nvPr/>
          </p:nvSpPr>
          <p:spPr>
            <a:xfrm>
              <a:off x="10528246" y="4091489"/>
              <a:ext cx="1607336" cy="1633585"/>
            </a:xfrm>
            <a:prstGeom prst="ellipse">
              <a:avLst/>
            </a:prstGeom>
            <a:solidFill>
              <a:srgbClr val="B8CF4A"/>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1061" name="Google Shape;1061;p58"/>
            <p:cNvSpPr txBox="1"/>
            <p:nvPr/>
          </p:nvSpPr>
          <p:spPr>
            <a:xfrm>
              <a:off x="10541893" y="4415913"/>
              <a:ext cx="1607337"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GB" sz="2200" b="0" i="0" u="none" strike="noStrike" cap="none" dirty="0">
                  <a:solidFill>
                    <a:srgbClr val="FFFFFF"/>
                  </a:solidFill>
                  <a:latin typeface="Calibri"/>
                  <a:ea typeface="Calibri"/>
                  <a:cs typeface="Calibri"/>
                  <a:sym typeface="Calibri"/>
                </a:rPr>
                <a:t>Financial Opportunity</a:t>
              </a:r>
              <a:endParaRPr sz="2200" b="0" i="0" u="none" strike="noStrike" cap="none" dirty="0">
                <a:solidFill>
                  <a:srgbClr val="FFFFFF"/>
                </a:solidFill>
                <a:latin typeface="Calibri"/>
                <a:ea typeface="Calibri"/>
                <a:cs typeface="Calibri"/>
                <a:sym typeface="Calibri"/>
              </a:endParaRPr>
            </a:p>
          </p:txBody>
        </p:sp>
      </p:grpSp>
      <p:grpSp>
        <p:nvGrpSpPr>
          <p:cNvPr id="1062" name="Google Shape;1062;p58"/>
          <p:cNvGrpSpPr/>
          <p:nvPr/>
        </p:nvGrpSpPr>
        <p:grpSpPr>
          <a:xfrm>
            <a:off x="1727855" y="1152087"/>
            <a:ext cx="8786830" cy="5231310"/>
            <a:chOff x="1727855" y="1152087"/>
            <a:chExt cx="8786830" cy="5231310"/>
          </a:xfrm>
        </p:grpSpPr>
        <p:sp>
          <p:nvSpPr>
            <p:cNvPr id="1063" name="Google Shape;1063;p58"/>
            <p:cNvSpPr/>
            <p:nvPr/>
          </p:nvSpPr>
          <p:spPr>
            <a:xfrm>
              <a:off x="1729499" y="1152087"/>
              <a:ext cx="4266291" cy="2611037"/>
            </a:xfrm>
            <a:prstGeom prst="rect">
              <a:avLst/>
            </a:prstGeom>
            <a:solidFill>
              <a:srgbClr val="B8CF4A">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4" name="Google Shape;1064;p58"/>
            <p:cNvSpPr txBox="1"/>
            <p:nvPr/>
          </p:nvSpPr>
          <p:spPr>
            <a:xfrm>
              <a:off x="1892869" y="1460155"/>
              <a:ext cx="3976128" cy="189507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Supply chain security</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Price </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Availability -&gt; limiting disruptions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Regenerative agriculture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Circular economy</a:t>
              </a:r>
              <a:endParaRPr sz="1400" b="0" i="0" u="none" strike="noStrike" cap="none">
                <a:solidFill>
                  <a:srgbClr val="000000"/>
                </a:solidFill>
                <a:latin typeface="Arial"/>
                <a:ea typeface="Arial"/>
                <a:cs typeface="Arial"/>
                <a:sym typeface="Arial"/>
              </a:endParaRPr>
            </a:p>
          </p:txBody>
        </p:sp>
        <p:sp>
          <p:nvSpPr>
            <p:cNvPr id="1065" name="Google Shape;1065;p58"/>
            <p:cNvSpPr/>
            <p:nvPr/>
          </p:nvSpPr>
          <p:spPr>
            <a:xfrm>
              <a:off x="6228465" y="1155112"/>
              <a:ext cx="4278373" cy="2597540"/>
            </a:xfrm>
            <a:prstGeom prst="rect">
              <a:avLst/>
            </a:prstGeom>
            <a:solidFill>
              <a:srgbClr val="B8CF4A">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6" name="Google Shape;1066;p58"/>
            <p:cNvSpPr txBox="1"/>
            <p:nvPr/>
          </p:nvSpPr>
          <p:spPr>
            <a:xfrm>
              <a:off x="6298671" y="1263630"/>
              <a:ext cx="3985057" cy="255454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Maintain first-mover position in eroding ‘sustainability landscape’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Become part of the solution for next big thing after Climate Change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New collaborations and endorsements</a:t>
              </a:r>
              <a:endParaRPr sz="1800" b="0" i="0" u="none" strike="noStrike" cap="none">
                <a:solidFill>
                  <a:schemeClr val="lt1"/>
                </a:solidFill>
                <a:latin typeface="Calibri"/>
                <a:ea typeface="Calibri"/>
                <a:cs typeface="Calibri"/>
                <a:sym typeface="Calibri"/>
              </a:endParaRPr>
            </a:p>
          </p:txBody>
        </p:sp>
        <p:sp>
          <p:nvSpPr>
            <p:cNvPr id="1067" name="Google Shape;1067;p58"/>
            <p:cNvSpPr/>
            <p:nvPr/>
          </p:nvSpPr>
          <p:spPr>
            <a:xfrm>
              <a:off x="1727855" y="3796089"/>
              <a:ext cx="4266291" cy="2587308"/>
            </a:xfrm>
            <a:prstGeom prst="rect">
              <a:avLst/>
            </a:prstGeom>
            <a:solidFill>
              <a:srgbClr val="B8CF4A">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8" name="Google Shape;1068;p58"/>
            <p:cNvSpPr txBox="1"/>
            <p:nvPr/>
          </p:nvSpPr>
          <p:spPr>
            <a:xfrm>
              <a:off x="1879613" y="3967227"/>
              <a:ext cx="3985057" cy="198885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Prepared for new regulation on agricultural production methods, packaging materials,  etc.</a:t>
              </a:r>
              <a:endParaRPr sz="20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Push for level-playing-field rather than race-to-the-bottom</a:t>
              </a:r>
              <a:endParaRPr sz="1400" b="0" i="0" u="none" strike="noStrike" cap="none">
                <a:solidFill>
                  <a:srgbClr val="000000"/>
                </a:solidFill>
                <a:latin typeface="Arial"/>
                <a:ea typeface="Arial"/>
                <a:cs typeface="Arial"/>
                <a:sym typeface="Arial"/>
              </a:endParaRPr>
            </a:p>
          </p:txBody>
        </p:sp>
        <p:sp>
          <p:nvSpPr>
            <p:cNvPr id="1069" name="Google Shape;1069;p58"/>
            <p:cNvSpPr/>
            <p:nvPr/>
          </p:nvSpPr>
          <p:spPr>
            <a:xfrm>
              <a:off x="6238349" y="3791054"/>
              <a:ext cx="4276336" cy="2580568"/>
            </a:xfrm>
            <a:prstGeom prst="rect">
              <a:avLst/>
            </a:prstGeom>
            <a:solidFill>
              <a:srgbClr val="B8CF4A">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0" name="Google Shape;1070;p58"/>
            <p:cNvSpPr txBox="1"/>
            <p:nvPr/>
          </p:nvSpPr>
          <p:spPr>
            <a:xfrm>
              <a:off x="6297663" y="4097152"/>
              <a:ext cx="3985057" cy="163121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Decreased production costs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Increasing asset efficiency, prolonging lifespan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New products / markets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000"/>
                <a:buFont typeface="Arial"/>
                <a:buChar char="•"/>
              </a:pPr>
              <a:r>
                <a:rPr lang="en-GB" sz="2000" b="0" i="0" u="none" strike="noStrike" cap="none">
                  <a:solidFill>
                    <a:schemeClr val="lt1"/>
                  </a:solidFill>
                  <a:latin typeface="Calibri"/>
                  <a:ea typeface="Calibri"/>
                  <a:cs typeface="Calibri"/>
                  <a:sym typeface="Calibri"/>
                </a:rPr>
                <a:t>Secure investments</a:t>
              </a:r>
              <a:endParaRPr sz="1800" b="0" i="0" u="none" strike="noStrike" cap="none">
                <a:solidFill>
                  <a:schemeClr val="lt1"/>
                </a:solidFill>
                <a:latin typeface="Calibri"/>
                <a:ea typeface="Calibri"/>
                <a:cs typeface="Calibri"/>
                <a:sym typeface="Calibri"/>
              </a:endParaRPr>
            </a:p>
          </p:txBody>
        </p:sp>
      </p:grpSp>
      <p:sp>
        <p:nvSpPr>
          <p:cNvPr id="1071" name="Google Shape;1071;p58"/>
          <p:cNvSpPr txBox="1"/>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GB" sz="3200" dirty="0">
                <a:solidFill>
                  <a:schemeClr val="tx1">
                    <a:lumMod val="65000"/>
                    <a:lumOff val="35000"/>
                  </a:schemeClr>
                </a:solidFill>
                <a:latin typeface="+mj-lt"/>
                <a:ea typeface="+mj-ea"/>
                <a:cs typeface="+mj-cs"/>
                <a:sym typeface="Arial"/>
              </a:rPr>
              <a:t>Risks &amp; Opportunities for business</a:t>
            </a:r>
            <a:endParaRPr sz="3200" dirty="0">
              <a:solidFill>
                <a:schemeClr val="tx1">
                  <a:lumMod val="65000"/>
                  <a:lumOff val="35000"/>
                </a:schemeClr>
              </a:solidFill>
              <a:latin typeface="+mj-lt"/>
              <a:ea typeface="+mj-ea"/>
              <a:cs typeface="+mj-cs"/>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3EF7-F592-4226-B040-25C48AF1DE21}"/>
              </a:ext>
            </a:extLst>
          </p:cNvPr>
          <p:cNvSpPr>
            <a:spLocks noGrp="1"/>
          </p:cNvSpPr>
          <p:nvPr>
            <p:ph type="title" idx="4294967295"/>
          </p:nvPr>
        </p:nvSpPr>
        <p:spPr>
          <a:xfrm>
            <a:off x="314194" y="125352"/>
            <a:ext cx="11498123" cy="878150"/>
          </a:xfrm>
        </p:spPr>
        <p:txBody>
          <a:bodyPr/>
          <a:lstStyle/>
          <a:p>
            <a:r>
              <a:rPr lang="en-GB" dirty="0"/>
              <a:t>What are the risks &amp; opportunities for your business?</a:t>
            </a:r>
          </a:p>
        </p:txBody>
      </p:sp>
      <p:sp>
        <p:nvSpPr>
          <p:cNvPr id="5" name="TextBox 4">
            <a:extLst>
              <a:ext uri="{FF2B5EF4-FFF2-40B4-BE49-F238E27FC236}">
                <a16:creationId xmlns:a16="http://schemas.microsoft.com/office/drawing/2014/main" id="{130C69AE-C47E-406E-A261-0CDEE9CDDCAD}"/>
              </a:ext>
            </a:extLst>
          </p:cNvPr>
          <p:cNvSpPr txBox="1"/>
          <p:nvPr/>
        </p:nvSpPr>
        <p:spPr>
          <a:xfrm>
            <a:off x="2001249" y="1865607"/>
            <a:ext cx="4823927"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Individually</a:t>
            </a:r>
            <a:r>
              <a:rPr kumimoji="0" lang="en-GB" sz="2400" b="0" i="0" u="none" strike="noStrike" kern="1200" cap="none" spc="0" normalizeH="0" noProof="0" dirty="0">
                <a:ln>
                  <a:noFill/>
                </a:ln>
                <a:solidFill>
                  <a:schemeClr val="tx1">
                    <a:lumMod val="65000"/>
                    <a:lumOff val="35000"/>
                  </a:schemeClr>
                </a:solidFill>
                <a:effectLst/>
                <a:uLnTx/>
                <a:uFillTx/>
                <a:latin typeface="Arial"/>
                <a:ea typeface="+mn-ea"/>
                <a:cs typeface="+mn-cs"/>
              </a:rPr>
              <a:t> reflect i</a:t>
            </a:r>
            <a:r>
              <a:rPr kumimoji="0" lang="en-GB" sz="24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n what ways do you think your own company impacts and depends on nature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tx1">
                  <a:lumMod val="65000"/>
                  <a:lumOff val="35000"/>
                </a:scheme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tx1">
                  <a:lumMod val="65000"/>
                  <a:lumOff val="35000"/>
                </a:scheme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 Write down 3 risks &amp; 3 opportunities you think your company could be facing in the next 10 years</a:t>
            </a:r>
          </a:p>
        </p:txBody>
      </p:sp>
      <p:pic>
        <p:nvPicPr>
          <p:cNvPr id="2050" name="Picture 2" descr="RÃ©sultat de recherche d'images pour &quot;reflexion icon&quot;">
            <a:extLst>
              <a:ext uri="{FF2B5EF4-FFF2-40B4-BE49-F238E27FC236}">
                <a16:creationId xmlns:a16="http://schemas.microsoft.com/office/drawing/2014/main" id="{49CA0470-A353-44FD-9C63-B3248BBE5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3428" y="2525769"/>
            <a:ext cx="2532095" cy="253209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BAA6A186-9299-42B5-BC7F-12BFC9EB2F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1" name="Right Brace 10">
            <a:extLst>
              <a:ext uri="{FF2B5EF4-FFF2-40B4-BE49-F238E27FC236}">
                <a16:creationId xmlns:a16="http://schemas.microsoft.com/office/drawing/2014/main" id="{11FF47E0-C573-4E94-AD1F-EC200FDFB224}"/>
              </a:ext>
            </a:extLst>
          </p:cNvPr>
          <p:cNvSpPr/>
          <p:nvPr/>
        </p:nvSpPr>
        <p:spPr>
          <a:xfrm>
            <a:off x="7620972" y="1457553"/>
            <a:ext cx="374063" cy="4170874"/>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2" name="Right Brace 11">
            <a:extLst>
              <a:ext uri="{FF2B5EF4-FFF2-40B4-BE49-F238E27FC236}">
                <a16:creationId xmlns:a16="http://schemas.microsoft.com/office/drawing/2014/main" id="{B92EE292-5A17-4FF3-AFCD-5856FE10140E}"/>
              </a:ext>
            </a:extLst>
          </p:cNvPr>
          <p:cNvSpPr/>
          <p:nvPr/>
        </p:nvSpPr>
        <p:spPr>
          <a:xfrm rot="10800000">
            <a:off x="831391" y="1521395"/>
            <a:ext cx="374062"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4" name="Arrow: Right 3">
            <a:extLst>
              <a:ext uri="{FF2B5EF4-FFF2-40B4-BE49-F238E27FC236}">
                <a16:creationId xmlns:a16="http://schemas.microsoft.com/office/drawing/2014/main" id="{2AAFD551-21B2-42A9-BA28-A9988F8B4F37}"/>
              </a:ext>
            </a:extLst>
          </p:cNvPr>
          <p:cNvSpPr/>
          <p:nvPr/>
        </p:nvSpPr>
        <p:spPr>
          <a:xfrm>
            <a:off x="1879962" y="3677952"/>
            <a:ext cx="535123"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Teardrop 12">
            <a:extLst>
              <a:ext uri="{FF2B5EF4-FFF2-40B4-BE49-F238E27FC236}">
                <a16:creationId xmlns:a16="http://schemas.microsoft.com/office/drawing/2014/main" id="{8EC6AA7F-53FE-47DD-8BD6-3AE19FBACF07}"/>
              </a:ext>
            </a:extLst>
          </p:cNvPr>
          <p:cNvSpPr/>
          <p:nvPr/>
        </p:nvSpPr>
        <p:spPr>
          <a:xfrm>
            <a:off x="10109200" y="106325"/>
            <a:ext cx="1911645" cy="162087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F4791A3D-0B17-42C6-86C5-104A317D807C}"/>
              </a:ext>
            </a:extLst>
          </p:cNvPr>
          <p:cNvSpPr txBox="1"/>
          <p:nvPr/>
        </p:nvSpPr>
        <p:spPr>
          <a:xfrm>
            <a:off x="10250093" y="325384"/>
            <a:ext cx="1697012" cy="1461939"/>
          </a:xfrm>
          <a:prstGeom prst="rect">
            <a:avLst/>
          </a:prstGeom>
          <a:noFill/>
        </p:spPr>
        <p:txBody>
          <a:bodyPr wrap="square" rtlCol="0">
            <a:spAutoFit/>
          </a:bodyPr>
          <a:lstStyle/>
          <a:p>
            <a:pPr algn="ctr">
              <a:defRPr/>
            </a:pPr>
            <a:r>
              <a:rPr lang="en-GB" sz="1500" dirty="0">
                <a:solidFill>
                  <a:prstClr val="white"/>
                </a:solidFill>
                <a:latin typeface="Arial"/>
              </a:rPr>
              <a:t>Refer to</a:t>
            </a:r>
            <a:r>
              <a:rPr kumimoji="0" lang="en-GB" sz="1500" b="0" i="0" u="none" strike="noStrike" kern="1200" cap="none" spc="0" normalizeH="0" baseline="0" noProof="0" dirty="0">
                <a:ln>
                  <a:noFill/>
                </a:ln>
                <a:solidFill>
                  <a:prstClr val="white"/>
                </a:solidFill>
                <a:effectLst/>
                <a:uLnTx/>
                <a:uFillTx/>
                <a:latin typeface="Arial"/>
                <a:ea typeface="+mn-ea"/>
                <a:cs typeface="+mn-cs"/>
              </a:rPr>
              <a:t> </a:t>
            </a:r>
            <a:r>
              <a:rPr lang="en-GB" sz="1500" b="1" dirty="0">
                <a:solidFill>
                  <a:prstClr val="white"/>
                </a:solidFill>
                <a:latin typeface="Arial"/>
              </a:rPr>
              <a:t>p. 11 </a:t>
            </a:r>
            <a:r>
              <a:rPr lang="en-GB" sz="1500" dirty="0">
                <a:solidFill>
                  <a:prstClr val="white"/>
                </a:solidFill>
                <a:latin typeface="Arial"/>
              </a:rPr>
              <a:t>of your workbook</a:t>
            </a:r>
            <a:r>
              <a:rPr kumimoji="0" lang="en-GB" sz="1500" b="0" i="0" u="none" strike="noStrike" kern="1200" cap="none" spc="0" normalizeH="0" baseline="0" noProof="0" dirty="0">
                <a:ln>
                  <a:noFill/>
                </a:ln>
                <a:solidFill>
                  <a:prstClr val="white"/>
                </a:solidFill>
                <a:effectLst/>
                <a:uLnTx/>
                <a:uFillTx/>
                <a:latin typeface="Arial"/>
                <a:ea typeface="+mn-ea"/>
                <a:cs typeface="+mn-cs"/>
              </a:rPr>
              <a:t> </a:t>
            </a:r>
            <a:r>
              <a:rPr kumimoji="0" lang="nl-NL" sz="1500" b="0" i="0" u="none" strike="noStrike" kern="1200" cap="none" spc="0" normalizeH="0" baseline="0" noProof="0" dirty="0">
                <a:ln>
                  <a:noFill/>
                </a:ln>
                <a:solidFill>
                  <a:prstClr val="white"/>
                </a:solidFill>
                <a:effectLst/>
                <a:uLnTx/>
                <a:uFillTx/>
                <a:latin typeface="Arial"/>
                <a:ea typeface="+mn-ea"/>
                <a:cs typeface="+mn-cs"/>
              </a:rPr>
              <a:t>&amp; </a:t>
            </a:r>
            <a:r>
              <a:rPr kumimoji="0" lang="en-GB" sz="1500" b="1" i="0" u="none" strike="noStrike" kern="1200" cap="none" spc="0" normalizeH="0" baseline="0" noProof="0" dirty="0">
                <a:ln>
                  <a:noFill/>
                </a:ln>
                <a:solidFill>
                  <a:prstClr val="white"/>
                </a:solidFill>
                <a:effectLst/>
                <a:uLnTx/>
                <a:uFillTx/>
                <a:latin typeface="Arial"/>
                <a:ea typeface="+mn-ea"/>
                <a:cs typeface="+mn-cs"/>
              </a:rPr>
              <a:t>p. 18 </a:t>
            </a: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lang="en-GB" sz="1500" dirty="0">
                <a:solidFill>
                  <a:schemeClr val="bg1"/>
                </a:solidFill>
                <a:hlinkClick r:id="rId4">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1727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1000"/>
                                        <p:tgtEl>
                                          <p:spTgt spid="5">
                                            <p:txEl>
                                              <p:pRg st="4" end="4"/>
                                            </p:txEl>
                                          </p:spTgt>
                                        </p:tgtEl>
                                      </p:cBhvr>
                                    </p:animEffect>
                                    <p:anim calcmode="lin" valueType="num">
                                      <p:cBhvr>
                                        <p:cTn id="1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4194" y="125352"/>
            <a:ext cx="11498123" cy="878150"/>
          </a:xfrm>
        </p:spPr>
        <p:txBody>
          <a:bodyPr/>
          <a:lstStyle/>
          <a:p>
            <a:r>
              <a:rPr lang="en-GB" b="1" dirty="0"/>
              <a:t>How to use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4" y="169959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4" y="3092679"/>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4" y="4485768"/>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2" y="1910090"/>
            <a:ext cx="3895618"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a:ea typeface="+mn-ea"/>
                <a:cs typeface="+mn-cs"/>
              </a:rPr>
              <a:t>Go to </a:t>
            </a:r>
            <a:r>
              <a:rPr kumimoji="0" lang="en-US" sz="2800" b="1" i="0" u="none" strike="noStrike" kern="0" cap="none" spc="0" normalizeH="0" baseline="0" noProof="0" dirty="0">
                <a:ln>
                  <a:noFill/>
                </a:ln>
                <a:solidFill>
                  <a:srgbClr val="BBD151"/>
                </a:solidFill>
                <a:effectLst/>
                <a:uLnTx/>
                <a:uFillTx/>
                <a:latin typeface="Arial"/>
                <a:ea typeface="Verdana" panose="020B0604030504040204" pitchFamily="34" charset="0"/>
                <a:cs typeface="+mn-cs"/>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2" y="3303178"/>
            <a:ext cx="5950025"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a:ea typeface="+mn-ea"/>
                <a:cs typeface="+mn-cs"/>
              </a:rPr>
              <a:t>Enter this code:</a:t>
            </a:r>
            <a:r>
              <a:rPr lang="en-US" sz="2800" b="1" kern="0" dirty="0">
                <a:solidFill>
                  <a:srgbClr val="BBD151"/>
                </a:solidFill>
                <a:latin typeface="Arial"/>
                <a:ea typeface="Verdana" panose="020B0604030504040204" pitchFamily="34" charset="0"/>
              </a:rPr>
              <a:t> XXXXXX</a:t>
            </a: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2" y="4696267"/>
            <a:ext cx="3363421"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Submit your answer</a:t>
            </a:r>
          </a:p>
        </p:txBody>
      </p:sp>
      <p:sp>
        <p:nvSpPr>
          <p:cNvPr id="4" name="Slide Number Placeholder 3">
            <a:extLst>
              <a:ext uri="{FF2B5EF4-FFF2-40B4-BE49-F238E27FC236}">
                <a16:creationId xmlns:a16="http://schemas.microsoft.com/office/drawing/2014/main" id="{DB41EF3E-253E-415C-AAF8-8074B591BA92}"/>
              </a:ext>
            </a:extLst>
          </p:cNvPr>
          <p:cNvSpPr>
            <a:spLocks noGrp="1"/>
          </p:cNvSpPr>
          <p:nvPr>
            <p:ph type="sldNum" sz="quarter" idx="12"/>
          </p:nvPr>
        </p:nvSpPr>
        <p:spPr/>
        <p:txBody>
          <a:bodyPr/>
          <a:lstStyle/>
          <a:p>
            <a:fld id="{971CEC84-1649-40CE-BFF6-7286506FEA08}" type="slidenum">
              <a:rPr lang="en-GB" smtClean="0"/>
              <a:pPr/>
              <a:t>33</a:t>
            </a:fld>
            <a:endParaRPr lang="en-GB"/>
          </a:p>
        </p:txBody>
      </p:sp>
    </p:spTree>
    <p:extLst>
      <p:ext uri="{BB962C8B-B14F-4D97-AF65-F5344CB8AC3E}">
        <p14:creationId xmlns:p14="http://schemas.microsoft.com/office/powerpoint/2010/main" val="2664078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idx="4294967295"/>
          </p:nvPr>
        </p:nvSpPr>
        <p:spPr>
          <a:xfrm>
            <a:off x="314194" y="125352"/>
            <a:ext cx="11498123" cy="878150"/>
          </a:xfrm>
        </p:spPr>
        <p:txBody>
          <a:bodyPr/>
          <a:lstStyle/>
          <a:p>
            <a:r>
              <a:rPr lang="en-US" dirty="0" err="1"/>
              <a:t>Mentimeter</a:t>
            </a:r>
            <a:r>
              <a:rPr lang="en-US" dirty="0"/>
              <a:t> questions</a:t>
            </a:r>
            <a:endParaRPr lang="en-CH" dirty="0"/>
          </a:p>
        </p:txBody>
      </p:sp>
      <p:sp>
        <p:nvSpPr>
          <p:cNvPr id="6" name="Oval 5">
            <a:extLst>
              <a:ext uri="{FF2B5EF4-FFF2-40B4-BE49-F238E27FC236}">
                <a16:creationId xmlns:a16="http://schemas.microsoft.com/office/drawing/2014/main" id="{B2881FDA-1521-421F-96F3-1ADBD06C894B}"/>
              </a:ext>
            </a:extLst>
          </p:cNvPr>
          <p:cNvSpPr/>
          <p:nvPr/>
        </p:nvSpPr>
        <p:spPr>
          <a:xfrm>
            <a:off x="1968099" y="1776412"/>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17B34F00-F8B1-48EF-B300-A25E17D6F387}"/>
              </a:ext>
            </a:extLst>
          </p:cNvPr>
          <p:cNvSpPr txBox="1"/>
          <p:nvPr/>
        </p:nvSpPr>
        <p:spPr>
          <a:xfrm>
            <a:off x="2303211" y="2550784"/>
            <a:ext cx="2644475" cy="2092881"/>
          </a:xfrm>
          <a:prstGeom prst="rect">
            <a:avLst/>
          </a:prstGeom>
          <a:noFill/>
        </p:spPr>
        <p:txBody>
          <a:bodyPr wrap="square" rtlCol="0">
            <a:spAutoFit/>
          </a:bodyPr>
          <a:lstStyle/>
          <a:p>
            <a:pPr algn="ctr"/>
            <a:r>
              <a:rPr lang="en-US" sz="2800">
                <a:solidFill>
                  <a:schemeClr val="lt1"/>
                </a:solidFill>
              </a:rPr>
              <a:t>What top 3 risks have you identified for your business?</a:t>
            </a:r>
          </a:p>
          <a:p>
            <a:endParaRPr lang="en-CH"/>
          </a:p>
        </p:txBody>
      </p:sp>
      <p:pic>
        <p:nvPicPr>
          <p:cNvPr id="8" name="Graphic 7" descr="Bar chart">
            <a:extLst>
              <a:ext uri="{FF2B5EF4-FFF2-40B4-BE49-F238E27FC236}">
                <a16:creationId xmlns:a16="http://schemas.microsoft.com/office/drawing/2014/main" id="{13676D7A-6982-491C-81FA-EB1823F450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7917" y="125352"/>
            <a:ext cx="914400" cy="914400"/>
          </a:xfrm>
          <a:prstGeom prst="rect">
            <a:avLst/>
          </a:prstGeom>
        </p:spPr>
      </p:pic>
      <p:sp>
        <p:nvSpPr>
          <p:cNvPr id="9" name="Oval 8">
            <a:extLst>
              <a:ext uri="{FF2B5EF4-FFF2-40B4-BE49-F238E27FC236}">
                <a16:creationId xmlns:a16="http://schemas.microsoft.com/office/drawing/2014/main" id="{37D0B7EB-B218-4B40-A7E8-9A4A9A6467A5}"/>
              </a:ext>
            </a:extLst>
          </p:cNvPr>
          <p:cNvSpPr/>
          <p:nvPr/>
        </p:nvSpPr>
        <p:spPr>
          <a:xfrm>
            <a:off x="6909201" y="1776412"/>
            <a:ext cx="3314700" cy="3305175"/>
          </a:xfrm>
          <a:prstGeom prst="ellipse">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7CAA990A-3DA7-48CE-A711-FA2C45326305}"/>
              </a:ext>
            </a:extLst>
          </p:cNvPr>
          <p:cNvSpPr txBox="1"/>
          <p:nvPr/>
        </p:nvSpPr>
        <p:spPr>
          <a:xfrm>
            <a:off x="7244313" y="2239700"/>
            <a:ext cx="2644475" cy="2523768"/>
          </a:xfrm>
          <a:prstGeom prst="rect">
            <a:avLst/>
          </a:prstGeom>
          <a:noFill/>
        </p:spPr>
        <p:txBody>
          <a:bodyPr wrap="square" rtlCol="0">
            <a:spAutoFit/>
          </a:bodyPr>
          <a:lstStyle/>
          <a:p>
            <a:pPr algn="ctr"/>
            <a:r>
              <a:rPr lang="en-US" sz="2800">
                <a:solidFill>
                  <a:schemeClr val="lt1"/>
                </a:solidFill>
              </a:rPr>
              <a:t>What top 3 opportunities have you identified for your business?</a:t>
            </a:r>
          </a:p>
          <a:p>
            <a:endParaRPr lang="en-CH"/>
          </a:p>
        </p:txBody>
      </p:sp>
    </p:spTree>
    <p:extLst>
      <p:ext uri="{BB962C8B-B14F-4D97-AF65-F5344CB8AC3E}">
        <p14:creationId xmlns:p14="http://schemas.microsoft.com/office/powerpoint/2010/main" val="1430131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Agenda – 2 hour training</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1556197347"/>
              </p:ext>
            </p:extLst>
          </p:nvPr>
        </p:nvGraphicFramePr>
        <p:xfrm>
          <a:off x="726633" y="1386031"/>
          <a:ext cx="10959960" cy="3917261"/>
        </p:xfrm>
        <a:graphic>
          <a:graphicData uri="http://schemas.openxmlformats.org/drawingml/2006/table">
            <a:tbl>
              <a:tblPr firstRow="1" bandRow="1">
                <a:tableStyleId>{5FD0F851-EC5A-4D38-B0AD-8093EC10F338}</a:tableStyleId>
              </a:tblPr>
              <a:tblGrid>
                <a:gridCol w="1270532">
                  <a:extLst>
                    <a:ext uri="{9D8B030D-6E8A-4147-A177-3AD203B41FA5}">
                      <a16:colId xmlns:a16="http://schemas.microsoft.com/office/drawing/2014/main" val="1023688113"/>
                    </a:ext>
                  </a:extLst>
                </a:gridCol>
                <a:gridCol w="9689428">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(xxx)</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dirty="0"/>
                        <a:t>Session</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nl-NL"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kern="1200" dirty="0">
                          <a:solidFill>
                            <a:schemeClr val="tx1">
                              <a:lumMod val="65000"/>
                              <a:lumOff val="35000"/>
                            </a:schemeClr>
                          </a:solidFill>
                          <a:latin typeface="+mn-lt"/>
                          <a:ea typeface="+mn-ea"/>
                          <a:cs typeface="+mn-cs"/>
                          <a:sym typeface="Arial"/>
                        </a:rPr>
                        <a:t>Harmonizing approaches </a:t>
                      </a:r>
                      <a:r>
                        <a:rPr lang="en-US" sz="1600" b="0" kern="1200" dirty="0">
                          <a:solidFill>
                            <a:schemeClr val="tx1">
                              <a:lumMod val="65000"/>
                              <a:lumOff val="35000"/>
                            </a:schemeClr>
                          </a:solidFill>
                          <a:latin typeface="+mn-lt"/>
                          <a:ea typeface="+mn-ea"/>
                          <a:cs typeface="+mn-cs"/>
                          <a:sym typeface="Arial"/>
                        </a:rPr>
                        <a:t>– the Natural Capital Protocol &amp; linkages with other key concepts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0010390"/>
                  </a:ext>
                </a:extLst>
              </a:tr>
              <a:tr h="353086">
                <a:tc>
                  <a:txBody>
                    <a:bodyPr/>
                    <a:lstStyle/>
                    <a:p>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kern="1200" dirty="0">
                          <a:solidFill>
                            <a:schemeClr val="tx1">
                              <a:lumMod val="65000"/>
                              <a:lumOff val="35000"/>
                            </a:schemeClr>
                          </a:solidFill>
                          <a:latin typeface="+mn-lt"/>
                          <a:ea typeface="+mn-ea"/>
                          <a:cs typeface="+mn-cs"/>
                          <a:sym typeface="Arial"/>
                        </a:rPr>
                        <a:t>Setting the scene </a:t>
                      </a:r>
                      <a:r>
                        <a:rPr lang="en-US" sz="1600" u="none" strike="noStrike" cap="none" dirty="0">
                          <a:solidFill>
                            <a:srgbClr val="595959"/>
                          </a:solidFill>
                          <a:latin typeface="+mn-lt"/>
                          <a:ea typeface="Arial"/>
                          <a:cs typeface="Arial"/>
                          <a:sym typeface="Arial"/>
                        </a:rPr>
                        <a:t>– The challenges ahead &amp; keeping momentum</a:t>
                      </a:r>
                      <a:endParaRPr lang="en-US" sz="1600" b="1" u="none" strike="noStrike" cap="none" dirty="0">
                        <a:solidFill>
                          <a:srgbClr val="595959"/>
                        </a:solidFill>
                        <a:latin typeface="+mn-lt"/>
                        <a:ea typeface="Arial"/>
                        <a:cs typeface="Arial"/>
                        <a:sym typeface="Aria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86401">
                <a:tc>
                  <a:txBody>
                    <a:bodyPr/>
                    <a:lstStyle/>
                    <a:p>
                      <a:r>
                        <a:rPr lang="nl-NL"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i="0" u="none" strike="noStrike" kern="1200" cap="none" dirty="0">
                          <a:solidFill>
                            <a:srgbClr val="23BAED"/>
                          </a:solidFill>
                          <a:latin typeface="Arial"/>
                          <a:ea typeface="+mn-ea"/>
                          <a:cs typeface="Arial"/>
                        </a:rPr>
                        <a:t>What is natural capital </a:t>
                      </a:r>
                      <a:r>
                        <a:rPr lang="en-US" sz="1600" b="0" kern="1200" dirty="0">
                          <a:solidFill>
                            <a:schemeClr val="tx1">
                              <a:lumMod val="65000"/>
                              <a:lumOff val="35000"/>
                            </a:schemeClr>
                          </a:solidFill>
                          <a:latin typeface="+mn-lt"/>
                          <a:ea typeface="+mn-ea"/>
                          <a:cs typeface="+mn-cs"/>
                        </a:rPr>
                        <a:t>–</a:t>
                      </a:r>
                      <a:r>
                        <a:rPr lang="en-US" sz="1600" b="1" kern="1200" dirty="0">
                          <a:solidFill>
                            <a:schemeClr val="tx1">
                              <a:lumMod val="65000"/>
                              <a:lumOff val="35000"/>
                            </a:schemeClr>
                          </a:solidFill>
                          <a:latin typeface="+mn-lt"/>
                          <a:ea typeface="+mn-ea"/>
                          <a:cs typeface="+mn-cs"/>
                        </a:rPr>
                        <a:t> </a:t>
                      </a:r>
                      <a:r>
                        <a:rPr lang="en-GB" sz="1600" b="0" u="none" strike="noStrike" cap="none" dirty="0">
                          <a:solidFill>
                            <a:srgbClr val="595959"/>
                          </a:solidFill>
                          <a:latin typeface="+mn-lt"/>
                          <a:ea typeface="Arial"/>
                          <a:cs typeface="Arial"/>
                          <a:sym typeface="Arial"/>
                        </a:rPr>
                        <a:t>Introduction to the concept &amp; the business case</a:t>
                      </a:r>
                      <a:endParaRPr lang="en-US"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467145"/>
                  </a:ext>
                </a:extLst>
              </a:tr>
              <a:tr h="353086">
                <a:tc>
                  <a:txBody>
                    <a:bodyPr/>
                    <a:lstStyle/>
                    <a:p>
                      <a:r>
                        <a:rPr lang="en-US" sz="1600" kern="1200" dirty="0">
                          <a:solidFill>
                            <a:schemeClr val="tx1">
                              <a:lumMod val="65000"/>
                              <a:lumOff val="35000"/>
                            </a:schemeClr>
                          </a:solidFill>
                          <a:latin typeface="+mn-lt"/>
                          <a:ea typeface="+mn-ea"/>
                          <a:cs typeface="+mn-cs"/>
                        </a:rPr>
                        <a:t>25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dirty="0">
                          <a:solidFill>
                            <a:schemeClr val="tx1">
                              <a:lumMod val="65000"/>
                              <a:lumOff val="35000"/>
                            </a:schemeClr>
                          </a:solidFill>
                          <a:latin typeface="+mn-lt"/>
                          <a:ea typeface="+mn-ea"/>
                          <a:cs typeface="+mn-cs"/>
                        </a:rPr>
                        <a:t>Group discussion </a:t>
                      </a:r>
                      <a:r>
                        <a:rPr lang="en-US" sz="1600" kern="1200" dirty="0">
                          <a:solidFill>
                            <a:schemeClr val="tx1">
                              <a:lumMod val="65000"/>
                              <a:lumOff val="35000"/>
                            </a:schemeClr>
                          </a:solidFill>
                          <a:latin typeface="+mn-lt"/>
                          <a:ea typeface="+mn-ea"/>
                          <a:cs typeface="+mn-cs"/>
                        </a:rPr>
                        <a:t>– Natural capital impacts &amp; dependencies</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337033"/>
                  </a:ext>
                </a:extLst>
              </a:tr>
              <a:tr h="353086">
                <a:tc>
                  <a:txBody>
                    <a:bodyPr/>
                    <a:lstStyle/>
                    <a:p>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How can business apply natural capital – </a:t>
                      </a:r>
                      <a:r>
                        <a:rPr lang="en-US" sz="1600" b="0" kern="1200" dirty="0">
                          <a:solidFill>
                            <a:schemeClr val="tx1">
                              <a:lumMod val="65000"/>
                              <a:lumOff val="35000"/>
                            </a:schemeClr>
                          </a:solidFill>
                          <a:latin typeface="+mn-lt"/>
                          <a:ea typeface="+mn-ea"/>
                          <a:cs typeface="+mn-cs"/>
                        </a:rPr>
                        <a:t>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First step of a natural capital assessment –</a:t>
                      </a:r>
                      <a:r>
                        <a:rPr lang="en-US" sz="1600" b="0" kern="1200" dirty="0">
                          <a:solidFill>
                            <a:schemeClr val="tx1">
                              <a:lumMod val="65000"/>
                              <a:lumOff val="35000"/>
                            </a:schemeClr>
                          </a:solidFill>
                          <a:latin typeface="+mn-lt"/>
                          <a:ea typeface="+mn-ea"/>
                          <a:cs typeface="+mn-cs"/>
                        </a:rPr>
                        <a:t> Setting an objective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Case study presentation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8904661"/>
                  </a:ext>
                </a:extLst>
              </a:tr>
              <a:tr h="353086">
                <a:tc>
                  <a:txBody>
                    <a:bodyPr/>
                    <a:lstStyle/>
                    <a:p>
                      <a:r>
                        <a:rPr lang="en-US"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bl>
          </a:graphicData>
        </a:graphic>
      </p:graphicFrame>
      <p:sp>
        <p:nvSpPr>
          <p:cNvPr id="3" name="TextBox 2">
            <a:extLst>
              <a:ext uri="{FF2B5EF4-FFF2-40B4-BE49-F238E27FC236}">
                <a16:creationId xmlns:a16="http://schemas.microsoft.com/office/drawing/2014/main" id="{894F30FC-F6B3-490C-A244-BB9B2D2C4734}"/>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8" name="Slide Number Placeholder 3">
            <a:extLst>
              <a:ext uri="{FF2B5EF4-FFF2-40B4-BE49-F238E27FC236}">
                <a16:creationId xmlns:a16="http://schemas.microsoft.com/office/drawing/2014/main" id="{47D44FCF-EDCD-40E1-AE6E-A1C6DB372023}"/>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739699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0" name="Google Shape;1090;p230"/>
          <p:cNvPicPr preferRelativeResize="0"/>
          <p:nvPr/>
        </p:nvPicPr>
        <p:blipFill rotWithShape="1">
          <a:blip r:embed="rId3">
            <a:alphaModFix/>
          </a:blip>
          <a:srcRect/>
          <a:stretch/>
        </p:blipFill>
        <p:spPr>
          <a:xfrm>
            <a:off x="849636" y="364497"/>
            <a:ext cx="11342363" cy="6493503"/>
          </a:xfrm>
          <a:prstGeom prst="rect">
            <a:avLst/>
          </a:prstGeom>
          <a:noFill/>
          <a:ln>
            <a:noFill/>
          </a:ln>
        </p:spPr>
      </p:pic>
      <p:pic>
        <p:nvPicPr>
          <p:cNvPr id="1091" name="Google Shape;1091;p230" descr="SwooshMask.png"/>
          <p:cNvPicPr preferRelativeResize="0"/>
          <p:nvPr/>
        </p:nvPicPr>
        <p:blipFill rotWithShape="1">
          <a:blip r:embed="rId4">
            <a:alphaModFix/>
          </a:blip>
          <a:srcRect/>
          <a:stretch/>
        </p:blipFill>
        <p:spPr>
          <a:xfrm>
            <a:off x="0" y="1369549"/>
            <a:ext cx="5547292" cy="5490396"/>
          </a:xfrm>
          <a:prstGeom prst="rect">
            <a:avLst/>
          </a:prstGeom>
          <a:noFill/>
          <a:ln>
            <a:noFill/>
          </a:ln>
        </p:spPr>
      </p:pic>
      <p:sp>
        <p:nvSpPr>
          <p:cNvPr id="1092" name="Google Shape;1092;p230"/>
          <p:cNvSpPr txBox="1">
            <a:spLocks noGrp="1"/>
          </p:cNvSpPr>
          <p:nvPr>
            <p:ph type="ctrTitle"/>
          </p:nvPr>
        </p:nvSpPr>
        <p:spPr>
          <a:xfrm>
            <a:off x="439253" y="2850857"/>
            <a:ext cx="4183547" cy="22448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GB" sz="3600" b="1" dirty="0">
                <a:solidFill>
                  <a:srgbClr val="23BAED"/>
                </a:solidFill>
              </a:rPr>
              <a:t>What is natural capital &amp; the business case for assessing it</a:t>
            </a:r>
            <a:endParaRPr sz="3200" b="1" dirty="0">
              <a:solidFill>
                <a:srgbClr val="23BAED"/>
              </a:solidFill>
            </a:endParaRPr>
          </a:p>
        </p:txBody>
      </p:sp>
      <p:sp>
        <p:nvSpPr>
          <p:cNvPr id="1094" name="Google Shape;1094;p230"/>
          <p:cNvSpPr txBox="1">
            <a:spLocks noGrp="1"/>
          </p:cNvSpPr>
          <p:nvPr>
            <p:ph type="sldNum" idx="12"/>
          </p:nvPr>
        </p:nvSpPr>
        <p:spPr>
          <a:xfrm>
            <a:off x="829887" y="6353464"/>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pic>
        <p:nvPicPr>
          <p:cNvPr id="8" name="Picture 3" descr="FrontHeader.png">
            <a:extLst>
              <a:ext uri="{FF2B5EF4-FFF2-40B4-BE49-F238E27FC236}">
                <a16:creationId xmlns:a16="http://schemas.microsoft.com/office/drawing/2014/main" id="{AD113D21-5CAA-43B9-A4EB-890DAAB3E2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Placeholder 5" descr="WVN training slide-deck - PowerPoint">
            <a:extLst>
              <a:ext uri="{FF2B5EF4-FFF2-40B4-BE49-F238E27FC236}">
                <a16:creationId xmlns:a16="http://schemas.microsoft.com/office/drawing/2014/main" id="{D2867164-BC20-4E0C-8C83-0AD97604BF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59226" y="94319"/>
            <a:ext cx="8669847" cy="5731732"/>
          </a:xfrm>
          <a:prstGeom prst="rect">
            <a:avLst/>
          </a:prstGeom>
        </p:spPr>
      </p:pic>
      <p:sp>
        <p:nvSpPr>
          <p:cNvPr id="5" name="Rectangle 4">
            <a:extLst>
              <a:ext uri="{FF2B5EF4-FFF2-40B4-BE49-F238E27FC236}">
                <a16:creationId xmlns:a16="http://schemas.microsoft.com/office/drawing/2014/main" id="{AD5CCC7E-B104-4EA9-ADF7-888D461DE5BF}"/>
              </a:ext>
            </a:extLst>
          </p:cNvPr>
          <p:cNvSpPr/>
          <p:nvPr/>
        </p:nvSpPr>
        <p:spPr>
          <a:xfrm>
            <a:off x="9019061" y="1848534"/>
            <a:ext cx="2820024" cy="646331"/>
          </a:xfrm>
          <a:prstGeom prst="rect">
            <a:avLst/>
          </a:prstGeom>
        </p:spPr>
        <p:txBody>
          <a:bodyPr wrap="square">
            <a:spAutoFit/>
          </a:bodyPr>
          <a:lstStyle/>
          <a:p>
            <a:r>
              <a:rPr lang="fr-CH">
                <a:hlinkClick r:id="rId4"/>
              </a:rPr>
              <a:t>https://www.youtube.com/watch?v=UXZhlJyuw8A</a:t>
            </a:r>
            <a:endParaRPr lang="en-CH"/>
          </a:p>
        </p:txBody>
      </p:sp>
      <p:sp>
        <p:nvSpPr>
          <p:cNvPr id="2" name="TextBox 1">
            <a:extLst>
              <a:ext uri="{FF2B5EF4-FFF2-40B4-BE49-F238E27FC236}">
                <a16:creationId xmlns:a16="http://schemas.microsoft.com/office/drawing/2014/main" id="{E2BD37CA-1125-473F-8F38-8D3667D35352}"/>
              </a:ext>
            </a:extLst>
          </p:cNvPr>
          <p:cNvSpPr txBox="1"/>
          <p:nvPr/>
        </p:nvSpPr>
        <p:spPr>
          <a:xfrm>
            <a:off x="9139912" y="3314700"/>
            <a:ext cx="2820024" cy="1200329"/>
          </a:xfrm>
          <a:prstGeom prst="rect">
            <a:avLst/>
          </a:prstGeom>
          <a:noFill/>
        </p:spPr>
        <p:txBody>
          <a:bodyPr wrap="square" rtlCol="0">
            <a:spAutoFit/>
          </a:bodyPr>
          <a:lstStyle/>
          <a:p>
            <a:r>
              <a:rPr lang="en-US" dirty="0">
                <a:solidFill>
                  <a:schemeClr val="tx1">
                    <a:lumMod val="65000"/>
                    <a:lumOff val="35000"/>
                  </a:schemeClr>
                </a:solidFill>
              </a:rPr>
              <a:t>Other option of video you could share:</a:t>
            </a:r>
          </a:p>
          <a:p>
            <a:r>
              <a:rPr lang="fr-CH" dirty="0">
                <a:hlinkClick r:id="rId5"/>
              </a:rPr>
              <a:t>https://www.youtube.com/watch?v=IyL272Q1N0s</a:t>
            </a:r>
            <a:endParaRPr lang="en-CH" dirty="0">
              <a:solidFill>
                <a:schemeClr val="tx1">
                  <a:lumMod val="65000"/>
                  <a:lumOff val="35000"/>
                </a:schemeClr>
              </a:solidFill>
            </a:endParaRPr>
          </a:p>
        </p:txBody>
      </p:sp>
      <p:sp>
        <p:nvSpPr>
          <p:cNvPr id="6" name="Slide Number Placeholder 3">
            <a:extLst>
              <a:ext uri="{FF2B5EF4-FFF2-40B4-BE49-F238E27FC236}">
                <a16:creationId xmlns:a16="http://schemas.microsoft.com/office/drawing/2014/main" id="{9289D0E6-7FC8-4980-A185-B7AF4162F284}"/>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093582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idx="4294967295"/>
          </p:nvPr>
        </p:nvSpPr>
        <p:spPr>
          <a:xfrm>
            <a:off x="314194" y="125352"/>
            <a:ext cx="11498123" cy="878150"/>
          </a:xfrm>
        </p:spPr>
        <p:txBody>
          <a:bodyPr/>
          <a:lstStyle/>
          <a:p>
            <a:r>
              <a:rPr lang="en-GB" dirty="0"/>
              <a:t>Natural Capital Definition</a:t>
            </a:r>
          </a:p>
        </p:txBody>
      </p:sp>
      <p:sp>
        <p:nvSpPr>
          <p:cNvPr id="9" name="Rectangle 8">
            <a:extLst>
              <a:ext uri="{FF2B5EF4-FFF2-40B4-BE49-F238E27FC236}">
                <a16:creationId xmlns:a16="http://schemas.microsoft.com/office/drawing/2014/main" id="{96C8C259-395C-4BF8-8BE3-F2163C4CC6B2}"/>
              </a:ext>
            </a:extLst>
          </p:cNvPr>
          <p:cNvSpPr/>
          <p:nvPr/>
        </p:nvSpPr>
        <p:spPr>
          <a:xfrm>
            <a:off x="314191" y="1435619"/>
            <a:ext cx="11203355" cy="1962845"/>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65000"/>
                    <a:lumOff val="35000"/>
                  </a:prstClr>
                </a:solidFill>
                <a:effectLst/>
                <a:uLnTx/>
                <a:uFillTx/>
                <a:latin typeface="Arial"/>
                <a:ea typeface="+mn-ea"/>
                <a:cs typeface="+mn-cs"/>
              </a:rPr>
              <a:t>Natural capital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is the stock of </a:t>
            </a:r>
            <a:r>
              <a:rPr kumimoji="0" lang="en-GB" sz="2400" b="1" i="0" u="none" strike="noStrike" kern="1200" cap="none" spc="0" normalizeH="0" baseline="0" noProof="0" dirty="0">
                <a:ln>
                  <a:noFill/>
                </a:ln>
                <a:solidFill>
                  <a:srgbClr val="23BAED"/>
                </a:solidFill>
                <a:effectLst/>
                <a:uLnTx/>
                <a:uFillTx/>
                <a:latin typeface="Arial"/>
                <a:ea typeface="+mn-ea"/>
                <a:cs typeface="+mn-cs"/>
              </a:rPr>
              <a:t>renewable and non-renewable natural resources</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(e.g. plants, animals, air, water, soils, minerals) that combine to yield a </a:t>
            </a:r>
            <a:r>
              <a:rPr kumimoji="0" lang="en-GB" sz="2400" b="1" i="0" u="none" strike="noStrike" kern="1200" cap="none" spc="0" normalizeH="0" baseline="0" noProof="0" dirty="0">
                <a:ln>
                  <a:noFill/>
                </a:ln>
                <a:solidFill>
                  <a:srgbClr val="23BAED"/>
                </a:solidFill>
                <a:effectLst/>
                <a:uLnTx/>
                <a:uFillTx/>
                <a:latin typeface="Arial"/>
                <a:ea typeface="+mn-ea"/>
                <a:cs typeface="+mn-cs"/>
              </a:rPr>
              <a:t>flow of “services”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to people.</a:t>
            </a:r>
            <a:r>
              <a:rPr kumimoji="0" lang="en-GB" sz="2400" b="1" i="0" u="none" strike="noStrike" kern="1200" cap="none" spc="0" normalizeH="0" baseline="0" noProof="0" dirty="0">
                <a:ln>
                  <a:noFill/>
                </a:ln>
                <a:solidFill>
                  <a:srgbClr val="23BAED"/>
                </a:solidFill>
                <a:effectLst/>
                <a:uLnTx/>
                <a:uFillTx/>
                <a:latin typeface="Arial"/>
                <a:ea typeface="+mn-ea"/>
                <a:cs typeface="+mn-cs"/>
              </a:rPr>
              <a:t>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In turn, these flows provide </a:t>
            </a:r>
            <a:r>
              <a:rPr kumimoji="0" lang="en-GB" sz="2400" b="1" i="0" u="none" strike="noStrike" kern="1200" cap="none" spc="0" normalizeH="0" baseline="0" noProof="0" dirty="0">
                <a:ln>
                  <a:noFill/>
                </a:ln>
                <a:solidFill>
                  <a:srgbClr val="23BAED"/>
                </a:solidFill>
                <a:effectLst/>
                <a:uLnTx/>
                <a:uFillTx/>
                <a:latin typeface="Arial"/>
                <a:ea typeface="+mn-ea"/>
                <a:cs typeface="+mn-cs"/>
              </a:rPr>
              <a:t>value</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to business and society. </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132143" y="103870"/>
            <a:ext cx="1915470" cy="1629065"/>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72D1165B-2F4A-4687-8567-9B333D77AE2A}"/>
                </a:ext>
              </a:extLst>
            </p:cNvPr>
            <p:cNvSpPr txBox="1"/>
            <p:nvPr/>
          </p:nvSpPr>
          <p:spPr>
            <a:xfrm>
              <a:off x="4311944" y="3796616"/>
              <a:ext cx="1139086" cy="927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13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 &amp; </a:t>
              </a:r>
              <a:r>
                <a:rPr kumimoji="0" lang="en-GB" sz="1500" b="1" i="0" u="none" strike="noStrike" kern="1200" cap="none" spc="0" normalizeH="0" baseline="0" noProof="0" dirty="0">
                  <a:ln>
                    <a:noFill/>
                  </a:ln>
                  <a:solidFill>
                    <a:prstClr val="white"/>
                  </a:solidFill>
                  <a:effectLst/>
                  <a:uLnTx/>
                  <a:uFillTx/>
                  <a:latin typeface="Arial"/>
                  <a:ea typeface="+mn-ea"/>
                  <a:cs typeface="+mn-cs"/>
                </a:rPr>
                <a:t>p. 12 </a:t>
              </a: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lang="en-GB" sz="1500" dirty="0">
                  <a:solidFill>
                    <a:schemeClr val="bg1"/>
                  </a:solidFill>
                  <a:hlinkClick r:id="rId3">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3" name="Oval 2">
            <a:extLst>
              <a:ext uri="{FF2B5EF4-FFF2-40B4-BE49-F238E27FC236}">
                <a16:creationId xmlns:a16="http://schemas.microsoft.com/office/drawing/2014/main" id="{8E58EF38-F390-4047-AE46-453CE96F05E0}"/>
              </a:ext>
            </a:extLst>
          </p:cNvPr>
          <p:cNvSpPr/>
          <p:nvPr/>
        </p:nvSpPr>
        <p:spPr>
          <a:xfrm>
            <a:off x="609180" y="3595318"/>
            <a:ext cx="2069474" cy="2069474"/>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Biodiversity underpins both stocks and ecosystem services </a:t>
            </a:r>
            <a:endParaRPr kumimoji="0" lang="en-CH"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10">
            <a:extLst>
              <a:ext uri="{FF2B5EF4-FFF2-40B4-BE49-F238E27FC236}">
                <a16:creationId xmlns:a16="http://schemas.microsoft.com/office/drawing/2014/main" id="{E381C35E-DD68-4ED2-95EE-A236EF9DAE7D}"/>
              </a:ext>
            </a:extLst>
          </p:cNvPr>
          <p:cNvPicPr>
            <a:picLocks noChangeAspect="1"/>
          </p:cNvPicPr>
          <p:nvPr/>
        </p:nvPicPr>
        <p:blipFill rotWithShape="1">
          <a:blip r:embed="rId4"/>
          <a:srcRect l="1789" t="10236" r="1100" b="6841"/>
          <a:stretch/>
        </p:blipFill>
        <p:spPr>
          <a:xfrm>
            <a:off x="3079573" y="3559223"/>
            <a:ext cx="6404149" cy="2183816"/>
          </a:xfrm>
          <a:prstGeom prst="rect">
            <a:avLst/>
          </a:prstGeom>
        </p:spPr>
      </p:pic>
      <p:sp>
        <p:nvSpPr>
          <p:cNvPr id="8" name="Rectangle 7">
            <a:extLst>
              <a:ext uri="{FF2B5EF4-FFF2-40B4-BE49-F238E27FC236}">
                <a16:creationId xmlns:a16="http://schemas.microsoft.com/office/drawing/2014/main" id="{C9B3BD47-660E-4F71-8151-4A9BCE61E5F4}"/>
              </a:ext>
            </a:extLst>
          </p:cNvPr>
          <p:cNvSpPr/>
          <p:nvPr/>
        </p:nvSpPr>
        <p:spPr>
          <a:xfrm>
            <a:off x="3197292" y="5353743"/>
            <a:ext cx="2029767" cy="365470"/>
          </a:xfrm>
          <a:prstGeom prst="rect">
            <a:avLst/>
          </a:prstGeom>
          <a:noFill/>
          <a:ln w="28575">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hthoek: afgeronde hoeken 10">
            <a:extLst>
              <a:ext uri="{FF2B5EF4-FFF2-40B4-BE49-F238E27FC236}">
                <a16:creationId xmlns:a16="http://schemas.microsoft.com/office/drawing/2014/main" id="{6AD188D0-097A-4D21-8310-7FF001317BAA}"/>
              </a:ext>
            </a:extLst>
          </p:cNvPr>
          <p:cNvSpPr/>
          <p:nvPr/>
        </p:nvSpPr>
        <p:spPr>
          <a:xfrm>
            <a:off x="3197292" y="4156364"/>
            <a:ext cx="1956599" cy="1197379"/>
          </a:xfrm>
          <a:prstGeom prst="roundRect">
            <a:avLst/>
          </a:prstGeom>
          <a:ln>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200"/>
          </a:p>
          <a:p>
            <a:pPr algn="ctr"/>
            <a:endParaRPr lang="en-GB" sz="1200"/>
          </a:p>
          <a:p>
            <a:pPr algn="ctr"/>
            <a:endParaRPr lang="en-GB" sz="1200"/>
          </a:p>
          <a:p>
            <a:pPr algn="ctr"/>
            <a:r>
              <a:rPr lang="en-GB" sz="1200"/>
              <a:t>A rich diversity of plants, bacteria and animals provides a good habitat for bees.</a:t>
            </a:r>
            <a:endParaRPr lang="nl-NL" sz="1200"/>
          </a:p>
          <a:p>
            <a:pPr algn="ctr"/>
            <a:endParaRPr lang="nl-NL"/>
          </a:p>
        </p:txBody>
      </p:sp>
      <p:sp>
        <p:nvSpPr>
          <p:cNvPr id="15" name="Rechthoek: afgeronde hoeken 14">
            <a:extLst>
              <a:ext uri="{FF2B5EF4-FFF2-40B4-BE49-F238E27FC236}">
                <a16:creationId xmlns:a16="http://schemas.microsoft.com/office/drawing/2014/main" id="{F72A9C13-A816-44D0-8ADE-8079CFCCE083}"/>
              </a:ext>
            </a:extLst>
          </p:cNvPr>
          <p:cNvSpPr/>
          <p:nvPr/>
        </p:nvSpPr>
        <p:spPr>
          <a:xfrm>
            <a:off x="5306291" y="4176959"/>
            <a:ext cx="1956599" cy="1435720"/>
          </a:xfrm>
          <a:prstGeom prst="roundRect">
            <a:avLst/>
          </a:prstGeom>
          <a:ln>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a:t>Bees pollinate 87 of the leading food crops worldwide. </a:t>
            </a:r>
            <a:endParaRPr lang="nl-NL" sz="1200"/>
          </a:p>
        </p:txBody>
      </p:sp>
      <p:sp>
        <p:nvSpPr>
          <p:cNvPr id="17" name="Rechthoek: afgeronde hoeken 16">
            <a:extLst>
              <a:ext uri="{FF2B5EF4-FFF2-40B4-BE49-F238E27FC236}">
                <a16:creationId xmlns:a16="http://schemas.microsoft.com/office/drawing/2014/main" id="{BD0A54F6-13F5-48AA-90EC-B0143F7B550C}"/>
              </a:ext>
            </a:extLst>
          </p:cNvPr>
          <p:cNvSpPr/>
          <p:nvPr/>
        </p:nvSpPr>
        <p:spPr>
          <a:xfrm>
            <a:off x="7380609" y="4176959"/>
            <a:ext cx="1956599" cy="1456313"/>
          </a:xfrm>
          <a:prstGeom prst="roundRect">
            <a:avLst/>
          </a:prstGeom>
          <a:ln>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GB" sz="1200"/>
              <a:t>Insect pollination can increase crop yield by a quarter.</a:t>
            </a:r>
            <a:endParaRPr lang="nl-NL" sz="1200"/>
          </a:p>
        </p:txBody>
      </p:sp>
      <p:sp>
        <p:nvSpPr>
          <p:cNvPr id="16" name="Slide Number Placeholder 3">
            <a:extLst>
              <a:ext uri="{FF2B5EF4-FFF2-40B4-BE49-F238E27FC236}">
                <a16:creationId xmlns:a16="http://schemas.microsoft.com/office/drawing/2014/main" id="{A3F86AE7-5DDB-48B6-9F1C-F0896A99A3C2}"/>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8024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5"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ED68C6-4A20-1B47-A9AE-537F35A7CAC6}"/>
              </a:ext>
            </a:extLst>
          </p:cNvPr>
          <p:cNvSpPr txBox="1">
            <a:spLocks/>
          </p:cNvSpPr>
          <p:nvPr/>
        </p:nvSpPr>
        <p:spPr>
          <a:xfrm>
            <a:off x="461895" y="141040"/>
            <a:ext cx="11498123" cy="878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595959"/>
                </a:solidFill>
                <a:effectLst/>
                <a:uLnTx/>
                <a:uFillTx/>
                <a:latin typeface="Arial"/>
                <a:ea typeface="+mj-ea"/>
                <a:cs typeface="+mj-cs"/>
              </a:rPr>
              <a:t>Ecosystem Services</a:t>
            </a:r>
          </a:p>
        </p:txBody>
      </p:sp>
      <p:grpSp>
        <p:nvGrpSpPr>
          <p:cNvPr id="5" name="Group 4">
            <a:extLst>
              <a:ext uri="{FF2B5EF4-FFF2-40B4-BE49-F238E27FC236}">
                <a16:creationId xmlns:a16="http://schemas.microsoft.com/office/drawing/2014/main" id="{B2267435-6529-8F49-8BC3-984B76124097}"/>
              </a:ext>
            </a:extLst>
          </p:cNvPr>
          <p:cNvGrpSpPr/>
          <p:nvPr/>
        </p:nvGrpSpPr>
        <p:grpSpPr>
          <a:xfrm>
            <a:off x="10036277" y="141039"/>
            <a:ext cx="2060953" cy="1606645"/>
            <a:chOff x="4156143" y="3524529"/>
            <a:chExt cx="1379453" cy="1282494"/>
          </a:xfrm>
        </p:grpSpPr>
        <p:sp>
          <p:nvSpPr>
            <p:cNvPr id="6" name="Teardrop 5">
              <a:extLst>
                <a:ext uri="{FF2B5EF4-FFF2-40B4-BE49-F238E27FC236}">
                  <a16:creationId xmlns:a16="http://schemas.microsoft.com/office/drawing/2014/main" id="{53EF5CD5-CF5E-9E4B-99CE-62BE350664D1}"/>
                </a:ext>
              </a:extLst>
            </p:cNvPr>
            <p:cNvSpPr/>
            <p:nvPr/>
          </p:nvSpPr>
          <p:spPr>
            <a:xfrm>
              <a:off x="4156143" y="3524529"/>
              <a:ext cx="1379453" cy="128249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AA3022EF-6AD4-1545-B102-A31721ABE986}"/>
                </a:ext>
              </a:extLst>
            </p:cNvPr>
            <p:cNvSpPr txBox="1"/>
            <p:nvPr/>
          </p:nvSpPr>
          <p:spPr>
            <a:xfrm>
              <a:off x="4326866" y="3642426"/>
              <a:ext cx="1085866" cy="1114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lang="en-GB" sz="1500" b="1" dirty="0">
                  <a:solidFill>
                    <a:schemeClr val="bg1"/>
                  </a:solidFill>
                </a:rPr>
                <a:t>p. 14 </a:t>
              </a:r>
              <a:r>
                <a:rPr lang="en-GB" sz="1500" dirty="0">
                  <a:solidFill>
                    <a:schemeClr val="bg1"/>
                  </a:solidFill>
                </a:rPr>
                <a:t>of your workbook &amp; </a:t>
              </a:r>
              <a:r>
                <a:rPr kumimoji="0" lang="en-GB" sz="1500" b="1" i="0" u="none" strike="noStrike" kern="1200" cap="none" spc="0" normalizeH="0" baseline="0" noProof="0" dirty="0">
                  <a:ln>
                    <a:noFill/>
                  </a:ln>
                  <a:solidFill>
                    <a:prstClr val="white"/>
                  </a:solidFill>
                  <a:effectLst/>
                  <a:uLnTx/>
                  <a:uFillTx/>
                  <a:latin typeface="Arial"/>
                  <a:ea typeface="+mn-ea"/>
                  <a:cs typeface="+mn-cs"/>
                </a:rPr>
                <a:t>p. 12 &amp; 111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a:t>
              </a:r>
              <a:r>
                <a:rPr lang="en-GB" sz="1500" dirty="0">
                  <a:solidFill>
                    <a:schemeClr val="bg1"/>
                  </a:solidFill>
                  <a:hlinkClick r:id="rId3">
                    <a:extLst>
                      <a:ext uri="{A12FA001-AC4F-418D-AE19-62706E023703}">
                        <ahyp:hlinkClr xmlns:ahyp="http://schemas.microsoft.com/office/drawing/2018/hyperlinkcolor" val="tx"/>
                      </a:ext>
                    </a:extLst>
                  </a:hlinkClick>
                </a:rPr>
                <a:t> 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8" name="Rectangle 7">
            <a:extLst>
              <a:ext uri="{FF2B5EF4-FFF2-40B4-BE49-F238E27FC236}">
                <a16:creationId xmlns:a16="http://schemas.microsoft.com/office/drawing/2014/main" id="{CB4B62F5-0078-6A43-AF26-E8516CFEE075}"/>
              </a:ext>
            </a:extLst>
          </p:cNvPr>
          <p:cNvSpPr/>
          <p:nvPr/>
        </p:nvSpPr>
        <p:spPr>
          <a:xfrm>
            <a:off x="461895" y="1187544"/>
            <a:ext cx="11268209" cy="1482714"/>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95959"/>
                </a:solidFill>
                <a:effectLst/>
                <a:uLnTx/>
                <a:uFillTx/>
                <a:latin typeface="Arial"/>
                <a:ea typeface="+mn-ea"/>
                <a:cs typeface="+mn-cs"/>
              </a:rPr>
              <a:t>Ecosystem services </a:t>
            </a:r>
            <a:r>
              <a:rPr kumimoji="0" lang="en-GB" sz="2400" b="0" i="0" u="none" strike="noStrike" kern="1200" cap="none" spc="0" normalizeH="0" baseline="0" noProof="0" dirty="0">
                <a:ln>
                  <a:noFill/>
                </a:ln>
                <a:solidFill>
                  <a:srgbClr val="595959"/>
                </a:solidFill>
                <a:effectLst/>
                <a:uLnTx/>
                <a:uFillTx/>
                <a:latin typeface="Arial"/>
                <a:ea typeface="+mn-ea"/>
                <a:cs typeface="+mn-cs"/>
              </a:rPr>
              <a:t>are the </a:t>
            </a:r>
            <a:r>
              <a:rPr kumimoji="0" lang="en-GB" sz="2400" b="1" i="0" u="none" strike="noStrike" kern="1200" cap="none" spc="0" normalizeH="0" baseline="0" noProof="0" dirty="0">
                <a:ln>
                  <a:noFill/>
                </a:ln>
                <a:solidFill>
                  <a:srgbClr val="23BAED"/>
                </a:solidFill>
                <a:effectLst/>
                <a:uLnTx/>
                <a:uFillTx/>
                <a:latin typeface="Arial"/>
                <a:ea typeface="+mn-ea"/>
                <a:cs typeface="+mn-cs"/>
              </a:rPr>
              <a:t>benefits to people from ecosystems </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95959"/>
                </a:solidFill>
                <a:effectLst/>
                <a:uLnTx/>
                <a:uFillTx/>
                <a:latin typeface="Arial"/>
                <a:ea typeface="+mn-ea"/>
                <a:cs typeface="+mn-cs"/>
              </a:rPr>
              <a:t>(e.g. climate regulation, water purification, soil biodiversity, pollination, recreation, mental health). These </a:t>
            </a:r>
            <a:r>
              <a:rPr lang="en-GB" sz="2400" dirty="0">
                <a:solidFill>
                  <a:prstClr val="black">
                    <a:lumMod val="65000"/>
                    <a:lumOff val="35000"/>
                  </a:prstClr>
                </a:solidFill>
                <a:latin typeface="Arial"/>
              </a:rPr>
              <a:t>services can be categorized </a:t>
            </a:r>
            <a:r>
              <a:rPr kumimoji="0" lang="en-GB" sz="2400" b="0" i="0" u="none" strike="noStrike" kern="1200" cap="none" spc="0" normalizeH="0" baseline="0" noProof="0" dirty="0">
                <a:ln>
                  <a:noFill/>
                </a:ln>
                <a:solidFill>
                  <a:srgbClr val="595959"/>
                </a:solidFill>
                <a:effectLst/>
                <a:uLnTx/>
                <a:uFillTx/>
                <a:latin typeface="Arial"/>
                <a:ea typeface="+mn-ea"/>
                <a:cs typeface="+mn-cs"/>
              </a:rPr>
              <a:t>into: </a:t>
            </a:r>
          </a:p>
        </p:txBody>
      </p:sp>
      <p:sp>
        <p:nvSpPr>
          <p:cNvPr id="12" name="Content Placeholder 2">
            <a:extLst>
              <a:ext uri="{FF2B5EF4-FFF2-40B4-BE49-F238E27FC236}">
                <a16:creationId xmlns:a16="http://schemas.microsoft.com/office/drawing/2014/main" id="{4AA9AE96-E34C-43DA-8622-D2D181C188D4}"/>
              </a:ext>
            </a:extLst>
          </p:cNvPr>
          <p:cNvSpPr txBox="1">
            <a:spLocks/>
          </p:cNvSpPr>
          <p:nvPr/>
        </p:nvSpPr>
        <p:spPr>
          <a:xfrm>
            <a:off x="461895" y="3143412"/>
            <a:ext cx="5217925" cy="4351338"/>
          </a:xfrm>
          <a:prstGeom prst="rect">
            <a:avLst/>
          </a:prstGeom>
        </p:spPr>
        <p:txBody>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US" sz="2400" b="1" i="0" u="none" strike="noStrike" kern="1200" cap="none" spc="0" normalizeH="0" baseline="0" noProof="0">
                <a:ln>
                  <a:noFill/>
                </a:ln>
                <a:solidFill>
                  <a:srgbClr val="23BAED"/>
                </a:solidFill>
                <a:effectLst/>
                <a:uLnTx/>
                <a:uFillTx/>
                <a:latin typeface="Arial"/>
                <a:ea typeface="+mn-ea"/>
                <a:cs typeface="+mn-cs"/>
              </a:rPr>
              <a:t>Provisioning</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US" sz="2400" b="1" i="0" u="none" strike="noStrike" kern="1200" cap="none" spc="0" normalizeH="0" baseline="0" noProof="0">
                <a:ln>
                  <a:noFill/>
                </a:ln>
                <a:solidFill>
                  <a:srgbClr val="23BAED"/>
                </a:solidFill>
                <a:effectLst/>
                <a:uLnTx/>
                <a:uFillTx/>
                <a:latin typeface="Arial"/>
                <a:ea typeface="+mn-ea"/>
                <a:cs typeface="+mn-cs"/>
              </a:rPr>
              <a:t>Regulating</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US" sz="2400" b="1" i="0" u="none" strike="noStrike" kern="1200" cap="none" spc="0" normalizeH="0" baseline="0" noProof="0">
                <a:ln>
                  <a:noFill/>
                </a:ln>
                <a:solidFill>
                  <a:srgbClr val="23BAED"/>
                </a:solidFill>
                <a:effectLst/>
                <a:uLnTx/>
                <a:uFillTx/>
                <a:latin typeface="Arial"/>
                <a:ea typeface="+mn-ea"/>
                <a:cs typeface="+mn-cs"/>
              </a:rPr>
              <a:t>Cultural</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US" sz="2400" b="1" i="0" u="none" strike="noStrike" kern="1200" cap="none" spc="0" normalizeH="0" baseline="0" noProof="0">
                <a:ln>
                  <a:noFill/>
                </a:ln>
                <a:solidFill>
                  <a:srgbClr val="23BAED"/>
                </a:solidFill>
                <a:effectLst/>
                <a:uLnTx/>
                <a:uFillTx/>
                <a:latin typeface="Arial"/>
                <a:ea typeface="+mn-ea"/>
                <a:cs typeface="+mn-cs"/>
              </a:rPr>
              <a:t>Supporting</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1" name="Slide Number Placeholder 3">
            <a:extLst>
              <a:ext uri="{FF2B5EF4-FFF2-40B4-BE49-F238E27FC236}">
                <a16:creationId xmlns:a16="http://schemas.microsoft.com/office/drawing/2014/main" id="{B0AB3AC2-95F7-44E0-BB84-620CEAA867E8}"/>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3" name="Oval 12">
            <a:extLst>
              <a:ext uri="{FF2B5EF4-FFF2-40B4-BE49-F238E27FC236}">
                <a16:creationId xmlns:a16="http://schemas.microsoft.com/office/drawing/2014/main" id="{A8E6A6DB-8069-4CB2-BAE3-7F1C6A3CD303}"/>
              </a:ext>
            </a:extLst>
          </p:cNvPr>
          <p:cNvSpPr/>
          <p:nvPr/>
        </p:nvSpPr>
        <p:spPr>
          <a:xfrm>
            <a:off x="4623634" y="3108507"/>
            <a:ext cx="1440353" cy="1352778"/>
          </a:xfrm>
          <a:prstGeom prst="ellipse">
            <a:avLst/>
          </a:prstGeom>
          <a:blipFill dpi="0" rotWithShape="1">
            <a:blip r:embed="rId4" cstate="print">
              <a:extLst>
                <a:ext uri="{28A0092B-C50C-407E-A947-70E740481C1C}">
                  <a14:useLocalDpi xmlns:a14="http://schemas.microsoft.com/office/drawing/2010/main" val="0"/>
                </a:ext>
              </a:extLst>
            </a:blip>
            <a:srcRect/>
            <a:stretch>
              <a:fillRect l="12" t="-30" r="12" b="-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AD4344C1-DC0A-40E5-B8A1-6328CDF79176}"/>
              </a:ext>
            </a:extLst>
          </p:cNvPr>
          <p:cNvSpPr/>
          <p:nvPr/>
        </p:nvSpPr>
        <p:spPr>
          <a:xfrm>
            <a:off x="8171489" y="3105174"/>
            <a:ext cx="1451113" cy="135277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29644F9C-6B98-4859-9723-925CA0F84F79}"/>
              </a:ext>
            </a:extLst>
          </p:cNvPr>
          <p:cNvSpPr/>
          <p:nvPr/>
        </p:nvSpPr>
        <p:spPr>
          <a:xfrm>
            <a:off x="6471654" y="4231975"/>
            <a:ext cx="1451113" cy="1352252"/>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566622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4194" y="125352"/>
            <a:ext cx="11498123" cy="878150"/>
          </a:xfrm>
        </p:spPr>
        <p:txBody>
          <a:bodyPr/>
          <a:lstStyle/>
          <a:p>
            <a:r>
              <a:rPr lang="en-GB"/>
              <a:t>We Value Nature training is open </a:t>
            </a:r>
            <a:endParaRPr lang="en-GB">
              <a:highlight>
                <a:srgbClr val="FFFF00"/>
              </a:highlight>
            </a:endParaRPr>
          </a:p>
        </p:txBody>
      </p:sp>
      <p:sp>
        <p:nvSpPr>
          <p:cNvPr id="3" name="Content Placeholder 2"/>
          <p:cNvSpPr>
            <a:spLocks noGrp="1"/>
          </p:cNvSpPr>
          <p:nvPr>
            <p:ph idx="4294967295"/>
          </p:nvPr>
        </p:nvSpPr>
        <p:spPr>
          <a:xfrm>
            <a:off x="314195" y="1461524"/>
            <a:ext cx="7075165" cy="4599034"/>
          </a:xfrm>
        </p:spPr>
        <p:txBody>
          <a:bodyPr>
            <a:normAutofit fontScale="85000" lnSpcReduction="20000"/>
          </a:bodyPr>
          <a:lstStyle/>
          <a:p>
            <a:pPr marL="0" indent="0">
              <a:lnSpc>
                <a:spcPct val="120000"/>
              </a:lnSpc>
              <a:buNone/>
            </a:pPr>
            <a:r>
              <a:rPr lang="en-GB" sz="2800" b="1" dirty="0">
                <a:solidFill>
                  <a:srgbClr val="23BAED"/>
                </a:solidFill>
              </a:rPr>
              <a:t>You are free to:</a:t>
            </a:r>
          </a:p>
          <a:p>
            <a:pPr>
              <a:lnSpc>
                <a:spcPct val="120000"/>
              </a:lnSpc>
            </a:pPr>
            <a:r>
              <a:rPr lang="en-GB" b="1" dirty="0"/>
              <a:t>Share</a:t>
            </a:r>
            <a:r>
              <a:rPr lang="en-GB" dirty="0"/>
              <a:t> — copy and redistribute the material in any medium or format.</a:t>
            </a:r>
          </a:p>
          <a:p>
            <a:pPr>
              <a:lnSpc>
                <a:spcPct val="120000"/>
              </a:lnSpc>
            </a:pPr>
            <a:r>
              <a:rPr lang="en-GB" b="1" dirty="0"/>
              <a:t>Adapt</a:t>
            </a:r>
            <a:r>
              <a:rPr lang="en-GB" dirty="0"/>
              <a:t> — remix, transform, and build upon the material for any purpose, even commercial.</a:t>
            </a:r>
          </a:p>
          <a:p>
            <a:pPr marL="0" indent="0">
              <a:lnSpc>
                <a:spcPct val="120000"/>
              </a:lnSpc>
              <a:buNone/>
            </a:pPr>
            <a:endParaRPr lang="en-GB" sz="1400" dirty="0"/>
          </a:p>
          <a:p>
            <a:pPr marL="0" indent="0">
              <a:lnSpc>
                <a:spcPct val="120000"/>
              </a:lnSpc>
              <a:buNone/>
            </a:pPr>
            <a:r>
              <a:rPr lang="en-GB" sz="2800" b="1" dirty="0">
                <a:solidFill>
                  <a:srgbClr val="23BAED"/>
                </a:solidFill>
              </a:rPr>
              <a:t>Under the following terms:</a:t>
            </a:r>
          </a:p>
          <a:p>
            <a:pPr>
              <a:lnSpc>
                <a:spcPct val="120000"/>
              </a:lnSpc>
            </a:pPr>
            <a:r>
              <a:rPr lang="en-GB" b="1" dirty="0"/>
              <a:t>Attribution</a:t>
            </a:r>
            <a:r>
              <a:rPr lang="en-GB" dirty="0"/>
              <a:t> — You must give appropriate credit, link to the licence &amp; indicate if changes were made (but not suggest endorsement).</a:t>
            </a:r>
          </a:p>
          <a:p>
            <a:pPr>
              <a:lnSpc>
                <a:spcPct val="120000"/>
              </a:lnSpc>
            </a:pPr>
            <a:r>
              <a:rPr lang="en-GB" b="1" dirty="0"/>
              <a:t>No additional restrictions </a:t>
            </a:r>
            <a:r>
              <a:rPr lang="en-GB" dirty="0"/>
              <a:t>— You may not legally restrict others from doing anything the license permits.</a:t>
            </a:r>
          </a:p>
          <a:p>
            <a:endParaRPr lang="en-GB" dirty="0"/>
          </a:p>
          <a:p>
            <a:endParaRPr lang="en-GB" dirty="0"/>
          </a:p>
        </p:txBody>
      </p:sp>
      <p:pic>
        <p:nvPicPr>
          <p:cNvPr id="4" name="Picture 3"/>
          <p:cNvPicPr>
            <a:picLocks noChangeAspect="1"/>
          </p:cNvPicPr>
          <p:nvPr/>
        </p:nvPicPr>
        <p:blipFill>
          <a:blip r:embed="rId3"/>
          <a:stretch>
            <a:fillRect/>
          </a:stretch>
        </p:blipFill>
        <p:spPr>
          <a:xfrm>
            <a:off x="8419878" y="1461524"/>
            <a:ext cx="3028950" cy="1504950"/>
          </a:xfrm>
          <a:prstGeom prst="rect">
            <a:avLst/>
          </a:prstGeom>
        </p:spPr>
      </p:pic>
      <p:sp>
        <p:nvSpPr>
          <p:cNvPr id="5" name="TextBox 4"/>
          <p:cNvSpPr txBox="1"/>
          <p:nvPr/>
        </p:nvSpPr>
        <p:spPr>
          <a:xfrm>
            <a:off x="8366718" y="3131289"/>
            <a:ext cx="3924522" cy="1569660"/>
          </a:xfrm>
          <a:prstGeom prst="rect">
            <a:avLst/>
          </a:prstGeom>
          <a:noFill/>
        </p:spPr>
        <p:txBody>
          <a:bodyPr wrap="square" rtlCol="0">
            <a:spAutoFit/>
          </a:bodyPr>
          <a:lstStyle/>
          <a:p>
            <a:r>
              <a:rPr lang="en-GB" sz="2400" b="1">
                <a:solidFill>
                  <a:srgbClr val="23BAED"/>
                </a:solidFill>
              </a:rPr>
              <a:t>CC BY 4.0</a:t>
            </a:r>
            <a:br>
              <a:rPr lang="en-GB" sz="2400">
                <a:solidFill>
                  <a:srgbClr val="23BAED"/>
                </a:solidFill>
              </a:rPr>
            </a:br>
            <a:r>
              <a:rPr lang="en-GB" sz="2400">
                <a:solidFill>
                  <a:srgbClr val="23BAED"/>
                </a:solidFill>
              </a:rPr>
              <a:t>Creative Commons Attribution 4.0 International </a:t>
            </a:r>
          </a:p>
          <a:p>
            <a:endParaRPr lang="en-GB" sz="2400">
              <a:solidFill>
                <a:srgbClr val="23BAED"/>
              </a:solidFill>
            </a:endParaRPr>
          </a:p>
        </p:txBody>
      </p:sp>
      <p:sp>
        <p:nvSpPr>
          <p:cNvPr id="6" name="TextBox 5">
            <a:extLst>
              <a:ext uri="{FF2B5EF4-FFF2-40B4-BE49-F238E27FC236}">
                <a16:creationId xmlns:a16="http://schemas.microsoft.com/office/drawing/2014/main" id="{07C7C3E3-DF0F-4B89-BC95-EFDC44BEEB2F}"/>
              </a:ext>
            </a:extLst>
          </p:cNvPr>
          <p:cNvSpPr txBox="1"/>
          <p:nvPr/>
        </p:nvSpPr>
        <p:spPr>
          <a:xfrm>
            <a:off x="8029353" y="4432541"/>
            <a:ext cx="3810000" cy="1631216"/>
          </a:xfrm>
          <a:prstGeom prst="rect">
            <a:avLst/>
          </a:prstGeom>
          <a:noFill/>
        </p:spPr>
        <p:txBody>
          <a:bodyPr wrap="square" rtlCol="0">
            <a:spAutoFit/>
          </a:bodyPr>
          <a:lstStyle/>
          <a:p>
            <a:r>
              <a:rPr lang="en-GB" sz="2000" dirty="0">
                <a:solidFill>
                  <a:schemeClr val="tx1">
                    <a:lumMod val="65000"/>
                    <a:lumOff val="35000"/>
                  </a:schemeClr>
                </a:solidFill>
                <a:hlinkClick r:id="rId4">
                  <a:extLst>
                    <a:ext uri="{A12FA001-AC4F-418D-AE19-62706E023703}">
                      <ahyp:hlinkClr xmlns:ahyp="http://schemas.microsoft.com/office/drawing/2018/hyperlinkcolor" val="tx"/>
                    </a:ext>
                  </a:extLst>
                </a:hlinkClick>
              </a:rPr>
              <a:t>We Value Nature</a:t>
            </a:r>
            <a:r>
              <a:rPr lang="en-GB" sz="2000" dirty="0">
                <a:solidFill>
                  <a:schemeClr val="tx1">
                    <a:lumMod val="65000"/>
                    <a:lumOff val="35000"/>
                  </a:schemeClr>
                </a:solidFill>
              </a:rPr>
              <a:t> module 1 (We Value Nature, </a:t>
            </a:r>
            <a:r>
              <a:rPr lang="en-GB" sz="2000" dirty="0" err="1">
                <a:solidFill>
                  <a:schemeClr val="tx1">
                    <a:lumMod val="65000"/>
                    <a:lumOff val="35000"/>
                  </a:schemeClr>
                </a:solidFill>
              </a:rPr>
              <a:t>Nature^Squared</a:t>
            </a:r>
            <a:r>
              <a:rPr lang="en-GB" sz="2000" dirty="0">
                <a:solidFill>
                  <a:schemeClr val="tx1">
                    <a:lumMod val="65000"/>
                    <a:lumOff val="35000"/>
                  </a:schemeClr>
                </a:solidFill>
              </a:rPr>
              <a:t> and Little Blue Research, Ltd., YEAR) and licensed under </a:t>
            </a:r>
            <a:r>
              <a:rPr lang="en-GB" sz="2000" dirty="0">
                <a:solidFill>
                  <a:schemeClr val="tx1">
                    <a:lumMod val="65000"/>
                    <a:lumOff val="35000"/>
                  </a:schemeClr>
                </a:solidFill>
                <a:hlinkClick r:id="rId5">
                  <a:extLst>
                    <a:ext uri="{A12FA001-AC4F-418D-AE19-62706E023703}">
                      <ahyp:hlinkClr xmlns:ahyp="http://schemas.microsoft.com/office/drawing/2018/hyperlinkcolor" val="tx"/>
                    </a:ext>
                  </a:extLst>
                </a:hlinkClick>
              </a:rPr>
              <a:t>CC BY 4.0</a:t>
            </a:r>
            <a:endParaRPr lang="en-CH" sz="2000" dirty="0">
              <a:solidFill>
                <a:schemeClr val="tx1">
                  <a:lumMod val="65000"/>
                  <a:lumOff val="35000"/>
                </a:schemeClr>
              </a:solidFill>
            </a:endParaRPr>
          </a:p>
        </p:txBody>
      </p:sp>
      <p:sp>
        <p:nvSpPr>
          <p:cNvPr id="8" name="Slide Number Placeholder 3">
            <a:extLst>
              <a:ext uri="{FF2B5EF4-FFF2-40B4-BE49-F238E27FC236}">
                <a16:creationId xmlns:a16="http://schemas.microsoft.com/office/drawing/2014/main" id="{21FCC023-D887-4A7F-89ED-EB4F650F2EF9}"/>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4046827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77C2-0C76-4F0E-9442-DAE05D0D4097}"/>
              </a:ext>
            </a:extLst>
          </p:cNvPr>
          <p:cNvSpPr>
            <a:spLocks noGrp="1"/>
          </p:cNvSpPr>
          <p:nvPr>
            <p:ph type="title" idx="4294967295"/>
          </p:nvPr>
        </p:nvSpPr>
        <p:spPr>
          <a:xfrm>
            <a:off x="314194" y="125352"/>
            <a:ext cx="11498123" cy="878150"/>
          </a:xfrm>
        </p:spPr>
        <p:txBody>
          <a:bodyPr>
            <a:normAutofit/>
          </a:bodyPr>
          <a:lstStyle/>
          <a:p>
            <a:r>
              <a:rPr lang="en-GB" dirty="0">
                <a:solidFill>
                  <a:srgbClr val="595959"/>
                </a:solidFill>
              </a:rPr>
              <a:t>Ecosystem Services</a:t>
            </a:r>
            <a:endParaRPr lang="en-CH" dirty="0"/>
          </a:p>
        </p:txBody>
      </p:sp>
      <p:sp>
        <p:nvSpPr>
          <p:cNvPr id="8" name="TextBox 7">
            <a:extLst>
              <a:ext uri="{FF2B5EF4-FFF2-40B4-BE49-F238E27FC236}">
                <a16:creationId xmlns:a16="http://schemas.microsoft.com/office/drawing/2014/main" id="{DE13EB4E-F1FB-440D-8EFF-4CE2DEFE2D0B}"/>
              </a:ext>
            </a:extLst>
          </p:cNvPr>
          <p:cNvSpPr txBox="1"/>
          <p:nvPr/>
        </p:nvSpPr>
        <p:spPr>
          <a:xfrm>
            <a:off x="314194" y="1245403"/>
            <a:ext cx="456974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3BAED"/>
                </a:solidFill>
                <a:effectLst/>
                <a:uLnTx/>
                <a:uFillTx/>
                <a:latin typeface="Arial"/>
                <a:ea typeface="+mn-ea"/>
                <a:cs typeface="+mn-cs"/>
              </a:rPr>
              <a:t>Provisioning</a:t>
            </a:r>
            <a:endParaRPr kumimoji="0" lang="en-US" sz="1800" b="1" i="0" u="none" strike="noStrike" kern="1200" cap="none" spc="0" normalizeH="0" baseline="0" noProof="0" dirty="0">
              <a:ln>
                <a:noFill/>
              </a:ln>
              <a:solidFill>
                <a:srgbClr val="23BAE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Goods produced or provided by ecosystems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i="0" u="none" strike="noStrike" kern="1200" cap="none" spc="0" normalizeH="0" baseline="0" noProof="0" dirty="0">
                <a:ln>
                  <a:noFill/>
                </a:ln>
                <a:solidFill>
                  <a:srgbClr val="23BAED"/>
                </a:solidFill>
                <a:effectLst/>
                <a:uLnTx/>
                <a:uFillTx/>
                <a:latin typeface="Arial"/>
                <a:ea typeface="+mn-ea"/>
                <a:cs typeface="+mn-cs"/>
              </a:rPr>
              <a:t>Food</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i="0" u="none" strike="noStrike" kern="1200" cap="none" spc="0" normalizeH="0" baseline="0" noProof="0" dirty="0">
                <a:ln>
                  <a:noFill/>
                </a:ln>
                <a:solidFill>
                  <a:srgbClr val="23BAED"/>
                </a:solidFill>
                <a:effectLst/>
                <a:uLnTx/>
                <a:uFillTx/>
                <a:latin typeface="Arial"/>
                <a:ea typeface="+mn-ea"/>
                <a:cs typeface="+mn-cs"/>
              </a:rPr>
              <a:t>Fresh water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Timber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Fiber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Biochemicals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Natural medicines</a:t>
            </a:r>
            <a:endParaRPr kumimoji="0" lang="en-GB" sz="1600" b="0" i="0" u="none" strike="noStrike" kern="1200" cap="none" spc="0" normalizeH="0" baseline="0" noProof="0" dirty="0">
              <a:ln>
                <a:noFill/>
              </a:ln>
              <a:solidFill>
                <a:srgbClr val="23BAED"/>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3BAED"/>
              </a:solidFill>
              <a:effectLst/>
              <a:uLnTx/>
              <a:uFillTx/>
              <a:latin typeface="Arial"/>
              <a:ea typeface="+mn-ea"/>
              <a:cs typeface="+mn-cs"/>
            </a:endParaRPr>
          </a:p>
        </p:txBody>
      </p:sp>
      <p:sp>
        <p:nvSpPr>
          <p:cNvPr id="9" name="TextBox 8">
            <a:extLst>
              <a:ext uri="{FF2B5EF4-FFF2-40B4-BE49-F238E27FC236}">
                <a16:creationId xmlns:a16="http://schemas.microsoft.com/office/drawing/2014/main" id="{1FC56502-2024-4133-AD2C-CAB56597E8EC}"/>
              </a:ext>
            </a:extLst>
          </p:cNvPr>
          <p:cNvSpPr txBox="1"/>
          <p:nvPr/>
        </p:nvSpPr>
        <p:spPr>
          <a:xfrm>
            <a:off x="4374666" y="1245403"/>
            <a:ext cx="3950051"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BAED"/>
                </a:solidFill>
                <a:effectLst/>
                <a:uLnTx/>
                <a:uFillTx/>
                <a:latin typeface="Arial"/>
                <a:ea typeface="+mn-ea"/>
                <a:cs typeface="+mn-cs"/>
              </a:rPr>
              <a:t>Regulating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959"/>
                </a:solidFill>
                <a:effectLst/>
                <a:uLnTx/>
                <a:uFillTx/>
                <a:latin typeface="Arial"/>
                <a:ea typeface="+mn-ea"/>
                <a:cs typeface="+mn-cs"/>
              </a:rPr>
              <a:t>Natural processes regulated by ecosystems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a:ln>
                  <a:noFill/>
                </a:ln>
                <a:solidFill>
                  <a:srgbClr val="23BAED"/>
                </a:solidFill>
                <a:effectLst/>
                <a:uLnTx/>
                <a:uFillTx/>
                <a:latin typeface="Arial"/>
                <a:ea typeface="+mn-ea"/>
                <a:cs typeface="+mn-cs"/>
              </a:rPr>
              <a:t>Pollination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a:ln>
                  <a:noFill/>
                </a:ln>
                <a:solidFill>
                  <a:srgbClr val="23BAED"/>
                </a:solidFill>
                <a:effectLst/>
                <a:uLnTx/>
                <a:uFillTx/>
                <a:latin typeface="Arial"/>
                <a:ea typeface="+mn-ea"/>
                <a:cs typeface="+mn-cs"/>
              </a:rPr>
              <a:t>Climate regulation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a:ln>
                  <a:noFill/>
                </a:ln>
                <a:solidFill>
                  <a:srgbClr val="23BAED"/>
                </a:solidFill>
                <a:effectLst/>
                <a:uLnTx/>
                <a:uFillTx/>
                <a:latin typeface="Arial"/>
                <a:ea typeface="+mn-ea"/>
                <a:cs typeface="+mn-cs"/>
              </a:rPr>
              <a:t>Water purification, flow regulation &amp; waste treatment</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a:ln>
                  <a:noFill/>
                </a:ln>
                <a:solidFill>
                  <a:srgbClr val="23BAED"/>
                </a:solidFill>
                <a:effectLst/>
                <a:uLnTx/>
                <a:uFillTx/>
                <a:latin typeface="Arial"/>
                <a:ea typeface="+mn-ea"/>
                <a:cs typeface="+mn-cs"/>
              </a:rPr>
              <a:t>Erosion regulation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lang="en-US" sz="1600">
                <a:solidFill>
                  <a:srgbClr val="23BAED"/>
                </a:solidFill>
                <a:latin typeface="Arial"/>
              </a:rPr>
              <a:t>Air quality regulation</a:t>
            </a:r>
            <a:endParaRPr kumimoji="0" lang="en-US" sz="1600" b="0" i="0" u="none" strike="noStrike" kern="1200" cap="none" spc="0" normalizeH="0" baseline="0" noProof="0">
              <a:ln>
                <a:noFill/>
              </a:ln>
              <a:solidFill>
                <a:srgbClr val="23BAED"/>
              </a:solidFill>
              <a:effectLst/>
              <a:uLnTx/>
              <a:uFillTx/>
              <a:latin typeface="Arial"/>
              <a:ea typeface="+mn-ea"/>
              <a:cs typeface="+mn-cs"/>
            </a:endParaRPr>
          </a:p>
        </p:txBody>
      </p:sp>
      <p:sp>
        <p:nvSpPr>
          <p:cNvPr id="10" name="Oval 9">
            <a:extLst>
              <a:ext uri="{FF2B5EF4-FFF2-40B4-BE49-F238E27FC236}">
                <a16:creationId xmlns:a16="http://schemas.microsoft.com/office/drawing/2014/main" id="{D005B2D0-A589-40EE-95C3-2C81C3DC9F6D}"/>
              </a:ext>
            </a:extLst>
          </p:cNvPr>
          <p:cNvSpPr/>
          <p:nvPr/>
        </p:nvSpPr>
        <p:spPr>
          <a:xfrm>
            <a:off x="830783" y="3728087"/>
            <a:ext cx="1440353" cy="1352778"/>
          </a:xfrm>
          <a:prstGeom prst="ellipse">
            <a:avLst/>
          </a:prstGeom>
          <a:blipFill dpi="0" rotWithShape="1">
            <a:blip r:embed="rId3" cstate="print">
              <a:extLst>
                <a:ext uri="{28A0092B-C50C-407E-A947-70E740481C1C}">
                  <a14:useLocalDpi xmlns:a14="http://schemas.microsoft.com/office/drawing/2010/main" val="0"/>
                </a:ext>
              </a:extLst>
            </a:blip>
            <a:srcRect/>
            <a:stretch>
              <a:fillRect l="12" t="-30" r="12" b="-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2546AA8E-86F4-4FEC-B550-A0C110204384}"/>
              </a:ext>
            </a:extLst>
          </p:cNvPr>
          <p:cNvSpPr/>
          <p:nvPr/>
        </p:nvSpPr>
        <p:spPr>
          <a:xfrm>
            <a:off x="5337698" y="3728087"/>
            <a:ext cx="1451113" cy="135277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23801D7B-EFE7-497E-BED9-2ED1C79EEB0C}"/>
              </a:ext>
            </a:extLst>
          </p:cNvPr>
          <p:cNvSpPr txBox="1"/>
          <p:nvPr/>
        </p:nvSpPr>
        <p:spPr>
          <a:xfrm>
            <a:off x="8566118" y="1203818"/>
            <a:ext cx="423147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BAED"/>
                </a:solidFill>
                <a:effectLst/>
                <a:uLnTx/>
                <a:uFillTx/>
                <a:latin typeface="Arial"/>
                <a:ea typeface="+mn-ea"/>
                <a:cs typeface="+mn-cs"/>
              </a:rPr>
              <a:t>Cultural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Intangible benefits obtained from ecosystem services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Recreation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Ecotourism</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Spiritual &amp; religious values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Educational</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Ethical values</a:t>
            </a:r>
          </a:p>
        </p:txBody>
      </p:sp>
      <p:sp>
        <p:nvSpPr>
          <p:cNvPr id="15" name="Oval 14">
            <a:extLst>
              <a:ext uri="{FF2B5EF4-FFF2-40B4-BE49-F238E27FC236}">
                <a16:creationId xmlns:a16="http://schemas.microsoft.com/office/drawing/2014/main" id="{49508174-C14F-4FD4-962D-123BC7E78E51}"/>
              </a:ext>
            </a:extLst>
          </p:cNvPr>
          <p:cNvSpPr/>
          <p:nvPr/>
        </p:nvSpPr>
        <p:spPr>
          <a:xfrm>
            <a:off x="9610432" y="3728613"/>
            <a:ext cx="1451113" cy="1352252"/>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719A577B-AC27-41AC-8E17-794D5646D673}"/>
              </a:ext>
            </a:extLst>
          </p:cNvPr>
          <p:cNvSpPr txBox="1"/>
          <p:nvPr/>
        </p:nvSpPr>
        <p:spPr>
          <a:xfrm>
            <a:off x="1556339" y="5250785"/>
            <a:ext cx="43677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BAED"/>
                </a:solidFill>
                <a:effectLst/>
                <a:uLnTx/>
                <a:uFillTx/>
                <a:latin typeface="Arial"/>
                <a:ea typeface="+mn-ea"/>
                <a:cs typeface="+mn-cs"/>
              </a:rPr>
              <a:t>Supporting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959"/>
                </a:solidFill>
                <a:effectLst/>
                <a:uLnTx/>
                <a:uFillTx/>
                <a:latin typeface="Arial"/>
                <a:ea typeface="+mn-ea"/>
                <a:cs typeface="+mn-cs"/>
              </a:rPr>
              <a:t>Functions that maintain all other services</a:t>
            </a:r>
          </a:p>
        </p:txBody>
      </p:sp>
      <p:sp>
        <p:nvSpPr>
          <p:cNvPr id="18" name="TextBox 17">
            <a:extLst>
              <a:ext uri="{FF2B5EF4-FFF2-40B4-BE49-F238E27FC236}">
                <a16:creationId xmlns:a16="http://schemas.microsoft.com/office/drawing/2014/main" id="{3F5C07B4-1C85-407C-86B9-0B32EC5EF6B3}"/>
              </a:ext>
            </a:extLst>
          </p:cNvPr>
          <p:cNvSpPr txBox="1"/>
          <p:nvPr/>
        </p:nvSpPr>
        <p:spPr>
          <a:xfrm>
            <a:off x="6349692" y="5250785"/>
            <a:ext cx="2136913"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a:ln>
                  <a:noFill/>
                </a:ln>
                <a:solidFill>
                  <a:srgbClr val="23BAED"/>
                </a:solidFill>
                <a:effectLst/>
                <a:uLnTx/>
                <a:uFillTx/>
                <a:latin typeface="Arial"/>
                <a:ea typeface="+mn-ea"/>
                <a:cs typeface="+mn-cs"/>
              </a:rPr>
              <a:t>Nutrient cycling</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a:ln>
                  <a:noFill/>
                </a:ln>
                <a:solidFill>
                  <a:srgbClr val="23BAED"/>
                </a:solidFill>
                <a:effectLst/>
                <a:uLnTx/>
                <a:uFillTx/>
                <a:latin typeface="Arial"/>
                <a:ea typeface="+mn-ea"/>
                <a:cs typeface="+mn-cs"/>
              </a:rPr>
              <a:t>Water cycling</a:t>
            </a:r>
          </a:p>
        </p:txBody>
      </p:sp>
      <p:sp>
        <p:nvSpPr>
          <p:cNvPr id="19" name="TextBox 18">
            <a:extLst>
              <a:ext uri="{FF2B5EF4-FFF2-40B4-BE49-F238E27FC236}">
                <a16:creationId xmlns:a16="http://schemas.microsoft.com/office/drawing/2014/main" id="{04A1E41A-04A1-4EA9-AF00-7938D84058A7}"/>
              </a:ext>
            </a:extLst>
          </p:cNvPr>
          <p:cNvSpPr txBox="1"/>
          <p:nvPr/>
        </p:nvSpPr>
        <p:spPr>
          <a:xfrm>
            <a:off x="8686423" y="5250785"/>
            <a:ext cx="2634247"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a:ln>
                  <a:noFill/>
                </a:ln>
                <a:solidFill>
                  <a:srgbClr val="23BAED"/>
                </a:solidFill>
                <a:effectLst/>
                <a:uLnTx/>
                <a:uFillTx/>
                <a:latin typeface="Arial"/>
                <a:ea typeface="+mn-ea"/>
                <a:cs typeface="+mn-cs"/>
              </a:rPr>
              <a:t>Primary production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a:ln>
                  <a:noFill/>
                </a:ln>
                <a:solidFill>
                  <a:srgbClr val="23BAED"/>
                </a:solidFill>
                <a:effectLst/>
                <a:uLnTx/>
                <a:uFillTx/>
                <a:latin typeface="Arial"/>
                <a:ea typeface="+mn-ea"/>
                <a:cs typeface="+mn-cs"/>
              </a:rPr>
              <a:t>Photosynthesis</a:t>
            </a:r>
          </a:p>
        </p:txBody>
      </p:sp>
      <p:sp>
        <p:nvSpPr>
          <p:cNvPr id="21" name="Rectangle 20">
            <a:extLst>
              <a:ext uri="{FF2B5EF4-FFF2-40B4-BE49-F238E27FC236}">
                <a16:creationId xmlns:a16="http://schemas.microsoft.com/office/drawing/2014/main" id="{EB57951C-62A5-4DA6-9C31-933B97A6564A}"/>
              </a:ext>
            </a:extLst>
          </p:cNvPr>
          <p:cNvSpPr/>
          <p:nvPr/>
        </p:nvSpPr>
        <p:spPr>
          <a:xfrm>
            <a:off x="197578" y="1227252"/>
            <a:ext cx="3619048" cy="2425449"/>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06B20FCC-C878-4DB9-A892-CD5C9DA93DCC}"/>
              </a:ext>
            </a:extLst>
          </p:cNvPr>
          <p:cNvSpPr/>
          <p:nvPr/>
        </p:nvSpPr>
        <p:spPr>
          <a:xfrm>
            <a:off x="4253731" y="1227253"/>
            <a:ext cx="4070986" cy="2425448"/>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F3C6087C-33F5-4A87-AB7D-4CC2FEEA4EE7}"/>
              </a:ext>
            </a:extLst>
          </p:cNvPr>
          <p:cNvSpPr/>
          <p:nvPr/>
        </p:nvSpPr>
        <p:spPr>
          <a:xfrm>
            <a:off x="8566118" y="1229305"/>
            <a:ext cx="3539743" cy="2423396"/>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B5083F8F-F6B7-416F-808D-A3CAEEA79791}"/>
              </a:ext>
            </a:extLst>
          </p:cNvPr>
          <p:cNvSpPr/>
          <p:nvPr/>
        </p:nvSpPr>
        <p:spPr>
          <a:xfrm>
            <a:off x="1556339" y="5227353"/>
            <a:ext cx="9635122" cy="693193"/>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hthoek 2">
            <a:extLst>
              <a:ext uri="{FF2B5EF4-FFF2-40B4-BE49-F238E27FC236}">
                <a16:creationId xmlns:a16="http://schemas.microsoft.com/office/drawing/2014/main" id="{83400ABB-9824-4967-84F7-7801FF8A7F3D}"/>
              </a:ext>
            </a:extLst>
          </p:cNvPr>
          <p:cNvSpPr/>
          <p:nvPr/>
        </p:nvSpPr>
        <p:spPr>
          <a:xfrm>
            <a:off x="314194" y="2109355"/>
            <a:ext cx="3094024" cy="489581"/>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Rechthoek 4">
            <a:extLst>
              <a:ext uri="{FF2B5EF4-FFF2-40B4-BE49-F238E27FC236}">
                <a16:creationId xmlns:a16="http://schemas.microsoft.com/office/drawing/2014/main" id="{E3408024-81D3-47AE-9E77-C2B24898779F}"/>
              </a:ext>
            </a:extLst>
          </p:cNvPr>
          <p:cNvSpPr/>
          <p:nvPr/>
        </p:nvSpPr>
        <p:spPr>
          <a:xfrm>
            <a:off x="4374666" y="2095214"/>
            <a:ext cx="3783044" cy="1261050"/>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6" name="Rechthoek 5">
            <a:extLst>
              <a:ext uri="{FF2B5EF4-FFF2-40B4-BE49-F238E27FC236}">
                <a16:creationId xmlns:a16="http://schemas.microsoft.com/office/drawing/2014/main" id="{2158A0C9-6666-4AAD-93B0-8F3A5D668296}"/>
              </a:ext>
            </a:extLst>
          </p:cNvPr>
          <p:cNvSpPr/>
          <p:nvPr/>
        </p:nvSpPr>
        <p:spPr>
          <a:xfrm>
            <a:off x="8630123" y="2098771"/>
            <a:ext cx="3243700" cy="510748"/>
          </a:xfrm>
          <a:prstGeom prst="rect">
            <a:avLst/>
          </a:prstGeom>
          <a:noFill/>
          <a:ln w="19050">
            <a:solidFill>
              <a:srgbClr val="BBD15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7" name="Rechthoek 6">
            <a:extLst>
              <a:ext uri="{FF2B5EF4-FFF2-40B4-BE49-F238E27FC236}">
                <a16:creationId xmlns:a16="http://schemas.microsoft.com/office/drawing/2014/main" id="{27CA1615-5DEE-45BB-8106-460CEEF1348C}"/>
              </a:ext>
            </a:extLst>
          </p:cNvPr>
          <p:cNvSpPr/>
          <p:nvPr/>
        </p:nvSpPr>
        <p:spPr>
          <a:xfrm>
            <a:off x="6391255" y="5313599"/>
            <a:ext cx="4711854" cy="546874"/>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25" name="Rechthoek 5">
            <a:extLst>
              <a:ext uri="{FF2B5EF4-FFF2-40B4-BE49-F238E27FC236}">
                <a16:creationId xmlns:a16="http://schemas.microsoft.com/office/drawing/2014/main" id="{5BE2CCE4-4C55-481B-A25E-D35C6D92227F}"/>
              </a:ext>
            </a:extLst>
          </p:cNvPr>
          <p:cNvSpPr/>
          <p:nvPr/>
        </p:nvSpPr>
        <p:spPr>
          <a:xfrm>
            <a:off x="8630122" y="2904901"/>
            <a:ext cx="3243701" cy="510748"/>
          </a:xfrm>
          <a:prstGeom prst="rect">
            <a:avLst/>
          </a:prstGeom>
          <a:noFill/>
          <a:ln w="19050">
            <a:solidFill>
              <a:srgbClr val="BBD15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26" name="Slide Number Placeholder 3">
            <a:extLst>
              <a:ext uri="{FF2B5EF4-FFF2-40B4-BE49-F238E27FC236}">
                <a16:creationId xmlns:a16="http://schemas.microsoft.com/office/drawing/2014/main" id="{559528B4-2FE6-4D11-8340-EA09ED642BFE}"/>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pSp>
        <p:nvGrpSpPr>
          <p:cNvPr id="31" name="Group 30">
            <a:extLst>
              <a:ext uri="{FF2B5EF4-FFF2-40B4-BE49-F238E27FC236}">
                <a16:creationId xmlns:a16="http://schemas.microsoft.com/office/drawing/2014/main" id="{4C918943-13E5-4E96-B85D-68BB9C6C3E74}"/>
              </a:ext>
            </a:extLst>
          </p:cNvPr>
          <p:cNvGrpSpPr/>
          <p:nvPr/>
        </p:nvGrpSpPr>
        <p:grpSpPr>
          <a:xfrm>
            <a:off x="10115551" y="58995"/>
            <a:ext cx="1981224" cy="1341180"/>
            <a:chOff x="4156143" y="3551817"/>
            <a:chExt cx="1379453" cy="1282494"/>
          </a:xfrm>
        </p:grpSpPr>
        <p:sp>
          <p:nvSpPr>
            <p:cNvPr id="32" name="Teardrop 31">
              <a:extLst>
                <a:ext uri="{FF2B5EF4-FFF2-40B4-BE49-F238E27FC236}">
                  <a16:creationId xmlns:a16="http://schemas.microsoft.com/office/drawing/2014/main" id="{6E5F5162-7D0A-4238-87BC-4485C918C0AF}"/>
                </a:ext>
              </a:extLst>
            </p:cNvPr>
            <p:cNvSpPr/>
            <p:nvPr/>
          </p:nvSpPr>
          <p:spPr>
            <a:xfrm>
              <a:off x="4156143" y="3551817"/>
              <a:ext cx="1379453" cy="128249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CD9C0AF9-9843-4CE6-B0B0-FF5D11434BDF}"/>
                </a:ext>
              </a:extLst>
            </p:cNvPr>
            <p:cNvSpPr txBox="1"/>
            <p:nvPr/>
          </p:nvSpPr>
          <p:spPr>
            <a:xfrm>
              <a:off x="4206728" y="3653791"/>
              <a:ext cx="1278872" cy="971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lang="en-GB" sz="1500" b="1" dirty="0">
                  <a:solidFill>
                    <a:schemeClr val="bg1"/>
                  </a:solidFill>
                </a:rPr>
                <a:t>p. 14 </a:t>
              </a:r>
              <a:r>
                <a:rPr lang="en-GB" sz="1500" dirty="0">
                  <a:solidFill>
                    <a:schemeClr val="bg1"/>
                  </a:solidFill>
                </a:rPr>
                <a:t>of your workbook &amp; </a:t>
              </a:r>
              <a:r>
                <a:rPr kumimoji="0" lang="en-GB" sz="1500" b="1" i="0" u="none" strike="noStrike" kern="1200" cap="none" spc="0" normalizeH="0" baseline="0" noProof="0" dirty="0">
                  <a:ln>
                    <a:noFill/>
                  </a:ln>
                  <a:solidFill>
                    <a:prstClr val="white"/>
                  </a:solidFill>
                  <a:effectLst/>
                  <a:uLnTx/>
                  <a:uFillTx/>
                  <a:latin typeface="Arial"/>
                  <a:ea typeface="+mn-ea"/>
                  <a:cs typeface="+mn-cs"/>
                </a:rPr>
                <a:t>p. 13 </a:t>
              </a:r>
              <a:r>
                <a:rPr kumimoji="0" lang="en-GB" sz="1500" b="0" i="0" u="none" strike="noStrike" kern="1200" cap="none" spc="0" normalizeH="0" baseline="0" noProof="0" dirty="0">
                  <a:ln>
                    <a:noFill/>
                  </a:ln>
                  <a:solidFill>
                    <a:prstClr val="white"/>
                  </a:solidFill>
                  <a:effectLst/>
                  <a:uLnTx/>
                  <a:uFillTx/>
                  <a:latin typeface="Arial"/>
                  <a:ea typeface="+mn-ea"/>
                  <a:cs typeface="+mn-cs"/>
                </a:rPr>
                <a:t>of the</a:t>
              </a:r>
              <a:r>
                <a:rPr lang="en-GB" sz="1500" dirty="0">
                  <a:solidFill>
                    <a:schemeClr val="bg1"/>
                  </a:solidFill>
                  <a:hlinkClick r:id="rId6">
                    <a:extLst>
                      <a:ext uri="{A12FA001-AC4F-418D-AE19-62706E023703}">
                        <ahyp:hlinkClr xmlns:ahyp="http://schemas.microsoft.com/office/drawing/2018/hyperlinkcolor" val="tx"/>
                      </a:ext>
                    </a:extLst>
                  </a:hlinkClick>
                </a:rPr>
                <a:t> 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366236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hlinkClick r:id="rId3"/>
            <a:extLst>
              <a:ext uri="{FF2B5EF4-FFF2-40B4-BE49-F238E27FC236}">
                <a16:creationId xmlns:a16="http://schemas.microsoft.com/office/drawing/2014/main" id="{92204920-0806-48A1-B5A0-C4D8ECD0279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14947" y="940773"/>
            <a:ext cx="6454021" cy="5917227"/>
          </a:xfrm>
          <a:prstGeom prst="rect">
            <a:avLst/>
          </a:prstGeom>
        </p:spPr>
      </p:pic>
      <p:sp>
        <p:nvSpPr>
          <p:cNvPr id="2" name="Title 1">
            <a:extLst>
              <a:ext uri="{FF2B5EF4-FFF2-40B4-BE49-F238E27FC236}">
                <a16:creationId xmlns:a16="http://schemas.microsoft.com/office/drawing/2014/main" id="{373BBD1D-93CE-436E-BA52-C354EE3EF63C}"/>
              </a:ext>
            </a:extLst>
          </p:cNvPr>
          <p:cNvSpPr>
            <a:spLocks noGrp="1"/>
          </p:cNvSpPr>
          <p:nvPr>
            <p:ph type="title" idx="4294967295"/>
          </p:nvPr>
        </p:nvSpPr>
        <p:spPr>
          <a:xfrm>
            <a:off x="314194" y="125352"/>
            <a:ext cx="11498123" cy="878150"/>
          </a:xfrm>
        </p:spPr>
        <p:txBody>
          <a:bodyPr>
            <a:normAutofit/>
          </a:bodyPr>
          <a:lstStyle/>
          <a:p>
            <a:r>
              <a:rPr lang="en-GB" dirty="0"/>
              <a:t>Business depends on &amp; impacts natural capital</a:t>
            </a:r>
          </a:p>
        </p:txBody>
      </p:sp>
      <p:sp>
        <p:nvSpPr>
          <p:cNvPr id="6" name="Teardrop 5">
            <a:extLst>
              <a:ext uri="{FF2B5EF4-FFF2-40B4-BE49-F238E27FC236}">
                <a16:creationId xmlns:a16="http://schemas.microsoft.com/office/drawing/2014/main" id="{16509DBB-C64D-46C2-8E90-D99D1D052B59}"/>
              </a:ext>
            </a:extLst>
          </p:cNvPr>
          <p:cNvSpPr/>
          <p:nvPr/>
        </p:nvSpPr>
        <p:spPr>
          <a:xfrm>
            <a:off x="10177053" y="87074"/>
            <a:ext cx="1932968" cy="143201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144F99DA-E53F-4064-84F0-0B9B451B743B}"/>
              </a:ext>
            </a:extLst>
          </p:cNvPr>
          <p:cNvSpPr txBox="1"/>
          <p:nvPr/>
        </p:nvSpPr>
        <p:spPr>
          <a:xfrm>
            <a:off x="10400154" y="197220"/>
            <a:ext cx="1640580"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15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 &amp; </a:t>
            </a:r>
            <a:r>
              <a:rPr kumimoji="0" lang="en-GB" sz="1500" b="1" i="0" u="none" strike="noStrike" kern="1200" cap="none" spc="0" normalizeH="0" baseline="0" noProof="0" dirty="0">
                <a:ln>
                  <a:noFill/>
                </a:ln>
                <a:solidFill>
                  <a:prstClr val="white"/>
                </a:solidFill>
                <a:effectLst/>
                <a:uLnTx/>
                <a:uFillTx/>
                <a:latin typeface="Arial"/>
                <a:ea typeface="+mn-ea"/>
                <a:cs typeface="+mn-cs"/>
              </a:rPr>
              <a:t>p. 15 </a:t>
            </a: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lang="en-GB" sz="1500" dirty="0">
                <a:solidFill>
                  <a:schemeClr val="bg1"/>
                </a:solidFill>
                <a:hlinkClick r:id="rId5">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Rechthoek 4">
            <a:extLst>
              <a:ext uri="{FF2B5EF4-FFF2-40B4-BE49-F238E27FC236}">
                <a16:creationId xmlns:a16="http://schemas.microsoft.com/office/drawing/2014/main" id="{FED9329F-B692-4D94-932C-7F38E4A57C94}"/>
              </a:ext>
            </a:extLst>
          </p:cNvPr>
          <p:cNvSpPr/>
          <p:nvPr/>
        </p:nvSpPr>
        <p:spPr>
          <a:xfrm>
            <a:off x="2014947" y="2167949"/>
            <a:ext cx="6454021" cy="3289421"/>
          </a:xfrm>
          <a:prstGeom prst="rect">
            <a:avLst/>
          </a:prstGeom>
          <a:noFill/>
          <a:ln w="28575">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9" name="Oval 8">
            <a:extLst>
              <a:ext uri="{FF2B5EF4-FFF2-40B4-BE49-F238E27FC236}">
                <a16:creationId xmlns:a16="http://schemas.microsoft.com/office/drawing/2014/main" id="{FBE5AD3B-5FB2-4C6F-9A9C-3E65BBB3E506}"/>
              </a:ext>
            </a:extLst>
          </p:cNvPr>
          <p:cNvSpPr/>
          <p:nvPr/>
        </p:nvSpPr>
        <p:spPr>
          <a:xfrm>
            <a:off x="5745773" y="3449280"/>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dirty="0">
                <a:ln>
                  <a:noFill/>
                </a:ln>
                <a:solidFill>
                  <a:prstClr val="white"/>
                </a:solidFill>
                <a:effectLst/>
                <a:uLnTx/>
                <a:uFillTx/>
                <a:latin typeface="Arial"/>
                <a:ea typeface="+mn-ea"/>
                <a:cs typeface="+mn-cs"/>
              </a:rPr>
              <a:t>1</a:t>
            </a:r>
          </a:p>
        </p:txBody>
      </p:sp>
      <p:sp>
        <p:nvSpPr>
          <p:cNvPr id="10" name="Rectangle 9">
            <a:extLst>
              <a:ext uri="{FF2B5EF4-FFF2-40B4-BE49-F238E27FC236}">
                <a16:creationId xmlns:a16="http://schemas.microsoft.com/office/drawing/2014/main" id="{4D9A8398-2C42-48EE-85FE-30212D41D950}"/>
              </a:ext>
            </a:extLst>
          </p:cNvPr>
          <p:cNvSpPr/>
          <p:nvPr/>
        </p:nvSpPr>
        <p:spPr>
          <a:xfrm>
            <a:off x="8626415" y="2167949"/>
            <a:ext cx="3185902" cy="584775"/>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All businesses </a:t>
            </a:r>
            <a:r>
              <a:rPr kumimoji="0" lang="en-US" sz="1600" b="1" i="0" u="none" strike="noStrike" kern="1200" cap="none" spc="0" normalizeH="0" baseline="0" noProof="0" dirty="0">
                <a:ln>
                  <a:noFill/>
                </a:ln>
                <a:solidFill>
                  <a:prstClr val="black">
                    <a:lumMod val="65000"/>
                    <a:lumOff val="35000"/>
                  </a:prstClr>
                </a:solidFill>
                <a:effectLst/>
                <a:uLnTx/>
                <a:uFillTx/>
                <a:latin typeface="Arial"/>
                <a:ea typeface="+mn-ea"/>
                <a:cs typeface="+mn-cs"/>
              </a:rPr>
              <a:t>impact</a:t>
            </a: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and </a:t>
            </a:r>
            <a:r>
              <a:rPr kumimoji="0" lang="en-US" sz="1600" b="1" i="0" u="none" strike="noStrike" kern="1200" cap="none" spc="0" normalizeH="0" baseline="0" noProof="0" dirty="0">
                <a:ln>
                  <a:noFill/>
                </a:ln>
                <a:solidFill>
                  <a:prstClr val="black">
                    <a:lumMod val="65000"/>
                    <a:lumOff val="35000"/>
                  </a:prstClr>
                </a:solidFill>
                <a:effectLst/>
                <a:uLnTx/>
                <a:uFillTx/>
                <a:latin typeface="Arial"/>
                <a:ea typeface="+mn-ea"/>
                <a:cs typeface="+mn-cs"/>
              </a:rPr>
              <a:t>depend</a:t>
            </a: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 upon natural capital. </a:t>
            </a:r>
          </a:p>
        </p:txBody>
      </p:sp>
      <p:sp>
        <p:nvSpPr>
          <p:cNvPr id="11" name="Oval 10">
            <a:extLst>
              <a:ext uri="{FF2B5EF4-FFF2-40B4-BE49-F238E27FC236}">
                <a16:creationId xmlns:a16="http://schemas.microsoft.com/office/drawing/2014/main" id="{00953CAC-D8E8-406D-A159-18756C9B3BBD}"/>
              </a:ext>
            </a:extLst>
          </p:cNvPr>
          <p:cNvSpPr/>
          <p:nvPr/>
        </p:nvSpPr>
        <p:spPr>
          <a:xfrm>
            <a:off x="6413672" y="4284640"/>
            <a:ext cx="289198" cy="314609"/>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dirty="0">
                <a:ln>
                  <a:noFill/>
                </a:ln>
                <a:solidFill>
                  <a:prstClr val="white"/>
                </a:solidFill>
                <a:effectLst/>
                <a:uLnTx/>
                <a:uFillTx/>
                <a:latin typeface="Arial"/>
                <a:ea typeface="+mn-ea"/>
                <a:cs typeface="+mn-cs"/>
              </a:rPr>
              <a:t>2</a:t>
            </a:r>
          </a:p>
        </p:txBody>
      </p:sp>
      <p:sp>
        <p:nvSpPr>
          <p:cNvPr id="12" name="Rectangle 11">
            <a:extLst>
              <a:ext uri="{FF2B5EF4-FFF2-40B4-BE49-F238E27FC236}">
                <a16:creationId xmlns:a16="http://schemas.microsoft.com/office/drawing/2014/main" id="{093C5476-12C8-4B40-AEF6-EB915097D618}"/>
              </a:ext>
            </a:extLst>
          </p:cNvPr>
          <p:cNvSpPr/>
          <p:nvPr/>
        </p:nvSpPr>
        <p:spPr>
          <a:xfrm>
            <a:off x="8626415" y="2848928"/>
            <a:ext cx="3333356"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2"/>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This relationship delivers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costs and benefits</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back to themselves and to society. </a:t>
            </a:r>
          </a:p>
        </p:txBody>
      </p:sp>
      <p:sp>
        <p:nvSpPr>
          <p:cNvPr id="13" name="Oval 12">
            <a:extLst>
              <a:ext uri="{FF2B5EF4-FFF2-40B4-BE49-F238E27FC236}">
                <a16:creationId xmlns:a16="http://schemas.microsoft.com/office/drawing/2014/main" id="{D425B18F-9CCE-4D8A-9C28-E6CEE84263E3}"/>
              </a:ext>
            </a:extLst>
          </p:cNvPr>
          <p:cNvSpPr/>
          <p:nvPr/>
        </p:nvSpPr>
        <p:spPr>
          <a:xfrm>
            <a:off x="3693392" y="5240710"/>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3</a:t>
            </a:r>
          </a:p>
        </p:txBody>
      </p:sp>
      <p:sp>
        <p:nvSpPr>
          <p:cNvPr id="14" name="Rectangle 13">
            <a:extLst>
              <a:ext uri="{FF2B5EF4-FFF2-40B4-BE49-F238E27FC236}">
                <a16:creationId xmlns:a16="http://schemas.microsoft.com/office/drawing/2014/main" id="{A56FDA1D-BAB7-43BF-8D5A-8506B94D69E5}"/>
              </a:ext>
            </a:extLst>
          </p:cNvPr>
          <p:cNvSpPr/>
          <p:nvPr/>
        </p:nvSpPr>
        <p:spPr>
          <a:xfrm>
            <a:off x="8617545" y="3698465"/>
            <a:ext cx="3194772"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3"/>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These in turn lead to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risks and opportunities </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to the business</a:t>
            </a:r>
          </a:p>
        </p:txBody>
      </p:sp>
      <p:sp>
        <p:nvSpPr>
          <p:cNvPr id="17" name="TextBox 16">
            <a:extLst>
              <a:ext uri="{FF2B5EF4-FFF2-40B4-BE49-F238E27FC236}">
                <a16:creationId xmlns:a16="http://schemas.microsoft.com/office/drawing/2014/main" id="{60CBD664-491B-4D46-A8F9-0F279242BC22}"/>
              </a:ext>
            </a:extLst>
          </p:cNvPr>
          <p:cNvSpPr txBox="1"/>
          <p:nvPr/>
        </p:nvSpPr>
        <p:spPr>
          <a:xfrm>
            <a:off x="8840537" y="5475203"/>
            <a:ext cx="3119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Natural Capital Protocol Food and Beverage Sector Guide, 2016</a:t>
            </a:r>
          </a:p>
        </p:txBody>
      </p:sp>
      <p:sp>
        <p:nvSpPr>
          <p:cNvPr id="16" name="Slide Number Placeholder 3">
            <a:extLst>
              <a:ext uri="{FF2B5EF4-FFF2-40B4-BE49-F238E27FC236}">
                <a16:creationId xmlns:a16="http://schemas.microsoft.com/office/drawing/2014/main" id="{E8F52531-1CD3-4D20-A7C0-13493FE32C66}"/>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0026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P spid="10" grpId="0"/>
      <p:bldP spid="11" grpId="0" animBg="1"/>
      <p:bldP spid="12" grpId="0"/>
      <p:bldP spid="13" grpId="0" animBg="1"/>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t>Natural capital dependencies</a:t>
            </a:r>
            <a:endParaRPr lang="en-US"/>
          </a:p>
        </p:txBody>
      </p:sp>
      <p:pic>
        <p:nvPicPr>
          <p:cNvPr id="4" name="Content Placeholder 4">
            <a:extLst>
              <a:ext uri="{FF2B5EF4-FFF2-40B4-BE49-F238E27FC236}">
                <a16:creationId xmlns:a16="http://schemas.microsoft.com/office/drawing/2014/main" id="{466473BA-DACD-4281-ABA0-578AE646C2D1}"/>
              </a:ext>
            </a:extLst>
          </p:cNvPr>
          <p:cNvPicPr>
            <a:picLocks noChangeAspect="1"/>
          </p:cNvPicPr>
          <p:nvPr/>
        </p:nvPicPr>
        <p:blipFill rotWithShape="1">
          <a:blip r:embed="rId3"/>
          <a:srcRect l="30517" t="34003" r="31044" b="32580"/>
          <a:stretch/>
        </p:blipFill>
        <p:spPr>
          <a:xfrm>
            <a:off x="1907425" y="1856414"/>
            <a:ext cx="8311660" cy="4064326"/>
          </a:xfrm>
          <a:prstGeom prst="rect">
            <a:avLst/>
          </a:prstGeom>
        </p:spPr>
      </p:pic>
      <p:sp>
        <p:nvSpPr>
          <p:cNvPr id="7" name="TextBox 6">
            <a:extLst>
              <a:ext uri="{FF2B5EF4-FFF2-40B4-BE49-F238E27FC236}">
                <a16:creationId xmlns:a16="http://schemas.microsoft.com/office/drawing/2014/main" id="{6F1EA46F-F37A-4988-8481-366B548DE421}"/>
              </a:ext>
            </a:extLst>
          </p:cNvPr>
          <p:cNvSpPr txBox="1"/>
          <p:nvPr/>
        </p:nvSpPr>
        <p:spPr>
          <a:xfrm>
            <a:off x="220499" y="1290445"/>
            <a:ext cx="10157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3BAED"/>
                </a:solidFill>
                <a:effectLst/>
                <a:uLnTx/>
                <a:uFillTx/>
                <a:latin typeface="Arial"/>
                <a:ea typeface="+mn-ea"/>
                <a:cs typeface="+mn-cs"/>
              </a:rPr>
              <a:t>A business reliance on or use of natural capital</a:t>
            </a:r>
            <a:endParaRPr kumimoji="0" lang="en-CH" sz="2400" b="1" i="0" u="none" strike="noStrike" kern="1200" cap="none" spc="0" normalizeH="0" baseline="0" noProof="0">
              <a:ln>
                <a:noFill/>
              </a:ln>
              <a:solidFill>
                <a:srgbClr val="23BAED"/>
              </a:solidFill>
              <a:effectLst/>
              <a:uLnTx/>
              <a:uFillTx/>
              <a:latin typeface="Arial"/>
              <a:ea typeface="+mn-ea"/>
              <a:cs typeface="+mn-cs"/>
            </a:endParaRPr>
          </a:p>
        </p:txBody>
      </p:sp>
      <p:sp>
        <p:nvSpPr>
          <p:cNvPr id="10" name="Slide Number Placeholder 3">
            <a:extLst>
              <a:ext uri="{FF2B5EF4-FFF2-40B4-BE49-F238E27FC236}">
                <a16:creationId xmlns:a16="http://schemas.microsoft.com/office/drawing/2014/main" id="{16938BCD-0C94-4EBA-B0E3-5CA3F8D7C771}"/>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4" name="Teardrop 13">
            <a:extLst>
              <a:ext uri="{FF2B5EF4-FFF2-40B4-BE49-F238E27FC236}">
                <a16:creationId xmlns:a16="http://schemas.microsoft.com/office/drawing/2014/main" id="{E4B0CE5D-DAC7-4C77-B85D-6497E4DAB0CE}"/>
              </a:ext>
            </a:extLst>
          </p:cNvPr>
          <p:cNvSpPr/>
          <p:nvPr/>
        </p:nvSpPr>
        <p:spPr>
          <a:xfrm>
            <a:off x="10493476" y="76258"/>
            <a:ext cx="1566541" cy="133221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62B7A356-2E48-4E03-A089-6FC39C92542E}"/>
              </a:ext>
            </a:extLst>
          </p:cNvPr>
          <p:cNvSpPr txBox="1"/>
          <p:nvPr/>
        </p:nvSpPr>
        <p:spPr>
          <a:xfrm>
            <a:off x="10581968" y="217576"/>
            <a:ext cx="14780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lang="en-GB" sz="1500" dirty="0">
                <a:solidFill>
                  <a:schemeClr val="bg1"/>
                </a:solidFill>
                <a:hlinkClick r:id="rId4">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82127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dirty="0"/>
              <a:t>Dependency pathway</a:t>
            </a:r>
            <a:endParaRPr lang="en-US" dirty="0"/>
          </a:p>
        </p:txBody>
      </p:sp>
      <p:sp>
        <p:nvSpPr>
          <p:cNvPr id="3" name="Content Placeholder 2">
            <a:extLst>
              <a:ext uri="{FF2B5EF4-FFF2-40B4-BE49-F238E27FC236}">
                <a16:creationId xmlns:a16="http://schemas.microsoft.com/office/drawing/2014/main" id="{008B785F-A7F4-47F8-8B73-E94773F96C59}"/>
              </a:ext>
            </a:extLst>
          </p:cNvPr>
          <p:cNvSpPr>
            <a:spLocks noGrp="1"/>
          </p:cNvSpPr>
          <p:nvPr>
            <p:ph idx="1"/>
          </p:nvPr>
        </p:nvSpPr>
        <p:spPr>
          <a:xfrm>
            <a:off x="314194" y="1461524"/>
            <a:ext cx="8269735" cy="4351338"/>
          </a:xfrm>
        </p:spPr>
        <p:txBody>
          <a:bodyPr/>
          <a:lstStyle/>
          <a:p>
            <a:pPr>
              <a:lnSpc>
                <a:spcPct val="100000"/>
              </a:lnSpc>
            </a:pPr>
            <a:r>
              <a:rPr lang="en-US" dirty="0"/>
              <a:t>Business activities can be </a:t>
            </a:r>
            <a:r>
              <a:rPr lang="en-US" b="1" dirty="0">
                <a:solidFill>
                  <a:srgbClr val="23BAED"/>
                </a:solidFill>
              </a:rPr>
              <a:t>dependent on specific features</a:t>
            </a:r>
            <a:r>
              <a:rPr lang="en-US" dirty="0">
                <a:solidFill>
                  <a:schemeClr val="tx1"/>
                </a:solidFill>
              </a:rPr>
              <a:t> </a:t>
            </a:r>
            <a:r>
              <a:rPr lang="en-US" dirty="0"/>
              <a:t>of natural capital</a:t>
            </a:r>
          </a:p>
          <a:p>
            <a:pPr marL="0" indent="0">
              <a:buNone/>
            </a:pPr>
            <a:endParaRPr lang="en-US" sz="1400" dirty="0">
              <a:solidFill>
                <a:schemeClr val="tx1"/>
              </a:solidFill>
            </a:endParaRPr>
          </a:p>
          <a:p>
            <a:pPr>
              <a:lnSpc>
                <a:spcPct val="100000"/>
              </a:lnSpc>
            </a:pPr>
            <a:r>
              <a:rPr lang="en-US" dirty="0"/>
              <a:t>A dependency pathway can </a:t>
            </a:r>
            <a:r>
              <a:rPr lang="en-US" b="1" dirty="0">
                <a:solidFill>
                  <a:srgbClr val="23BAED"/>
                </a:solidFill>
              </a:rPr>
              <a:t>identify how changes</a:t>
            </a:r>
            <a:r>
              <a:rPr lang="en-US" dirty="0">
                <a:solidFill>
                  <a:schemeClr val="tx1"/>
                </a:solidFill>
              </a:rPr>
              <a:t> </a:t>
            </a:r>
            <a:r>
              <a:rPr lang="en-US" dirty="0"/>
              <a:t>in specific features of natural capital can </a:t>
            </a:r>
            <a:r>
              <a:rPr lang="en-US" b="1" dirty="0">
                <a:solidFill>
                  <a:srgbClr val="23BAED"/>
                </a:solidFill>
              </a:rPr>
              <a:t>affect these activities</a:t>
            </a:r>
          </a:p>
          <a:p>
            <a:pPr marL="0" indent="0">
              <a:buNone/>
            </a:pPr>
            <a:endParaRPr lang="en-US" sz="1400" dirty="0">
              <a:solidFill>
                <a:schemeClr val="tx1"/>
              </a:solidFill>
            </a:endParaRPr>
          </a:p>
          <a:p>
            <a:pPr>
              <a:lnSpc>
                <a:spcPct val="100000"/>
              </a:lnSpc>
            </a:pPr>
            <a:r>
              <a:rPr lang="en-US" dirty="0"/>
              <a:t>Knowing how changes affect business activities helps you identify the </a:t>
            </a:r>
            <a:r>
              <a:rPr lang="en-US" b="1" dirty="0">
                <a:solidFill>
                  <a:srgbClr val="23BAED"/>
                </a:solidFill>
              </a:rPr>
              <a:t>cost of doing business</a:t>
            </a:r>
          </a:p>
          <a:p>
            <a:endParaRPr lang="en-US" dirty="0"/>
          </a:p>
          <a:p>
            <a:endParaRPr lang="en-US" dirty="0"/>
          </a:p>
        </p:txBody>
      </p:sp>
      <p:sp>
        <p:nvSpPr>
          <p:cNvPr id="13" name="Slide Number Placeholder 3">
            <a:extLst>
              <a:ext uri="{FF2B5EF4-FFF2-40B4-BE49-F238E27FC236}">
                <a16:creationId xmlns:a16="http://schemas.microsoft.com/office/drawing/2014/main" id="{B7DDF72B-9603-49FF-AEC3-B4D6822ABA0D}"/>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C565570-8517-42CC-93EE-9634C567837D}"/>
              </a:ext>
            </a:extLst>
          </p:cNvPr>
          <p:cNvGrpSpPr/>
          <p:nvPr/>
        </p:nvGrpSpPr>
        <p:grpSpPr>
          <a:xfrm>
            <a:off x="10394989" y="125753"/>
            <a:ext cx="1707764" cy="1158896"/>
            <a:chOff x="4377630" y="3621813"/>
            <a:chExt cx="1157966" cy="963237"/>
          </a:xfrm>
        </p:grpSpPr>
        <p:sp>
          <p:nvSpPr>
            <p:cNvPr id="12" name="Teardrop 11">
              <a:extLst>
                <a:ext uri="{FF2B5EF4-FFF2-40B4-BE49-F238E27FC236}">
                  <a16:creationId xmlns:a16="http://schemas.microsoft.com/office/drawing/2014/main" id="{8A81558F-F0B6-4F13-91DC-42EE3A4EE568}"/>
                </a:ext>
              </a:extLst>
            </p:cNvPr>
            <p:cNvSpPr/>
            <p:nvPr/>
          </p:nvSpPr>
          <p:spPr>
            <a:xfrm>
              <a:off x="4377631" y="3621813"/>
              <a:ext cx="1157965" cy="96323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CB14EFEB-76DC-4E8C-9B46-CCB0E672A0E4}"/>
                </a:ext>
              </a:extLst>
            </p:cNvPr>
            <p:cNvSpPr txBox="1"/>
            <p:nvPr/>
          </p:nvSpPr>
          <p:spPr>
            <a:xfrm>
              <a:off x="4377630" y="3786270"/>
              <a:ext cx="1157965" cy="472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24</a:t>
              </a:r>
              <a:endParaRPr kumimoji="0" lang="en-GB" sz="15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kumimoji="0" lang="en-GB" sz="1500" b="0" i="0" u="none" strike="noStrike" kern="1200" cap="none" spc="0" normalizeH="0" baseline="0" noProof="0" dirty="0">
                  <a:ln>
                    <a:noFill/>
                  </a:ln>
                  <a:solidFill>
                    <a:schemeClr val="bg1"/>
                  </a:solidFill>
                  <a:effectLst/>
                  <a:uLnTx/>
                  <a:uFillTx/>
                  <a:latin typeface="Arial"/>
                  <a:ea typeface="+mn-ea"/>
                  <a:cs typeface="+mn-cs"/>
                  <a:hlinkClick r:id="rId3">
                    <a:extLst>
                      <a:ext uri="{A12FA001-AC4F-418D-AE19-62706E023703}">
                        <ahyp:hlinkClr xmlns:ahyp="http://schemas.microsoft.com/office/drawing/2018/hyperlinkcolor" val="tx"/>
                      </a:ext>
                    </a:extLst>
                  </a:hlinkClick>
                </a:rPr>
                <a:t>F&amp;B Sector Guide</a:t>
              </a:r>
              <a:endParaRPr kumimoji="0" lang="en-GB" sz="1500" b="0" i="0" u="none" strike="noStrike" kern="1200" cap="none" spc="0" normalizeH="0" baseline="0" noProof="0" dirty="0">
                <a:ln>
                  <a:noFill/>
                </a:ln>
                <a:solidFill>
                  <a:schemeClr val="bg1"/>
                </a:solidFill>
                <a:effectLst/>
                <a:uLnTx/>
                <a:uFillTx/>
                <a:latin typeface="Arial"/>
                <a:ea typeface="+mn-ea"/>
                <a:cs typeface="+mn-cs"/>
              </a:endParaRPr>
            </a:p>
          </p:txBody>
        </p:sp>
      </p:grpSp>
    </p:spTree>
    <p:extLst>
      <p:ext uri="{BB962C8B-B14F-4D97-AF65-F5344CB8AC3E}">
        <p14:creationId xmlns:p14="http://schemas.microsoft.com/office/powerpoint/2010/main" val="4241579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dirty="0"/>
              <a:t>Dependency pathway</a:t>
            </a:r>
            <a:endParaRPr lang="en-US" dirty="0"/>
          </a:p>
        </p:txBody>
      </p:sp>
      <p:pic>
        <p:nvPicPr>
          <p:cNvPr id="14" name="Afbeelding 13">
            <a:extLst>
              <a:ext uri="{FF2B5EF4-FFF2-40B4-BE49-F238E27FC236}">
                <a16:creationId xmlns:a16="http://schemas.microsoft.com/office/drawing/2014/main" id="{F36677ED-93BB-4C9D-B205-6CB0302C46A0}"/>
              </a:ext>
            </a:extLst>
          </p:cNvPr>
          <p:cNvPicPr>
            <a:picLocks noChangeAspect="1"/>
          </p:cNvPicPr>
          <p:nvPr/>
        </p:nvPicPr>
        <p:blipFill>
          <a:blip r:embed="rId3"/>
          <a:stretch>
            <a:fillRect/>
          </a:stretch>
        </p:blipFill>
        <p:spPr>
          <a:xfrm>
            <a:off x="2630900" y="1321960"/>
            <a:ext cx="6930199" cy="4562908"/>
          </a:xfrm>
          <a:prstGeom prst="rect">
            <a:avLst/>
          </a:prstGeom>
        </p:spPr>
      </p:pic>
      <p:sp>
        <p:nvSpPr>
          <p:cNvPr id="13" name="Slide Number Placeholder 3">
            <a:extLst>
              <a:ext uri="{FF2B5EF4-FFF2-40B4-BE49-F238E27FC236}">
                <a16:creationId xmlns:a16="http://schemas.microsoft.com/office/drawing/2014/main" id="{B7DDF72B-9603-49FF-AEC3-B4D6822ABA0D}"/>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8" name="Teardrop 11">
            <a:extLst>
              <a:ext uri="{FF2B5EF4-FFF2-40B4-BE49-F238E27FC236}">
                <a16:creationId xmlns:a16="http://schemas.microsoft.com/office/drawing/2014/main" id="{F3E8864F-B0E0-49FE-9764-A882B14B6867}"/>
              </a:ext>
            </a:extLst>
          </p:cNvPr>
          <p:cNvSpPr/>
          <p:nvPr/>
        </p:nvSpPr>
        <p:spPr>
          <a:xfrm>
            <a:off x="10394990" y="125753"/>
            <a:ext cx="1707763" cy="1158896"/>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14">
            <a:extLst>
              <a:ext uri="{FF2B5EF4-FFF2-40B4-BE49-F238E27FC236}">
                <a16:creationId xmlns:a16="http://schemas.microsoft.com/office/drawing/2014/main" id="{A57494DB-FF81-4686-9A5C-710AFC0D3BB7}"/>
              </a:ext>
            </a:extLst>
          </p:cNvPr>
          <p:cNvSpPr txBox="1"/>
          <p:nvPr/>
        </p:nvSpPr>
        <p:spPr>
          <a:xfrm>
            <a:off x="10394989" y="323616"/>
            <a:ext cx="1707763" cy="5690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24</a:t>
            </a:r>
            <a:endParaRPr kumimoji="0" lang="en-GB" sz="15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kumimoji="0" lang="en-GB" sz="1500" b="0" i="0" u="none" strike="noStrike" kern="1200" cap="none" spc="0" normalizeH="0" baseline="0" noProof="0" dirty="0">
                <a:ln>
                  <a:noFill/>
                </a:ln>
                <a:solidFill>
                  <a:schemeClr val="bg1"/>
                </a:solidFill>
                <a:effectLst/>
                <a:uLnTx/>
                <a:uFillTx/>
                <a:latin typeface="Arial"/>
                <a:ea typeface="+mn-ea"/>
                <a:cs typeface="+mn-cs"/>
                <a:hlinkClick r:id="rId4">
                  <a:extLst>
                    <a:ext uri="{A12FA001-AC4F-418D-AE19-62706E023703}">
                      <ahyp:hlinkClr xmlns:ahyp="http://schemas.microsoft.com/office/drawing/2018/hyperlinkcolor" val="tx"/>
                    </a:ext>
                  </a:extLst>
                </a:hlinkClick>
              </a:rPr>
              <a:t>F&amp;B Sector Guide</a:t>
            </a:r>
            <a:endParaRPr kumimoji="0" lang="en-GB" sz="15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4013920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t>Natural capital impacts</a:t>
            </a:r>
            <a:endParaRPr lang="en-US"/>
          </a:p>
        </p:txBody>
      </p:sp>
      <p:pic>
        <p:nvPicPr>
          <p:cNvPr id="8" name="Picture 7">
            <a:extLst>
              <a:ext uri="{FF2B5EF4-FFF2-40B4-BE49-F238E27FC236}">
                <a16:creationId xmlns:a16="http://schemas.microsoft.com/office/drawing/2014/main" id="{33CBD42D-5190-47FE-9209-63F72E3A1536}"/>
              </a:ext>
            </a:extLst>
          </p:cNvPr>
          <p:cNvPicPr>
            <a:picLocks noChangeAspect="1"/>
          </p:cNvPicPr>
          <p:nvPr/>
        </p:nvPicPr>
        <p:blipFill rotWithShape="1">
          <a:blip r:embed="rId3"/>
          <a:srcRect l="29712" t="38120" r="30577" b="34359"/>
          <a:stretch/>
        </p:blipFill>
        <p:spPr>
          <a:xfrm>
            <a:off x="1870468" y="3243768"/>
            <a:ext cx="8451063" cy="3294483"/>
          </a:xfrm>
          <a:prstGeom prst="rect">
            <a:avLst/>
          </a:prstGeom>
        </p:spPr>
      </p:pic>
      <p:sp>
        <p:nvSpPr>
          <p:cNvPr id="4" name="TextBox 3">
            <a:extLst>
              <a:ext uri="{FF2B5EF4-FFF2-40B4-BE49-F238E27FC236}">
                <a16:creationId xmlns:a16="http://schemas.microsoft.com/office/drawing/2014/main" id="{0318AA3D-ED90-406B-B50E-C06BAA657E21}"/>
              </a:ext>
            </a:extLst>
          </p:cNvPr>
          <p:cNvSpPr txBox="1"/>
          <p:nvPr/>
        </p:nvSpPr>
        <p:spPr>
          <a:xfrm>
            <a:off x="163892" y="1486042"/>
            <a:ext cx="101576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3BAED"/>
                </a:solidFill>
                <a:effectLst/>
                <a:uLnTx/>
                <a:uFillTx/>
                <a:latin typeface="Arial"/>
                <a:ea typeface="+mn-ea"/>
                <a:cs typeface="+mn-cs"/>
              </a:rPr>
              <a:t>The negative or positive effect of business activity on natural capital</a:t>
            </a:r>
            <a:endParaRPr kumimoji="0" lang="en-CH" sz="2400" b="1" i="0" u="none" strike="noStrike" kern="1200" cap="none" spc="0" normalizeH="0" baseline="0" noProof="0">
              <a:ln>
                <a:noFill/>
              </a:ln>
              <a:solidFill>
                <a:srgbClr val="23BAED"/>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82773A06-3874-4B78-A55C-9897B38C99FB}"/>
              </a:ext>
            </a:extLst>
          </p:cNvPr>
          <p:cNvGrpSpPr/>
          <p:nvPr/>
        </p:nvGrpSpPr>
        <p:grpSpPr>
          <a:xfrm>
            <a:off x="10321529" y="121631"/>
            <a:ext cx="1768173" cy="1259494"/>
            <a:chOff x="4220691" y="3621813"/>
            <a:chExt cx="1314905" cy="1045939"/>
          </a:xfrm>
        </p:grpSpPr>
        <p:sp>
          <p:nvSpPr>
            <p:cNvPr id="6" name="Teardrop 5">
              <a:extLst>
                <a:ext uri="{FF2B5EF4-FFF2-40B4-BE49-F238E27FC236}">
                  <a16:creationId xmlns:a16="http://schemas.microsoft.com/office/drawing/2014/main" id="{DA22C8E3-A735-4BD6-9886-386EACF3EEA2}"/>
                </a:ext>
              </a:extLst>
            </p:cNvPr>
            <p:cNvSpPr/>
            <p:nvPr/>
          </p:nvSpPr>
          <p:spPr>
            <a:xfrm>
              <a:off x="4220691" y="3621813"/>
              <a:ext cx="1314905" cy="1045939"/>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BDE97FE9-8F30-472F-9139-D521483BCA8F}"/>
                </a:ext>
              </a:extLst>
            </p:cNvPr>
            <p:cNvSpPr txBox="1"/>
            <p:nvPr/>
          </p:nvSpPr>
          <p:spPr>
            <a:xfrm>
              <a:off x="4220691" y="3818882"/>
              <a:ext cx="1314904" cy="472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lang="en-GB" sz="1500" dirty="0">
                  <a:solidFill>
                    <a:schemeClr val="bg1"/>
                  </a:solidFill>
                  <a:hlinkClick r:id="rId4">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1" name="Slide Number Placeholder 3">
            <a:extLst>
              <a:ext uri="{FF2B5EF4-FFF2-40B4-BE49-F238E27FC236}">
                <a16:creationId xmlns:a16="http://schemas.microsoft.com/office/drawing/2014/main" id="{34DDD211-E2BA-495B-949E-5B5A27F9ECBB}"/>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35F234A2-F8FD-D849-AC06-7A326C16DC57}"/>
              </a:ext>
            </a:extLst>
          </p:cNvPr>
          <p:cNvGrpSpPr/>
          <p:nvPr/>
        </p:nvGrpSpPr>
        <p:grpSpPr>
          <a:xfrm rot="10800000">
            <a:off x="6077543" y="2748468"/>
            <a:ext cx="209954" cy="412154"/>
            <a:chOff x="6292838" y="5591697"/>
            <a:chExt cx="209954" cy="412154"/>
          </a:xfrm>
        </p:grpSpPr>
        <p:sp>
          <p:nvSpPr>
            <p:cNvPr id="9" name="Down Arrow 8">
              <a:extLst>
                <a:ext uri="{FF2B5EF4-FFF2-40B4-BE49-F238E27FC236}">
                  <a16:creationId xmlns:a16="http://schemas.microsoft.com/office/drawing/2014/main" id="{B3D14318-CBCC-BC44-9D34-E8EBB364496F}"/>
                </a:ext>
              </a:extLst>
            </p:cNvPr>
            <p:cNvSpPr/>
            <p:nvPr/>
          </p:nvSpPr>
          <p:spPr>
            <a:xfrm>
              <a:off x="6292838" y="5591697"/>
              <a:ext cx="209954" cy="412154"/>
            </a:xfrm>
            <a:prstGeom prst="downArrow">
              <a:avLst/>
            </a:prstGeom>
            <a:solidFill>
              <a:schemeClr val="bg1"/>
            </a:solid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6E74CAB3-E3BF-A64A-9DAA-127FE1DCF264}"/>
                </a:ext>
              </a:extLst>
            </p:cNvPr>
            <p:cNvSpPr/>
            <p:nvPr/>
          </p:nvSpPr>
          <p:spPr>
            <a:xfrm>
              <a:off x="6424607" y="5752055"/>
              <a:ext cx="36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3" name="Tekstvak 2">
            <a:extLst>
              <a:ext uri="{FF2B5EF4-FFF2-40B4-BE49-F238E27FC236}">
                <a16:creationId xmlns:a16="http://schemas.microsoft.com/office/drawing/2014/main" id="{F31A0C33-694E-45F7-9BCB-158487C1DACE}"/>
              </a:ext>
            </a:extLst>
          </p:cNvPr>
          <p:cNvSpPr txBox="1"/>
          <p:nvPr/>
        </p:nvSpPr>
        <p:spPr>
          <a:xfrm>
            <a:off x="1870466" y="2181503"/>
            <a:ext cx="8451063" cy="353943"/>
          </a:xfrm>
          <a:prstGeom prst="rect">
            <a:avLst/>
          </a:prstGeom>
          <a:noFill/>
        </p:spPr>
        <p:txBody>
          <a:bodyPr wrap="square" rtlCol="0">
            <a:spAutoFit/>
          </a:bodyPr>
          <a:lstStyle/>
          <a:p>
            <a:pPr algn="ctr"/>
            <a:r>
              <a:rPr lang="en-US" sz="1700" dirty="0">
                <a:solidFill>
                  <a:srgbClr val="92D050"/>
                </a:solidFill>
              </a:rPr>
              <a:t>Cleaning water, sequestering carbon, improving biodiversity</a:t>
            </a:r>
          </a:p>
        </p:txBody>
      </p:sp>
    </p:spTree>
    <p:extLst>
      <p:ext uri="{BB962C8B-B14F-4D97-AF65-F5344CB8AC3E}">
        <p14:creationId xmlns:p14="http://schemas.microsoft.com/office/powerpoint/2010/main" val="31162850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3E87-6928-4911-A822-1824601FF78E}"/>
              </a:ext>
            </a:extLst>
          </p:cNvPr>
          <p:cNvSpPr>
            <a:spLocks noGrp="1"/>
          </p:cNvSpPr>
          <p:nvPr>
            <p:ph type="title"/>
          </p:nvPr>
        </p:nvSpPr>
        <p:spPr/>
        <p:txBody>
          <a:bodyPr/>
          <a:lstStyle/>
          <a:p>
            <a:r>
              <a:rPr lang="en-GB"/>
              <a:t>Impact drivers</a:t>
            </a:r>
            <a:endParaRPr lang="en-US"/>
          </a:p>
        </p:txBody>
      </p:sp>
      <p:sp>
        <p:nvSpPr>
          <p:cNvPr id="5" name="Content Placeholder 2">
            <a:extLst>
              <a:ext uri="{FF2B5EF4-FFF2-40B4-BE49-F238E27FC236}">
                <a16:creationId xmlns:a16="http://schemas.microsoft.com/office/drawing/2014/main" id="{C29B4453-D808-405D-9D1A-575C4F4B7E8F}"/>
              </a:ext>
            </a:extLst>
          </p:cNvPr>
          <p:cNvSpPr>
            <a:spLocks noGrp="1"/>
          </p:cNvSpPr>
          <p:nvPr>
            <p:ph idx="1"/>
          </p:nvPr>
        </p:nvSpPr>
        <p:spPr>
          <a:xfrm>
            <a:off x="314195" y="1461524"/>
            <a:ext cx="5217925" cy="4351338"/>
          </a:xfrm>
        </p:spPr>
        <p:txBody>
          <a:bodyPr/>
          <a:lstStyle/>
          <a:p>
            <a:pPr marL="0" indent="0">
              <a:buNone/>
            </a:pPr>
            <a:r>
              <a:rPr lang="en-US" b="1">
                <a:solidFill>
                  <a:srgbClr val="23BAED"/>
                </a:solidFill>
              </a:rPr>
              <a:t>Impact drivers </a:t>
            </a:r>
            <a:r>
              <a:rPr lang="en-US"/>
              <a:t>are:</a:t>
            </a:r>
          </a:p>
          <a:p>
            <a:r>
              <a:rPr lang="en-US" b="1">
                <a:solidFill>
                  <a:srgbClr val="23BAED"/>
                </a:solidFill>
              </a:rPr>
              <a:t>Measurable quantities </a:t>
            </a:r>
            <a:r>
              <a:rPr lang="en-US"/>
              <a:t>of a natural resource used as an </a:t>
            </a:r>
            <a:r>
              <a:rPr lang="en-US" b="1">
                <a:solidFill>
                  <a:srgbClr val="23BAED"/>
                </a:solidFill>
              </a:rPr>
              <a:t>input</a:t>
            </a:r>
            <a:r>
              <a:rPr lang="en-US">
                <a:solidFill>
                  <a:schemeClr val="tx1"/>
                </a:solidFill>
              </a:rPr>
              <a:t> </a:t>
            </a:r>
            <a:r>
              <a:rPr lang="en-US"/>
              <a:t>to production</a:t>
            </a:r>
          </a:p>
          <a:p>
            <a:pPr marL="0" indent="0">
              <a:buNone/>
            </a:pPr>
            <a:r>
              <a:rPr lang="en-US"/>
              <a:t>  (e.g. fresh water)</a:t>
            </a:r>
          </a:p>
          <a:p>
            <a:pPr marL="0" indent="0">
              <a:buNone/>
            </a:pPr>
            <a:r>
              <a:rPr lang="en-US"/>
              <a:t>Or:</a:t>
            </a:r>
          </a:p>
          <a:p>
            <a:r>
              <a:rPr lang="en-US" b="1">
                <a:solidFill>
                  <a:srgbClr val="23BAED"/>
                </a:solidFill>
              </a:rPr>
              <a:t>Measurable non-product output</a:t>
            </a:r>
            <a:r>
              <a:rPr lang="en-US">
                <a:solidFill>
                  <a:schemeClr val="tx1"/>
                </a:solidFill>
              </a:rPr>
              <a:t> </a:t>
            </a:r>
            <a:r>
              <a:rPr lang="en-US"/>
              <a:t>of a business activity</a:t>
            </a:r>
          </a:p>
          <a:p>
            <a:pPr marL="0" indent="0">
              <a:buFont typeface="Arial"/>
              <a:buNone/>
            </a:pPr>
            <a:r>
              <a:rPr lang="en-US"/>
              <a:t>  (e.g. water discharges)</a:t>
            </a:r>
          </a:p>
          <a:p>
            <a:endParaRPr lang="en-US"/>
          </a:p>
          <a:p>
            <a:endParaRPr lang="en-US"/>
          </a:p>
        </p:txBody>
      </p:sp>
      <p:sp>
        <p:nvSpPr>
          <p:cNvPr id="8" name="Slide Number Placeholder 3">
            <a:extLst>
              <a:ext uri="{FF2B5EF4-FFF2-40B4-BE49-F238E27FC236}">
                <a16:creationId xmlns:a16="http://schemas.microsoft.com/office/drawing/2014/main" id="{397AF606-3048-4390-8D02-5C4A5CA16251}"/>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C3F7C72C-B091-4B4A-BE6F-12754F888DAA}"/>
              </a:ext>
            </a:extLst>
          </p:cNvPr>
          <p:cNvSpPr/>
          <p:nvPr/>
        </p:nvSpPr>
        <p:spPr>
          <a:xfrm>
            <a:off x="5678152" y="2337622"/>
            <a:ext cx="1378710" cy="2686661"/>
          </a:xfrm>
          <a:prstGeom prst="roundRect">
            <a:avLst/>
          </a:prstGeom>
          <a:ln>
            <a:solidFill>
              <a:srgbClr val="FFCC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chemeClr val="tx1">
                    <a:lumMod val="65000"/>
                    <a:lumOff val="35000"/>
                  </a:schemeClr>
                </a:solidFill>
              </a:rPr>
              <a:t>Natural capital impact drivers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1">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chemeClr val="tx1">
                    <a:lumMod val="65000"/>
                    <a:lumOff val="35000"/>
                  </a:schemeClr>
                </a:solidFill>
              </a:rPr>
              <a:t>INPUTS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solidFill>
                  <a:schemeClr val="tx1">
                    <a:lumMod val="65000"/>
                    <a:lumOff val="35000"/>
                  </a:schemeClr>
                </a:solidFill>
              </a:rPr>
              <a:t>E.g. Fresh water, land use</a:t>
            </a:r>
          </a:p>
        </p:txBody>
      </p:sp>
      <p:sp>
        <p:nvSpPr>
          <p:cNvPr id="12" name="Rectangle: Rounded Corners 11">
            <a:extLst>
              <a:ext uri="{FF2B5EF4-FFF2-40B4-BE49-F238E27FC236}">
                <a16:creationId xmlns:a16="http://schemas.microsoft.com/office/drawing/2014/main" id="{8E32EBD5-48D3-4380-BD0B-D0A76BF1A408}"/>
              </a:ext>
            </a:extLst>
          </p:cNvPr>
          <p:cNvSpPr/>
          <p:nvPr/>
        </p:nvSpPr>
        <p:spPr>
          <a:xfrm>
            <a:off x="7242221" y="2337623"/>
            <a:ext cx="3000165" cy="2686661"/>
          </a:xfrm>
          <a:prstGeom prst="roundRect">
            <a:avLst/>
          </a:prstGeom>
          <a:ln>
            <a:solidFill>
              <a:srgbClr val="FFCC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chemeClr val="tx1">
                    <a:lumMod val="65000"/>
                    <a:lumOff val="35000"/>
                  </a:schemeClr>
                </a:solidFill>
              </a:rPr>
              <a:t>Raw materials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solidFill>
                  <a:schemeClr val="tx1">
                    <a:lumMod val="65000"/>
                    <a:lumOff val="35000"/>
                  </a:schemeClr>
                </a:solidFill>
              </a:rPr>
              <a:t>E.g. feed-crop agriculture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lang="en-GB" sz="1100">
                <a:solidFill>
                  <a:schemeClr val="tx1">
                    <a:lumMod val="65000"/>
                    <a:lumOff val="35000"/>
                  </a:schemeClr>
                </a:solidFill>
              </a:rPr>
            </a:br>
            <a:r>
              <a:rPr lang="en-GB" sz="1100" b="1">
                <a:solidFill>
                  <a:schemeClr val="tx1">
                    <a:lumMod val="65000"/>
                    <a:lumOff val="35000"/>
                  </a:schemeClr>
                </a:solidFill>
              </a:rPr>
              <a:t>Livestock farming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solidFill>
                  <a:schemeClr val="tx1">
                    <a:lumMod val="65000"/>
                    <a:lumOff val="35000"/>
                  </a:schemeClr>
                </a:solidFill>
              </a:rPr>
              <a:t>E.g. pig farming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lang="en-GB" sz="1100">
                <a:solidFill>
                  <a:schemeClr val="tx1">
                    <a:lumMod val="65000"/>
                    <a:lumOff val="35000"/>
                  </a:schemeClr>
                </a:solidFill>
              </a:rPr>
            </a:br>
            <a:r>
              <a:rPr lang="en-GB" sz="1100" b="1">
                <a:solidFill>
                  <a:schemeClr val="tx1">
                    <a:lumMod val="65000"/>
                    <a:lumOff val="35000"/>
                  </a:schemeClr>
                </a:solidFill>
              </a:rPr>
              <a:t>Food processing</a:t>
            </a:r>
            <a:br>
              <a:rPr lang="en-GB" sz="1100">
                <a:solidFill>
                  <a:schemeClr val="tx1">
                    <a:lumMod val="65000"/>
                    <a:lumOff val="35000"/>
                  </a:schemeClr>
                </a:solidFill>
              </a:rPr>
            </a:br>
            <a:r>
              <a:rPr lang="en-GB" sz="1100">
                <a:solidFill>
                  <a:schemeClr val="tx1">
                    <a:lumMod val="65000"/>
                    <a:lumOff val="35000"/>
                  </a:schemeClr>
                </a:solidFill>
              </a:rPr>
              <a:t>E.g. meatpacking, cutting, refrigeration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chemeClr val="tx1">
                    <a:lumMod val="65000"/>
                    <a:lumOff val="35000"/>
                  </a:schemeClr>
                </a:solidFill>
              </a:rPr>
              <a:t>Packaging, distribution and retail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solidFill>
                  <a:schemeClr val="tx1">
                    <a:lumMod val="65000"/>
                    <a:lumOff val="35000"/>
                  </a:schemeClr>
                </a:solidFill>
              </a:rPr>
              <a:t>E.g. meat packaging, distribution and retail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F350528B-7E0D-4914-94E1-E8FC811533C8}"/>
              </a:ext>
            </a:extLst>
          </p:cNvPr>
          <p:cNvSpPr/>
          <p:nvPr/>
        </p:nvSpPr>
        <p:spPr>
          <a:xfrm>
            <a:off x="10427745" y="2337623"/>
            <a:ext cx="1572527" cy="2686660"/>
          </a:xfrm>
          <a:prstGeom prst="roundRect">
            <a:avLst/>
          </a:prstGeom>
          <a:ln>
            <a:solidFill>
              <a:srgbClr val="FFCC66"/>
            </a:solidFill>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GB" sz="1100" b="1">
                <a:solidFill>
                  <a:schemeClr val="tx1">
                    <a:lumMod val="65000"/>
                    <a:lumOff val="35000"/>
                  </a:schemeClr>
                </a:solidFill>
              </a:rPr>
              <a:t>Natural capital impact drivers</a:t>
            </a:r>
          </a:p>
          <a:p>
            <a:pPr algn="ctr">
              <a:defRPr/>
            </a:pPr>
            <a:endParaRPr lang="en-GB" sz="1100" b="1">
              <a:solidFill>
                <a:schemeClr val="tx1">
                  <a:lumMod val="65000"/>
                  <a:lumOff val="35000"/>
                </a:schemeClr>
              </a:solidFill>
            </a:endParaRPr>
          </a:p>
          <a:p>
            <a:pPr algn="ctr">
              <a:defRPr/>
            </a:pPr>
            <a:r>
              <a:rPr lang="en-GB" sz="1100" b="1">
                <a:solidFill>
                  <a:schemeClr val="tx1">
                    <a:lumMod val="65000"/>
                    <a:lumOff val="35000"/>
                  </a:schemeClr>
                </a:solidFill>
              </a:rPr>
              <a:t>OUTPUTS</a:t>
            </a:r>
          </a:p>
          <a:p>
            <a:pPr algn="ctr">
              <a:defRPr/>
            </a:pPr>
            <a:r>
              <a:rPr lang="en-GB" sz="1100">
                <a:solidFill>
                  <a:schemeClr val="tx1">
                    <a:lumMod val="65000"/>
                    <a:lumOff val="35000"/>
                  </a:schemeClr>
                </a:solidFill>
              </a:rPr>
              <a:t>E.g. Waste, manure, air pollution, discharges to water and soil</a:t>
            </a:r>
          </a:p>
        </p:txBody>
      </p:sp>
      <p:sp>
        <p:nvSpPr>
          <p:cNvPr id="9" name="Arrow: Right 8">
            <a:extLst>
              <a:ext uri="{FF2B5EF4-FFF2-40B4-BE49-F238E27FC236}">
                <a16:creationId xmlns:a16="http://schemas.microsoft.com/office/drawing/2014/main" id="{D51075F5-ED86-4B6E-8CA1-956EE5C95704}"/>
              </a:ext>
            </a:extLst>
          </p:cNvPr>
          <p:cNvSpPr/>
          <p:nvPr/>
        </p:nvSpPr>
        <p:spPr>
          <a:xfrm>
            <a:off x="6987440" y="3571122"/>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Arrow: Right 14">
            <a:extLst>
              <a:ext uri="{FF2B5EF4-FFF2-40B4-BE49-F238E27FC236}">
                <a16:creationId xmlns:a16="http://schemas.microsoft.com/office/drawing/2014/main" id="{CC522E90-62EC-4850-BD84-1D860A27DE42}"/>
              </a:ext>
            </a:extLst>
          </p:cNvPr>
          <p:cNvSpPr/>
          <p:nvPr/>
        </p:nvSpPr>
        <p:spPr>
          <a:xfrm>
            <a:off x="10172964" y="3571122"/>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Arrow: Right 16">
            <a:extLst>
              <a:ext uri="{FF2B5EF4-FFF2-40B4-BE49-F238E27FC236}">
                <a16:creationId xmlns:a16="http://schemas.microsoft.com/office/drawing/2014/main" id="{7E09106D-EE3D-401F-921C-9CC61B11D14F}"/>
              </a:ext>
            </a:extLst>
          </p:cNvPr>
          <p:cNvSpPr/>
          <p:nvPr/>
        </p:nvSpPr>
        <p:spPr>
          <a:xfrm rot="5400000">
            <a:off x="8580200" y="2801745"/>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Arrow: Right 18">
            <a:extLst>
              <a:ext uri="{FF2B5EF4-FFF2-40B4-BE49-F238E27FC236}">
                <a16:creationId xmlns:a16="http://schemas.microsoft.com/office/drawing/2014/main" id="{5E20A9C9-81CC-43D7-96DC-64D073148959}"/>
              </a:ext>
            </a:extLst>
          </p:cNvPr>
          <p:cNvSpPr/>
          <p:nvPr/>
        </p:nvSpPr>
        <p:spPr>
          <a:xfrm rot="5400000">
            <a:off x="8582956" y="3493075"/>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Arrow: Right 18">
            <a:extLst>
              <a:ext uri="{FF2B5EF4-FFF2-40B4-BE49-F238E27FC236}">
                <a16:creationId xmlns:a16="http://schemas.microsoft.com/office/drawing/2014/main" id="{40469BF0-060F-45CC-924E-E6D76240D32C}"/>
              </a:ext>
            </a:extLst>
          </p:cNvPr>
          <p:cNvSpPr/>
          <p:nvPr/>
        </p:nvSpPr>
        <p:spPr>
          <a:xfrm rot="5400000">
            <a:off x="8582956" y="4142732"/>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kstvak 17">
            <a:extLst>
              <a:ext uri="{FF2B5EF4-FFF2-40B4-BE49-F238E27FC236}">
                <a16:creationId xmlns:a16="http://schemas.microsoft.com/office/drawing/2014/main" id="{0A2AE1C4-FD91-44E6-A421-148BAB2034F3}"/>
              </a:ext>
            </a:extLst>
          </p:cNvPr>
          <p:cNvSpPr txBox="1"/>
          <p:nvPr/>
        </p:nvSpPr>
        <p:spPr>
          <a:xfrm>
            <a:off x="7385388" y="5290508"/>
            <a:ext cx="2949677"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b="1">
                <a:solidFill>
                  <a:schemeClr val="tx1">
                    <a:lumMod val="65000"/>
                    <a:lumOff val="35000"/>
                  </a:schemeClr>
                </a:solidFill>
              </a:rPr>
              <a:t>Natural </a:t>
            </a:r>
            <a:r>
              <a:rPr lang="nl-NL" sz="1100" b="1" err="1">
                <a:solidFill>
                  <a:schemeClr val="tx1">
                    <a:lumMod val="65000"/>
                    <a:lumOff val="35000"/>
                  </a:schemeClr>
                </a:solidFill>
              </a:rPr>
              <a:t>capital</a:t>
            </a:r>
            <a:r>
              <a:rPr lang="nl-NL" sz="1100" b="1">
                <a:solidFill>
                  <a:schemeClr val="tx1">
                    <a:lumMod val="65000"/>
                    <a:lumOff val="35000"/>
                  </a:schemeClr>
                </a:solidFill>
              </a:rPr>
              <a:t> </a:t>
            </a:r>
            <a:r>
              <a:rPr lang="nl-NL" sz="1100" b="1" err="1">
                <a:solidFill>
                  <a:schemeClr val="tx1">
                    <a:lumMod val="65000"/>
                    <a:lumOff val="35000"/>
                  </a:schemeClr>
                </a:solidFill>
              </a:rPr>
              <a:t>dependencies</a:t>
            </a:r>
            <a:endParaRPr lang="nl-NL" sz="1100" b="1">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a:solidFill>
                  <a:schemeClr val="tx1">
                    <a:lumMod val="65000"/>
                    <a:lumOff val="35000"/>
                  </a:schemeClr>
                </a:solidFill>
              </a:rPr>
              <a:t>E.g. </a:t>
            </a:r>
            <a:r>
              <a:rPr lang="nl-NL" sz="1100" err="1">
                <a:solidFill>
                  <a:schemeClr val="tx1">
                    <a:lumMod val="65000"/>
                    <a:lumOff val="35000"/>
                  </a:schemeClr>
                </a:solidFill>
              </a:rPr>
              <a:t>fresh</a:t>
            </a:r>
            <a:r>
              <a:rPr lang="nl-NL" sz="1100">
                <a:solidFill>
                  <a:schemeClr val="tx1">
                    <a:lumMod val="65000"/>
                    <a:lumOff val="35000"/>
                  </a:schemeClr>
                </a:solidFill>
              </a:rPr>
              <a:t> water, land, </a:t>
            </a:r>
            <a:r>
              <a:rPr lang="nl-NL" sz="1100" err="1">
                <a:solidFill>
                  <a:schemeClr val="tx1">
                    <a:lumMod val="65000"/>
                    <a:lumOff val="35000"/>
                  </a:schemeClr>
                </a:solidFill>
              </a:rPr>
              <a:t>climate</a:t>
            </a:r>
            <a:r>
              <a:rPr lang="nl-NL" sz="1100">
                <a:solidFill>
                  <a:schemeClr val="tx1">
                    <a:lumMod val="65000"/>
                    <a:lumOff val="35000"/>
                  </a:schemeClr>
                </a:solidFill>
              </a:rPr>
              <a:t> control, waste </a:t>
            </a:r>
            <a:r>
              <a:rPr lang="nl-NL" sz="1100" err="1">
                <a:solidFill>
                  <a:schemeClr val="tx1">
                    <a:lumMod val="65000"/>
                    <a:lumOff val="35000"/>
                  </a:schemeClr>
                </a:solidFill>
              </a:rPr>
              <a:t>assimilation</a:t>
            </a:r>
            <a:r>
              <a:rPr lang="nl-NL" sz="1100">
                <a:solidFill>
                  <a:schemeClr val="tx1">
                    <a:lumMod val="65000"/>
                    <a:lumOff val="35000"/>
                  </a:schemeClr>
                </a:solidFill>
              </a:rPr>
              <a:t>, </a:t>
            </a:r>
            <a:r>
              <a:rPr lang="nl-NL" sz="1100" err="1">
                <a:solidFill>
                  <a:schemeClr val="tx1">
                    <a:lumMod val="65000"/>
                    <a:lumOff val="35000"/>
                  </a:schemeClr>
                </a:solidFill>
              </a:rPr>
              <a:t>pollination</a:t>
            </a:r>
            <a:endParaRPr lang="nl-NL" sz="110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prstClr val="black"/>
              </a:solidFill>
              <a:effectLst/>
              <a:uLnTx/>
              <a:uFillTx/>
              <a:latin typeface="Arial"/>
              <a:ea typeface="+mn-ea"/>
              <a:cs typeface="+mn-cs"/>
            </a:endParaRPr>
          </a:p>
        </p:txBody>
      </p:sp>
      <p:sp>
        <p:nvSpPr>
          <p:cNvPr id="21" name="Arrow: Right 16">
            <a:extLst>
              <a:ext uri="{FF2B5EF4-FFF2-40B4-BE49-F238E27FC236}">
                <a16:creationId xmlns:a16="http://schemas.microsoft.com/office/drawing/2014/main" id="{95C91545-676A-4F9A-8AD0-A5D2552C8CB4}"/>
              </a:ext>
            </a:extLst>
          </p:cNvPr>
          <p:cNvSpPr/>
          <p:nvPr/>
        </p:nvSpPr>
        <p:spPr>
          <a:xfrm rot="16200000">
            <a:off x="8580200" y="4979339"/>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ardrop 5">
            <a:extLst>
              <a:ext uri="{FF2B5EF4-FFF2-40B4-BE49-F238E27FC236}">
                <a16:creationId xmlns:a16="http://schemas.microsoft.com/office/drawing/2014/main" id="{0CAB2C21-2901-4170-9BDE-35EED547D472}"/>
              </a:ext>
            </a:extLst>
          </p:cNvPr>
          <p:cNvSpPr/>
          <p:nvPr/>
        </p:nvSpPr>
        <p:spPr>
          <a:xfrm>
            <a:off x="10445091" y="125352"/>
            <a:ext cx="1693417" cy="124344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Box 6">
            <a:extLst>
              <a:ext uri="{FF2B5EF4-FFF2-40B4-BE49-F238E27FC236}">
                <a16:creationId xmlns:a16="http://schemas.microsoft.com/office/drawing/2014/main" id="{4CB9E97F-CFEB-4F2E-89B4-575E5C80ED29}"/>
              </a:ext>
            </a:extLst>
          </p:cNvPr>
          <p:cNvSpPr txBox="1"/>
          <p:nvPr/>
        </p:nvSpPr>
        <p:spPr>
          <a:xfrm>
            <a:off x="10363402" y="401319"/>
            <a:ext cx="185679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23</a:t>
            </a:r>
            <a:endParaRPr kumimoji="0" lang="en-GB" sz="15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kumimoji="0" lang="en-GB" sz="1500" b="0" i="0" u="none" strike="noStrike" kern="1200" cap="none" spc="0" normalizeH="0" baseline="0" noProof="0" dirty="0">
                <a:ln>
                  <a:noFill/>
                </a:ln>
                <a:solidFill>
                  <a:schemeClr val="bg1"/>
                </a:solidFill>
                <a:effectLst/>
                <a:uLnTx/>
                <a:uFillTx/>
                <a:latin typeface="Arial"/>
                <a:ea typeface="+mn-ea"/>
                <a:cs typeface="+mn-cs"/>
                <a:hlinkClick r:id="rId3">
                  <a:extLst>
                    <a:ext uri="{A12FA001-AC4F-418D-AE19-62706E023703}">
                      <ahyp:hlinkClr xmlns:ahyp="http://schemas.microsoft.com/office/drawing/2018/hyperlinkcolor" val="tx"/>
                    </a:ext>
                  </a:extLst>
                </a:hlinkClick>
              </a:rPr>
              <a:t>F&amp;B Sector Guide</a:t>
            </a:r>
            <a:endParaRPr kumimoji="0" lang="en-GB" sz="15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44996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9" grpId="0" animBg="1"/>
      <p:bldP spid="15" grpId="0" animBg="1"/>
      <p:bldP spid="17" grpId="0" animBg="1"/>
      <p:bldP spid="19" grpId="0" animBg="1"/>
      <p:bldP spid="16" grpId="0" animBg="1"/>
      <p:bldP spid="18" grpId="0"/>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13">
            <a:extLst>
              <a:ext uri="{FF2B5EF4-FFF2-40B4-BE49-F238E27FC236}">
                <a16:creationId xmlns:a16="http://schemas.microsoft.com/office/drawing/2014/main" id="{6A71354B-7C87-4B8A-97CA-D2869D15386A}"/>
              </a:ext>
            </a:extLst>
          </p:cNvPr>
          <p:cNvPicPr>
            <a:picLocks noChangeAspect="1"/>
          </p:cNvPicPr>
          <p:nvPr/>
        </p:nvPicPr>
        <p:blipFill rotWithShape="1">
          <a:blip r:embed="rId3"/>
          <a:srcRect l="2276" t="6318" r="2769"/>
          <a:stretch/>
        </p:blipFill>
        <p:spPr>
          <a:xfrm>
            <a:off x="2708367" y="1272104"/>
            <a:ext cx="6709776" cy="4581881"/>
          </a:xfrm>
          <a:prstGeom prst="rect">
            <a:avLst/>
          </a:prstGeom>
        </p:spPr>
      </p:pic>
      <p:sp>
        <p:nvSpPr>
          <p:cNvPr id="2" name="Title 1">
            <a:extLst>
              <a:ext uri="{FF2B5EF4-FFF2-40B4-BE49-F238E27FC236}">
                <a16:creationId xmlns:a16="http://schemas.microsoft.com/office/drawing/2014/main" id="{E3C43E87-6928-4911-A822-1824601FF78E}"/>
              </a:ext>
            </a:extLst>
          </p:cNvPr>
          <p:cNvSpPr>
            <a:spLocks noGrp="1"/>
          </p:cNvSpPr>
          <p:nvPr>
            <p:ph type="title"/>
          </p:nvPr>
        </p:nvSpPr>
        <p:spPr/>
        <p:txBody>
          <a:bodyPr/>
          <a:lstStyle/>
          <a:p>
            <a:r>
              <a:rPr lang="en-GB" dirty="0"/>
              <a:t>Impact pathway</a:t>
            </a:r>
            <a:endParaRPr lang="en-US" dirty="0"/>
          </a:p>
        </p:txBody>
      </p:sp>
      <p:sp>
        <p:nvSpPr>
          <p:cNvPr id="8" name="Slide Number Placeholder 3">
            <a:extLst>
              <a:ext uri="{FF2B5EF4-FFF2-40B4-BE49-F238E27FC236}">
                <a16:creationId xmlns:a16="http://schemas.microsoft.com/office/drawing/2014/main" id="{397AF606-3048-4390-8D02-5C4A5CA16251}"/>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0" name="Teardrop 5">
            <a:extLst>
              <a:ext uri="{FF2B5EF4-FFF2-40B4-BE49-F238E27FC236}">
                <a16:creationId xmlns:a16="http://schemas.microsoft.com/office/drawing/2014/main" id="{B8DAB81A-D374-43CE-8F30-FCA41DA9D164}"/>
              </a:ext>
            </a:extLst>
          </p:cNvPr>
          <p:cNvSpPr/>
          <p:nvPr/>
        </p:nvSpPr>
        <p:spPr>
          <a:xfrm>
            <a:off x="10445091" y="125352"/>
            <a:ext cx="1693417" cy="124344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6">
            <a:extLst>
              <a:ext uri="{FF2B5EF4-FFF2-40B4-BE49-F238E27FC236}">
                <a16:creationId xmlns:a16="http://schemas.microsoft.com/office/drawing/2014/main" id="{90E18C27-FECA-4C44-9DB4-5E7297ABB8B8}"/>
              </a:ext>
            </a:extLst>
          </p:cNvPr>
          <p:cNvSpPr txBox="1"/>
          <p:nvPr/>
        </p:nvSpPr>
        <p:spPr>
          <a:xfrm>
            <a:off x="10363402" y="401319"/>
            <a:ext cx="185679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23</a:t>
            </a:r>
            <a:endParaRPr kumimoji="0" lang="en-GB" sz="15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kumimoji="0" lang="en-GB" sz="1500" b="0" i="0" u="none" strike="noStrike" kern="1200" cap="none" spc="0" normalizeH="0" baseline="0" noProof="0" dirty="0">
                <a:ln>
                  <a:noFill/>
                </a:ln>
                <a:solidFill>
                  <a:schemeClr val="bg1"/>
                </a:solidFill>
                <a:effectLst/>
                <a:uLnTx/>
                <a:uFillTx/>
                <a:latin typeface="Arial"/>
                <a:ea typeface="+mn-ea"/>
                <a:cs typeface="+mn-cs"/>
                <a:hlinkClick r:id="rId4">
                  <a:extLst>
                    <a:ext uri="{A12FA001-AC4F-418D-AE19-62706E023703}">
                      <ahyp:hlinkClr xmlns:ahyp="http://schemas.microsoft.com/office/drawing/2018/hyperlinkcolor" val="tx"/>
                    </a:ext>
                  </a:extLst>
                </a:hlinkClick>
              </a:rPr>
              <a:t>F&amp;B Sector Guide</a:t>
            </a:r>
            <a:endParaRPr kumimoji="0" lang="en-GB" sz="15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42111300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Agenda – 2 hour training</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2069326649"/>
              </p:ext>
            </p:extLst>
          </p:nvPr>
        </p:nvGraphicFramePr>
        <p:xfrm>
          <a:off x="726633" y="1386031"/>
          <a:ext cx="10959960" cy="3917261"/>
        </p:xfrm>
        <a:graphic>
          <a:graphicData uri="http://schemas.openxmlformats.org/drawingml/2006/table">
            <a:tbl>
              <a:tblPr firstRow="1" bandRow="1">
                <a:tableStyleId>{5FD0F851-EC5A-4D38-B0AD-8093EC10F338}</a:tableStyleId>
              </a:tblPr>
              <a:tblGrid>
                <a:gridCol w="1270532">
                  <a:extLst>
                    <a:ext uri="{9D8B030D-6E8A-4147-A177-3AD203B41FA5}">
                      <a16:colId xmlns:a16="http://schemas.microsoft.com/office/drawing/2014/main" val="1023688113"/>
                    </a:ext>
                  </a:extLst>
                </a:gridCol>
                <a:gridCol w="9689428">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(xxx)</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dirty="0"/>
                        <a:t>Session</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nl-NL"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kern="1200" dirty="0">
                          <a:solidFill>
                            <a:schemeClr val="tx1">
                              <a:lumMod val="65000"/>
                              <a:lumOff val="35000"/>
                            </a:schemeClr>
                          </a:solidFill>
                          <a:latin typeface="+mn-lt"/>
                          <a:ea typeface="+mn-ea"/>
                          <a:cs typeface="+mn-cs"/>
                          <a:sym typeface="Arial"/>
                        </a:rPr>
                        <a:t>Harmonizing approaches </a:t>
                      </a:r>
                      <a:r>
                        <a:rPr lang="en-US" sz="1600" b="0" kern="1200" dirty="0">
                          <a:solidFill>
                            <a:schemeClr val="tx1">
                              <a:lumMod val="65000"/>
                              <a:lumOff val="35000"/>
                            </a:schemeClr>
                          </a:solidFill>
                          <a:latin typeface="+mn-lt"/>
                          <a:ea typeface="+mn-ea"/>
                          <a:cs typeface="+mn-cs"/>
                          <a:sym typeface="Arial"/>
                        </a:rPr>
                        <a:t>– The Natural Capital Protocol &amp; linkages with other key concepts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0010390"/>
                  </a:ext>
                </a:extLst>
              </a:tr>
              <a:tr h="353086">
                <a:tc>
                  <a:txBody>
                    <a:bodyPr/>
                    <a:lstStyle/>
                    <a:p>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kern="1200" dirty="0">
                          <a:solidFill>
                            <a:schemeClr val="tx1">
                              <a:lumMod val="65000"/>
                              <a:lumOff val="35000"/>
                            </a:schemeClr>
                          </a:solidFill>
                          <a:latin typeface="+mn-lt"/>
                          <a:ea typeface="+mn-ea"/>
                          <a:cs typeface="+mn-cs"/>
                          <a:sym typeface="Arial"/>
                        </a:rPr>
                        <a:t>Setting the scene </a:t>
                      </a:r>
                      <a:r>
                        <a:rPr lang="en-US" sz="1600" u="none" strike="noStrike" cap="none" dirty="0">
                          <a:solidFill>
                            <a:srgbClr val="595959"/>
                          </a:solidFill>
                          <a:latin typeface="+mn-lt"/>
                          <a:ea typeface="Arial"/>
                          <a:cs typeface="Arial"/>
                          <a:sym typeface="Arial"/>
                        </a:rPr>
                        <a:t>– The challenges ahead &amp; keeping momentum</a:t>
                      </a:r>
                      <a:endParaRPr lang="en-US" sz="1600" b="1" u="none" strike="noStrike" cap="none" dirty="0">
                        <a:solidFill>
                          <a:srgbClr val="595959"/>
                        </a:solidFill>
                        <a:latin typeface="+mn-lt"/>
                        <a:ea typeface="Arial"/>
                        <a:cs typeface="Arial"/>
                        <a:sym typeface="Aria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86401">
                <a:tc>
                  <a:txBody>
                    <a:bodyPr/>
                    <a:lstStyle/>
                    <a:p>
                      <a:r>
                        <a:rPr lang="nl-NL"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What is natural capital </a:t>
                      </a:r>
                      <a:r>
                        <a:rPr lang="en-US" sz="1600" b="0" kern="1200" dirty="0">
                          <a:solidFill>
                            <a:schemeClr val="tx1">
                              <a:lumMod val="65000"/>
                              <a:lumOff val="35000"/>
                            </a:schemeClr>
                          </a:solidFill>
                          <a:latin typeface="+mn-lt"/>
                          <a:ea typeface="+mn-ea"/>
                          <a:cs typeface="+mn-cs"/>
                        </a:rPr>
                        <a:t>–</a:t>
                      </a:r>
                      <a:r>
                        <a:rPr lang="en-US" sz="1600" b="1" kern="1200" dirty="0">
                          <a:solidFill>
                            <a:schemeClr val="tx1">
                              <a:lumMod val="65000"/>
                              <a:lumOff val="35000"/>
                            </a:schemeClr>
                          </a:solidFill>
                          <a:latin typeface="+mn-lt"/>
                          <a:ea typeface="+mn-ea"/>
                          <a:cs typeface="+mn-cs"/>
                        </a:rPr>
                        <a:t> </a:t>
                      </a:r>
                      <a:r>
                        <a:rPr lang="en-GB" sz="1600" b="0" u="none" strike="noStrike" cap="none" dirty="0">
                          <a:solidFill>
                            <a:srgbClr val="595959"/>
                          </a:solidFill>
                          <a:latin typeface="+mn-lt"/>
                          <a:ea typeface="Arial"/>
                          <a:cs typeface="Arial"/>
                          <a:sym typeface="Arial"/>
                        </a:rPr>
                        <a:t>Introduction to the concept &amp; the business case</a:t>
                      </a:r>
                      <a:endParaRPr lang="en-US"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467145"/>
                  </a:ext>
                </a:extLst>
              </a:tr>
              <a:tr h="353086">
                <a:tc>
                  <a:txBody>
                    <a:bodyPr/>
                    <a:lstStyle/>
                    <a:p>
                      <a:r>
                        <a:rPr lang="en-US" sz="1600" kern="1200" dirty="0">
                          <a:solidFill>
                            <a:schemeClr val="tx1">
                              <a:lumMod val="65000"/>
                              <a:lumOff val="35000"/>
                            </a:schemeClr>
                          </a:solidFill>
                          <a:latin typeface="+mn-lt"/>
                          <a:ea typeface="+mn-ea"/>
                          <a:cs typeface="+mn-cs"/>
                        </a:rPr>
                        <a:t>25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i="0" u="none" strike="noStrike" kern="1200" cap="none" dirty="0">
                          <a:solidFill>
                            <a:srgbClr val="23BAED"/>
                          </a:solidFill>
                          <a:latin typeface="Arial"/>
                          <a:ea typeface="+mn-ea"/>
                          <a:cs typeface="Arial"/>
                        </a:rPr>
                        <a:t>Group discussion </a:t>
                      </a:r>
                      <a:r>
                        <a:rPr lang="en-US" sz="1600" kern="1200" dirty="0">
                          <a:solidFill>
                            <a:schemeClr val="tx1">
                              <a:lumMod val="65000"/>
                              <a:lumOff val="35000"/>
                            </a:schemeClr>
                          </a:solidFill>
                          <a:latin typeface="+mn-lt"/>
                          <a:ea typeface="+mn-ea"/>
                          <a:cs typeface="+mn-cs"/>
                        </a:rPr>
                        <a:t>– Natural capital impacts &amp; dependencies</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337033"/>
                  </a:ext>
                </a:extLst>
              </a:tr>
              <a:tr h="353086">
                <a:tc>
                  <a:txBody>
                    <a:bodyPr/>
                    <a:lstStyle/>
                    <a:p>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How can business apply natural capital – </a:t>
                      </a:r>
                      <a:r>
                        <a:rPr lang="en-US" sz="1600" b="0" kern="1200" dirty="0">
                          <a:solidFill>
                            <a:schemeClr val="tx1">
                              <a:lumMod val="65000"/>
                              <a:lumOff val="35000"/>
                            </a:schemeClr>
                          </a:solidFill>
                          <a:latin typeface="+mn-lt"/>
                          <a:ea typeface="+mn-ea"/>
                          <a:cs typeface="+mn-cs"/>
                        </a:rPr>
                        <a:t>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First step of a natural capital assessment –</a:t>
                      </a:r>
                      <a:r>
                        <a:rPr lang="en-US" sz="1600" b="0" kern="1200" dirty="0">
                          <a:solidFill>
                            <a:schemeClr val="tx1">
                              <a:lumMod val="65000"/>
                              <a:lumOff val="35000"/>
                            </a:schemeClr>
                          </a:solidFill>
                          <a:latin typeface="+mn-lt"/>
                          <a:ea typeface="+mn-ea"/>
                          <a:cs typeface="+mn-cs"/>
                        </a:rPr>
                        <a:t> Setting an objective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Case study presentation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8904661"/>
                  </a:ext>
                </a:extLst>
              </a:tr>
              <a:tr h="353086">
                <a:tc>
                  <a:txBody>
                    <a:bodyPr/>
                    <a:lstStyle/>
                    <a:p>
                      <a:r>
                        <a:rPr lang="en-US"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bl>
          </a:graphicData>
        </a:graphic>
      </p:graphicFrame>
      <p:sp>
        <p:nvSpPr>
          <p:cNvPr id="3" name="TextBox 2">
            <a:extLst>
              <a:ext uri="{FF2B5EF4-FFF2-40B4-BE49-F238E27FC236}">
                <a16:creationId xmlns:a16="http://schemas.microsoft.com/office/drawing/2014/main" id="{894F30FC-F6B3-490C-A244-BB9B2D2C4734}"/>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8" name="Slide Number Placeholder 3">
            <a:extLst>
              <a:ext uri="{FF2B5EF4-FFF2-40B4-BE49-F238E27FC236}">
                <a16:creationId xmlns:a16="http://schemas.microsoft.com/office/drawing/2014/main" id="{47D44FCF-EDCD-40E1-AE6E-A1C6DB372023}"/>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41702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idx="4294967295"/>
          </p:nvPr>
        </p:nvSpPr>
        <p:spPr>
          <a:xfrm>
            <a:off x="314194" y="125352"/>
            <a:ext cx="11498123" cy="878150"/>
          </a:xfrm>
        </p:spPr>
        <p:txBody>
          <a:bodyPr/>
          <a:lstStyle/>
          <a:p>
            <a:r>
              <a:rPr lang="en-GB"/>
              <a:t>Hypothetical example</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4294967295"/>
          </p:nvPr>
        </p:nvSpPr>
        <p:spPr>
          <a:xfrm>
            <a:off x="475136" y="2485411"/>
            <a:ext cx="5588119" cy="3396172"/>
          </a:xfrm>
        </p:spPr>
        <p:txBody>
          <a:bodyPr>
            <a:normAutofit/>
          </a:bodyPr>
          <a:lstStyle/>
          <a:p>
            <a:pPr marL="457200" indent="-457200">
              <a:lnSpc>
                <a:spcPct val="150000"/>
              </a:lnSpc>
              <a:buAutoNum type="arabicPeriod"/>
            </a:pPr>
            <a:r>
              <a:rPr lang="en-GB" sz="2200" dirty="0"/>
              <a:t>What could be your </a:t>
            </a:r>
            <a:r>
              <a:rPr lang="en-GB" sz="2200" b="1" dirty="0">
                <a:solidFill>
                  <a:srgbClr val="23BAED"/>
                </a:solidFill>
              </a:rPr>
              <a:t>impacts</a:t>
            </a:r>
            <a:r>
              <a:rPr lang="en-GB" sz="2200" dirty="0"/>
              <a:t> on nature (+ or -)?</a:t>
            </a:r>
          </a:p>
          <a:p>
            <a:pPr marL="457200" indent="-457200">
              <a:lnSpc>
                <a:spcPct val="150000"/>
              </a:lnSpc>
              <a:buAutoNum type="arabicPeriod"/>
            </a:pPr>
            <a:r>
              <a:rPr lang="en-GB" sz="2200" dirty="0"/>
              <a:t>What could be your </a:t>
            </a:r>
            <a:r>
              <a:rPr lang="en-GB" sz="2200" b="1" dirty="0">
                <a:solidFill>
                  <a:srgbClr val="23BAED"/>
                </a:solidFill>
              </a:rPr>
              <a:t>dependencies</a:t>
            </a:r>
            <a:r>
              <a:rPr lang="en-GB" sz="2200" dirty="0"/>
              <a:t> on nature (i.e. what natural resources you depend on to run your business)?</a:t>
            </a:r>
          </a:p>
        </p:txBody>
      </p:sp>
      <p:sp>
        <p:nvSpPr>
          <p:cNvPr id="4" name="TextBox 3">
            <a:extLst>
              <a:ext uri="{FF2B5EF4-FFF2-40B4-BE49-F238E27FC236}">
                <a16:creationId xmlns:a16="http://schemas.microsoft.com/office/drawing/2014/main" id="{605A1DEC-8B07-4F94-8208-2B45A555308A}"/>
              </a:ext>
            </a:extLst>
          </p:cNvPr>
          <p:cNvSpPr txBox="1"/>
          <p:nvPr/>
        </p:nvSpPr>
        <p:spPr>
          <a:xfrm>
            <a:off x="877801" y="1267403"/>
            <a:ext cx="10436397" cy="954107"/>
          </a:xfrm>
          <a:prstGeom prst="rect">
            <a:avLst/>
          </a:prstGeom>
          <a:noFill/>
        </p:spPr>
        <p:txBody>
          <a:bodyPr wrap="square" rtlCol="0">
            <a:spAutoFit/>
          </a:bodyPr>
          <a:lstStyle/>
          <a:p>
            <a:r>
              <a:rPr lang="en-GB" sz="2800" b="1" kern="0" dirty="0">
                <a:solidFill>
                  <a:srgbClr val="B0D360"/>
                </a:solidFill>
                <a:ea typeface="Verdana" panose="020B0604030504040204" pitchFamily="34" charset="0"/>
              </a:rPr>
              <a:t>Let’s start by imagining that you work for an agribusiness, producing crops such as oranges</a:t>
            </a:r>
            <a:endParaRPr lang="en-GB" sz="2800" b="1" kern="0" dirty="0">
              <a:solidFill>
                <a:srgbClr val="B0D360"/>
              </a:solidFill>
              <a:highlight>
                <a:srgbClr val="FFFF00"/>
              </a:highlight>
              <a:ea typeface="Verdana" panose="020B0604030504040204" pitchFamily="34" charset="0"/>
            </a:endParaRPr>
          </a:p>
        </p:txBody>
      </p:sp>
      <p:pic>
        <p:nvPicPr>
          <p:cNvPr id="6" name="Picture 5">
            <a:extLst>
              <a:ext uri="{FF2B5EF4-FFF2-40B4-BE49-F238E27FC236}">
                <a16:creationId xmlns:a16="http://schemas.microsoft.com/office/drawing/2014/main" id="{071C36A6-AF8C-482E-9D19-35D67A16A055}"/>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1" y="206595"/>
            <a:ext cx="1202771" cy="1202771"/>
          </a:xfrm>
          <a:prstGeom prst="rect">
            <a:avLst/>
          </a:prstGeom>
        </p:spPr>
      </p:pic>
      <p:pic>
        <p:nvPicPr>
          <p:cNvPr id="8" name="Picture 7" descr="A close up of a fruit hanging from a branch&#10;&#10;Description automatically generated">
            <a:extLst>
              <a:ext uri="{FF2B5EF4-FFF2-40B4-BE49-F238E27FC236}">
                <a16:creationId xmlns:a16="http://schemas.microsoft.com/office/drawing/2014/main" id="{FD11A3CF-6CC4-406F-966E-C9CAD8847E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1964" y="2354686"/>
            <a:ext cx="4853867" cy="3235911"/>
          </a:xfrm>
          <a:prstGeom prst="rect">
            <a:avLst/>
          </a:prstGeom>
        </p:spPr>
      </p:pic>
      <p:sp>
        <p:nvSpPr>
          <p:cNvPr id="9" name="Slide Number Placeholder 3">
            <a:extLst>
              <a:ext uri="{FF2B5EF4-FFF2-40B4-BE49-F238E27FC236}">
                <a16:creationId xmlns:a16="http://schemas.microsoft.com/office/drawing/2014/main" id="{2EAF0551-3EE3-4DB9-A558-ADD35220846B}"/>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3446519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D7C7-B16D-4ED3-B1A5-59C2B0C9F524}"/>
              </a:ext>
            </a:extLst>
          </p:cNvPr>
          <p:cNvSpPr>
            <a:spLocks noGrp="1"/>
          </p:cNvSpPr>
          <p:nvPr>
            <p:ph type="title" idx="4294967295"/>
          </p:nvPr>
        </p:nvSpPr>
        <p:spPr>
          <a:xfrm>
            <a:off x="314194" y="125352"/>
            <a:ext cx="11498123" cy="878150"/>
          </a:xfrm>
        </p:spPr>
        <p:txBody>
          <a:bodyPr/>
          <a:lstStyle/>
          <a:p>
            <a:r>
              <a:rPr lang="en-US" dirty="0"/>
              <a:t>A few “house rules” – virtual training</a:t>
            </a:r>
            <a:endParaRPr lang="en-CH" dirty="0"/>
          </a:p>
        </p:txBody>
      </p:sp>
      <p:grpSp>
        <p:nvGrpSpPr>
          <p:cNvPr id="5" name="Group 4">
            <a:extLst>
              <a:ext uri="{FF2B5EF4-FFF2-40B4-BE49-F238E27FC236}">
                <a16:creationId xmlns:a16="http://schemas.microsoft.com/office/drawing/2014/main" id="{ABA6AC54-CF6E-4DCD-83DC-5308BEBD7F54}"/>
              </a:ext>
            </a:extLst>
          </p:cNvPr>
          <p:cNvGrpSpPr/>
          <p:nvPr/>
        </p:nvGrpSpPr>
        <p:grpSpPr>
          <a:xfrm>
            <a:off x="1205409" y="2318324"/>
            <a:ext cx="10038422" cy="3102187"/>
            <a:chOff x="729303" y="1706468"/>
            <a:chExt cx="10038422" cy="3102187"/>
          </a:xfrm>
        </p:grpSpPr>
        <p:sp>
          <p:nvSpPr>
            <p:cNvPr id="7" name="Star: 4 Points 6">
              <a:extLst>
                <a:ext uri="{FF2B5EF4-FFF2-40B4-BE49-F238E27FC236}">
                  <a16:creationId xmlns:a16="http://schemas.microsoft.com/office/drawing/2014/main" id="{5D1F180D-1C81-44A6-A294-6D26377F190B}"/>
                </a:ext>
              </a:extLst>
            </p:cNvPr>
            <p:cNvSpPr/>
            <p:nvPr/>
          </p:nvSpPr>
          <p:spPr>
            <a:xfrm>
              <a:off x="729303" y="1706468"/>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Star: 4 Points 7">
              <a:extLst>
                <a:ext uri="{FF2B5EF4-FFF2-40B4-BE49-F238E27FC236}">
                  <a16:creationId xmlns:a16="http://schemas.microsoft.com/office/drawing/2014/main" id="{4D33D042-47C2-4BD5-B56B-29D914283EE2}"/>
                </a:ext>
              </a:extLst>
            </p:cNvPr>
            <p:cNvSpPr/>
            <p:nvPr/>
          </p:nvSpPr>
          <p:spPr>
            <a:xfrm>
              <a:off x="729303" y="3403681"/>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Star: 4 Points 8">
              <a:extLst>
                <a:ext uri="{FF2B5EF4-FFF2-40B4-BE49-F238E27FC236}">
                  <a16:creationId xmlns:a16="http://schemas.microsoft.com/office/drawing/2014/main" id="{8E168506-D65D-4267-8C9F-E9FB8BD5405B}"/>
                </a:ext>
              </a:extLst>
            </p:cNvPr>
            <p:cNvSpPr/>
            <p:nvPr/>
          </p:nvSpPr>
          <p:spPr>
            <a:xfrm>
              <a:off x="729303" y="428454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extBox 3">
              <a:extLst>
                <a:ext uri="{FF2B5EF4-FFF2-40B4-BE49-F238E27FC236}">
                  <a16:creationId xmlns:a16="http://schemas.microsoft.com/office/drawing/2014/main" id="{51B0E51A-58A5-4D7E-AB03-10997D0E3B62}"/>
                </a:ext>
              </a:extLst>
            </p:cNvPr>
            <p:cNvSpPr txBox="1"/>
            <p:nvPr/>
          </p:nvSpPr>
          <p:spPr>
            <a:xfrm>
              <a:off x="1659357" y="1818443"/>
              <a:ext cx="8300622" cy="461665"/>
            </a:xfrm>
            <a:prstGeom prst="rect">
              <a:avLst/>
            </a:prstGeom>
            <a:noFill/>
          </p:spPr>
          <p:txBody>
            <a:bodyPr wrap="square" rtlCol="0">
              <a:spAutoFit/>
            </a:bodyPr>
            <a:lstStyle/>
            <a:p>
              <a:r>
                <a:rPr lang="en-US" sz="2400">
                  <a:solidFill>
                    <a:schemeClr val="tx1">
                      <a:lumMod val="65000"/>
                      <a:lumOff val="35000"/>
                    </a:schemeClr>
                  </a:solidFill>
                </a:rPr>
                <a:t>Put yourself on mute when not taking part in discussions.</a:t>
              </a:r>
            </a:p>
          </p:txBody>
        </p:sp>
        <p:sp>
          <p:nvSpPr>
            <p:cNvPr id="11" name="TextBox 10">
              <a:extLst>
                <a:ext uri="{FF2B5EF4-FFF2-40B4-BE49-F238E27FC236}">
                  <a16:creationId xmlns:a16="http://schemas.microsoft.com/office/drawing/2014/main" id="{E2A017DA-8941-478D-A405-F0C942258276}"/>
                </a:ext>
              </a:extLst>
            </p:cNvPr>
            <p:cNvSpPr txBox="1"/>
            <p:nvPr/>
          </p:nvSpPr>
          <p:spPr>
            <a:xfrm>
              <a:off x="1659357" y="3546250"/>
              <a:ext cx="9108368" cy="461665"/>
            </a:xfrm>
            <a:prstGeom prst="rect">
              <a:avLst/>
            </a:prstGeom>
            <a:noFill/>
          </p:spPr>
          <p:txBody>
            <a:bodyPr wrap="square" rtlCol="0" anchor="t">
              <a:spAutoFit/>
            </a:bodyPr>
            <a:lstStyle/>
            <a:p>
              <a:r>
                <a:rPr lang="en-US" sz="2400">
                  <a:solidFill>
                    <a:schemeClr val="tx1">
                      <a:lumMod val="65000"/>
                      <a:lumOff val="35000"/>
                    </a:schemeClr>
                  </a:solidFill>
                </a:rPr>
                <a:t>Use "speaker mode" to help focus your attention.</a:t>
              </a:r>
              <a:endParaRPr lang="en-US" sz="2400">
                <a:solidFill>
                  <a:schemeClr val="tx1">
                    <a:lumMod val="65000"/>
                    <a:lumOff val="35000"/>
                  </a:schemeClr>
                </a:solidFill>
                <a:cs typeface="Arial"/>
              </a:endParaRPr>
            </a:p>
          </p:txBody>
        </p:sp>
        <p:sp>
          <p:nvSpPr>
            <p:cNvPr id="14" name="TextBox 13">
              <a:extLst>
                <a:ext uri="{FF2B5EF4-FFF2-40B4-BE49-F238E27FC236}">
                  <a16:creationId xmlns:a16="http://schemas.microsoft.com/office/drawing/2014/main" id="{8B1300E9-6FB3-4100-A872-50F637E39D48}"/>
                </a:ext>
              </a:extLst>
            </p:cNvPr>
            <p:cNvSpPr txBox="1"/>
            <p:nvPr/>
          </p:nvSpPr>
          <p:spPr>
            <a:xfrm>
              <a:off x="1659357" y="4309829"/>
              <a:ext cx="8300622" cy="461665"/>
            </a:xfrm>
            <a:prstGeom prst="rect">
              <a:avLst/>
            </a:prstGeom>
            <a:noFill/>
          </p:spPr>
          <p:txBody>
            <a:bodyPr wrap="square" rtlCol="0" anchor="t">
              <a:spAutoFit/>
            </a:bodyPr>
            <a:lstStyle/>
            <a:p>
              <a:r>
                <a:rPr lang="en-US" sz="2400" dirty="0">
                  <a:solidFill>
                    <a:schemeClr val="tx1">
                      <a:lumMod val="65000"/>
                      <a:lumOff val="35000"/>
                    </a:schemeClr>
                  </a:solidFill>
                </a:rPr>
                <a:t>Resist the urge to multi-task and be prepared to engage!</a:t>
              </a:r>
              <a:endParaRPr lang="en-US" dirty="0">
                <a:solidFill>
                  <a:schemeClr val="tx1">
                    <a:lumMod val="65000"/>
                    <a:lumOff val="35000"/>
                  </a:schemeClr>
                </a:solidFill>
              </a:endParaRPr>
            </a:p>
          </p:txBody>
        </p:sp>
      </p:grpSp>
      <p:sp>
        <p:nvSpPr>
          <p:cNvPr id="12" name="TextBox 11">
            <a:extLst>
              <a:ext uri="{FF2B5EF4-FFF2-40B4-BE49-F238E27FC236}">
                <a16:creationId xmlns:a16="http://schemas.microsoft.com/office/drawing/2014/main" id="{7E130265-E124-422D-A194-1C67567D1025}"/>
              </a:ext>
            </a:extLst>
          </p:cNvPr>
          <p:cNvSpPr txBox="1"/>
          <p:nvPr/>
        </p:nvSpPr>
        <p:spPr>
          <a:xfrm>
            <a:off x="2135463" y="3091375"/>
            <a:ext cx="9220128" cy="830997"/>
          </a:xfrm>
          <a:prstGeom prst="rect">
            <a:avLst/>
          </a:prstGeom>
          <a:noFill/>
        </p:spPr>
        <p:txBody>
          <a:bodyPr wrap="square" rtlCol="0">
            <a:spAutoFit/>
          </a:bodyPr>
          <a:lstStyle/>
          <a:p>
            <a:r>
              <a:rPr lang="en-US" sz="2400">
                <a:solidFill>
                  <a:schemeClr val="tx1">
                    <a:lumMod val="65000"/>
                    <a:lumOff val="35000"/>
                  </a:schemeClr>
                </a:solidFill>
              </a:rPr>
              <a:t>But please do feel free to use your camera even when not speaking.</a:t>
            </a:r>
          </a:p>
        </p:txBody>
      </p:sp>
      <p:sp>
        <p:nvSpPr>
          <p:cNvPr id="13" name="Star: 4 Points 12">
            <a:extLst>
              <a:ext uri="{FF2B5EF4-FFF2-40B4-BE49-F238E27FC236}">
                <a16:creationId xmlns:a16="http://schemas.microsoft.com/office/drawing/2014/main" id="{D9718163-46E6-465F-8C91-87F9B4537D70}"/>
              </a:ext>
            </a:extLst>
          </p:cNvPr>
          <p:cNvSpPr/>
          <p:nvPr/>
        </p:nvSpPr>
        <p:spPr>
          <a:xfrm>
            <a:off x="1205409" y="3129942"/>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988A011E-CEF8-433C-88C9-958025D40473}"/>
              </a:ext>
            </a:extLst>
          </p:cNvPr>
          <p:cNvSpPr txBox="1"/>
          <p:nvPr/>
        </p:nvSpPr>
        <p:spPr>
          <a:xfrm>
            <a:off x="2135463" y="1511065"/>
            <a:ext cx="8300622" cy="830997"/>
          </a:xfrm>
          <a:prstGeom prst="rect">
            <a:avLst/>
          </a:prstGeom>
          <a:noFill/>
        </p:spPr>
        <p:txBody>
          <a:bodyPr wrap="square" rtlCol="0" anchor="t">
            <a:spAutoFit/>
          </a:bodyPr>
          <a:lstStyle/>
          <a:p>
            <a:r>
              <a:rPr lang="en-US" sz="2400">
                <a:solidFill>
                  <a:schemeClr val="tx1">
                    <a:lumMod val="65000"/>
                    <a:lumOff val="35000"/>
                  </a:schemeClr>
                </a:solidFill>
              </a:rPr>
              <a:t>Please rename (under Participants) to have your full name and organization.</a:t>
            </a:r>
            <a:endParaRPr lang="en-US">
              <a:solidFill>
                <a:schemeClr val="tx1">
                  <a:lumMod val="65000"/>
                  <a:lumOff val="35000"/>
                </a:schemeClr>
              </a:solidFill>
            </a:endParaRPr>
          </a:p>
        </p:txBody>
      </p:sp>
      <p:sp>
        <p:nvSpPr>
          <p:cNvPr id="10" name="Star: 4 Points 9">
            <a:extLst>
              <a:ext uri="{FF2B5EF4-FFF2-40B4-BE49-F238E27FC236}">
                <a16:creationId xmlns:a16="http://schemas.microsoft.com/office/drawing/2014/main" id="{73B0C68E-0DFA-48C9-A4E8-E8BAE2BE5F31}"/>
              </a:ext>
            </a:extLst>
          </p:cNvPr>
          <p:cNvSpPr/>
          <p:nvPr/>
        </p:nvSpPr>
        <p:spPr>
          <a:xfrm>
            <a:off x="1256727" y="1565374"/>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Slide Number Placeholder 3">
            <a:extLst>
              <a:ext uri="{FF2B5EF4-FFF2-40B4-BE49-F238E27FC236}">
                <a16:creationId xmlns:a16="http://schemas.microsoft.com/office/drawing/2014/main" id="{1F81D9AA-2719-41AA-ABBD-1065EB2F833E}"/>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5" name="Picture 4" descr="photography of pathway">
            <a:extLst>
              <a:ext uri="{FF2B5EF4-FFF2-40B4-BE49-F238E27FC236}">
                <a16:creationId xmlns:a16="http://schemas.microsoft.com/office/drawing/2014/main" id="{C3E23BBE-1E0F-4F3E-BF89-E22134EAFE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235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49"/>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dirty="0"/>
              <a:t>Group discussions in breakout rooms</a:t>
            </a:r>
            <a:endParaRPr dirty="0"/>
          </a:p>
        </p:txBody>
      </p:sp>
      <p:sp>
        <p:nvSpPr>
          <p:cNvPr id="1289" name="Google Shape;1289;p49"/>
          <p:cNvSpPr txBox="1">
            <a:spLocks noGrp="1"/>
          </p:cNvSpPr>
          <p:nvPr>
            <p:ph type="body" idx="1"/>
          </p:nvPr>
        </p:nvSpPr>
        <p:spPr>
          <a:xfrm>
            <a:off x="314194" y="1952026"/>
            <a:ext cx="7075165" cy="340524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400"/>
              <a:buChar char="•"/>
            </a:pPr>
            <a:r>
              <a:rPr lang="en-GB"/>
              <a:t>We will now split into breakout rooms</a:t>
            </a:r>
            <a:endParaRPr/>
          </a:p>
          <a:p>
            <a:pPr marL="685800" lvl="1" indent="-228600" algn="l" rtl="0">
              <a:lnSpc>
                <a:spcPct val="90000"/>
              </a:lnSpc>
              <a:spcBef>
                <a:spcPts val="500"/>
              </a:spcBef>
              <a:spcAft>
                <a:spcPts val="0"/>
              </a:spcAft>
              <a:buSzPts val="2400"/>
              <a:buChar char="•"/>
            </a:pPr>
            <a:r>
              <a:rPr lang="en-GB" i="1"/>
              <a:t>3-4 people per group</a:t>
            </a:r>
            <a:endParaRPr i="1"/>
          </a:p>
          <a:p>
            <a:pPr marL="228600" lvl="0" indent="-228600" algn="l" rtl="0">
              <a:lnSpc>
                <a:spcPct val="90000"/>
              </a:lnSpc>
              <a:spcBef>
                <a:spcPts val="1000"/>
              </a:spcBef>
              <a:spcAft>
                <a:spcPts val="0"/>
              </a:spcAft>
              <a:buSzPts val="2400"/>
              <a:buChar char="•"/>
            </a:pPr>
            <a:r>
              <a:rPr lang="en-GB"/>
              <a:t>You will have </a:t>
            </a:r>
            <a:r>
              <a:rPr lang="en-GB" b="1">
                <a:solidFill>
                  <a:srgbClr val="FF0000"/>
                </a:solidFill>
              </a:rPr>
              <a:t>15’</a:t>
            </a:r>
            <a:r>
              <a:rPr lang="en-GB"/>
              <a:t> to discuss in your group</a:t>
            </a:r>
            <a:endParaRPr/>
          </a:p>
          <a:p>
            <a:pPr marL="228600" lvl="0" indent="-228600" algn="l" rtl="0">
              <a:lnSpc>
                <a:spcPct val="90000"/>
              </a:lnSpc>
              <a:spcBef>
                <a:spcPts val="1000"/>
              </a:spcBef>
              <a:spcAft>
                <a:spcPts val="0"/>
              </a:spcAft>
              <a:buSzPts val="2400"/>
              <a:buChar char="•"/>
            </a:pPr>
            <a:r>
              <a:rPr lang="en-GB"/>
              <a:t>You will be notified of the amount of time you have left</a:t>
            </a:r>
            <a:endParaRPr/>
          </a:p>
          <a:p>
            <a:pPr marL="228600" lvl="0" indent="-228600" algn="l" rtl="0">
              <a:lnSpc>
                <a:spcPct val="90000"/>
              </a:lnSpc>
              <a:spcBef>
                <a:spcPts val="1000"/>
              </a:spcBef>
              <a:spcAft>
                <a:spcPts val="0"/>
              </a:spcAft>
              <a:buSzPts val="2400"/>
              <a:buChar char="•"/>
            </a:pPr>
            <a:r>
              <a:rPr lang="en-GB"/>
              <a:t>We will then share feedback in plenary</a:t>
            </a:r>
            <a:endParaRPr/>
          </a:p>
        </p:txBody>
      </p:sp>
      <p:pic>
        <p:nvPicPr>
          <p:cNvPr id="1290" name="Google Shape;1290;p49"/>
          <p:cNvPicPr preferRelativeResize="0"/>
          <p:nvPr/>
        </p:nvPicPr>
        <p:blipFill rotWithShape="1">
          <a:blip r:embed="rId3">
            <a:alphaModFix/>
          </a:blip>
          <a:srcRect/>
          <a:stretch/>
        </p:blipFill>
        <p:spPr>
          <a:xfrm>
            <a:off x="7429501" y="1840705"/>
            <a:ext cx="4762499" cy="3176587"/>
          </a:xfrm>
          <a:prstGeom prst="rect">
            <a:avLst/>
          </a:prstGeom>
          <a:noFill/>
          <a:ln>
            <a:noFill/>
          </a:ln>
        </p:spPr>
      </p:pic>
      <p:grpSp>
        <p:nvGrpSpPr>
          <p:cNvPr id="1291" name="Google Shape;1291;p49"/>
          <p:cNvGrpSpPr/>
          <p:nvPr/>
        </p:nvGrpSpPr>
        <p:grpSpPr>
          <a:xfrm>
            <a:off x="10353368" y="125753"/>
            <a:ext cx="1749438" cy="1113112"/>
            <a:chOff x="4377630" y="3621813"/>
            <a:chExt cx="1158000" cy="963237"/>
          </a:xfrm>
        </p:grpSpPr>
        <p:sp>
          <p:nvSpPr>
            <p:cNvPr id="1292" name="Google Shape;1292;p49"/>
            <p:cNvSpPr/>
            <p:nvPr/>
          </p:nvSpPr>
          <p:spPr>
            <a:xfrm>
              <a:off x="4377631" y="3621813"/>
              <a:ext cx="1157965" cy="963237"/>
            </a:xfrm>
            <a:prstGeom prst="teardrop">
              <a:avLst>
                <a:gd name="adj" fmla="val 100000"/>
              </a:avLst>
            </a:prstGeom>
            <a:solidFill>
              <a:srgbClr val="FF66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93" name="Google Shape;1293;p49"/>
            <p:cNvSpPr txBox="1"/>
            <p:nvPr/>
          </p:nvSpPr>
          <p:spPr>
            <a:xfrm>
              <a:off x="4377630" y="3825217"/>
              <a:ext cx="1158000" cy="3338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GB" sz="1500" b="0" i="0" u="none" strike="noStrike" cap="none" dirty="0">
                  <a:solidFill>
                    <a:srgbClr val="FFFFFF"/>
                  </a:solidFill>
                  <a:latin typeface="Arial"/>
                  <a:ea typeface="Arial"/>
                  <a:cs typeface="Arial"/>
                  <a:sym typeface="Arial"/>
                </a:rPr>
                <a:t>Refer to </a:t>
              </a:r>
              <a:r>
                <a:rPr lang="en-GB" sz="1500" b="1" i="0" u="none" strike="noStrike" cap="none" dirty="0">
                  <a:solidFill>
                    <a:srgbClr val="FFFFFF"/>
                  </a:solidFill>
                  <a:latin typeface="Arial"/>
                  <a:ea typeface="Arial"/>
                  <a:cs typeface="Arial"/>
                  <a:sym typeface="Arial"/>
                </a:rPr>
                <a:t>p. </a:t>
              </a:r>
              <a:r>
                <a:rPr lang="en-GB" sz="1500" b="1" dirty="0">
                  <a:solidFill>
                    <a:srgbClr val="FFFFFF"/>
                  </a:solidFill>
                </a:rPr>
                <a:t>16</a:t>
              </a:r>
              <a:endParaRPr sz="1500" b="1"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800"/>
                <a:buFont typeface="Arial"/>
                <a:buNone/>
              </a:pPr>
              <a:r>
                <a:rPr lang="en-GB" sz="1500" b="0" i="0" u="none" strike="noStrike" cap="none" dirty="0">
                  <a:solidFill>
                    <a:srgbClr val="FFFFFF"/>
                  </a:solidFill>
                  <a:latin typeface="Arial"/>
                  <a:ea typeface="Arial"/>
                  <a:cs typeface="Arial"/>
                  <a:sym typeface="Arial"/>
                </a:rPr>
                <a:t>of the workbook</a:t>
              </a:r>
              <a:endParaRPr sz="1500" b="0" i="0" u="none" strike="noStrike" cap="none" dirty="0">
                <a:solidFill>
                  <a:schemeClr val="lt1"/>
                </a:solidFill>
                <a:latin typeface="Arial"/>
                <a:ea typeface="Arial"/>
                <a:cs typeface="Arial"/>
                <a:sym typeface="Arial"/>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233"/>
          <p:cNvSpPr txBox="1">
            <a:spLocks noGrp="1"/>
          </p:cNvSpPr>
          <p:nvPr>
            <p:ph type="title"/>
          </p:nvPr>
        </p:nvSpPr>
        <p:spPr>
          <a:xfrm>
            <a:off x="314194" y="125352"/>
            <a:ext cx="11498123" cy="8781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95959"/>
              </a:buClr>
              <a:buSzPts val="3200"/>
              <a:buFont typeface="Arial"/>
              <a:buNone/>
            </a:pPr>
            <a:r>
              <a:rPr lang="en-GB"/>
              <a:t>Share your key highlights!</a:t>
            </a:r>
            <a:endParaRPr/>
          </a:p>
        </p:txBody>
      </p:sp>
      <p:sp>
        <p:nvSpPr>
          <p:cNvPr id="1300" name="Google Shape;1300;p233"/>
          <p:cNvSpPr/>
          <p:nvPr/>
        </p:nvSpPr>
        <p:spPr>
          <a:xfrm>
            <a:off x="4258614" y="1820232"/>
            <a:ext cx="3674772" cy="3656837"/>
          </a:xfrm>
          <a:prstGeom prst="ellipse">
            <a:avLst/>
          </a:prstGeom>
          <a:solidFill>
            <a:srgbClr val="BBD1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01" name="Google Shape;1301;p233"/>
          <p:cNvSpPr txBox="1"/>
          <p:nvPr/>
        </p:nvSpPr>
        <p:spPr>
          <a:xfrm>
            <a:off x="4555261" y="2476172"/>
            <a:ext cx="3086986" cy="25853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600"/>
              <a:buFont typeface="Arial"/>
              <a:buNone/>
            </a:pPr>
            <a:r>
              <a:rPr lang="en-GB" sz="3600" b="0" i="0" u="none" strike="noStrike" cap="none">
                <a:solidFill>
                  <a:srgbClr val="FFFFFF"/>
                </a:solidFill>
                <a:latin typeface="Arial"/>
                <a:ea typeface="Arial"/>
                <a:cs typeface="Arial"/>
                <a:sym typeface="Arial"/>
              </a:rPr>
              <a:t>What key points came out from your discussions?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302" name="Google Shape;1302;p233" descr="Star"/>
          <p:cNvPicPr preferRelativeResize="0"/>
          <p:nvPr/>
        </p:nvPicPr>
        <p:blipFill rotWithShape="1">
          <a:blip r:embed="rId3">
            <a:alphaModFix/>
          </a:blip>
          <a:srcRect/>
          <a:stretch/>
        </p:blipFill>
        <p:spPr>
          <a:xfrm>
            <a:off x="11050555" y="89102"/>
            <a:ext cx="914400" cy="9144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88D02-5C3B-4F07-8E0B-143F606D39CD}"/>
              </a:ext>
            </a:extLst>
          </p:cNvPr>
          <p:cNvSpPr>
            <a:spLocks noGrp="1"/>
          </p:cNvSpPr>
          <p:nvPr>
            <p:ph type="title"/>
          </p:nvPr>
        </p:nvSpPr>
        <p:spPr/>
        <p:txBody>
          <a:bodyPr>
            <a:normAutofit fontScale="90000"/>
          </a:bodyPr>
          <a:lstStyle/>
          <a:p>
            <a:r>
              <a:rPr lang="en-US"/>
              <a:t>Example of a qualitative assessment from an SME in the fishery industry</a:t>
            </a:r>
            <a:endParaRPr lang="en-CH"/>
          </a:p>
        </p:txBody>
      </p:sp>
      <p:pic>
        <p:nvPicPr>
          <p:cNvPr id="4" name="Picture Placeholder 5" descr="case study - accounting for a better planet.pdf - Adobe Acrobat Reader DC">
            <a:extLst>
              <a:ext uri="{FF2B5EF4-FFF2-40B4-BE49-F238E27FC236}">
                <a16:creationId xmlns:a16="http://schemas.microsoft.com/office/drawing/2014/main" id="{28766C00-044B-4129-B571-2BB99E8C2D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1156404"/>
            <a:ext cx="6408357" cy="4827681"/>
          </a:xfrm>
          <a:prstGeom prst="rect">
            <a:avLst/>
          </a:prstGeom>
        </p:spPr>
      </p:pic>
      <p:pic>
        <p:nvPicPr>
          <p:cNvPr id="5" name="Picture Placeholder 5" descr="case study - accounting for a better planet.pdf - Adobe Acrobat Reader DC">
            <a:extLst>
              <a:ext uri="{FF2B5EF4-FFF2-40B4-BE49-F238E27FC236}">
                <a16:creationId xmlns:a16="http://schemas.microsoft.com/office/drawing/2014/main" id="{7DC6EFB3-C9AC-4875-88FC-1A9F90D9CB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489691" y="961688"/>
            <a:ext cx="3702309" cy="5031034"/>
          </a:xfrm>
          <a:prstGeom prst="rect">
            <a:avLst/>
          </a:prstGeom>
        </p:spPr>
      </p:pic>
      <p:sp>
        <p:nvSpPr>
          <p:cNvPr id="6" name="TextBox 5">
            <a:extLst>
              <a:ext uri="{FF2B5EF4-FFF2-40B4-BE49-F238E27FC236}">
                <a16:creationId xmlns:a16="http://schemas.microsoft.com/office/drawing/2014/main" id="{EF610931-3EF8-4348-901A-4C2198374D6D}"/>
              </a:ext>
            </a:extLst>
          </p:cNvPr>
          <p:cNvSpPr txBox="1"/>
          <p:nvPr/>
        </p:nvSpPr>
        <p:spPr>
          <a:xfrm>
            <a:off x="113012" y="6136987"/>
            <a:ext cx="4783940" cy="276999"/>
          </a:xfrm>
          <a:prstGeom prst="rect">
            <a:avLst/>
          </a:prstGeom>
          <a:noFill/>
        </p:spPr>
        <p:txBody>
          <a:bodyPr wrap="square" rtlCol="0">
            <a:spAutoFit/>
          </a:bodyPr>
          <a:lstStyle/>
          <a:p>
            <a:pPr lvl="0">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a:t>
            </a: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hlinkClick r:id="rId5"/>
              </a:rPr>
              <a:t>Accounting for a Better Planet</a:t>
            </a:r>
            <a:r>
              <a:rPr lang="en-GB" sz="1200" dirty="0">
                <a:solidFill>
                  <a:prstClr val="black">
                    <a:lumMod val="65000"/>
                    <a:lumOff val="35000"/>
                  </a:prstClr>
                </a:solidFill>
              </a:rPr>
              <a:t> - </a:t>
            </a:r>
            <a:r>
              <a:rPr lang="en-GB" sz="1200" dirty="0" err="1">
                <a:solidFill>
                  <a:prstClr val="black">
                    <a:lumMod val="65000"/>
                    <a:lumOff val="35000"/>
                  </a:prstClr>
                </a:solidFill>
                <a:hlinkClick r:id="rId6"/>
              </a:rPr>
              <a:t>Nature^Squared</a:t>
            </a:r>
            <a:r>
              <a:rPr lang="en-GB" sz="1200" dirty="0">
                <a:solidFill>
                  <a:prstClr val="black">
                    <a:lumMod val="65000"/>
                    <a:lumOff val="35000"/>
                  </a:prstClr>
                </a:solidFill>
                <a:hlinkClick r:id="rId6"/>
              </a:rPr>
              <a:t> </a:t>
            </a:r>
            <a:endPar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304690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idx="4294967295"/>
          </p:nvPr>
        </p:nvSpPr>
        <p:spPr>
          <a:xfrm>
            <a:off x="314194" y="125352"/>
            <a:ext cx="11498123" cy="878150"/>
          </a:xfrm>
        </p:spPr>
        <p:txBody>
          <a:bodyPr>
            <a:normAutofit fontScale="90000"/>
          </a:bodyPr>
          <a:lstStyle/>
          <a:p>
            <a:r>
              <a:rPr lang="en-GB" dirty="0"/>
              <a:t>Why assess your impacts &amp; dependencies? The business case</a:t>
            </a:r>
          </a:p>
        </p:txBody>
      </p:sp>
      <p:sp>
        <p:nvSpPr>
          <p:cNvPr id="3" name="TextBox 2">
            <a:extLst>
              <a:ext uri="{FF2B5EF4-FFF2-40B4-BE49-F238E27FC236}">
                <a16:creationId xmlns:a16="http://schemas.microsoft.com/office/drawing/2014/main" id="{E61DC1D7-1062-4BBE-A5B3-AECD32BC45D7}"/>
              </a:ext>
            </a:extLst>
          </p:cNvPr>
          <p:cNvSpPr txBox="1"/>
          <p:nvPr/>
        </p:nvSpPr>
        <p:spPr>
          <a:xfrm>
            <a:off x="581092" y="1380389"/>
            <a:ext cx="10834574" cy="830997"/>
          </a:xfrm>
          <a:prstGeom prst="rect">
            <a:avLst/>
          </a:prstGeom>
          <a:noFill/>
        </p:spPr>
        <p:txBody>
          <a:bodyPr wrap="square" rtlCol="0">
            <a:spAutoFit/>
          </a:bodyPr>
          <a:lstStyle/>
          <a:p>
            <a:r>
              <a:rPr lang="en-US" sz="2400">
                <a:solidFill>
                  <a:schemeClr val="tx1">
                    <a:lumMod val="65000"/>
                    <a:lumOff val="35000"/>
                  </a:schemeClr>
                </a:solidFill>
              </a:rPr>
              <a:t>Many natural capital risks and opportunities are becoming increasingly visible, and </a:t>
            </a:r>
            <a:r>
              <a:rPr lang="en-US" sz="2400" b="1">
                <a:solidFill>
                  <a:srgbClr val="23BAED"/>
                </a:solidFill>
              </a:rPr>
              <a:t>business needs a way to understand and manage these. </a:t>
            </a:r>
            <a:endParaRPr lang="en-GB" sz="2400" b="1">
              <a:solidFill>
                <a:srgbClr val="23BAED"/>
              </a:solidFill>
            </a:endParaRPr>
          </a:p>
        </p:txBody>
      </p:sp>
      <p:pic>
        <p:nvPicPr>
          <p:cNvPr id="5" name="Picture 4">
            <a:extLst>
              <a:ext uri="{FF2B5EF4-FFF2-40B4-BE49-F238E27FC236}">
                <a16:creationId xmlns:a16="http://schemas.microsoft.com/office/drawing/2014/main" id="{CDF9FA9D-6D75-43D3-84A6-23A13E183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3373" y="4741474"/>
            <a:ext cx="6945252" cy="1960034"/>
          </a:xfrm>
          <a:prstGeom prst="rect">
            <a:avLst/>
          </a:prstGeom>
        </p:spPr>
      </p:pic>
      <p:sp>
        <p:nvSpPr>
          <p:cNvPr id="4" name="Content Placeholder 2">
            <a:extLst>
              <a:ext uri="{FF2B5EF4-FFF2-40B4-BE49-F238E27FC236}">
                <a16:creationId xmlns:a16="http://schemas.microsoft.com/office/drawing/2014/main" id="{360D9752-33A3-4847-80FC-7E3F7ADE34B5}"/>
              </a:ext>
            </a:extLst>
          </p:cNvPr>
          <p:cNvSpPr>
            <a:spLocks noGrp="1"/>
          </p:cNvSpPr>
          <p:nvPr>
            <p:ph idx="4294967295"/>
          </p:nvPr>
        </p:nvSpPr>
        <p:spPr>
          <a:xfrm>
            <a:off x="581092" y="2422139"/>
            <a:ext cx="11029815" cy="2269009"/>
          </a:xfrm>
        </p:spPr>
        <p:txBody>
          <a:bodyPr numCol="2">
            <a:normAutofit lnSpcReduction="10000"/>
          </a:bodyPr>
          <a:lstStyle/>
          <a:p>
            <a:pPr>
              <a:lnSpc>
                <a:spcPct val="100000"/>
              </a:lnSpc>
              <a:buClr>
                <a:srgbClr val="BBD151"/>
              </a:buClr>
              <a:buFont typeface="Wingdings" panose="05000000000000000000" pitchFamily="2" charset="2"/>
              <a:buChar char="§"/>
            </a:pPr>
            <a:r>
              <a:rPr lang="en-GB" dirty="0"/>
              <a:t>Understand </a:t>
            </a:r>
            <a:r>
              <a:rPr lang="en-GB" b="1" dirty="0">
                <a:solidFill>
                  <a:srgbClr val="BBD151"/>
                </a:solidFill>
              </a:rPr>
              <a:t>relationships with    nature</a:t>
            </a:r>
            <a:r>
              <a:rPr lang="en-GB" dirty="0"/>
              <a:t> in a structured way</a:t>
            </a:r>
          </a:p>
          <a:p>
            <a:pPr>
              <a:lnSpc>
                <a:spcPct val="100000"/>
              </a:lnSpc>
              <a:buClr>
                <a:srgbClr val="BBD151"/>
              </a:buClr>
              <a:buFont typeface="Wingdings" panose="05000000000000000000" pitchFamily="2" charset="2"/>
              <a:buChar char="§"/>
            </a:pPr>
            <a:r>
              <a:rPr lang="en-GB" dirty="0"/>
              <a:t>Challenge your </a:t>
            </a:r>
            <a:r>
              <a:rPr lang="en-GB" b="1" dirty="0">
                <a:solidFill>
                  <a:srgbClr val="BBD151"/>
                </a:solidFill>
              </a:rPr>
              <a:t>business model</a:t>
            </a:r>
          </a:p>
          <a:p>
            <a:pPr>
              <a:lnSpc>
                <a:spcPct val="100000"/>
              </a:lnSpc>
              <a:buClr>
                <a:srgbClr val="BBD151"/>
              </a:buClr>
              <a:buFont typeface="Wingdings" panose="05000000000000000000" pitchFamily="2" charset="2"/>
              <a:buChar char="§"/>
            </a:pPr>
            <a:r>
              <a:rPr lang="en-GB" dirty="0"/>
              <a:t>Mitigate </a:t>
            </a:r>
            <a:r>
              <a:rPr lang="en-GB" b="1" dirty="0">
                <a:solidFill>
                  <a:srgbClr val="BBD151"/>
                </a:solidFill>
              </a:rPr>
              <a:t>risks</a:t>
            </a:r>
          </a:p>
          <a:p>
            <a:pPr>
              <a:lnSpc>
                <a:spcPct val="100000"/>
              </a:lnSpc>
              <a:buClr>
                <a:srgbClr val="BBD151"/>
              </a:buClr>
              <a:buFont typeface="Wingdings" panose="05000000000000000000" pitchFamily="2" charset="2"/>
              <a:buChar char="§"/>
            </a:pPr>
            <a:r>
              <a:rPr lang="en-GB" dirty="0"/>
              <a:t>Increased </a:t>
            </a:r>
            <a:r>
              <a:rPr lang="en-GB" b="1" dirty="0">
                <a:solidFill>
                  <a:srgbClr val="BBD151"/>
                </a:solidFill>
              </a:rPr>
              <a:t>competitive advantage</a:t>
            </a:r>
          </a:p>
          <a:p>
            <a:pPr>
              <a:lnSpc>
                <a:spcPct val="100000"/>
              </a:lnSpc>
              <a:buClr>
                <a:srgbClr val="BBD151"/>
              </a:buClr>
              <a:buFont typeface="Wingdings" panose="05000000000000000000" pitchFamily="2" charset="2"/>
              <a:buChar char="§"/>
            </a:pPr>
            <a:r>
              <a:rPr lang="en-GB" dirty="0"/>
              <a:t>Create </a:t>
            </a:r>
            <a:r>
              <a:rPr lang="en-GB" b="1" dirty="0">
                <a:solidFill>
                  <a:srgbClr val="BBD151"/>
                </a:solidFill>
              </a:rPr>
              <a:t>opportunities</a:t>
            </a:r>
          </a:p>
          <a:p>
            <a:pPr>
              <a:lnSpc>
                <a:spcPct val="100000"/>
              </a:lnSpc>
              <a:buClr>
                <a:srgbClr val="BBD151"/>
              </a:buClr>
              <a:buFont typeface="Wingdings" panose="05000000000000000000" pitchFamily="2" charset="2"/>
              <a:buChar char="§"/>
            </a:pPr>
            <a:r>
              <a:rPr lang="en-GB" b="1" dirty="0">
                <a:solidFill>
                  <a:srgbClr val="BBD151"/>
                </a:solidFill>
              </a:rPr>
              <a:t>Inform decisions </a:t>
            </a:r>
            <a:r>
              <a:rPr lang="en-GB" dirty="0"/>
              <a:t>that are really important to your business</a:t>
            </a:r>
          </a:p>
          <a:p>
            <a:pPr>
              <a:lnSpc>
                <a:spcPct val="100000"/>
              </a:lnSpc>
              <a:buClr>
                <a:srgbClr val="BBD151"/>
              </a:buClr>
              <a:buFont typeface="Wingdings" panose="05000000000000000000" pitchFamily="2" charset="2"/>
              <a:buChar char="§"/>
            </a:pPr>
            <a:r>
              <a:rPr lang="en-GB" dirty="0"/>
              <a:t>Access to </a:t>
            </a:r>
            <a:r>
              <a:rPr lang="en-GB" b="1" dirty="0">
                <a:solidFill>
                  <a:srgbClr val="BBD151"/>
                </a:solidFill>
              </a:rPr>
              <a:t>finance</a:t>
            </a:r>
          </a:p>
          <a:p>
            <a:pPr>
              <a:lnSpc>
                <a:spcPct val="100000"/>
              </a:lnSpc>
              <a:buClr>
                <a:srgbClr val="BBD151"/>
              </a:buClr>
              <a:buFont typeface="Wingdings" panose="05000000000000000000" pitchFamily="2" charset="2"/>
              <a:buChar char="§"/>
            </a:pPr>
            <a:r>
              <a:rPr lang="en-GB" b="1" dirty="0">
                <a:solidFill>
                  <a:srgbClr val="BBD151"/>
                </a:solidFill>
              </a:rPr>
              <a:t>Recruitment &amp; retention </a:t>
            </a:r>
            <a:r>
              <a:rPr lang="en-GB" dirty="0"/>
              <a:t>of staff</a:t>
            </a:r>
          </a:p>
        </p:txBody>
      </p:sp>
      <p:sp>
        <p:nvSpPr>
          <p:cNvPr id="7" name="Slide Number Placeholder 6">
            <a:extLst>
              <a:ext uri="{FF2B5EF4-FFF2-40B4-BE49-F238E27FC236}">
                <a16:creationId xmlns:a16="http://schemas.microsoft.com/office/drawing/2014/main" id="{B276D4E5-5E60-419A-AC0E-8BB9252ABF9D}"/>
              </a:ext>
            </a:extLst>
          </p:cNvPr>
          <p:cNvSpPr>
            <a:spLocks noGrp="1"/>
          </p:cNvSpPr>
          <p:nvPr>
            <p:ph type="sldNum" sz="quarter" idx="12"/>
          </p:nvPr>
        </p:nvSpPr>
        <p:spPr/>
        <p:txBody>
          <a:bodyPr/>
          <a:lstStyle/>
          <a:p>
            <a:fld id="{971CEC84-1649-40CE-BFF6-7286506FEA08}" type="slidenum">
              <a:rPr lang="en-GB" smtClean="0"/>
              <a:pPr/>
              <a:t>53</a:t>
            </a:fld>
            <a:endParaRPr lang="en-GB"/>
          </a:p>
        </p:txBody>
      </p:sp>
      <p:sp>
        <p:nvSpPr>
          <p:cNvPr id="6" name="Rectangle 5">
            <a:extLst>
              <a:ext uri="{FF2B5EF4-FFF2-40B4-BE49-F238E27FC236}">
                <a16:creationId xmlns:a16="http://schemas.microsoft.com/office/drawing/2014/main" id="{4B74F861-9198-4287-892A-EF9C93DF30F1}"/>
              </a:ext>
            </a:extLst>
          </p:cNvPr>
          <p:cNvSpPr/>
          <p:nvPr/>
        </p:nvSpPr>
        <p:spPr>
          <a:xfrm>
            <a:off x="4939862" y="4487914"/>
            <a:ext cx="630621" cy="49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8D75CDF7-7F78-4CE8-9336-3733F6EDD1F5}"/>
              </a:ext>
            </a:extLst>
          </p:cNvPr>
          <p:cNvSpPr txBox="1"/>
          <p:nvPr/>
        </p:nvSpPr>
        <p:spPr>
          <a:xfrm>
            <a:off x="10418138" y="5490658"/>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9" name="Teardrop 12">
            <a:extLst>
              <a:ext uri="{FF2B5EF4-FFF2-40B4-BE49-F238E27FC236}">
                <a16:creationId xmlns:a16="http://schemas.microsoft.com/office/drawing/2014/main" id="{4003AA93-C1A0-4F3D-B2A7-70A1CC4308E7}"/>
              </a:ext>
            </a:extLst>
          </p:cNvPr>
          <p:cNvSpPr/>
          <p:nvPr/>
        </p:nvSpPr>
        <p:spPr>
          <a:xfrm>
            <a:off x="10827549" y="141847"/>
            <a:ext cx="1301574" cy="117588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55FFC371-CD1A-4CFB-A982-C93DE9F036F9}"/>
              </a:ext>
            </a:extLst>
          </p:cNvPr>
          <p:cNvSpPr txBox="1"/>
          <p:nvPr/>
        </p:nvSpPr>
        <p:spPr>
          <a:xfrm>
            <a:off x="10827549" y="324049"/>
            <a:ext cx="1301574" cy="784830"/>
          </a:xfrm>
          <a:prstGeom prst="rect">
            <a:avLst/>
          </a:prstGeom>
          <a:noFill/>
        </p:spPr>
        <p:txBody>
          <a:bodyPr wrap="square" rtlCol="0">
            <a:spAutoFit/>
          </a:bodyPr>
          <a:lstStyle/>
          <a:p>
            <a:pPr algn="ctr">
              <a:defRPr/>
            </a:pPr>
            <a:r>
              <a:rPr lang="en-GB" sz="1500" dirty="0">
                <a:solidFill>
                  <a:prstClr val="white"/>
                </a:solidFill>
                <a:latin typeface="Arial"/>
              </a:rPr>
              <a:t>Refer to </a:t>
            </a:r>
            <a:br>
              <a:rPr lang="en-GB" sz="1500" dirty="0">
                <a:solidFill>
                  <a:prstClr val="white"/>
                </a:solidFill>
                <a:latin typeface="Arial"/>
              </a:rPr>
            </a:br>
            <a:r>
              <a:rPr lang="en-GB" sz="1500" b="1" dirty="0">
                <a:solidFill>
                  <a:prstClr val="white"/>
                </a:solidFill>
                <a:latin typeface="Arial"/>
              </a:rPr>
              <a:t>p. 17 </a:t>
            </a:r>
            <a:r>
              <a:rPr lang="en-GB" sz="1500" dirty="0">
                <a:solidFill>
                  <a:prstClr val="white"/>
                </a:solidFill>
                <a:latin typeface="Arial"/>
              </a:rPr>
              <a:t>of your workbook</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421543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3F44ED0-6853-4C07-B645-EBB4501FE4AE}"/>
              </a:ext>
            </a:extLst>
          </p:cNvPr>
          <p:cNvSpPr/>
          <p:nvPr/>
        </p:nvSpPr>
        <p:spPr>
          <a:xfrm>
            <a:off x="9676402" y="23675"/>
            <a:ext cx="2515598" cy="225376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Where are we in our learning objectives?</a:t>
            </a:r>
          </a:p>
        </p:txBody>
      </p:sp>
      <p:sp>
        <p:nvSpPr>
          <p:cNvPr id="7" name="Rectangle 6">
            <a:extLst>
              <a:ext uri="{FF2B5EF4-FFF2-40B4-BE49-F238E27FC236}">
                <a16:creationId xmlns:a16="http://schemas.microsoft.com/office/drawing/2014/main" id="{0EEC0ED0-5232-4CD6-9C4D-3160D24722AA}"/>
              </a:ext>
            </a:extLst>
          </p:cNvPr>
          <p:cNvSpPr/>
          <p:nvPr/>
        </p:nvSpPr>
        <p:spPr>
          <a:xfrm>
            <a:off x="1160318" y="2320159"/>
            <a:ext cx="9745807" cy="3655616"/>
          </a:xfrm>
          <a:prstGeom prst="rect">
            <a:avLst/>
          </a:prstGeom>
          <a:ln>
            <a:noFill/>
          </a:ln>
        </p:spPr>
        <p:txBody>
          <a:bodyPr wrap="square">
            <a:spAutoFit/>
          </a:bodyPr>
          <a:lstStyle/>
          <a:p>
            <a:pPr marR="0" lvl="0" algn="l" defTabSz="914400" rtl="0" eaLnBrk="1" fontAlgn="auto" latinLnBrk="0" hangingPunct="1">
              <a:lnSpc>
                <a:spcPct val="150000"/>
              </a:lnSpc>
              <a:spcBef>
                <a:spcPts val="0"/>
              </a:spcBef>
              <a:spcAft>
                <a:spcPts val="1200"/>
              </a:spcAft>
              <a:buClr>
                <a:srgbClr val="23BAED"/>
              </a:buClr>
              <a:buSzTx/>
              <a:tabLst/>
              <a:defRPr/>
            </a:pP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Demonstrated an </a:t>
            </a:r>
            <a:r>
              <a:rPr kumimoji="0" lang="en-GB" sz="2400" b="1" i="0" u="none" strike="noStrike" kern="1200" cap="none" spc="0" normalizeH="0" baseline="0" noProof="0" dirty="0">
                <a:ln>
                  <a:noFill/>
                </a:ln>
                <a:solidFill>
                  <a:srgbClr val="23BAED"/>
                </a:solidFill>
                <a:effectLst/>
                <a:uLnTx/>
                <a:uFillTx/>
                <a:latin typeface="Arial"/>
                <a:ea typeface="+mn-ea"/>
                <a:cs typeface="+mn-cs"/>
              </a:rPr>
              <a:t>understanding of natural capital</a:t>
            </a:r>
            <a:r>
              <a:rPr kumimoji="0" lang="en-GB" sz="2400" b="0" i="0" u="none" strike="noStrike" kern="1200" cap="none" spc="0" normalizeH="0" baseline="0" noProof="0" dirty="0">
                <a:ln>
                  <a:noFill/>
                </a:ln>
                <a:solidFill>
                  <a:prstClr val="black"/>
                </a:solidFill>
                <a:effectLst/>
                <a:uLnTx/>
                <a:uFillTx/>
                <a:latin typeface="Arial"/>
                <a:ea typeface="+mn-ea"/>
                <a:cs typeface="+mn-cs"/>
              </a:rPr>
              <a:t>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its </a:t>
            </a:r>
            <a:r>
              <a:rPr kumimoji="0" lang="en-GB" sz="2400" b="1" i="0" u="none" strike="noStrike" kern="1200" cap="none" spc="0" normalizeH="0" baseline="0" noProof="0" dirty="0">
                <a:ln>
                  <a:noFill/>
                </a:ln>
                <a:solidFill>
                  <a:srgbClr val="23BAED"/>
                </a:solidFill>
                <a:effectLst/>
                <a:uLnTx/>
                <a:uFillTx/>
                <a:latin typeface="Arial"/>
                <a:ea typeface="+mn-ea"/>
                <a:cs typeface="+mn-cs"/>
              </a:rPr>
              <a:t>linkages with business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decision-making and risk management,</a:t>
            </a:r>
          </a:p>
          <a:p>
            <a:pPr marR="0" lvl="0" algn="l" defTabSz="914400" rtl="0" eaLnBrk="1" fontAlgn="auto" latinLnBrk="0" hangingPunct="1">
              <a:lnSpc>
                <a:spcPct val="150000"/>
              </a:lnSpc>
              <a:spcBef>
                <a:spcPts val="0"/>
              </a:spcBef>
              <a:spcAft>
                <a:spcPts val="1200"/>
              </a:spcAft>
              <a:buClr>
                <a:srgbClr val="23BAED"/>
              </a:buClr>
              <a:buSzTx/>
              <a:tabLst/>
              <a:defRPr/>
            </a:pPr>
            <a:r>
              <a:rPr lang="en-GB" sz="2400" dirty="0">
                <a:solidFill>
                  <a:prstClr val="black">
                    <a:lumMod val="65000"/>
                    <a:lumOff val="35000"/>
                  </a:prstClr>
                </a:solidFill>
                <a:latin typeface="Arial"/>
              </a:rPr>
              <a:t>Identified natural capital </a:t>
            </a:r>
            <a:r>
              <a:rPr lang="en-GB" sz="2400" b="1" dirty="0">
                <a:solidFill>
                  <a:srgbClr val="23BAED"/>
                </a:solidFill>
                <a:latin typeface="Arial"/>
              </a:rPr>
              <a:t>impacts &amp; dependencies </a:t>
            </a:r>
            <a:r>
              <a:rPr lang="en-GB" sz="2400" dirty="0">
                <a:solidFill>
                  <a:prstClr val="black">
                    <a:lumMod val="65000"/>
                    <a:lumOff val="35000"/>
                  </a:prstClr>
                </a:solidFill>
                <a:latin typeface="Arial"/>
              </a:rPr>
              <a:t>as well as </a:t>
            </a:r>
            <a:r>
              <a:rPr lang="en-GB" sz="2400" b="1" dirty="0">
                <a:solidFill>
                  <a:srgbClr val="23BAED"/>
                </a:solidFill>
                <a:latin typeface="Arial"/>
              </a:rPr>
              <a:t>risks &amp; opportunities</a:t>
            </a:r>
            <a:r>
              <a:rPr lang="en-GB" sz="2400" b="1" dirty="0">
                <a:solidFill>
                  <a:schemeClr val="accent1">
                    <a:lumMod val="60000"/>
                    <a:lumOff val="40000"/>
                  </a:schemeClr>
                </a:solidFill>
                <a:latin typeface="Arial"/>
              </a:rPr>
              <a:t> </a:t>
            </a:r>
            <a:r>
              <a:rPr lang="en-GB" sz="2400" dirty="0">
                <a:solidFill>
                  <a:prstClr val="black">
                    <a:lumMod val="65000"/>
                    <a:lumOff val="35000"/>
                  </a:prstClr>
                </a:solidFill>
                <a:latin typeface="Arial"/>
              </a:rPr>
              <a:t>and related these to your respective business context,</a:t>
            </a:r>
          </a:p>
          <a:p>
            <a:pPr marL="342900" marR="0" lvl="0" indent="-342900" algn="l" defTabSz="914400" rtl="0" eaLnBrk="1" fontAlgn="auto" latinLnBrk="0" hangingPunct="1">
              <a:lnSpc>
                <a:spcPct val="150000"/>
              </a:lnSpc>
              <a:spcBef>
                <a:spcPts val="0"/>
              </a:spcBef>
              <a:spcAft>
                <a:spcPts val="600"/>
              </a:spcAft>
              <a:buClr>
                <a:srgbClr val="23BAED"/>
              </a:buClr>
              <a:buSzTx/>
              <a:buFont typeface="Wingdings" panose="05000000000000000000" pitchFamily="2" charset="2"/>
              <a:buChar char="v"/>
              <a:tabLst/>
              <a:defRPr/>
            </a:pPr>
            <a:r>
              <a:rPr lang="en-GB" sz="2400" dirty="0">
                <a:solidFill>
                  <a:prstClr val="black">
                    <a:lumMod val="65000"/>
                    <a:lumOff val="35000"/>
                  </a:prstClr>
                </a:solidFill>
                <a:latin typeface="Arial"/>
              </a:rPr>
              <a:t>Familiarized ourselves with a few </a:t>
            </a:r>
            <a:r>
              <a:rPr lang="en-GB" sz="2400" b="1" dirty="0">
                <a:solidFill>
                  <a:srgbClr val="23BAED"/>
                </a:solidFill>
                <a:latin typeface="Arial"/>
              </a:rPr>
              <a:t>key approaches and tools</a:t>
            </a:r>
            <a:r>
              <a:rPr lang="en-GB" sz="2400" dirty="0">
                <a:solidFill>
                  <a:prstClr val="black">
                    <a:lumMod val="65000"/>
                    <a:lumOff val="35000"/>
                  </a:prstClr>
                </a:solidFill>
                <a:latin typeface="Arial"/>
              </a:rPr>
              <a:t> to integrating natural capital into business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6" name="Graphic 5" descr="Checkmark">
            <a:extLst>
              <a:ext uri="{FF2B5EF4-FFF2-40B4-BE49-F238E27FC236}">
                <a16:creationId xmlns:a16="http://schemas.microsoft.com/office/drawing/2014/main" id="{B6547D97-4EC0-4031-AE85-19502E840A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094" y="2489353"/>
            <a:ext cx="537015" cy="537015"/>
          </a:xfrm>
          <a:prstGeom prst="rect">
            <a:avLst/>
          </a:prstGeom>
        </p:spPr>
      </p:pic>
      <p:pic>
        <p:nvPicPr>
          <p:cNvPr id="9" name="Graphic 8" descr="Checkmark">
            <a:extLst>
              <a:ext uri="{FF2B5EF4-FFF2-40B4-BE49-F238E27FC236}">
                <a16:creationId xmlns:a16="http://schemas.microsoft.com/office/drawing/2014/main" id="{194C829A-5F3B-48B7-B6C8-B3546268A2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094" y="3712017"/>
            <a:ext cx="537015" cy="537015"/>
          </a:xfrm>
          <a:prstGeom prst="rect">
            <a:avLst/>
          </a:prstGeom>
        </p:spPr>
      </p:pic>
      <p:sp>
        <p:nvSpPr>
          <p:cNvPr id="3" name="TextBox 2">
            <a:extLst>
              <a:ext uri="{FF2B5EF4-FFF2-40B4-BE49-F238E27FC236}">
                <a16:creationId xmlns:a16="http://schemas.microsoft.com/office/drawing/2014/main" id="{883EBDFD-7D21-4731-B5E5-83BF9226208B}"/>
              </a:ext>
            </a:extLst>
          </p:cNvPr>
          <p:cNvSpPr txBox="1"/>
          <p:nvPr/>
        </p:nvSpPr>
        <p:spPr>
          <a:xfrm>
            <a:off x="796636" y="1515669"/>
            <a:ext cx="4561840" cy="461665"/>
          </a:xfrm>
          <a:prstGeom prst="rect">
            <a:avLst/>
          </a:prstGeom>
          <a:noFill/>
        </p:spPr>
        <p:txBody>
          <a:bodyPr wrap="square" rtlCol="0">
            <a:spAutoFit/>
          </a:bodyPr>
          <a:lstStyle/>
          <a:p>
            <a:r>
              <a:rPr lang="en-US" sz="2400">
                <a:solidFill>
                  <a:prstClr val="black">
                    <a:lumMod val="65000"/>
                    <a:lumOff val="35000"/>
                  </a:prstClr>
                </a:solidFill>
                <a:latin typeface="Arial"/>
              </a:rPr>
              <a:t>So far, we have:</a:t>
            </a:r>
            <a:endParaRPr lang="en-CH" sz="2400">
              <a:solidFill>
                <a:prstClr val="black">
                  <a:lumMod val="65000"/>
                  <a:lumOff val="35000"/>
                </a:prstClr>
              </a:solidFill>
              <a:latin typeface="Arial"/>
            </a:endParaRPr>
          </a:p>
        </p:txBody>
      </p:sp>
    </p:spTree>
    <p:extLst>
      <p:ext uri="{BB962C8B-B14F-4D97-AF65-F5344CB8AC3E}">
        <p14:creationId xmlns:p14="http://schemas.microsoft.com/office/powerpoint/2010/main" val="9152942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D3049D-350F-4AC5-924A-E22E153C625A}"/>
              </a:ext>
            </a:extLst>
          </p:cNvPr>
          <p:cNvPicPr>
            <a:picLocks noChangeAspect="1"/>
          </p:cNvPicPr>
          <p:nvPr/>
        </p:nvPicPr>
        <p:blipFill rotWithShape="1">
          <a:blip r:embed="rId3">
            <a:extLst>
              <a:ext uri="{28A0092B-C50C-407E-A947-70E740481C1C}">
                <a14:useLocalDpi xmlns:a14="http://schemas.microsoft.com/office/drawing/2010/main" val="0"/>
              </a:ext>
            </a:extLst>
          </a:blip>
          <a:srcRect t="48483" b="14017"/>
          <a:stretch/>
        </p:blipFill>
        <p:spPr>
          <a:xfrm>
            <a:off x="0" y="1"/>
            <a:ext cx="12192000" cy="6858000"/>
          </a:xfrm>
          <a:prstGeom prst="rect">
            <a:avLst/>
          </a:prstGeom>
        </p:spPr>
      </p:pic>
      <p:grpSp>
        <p:nvGrpSpPr>
          <p:cNvPr id="4" name="Group 3">
            <a:extLst>
              <a:ext uri="{FF2B5EF4-FFF2-40B4-BE49-F238E27FC236}">
                <a16:creationId xmlns:a16="http://schemas.microsoft.com/office/drawing/2014/main" id="{3C0C13B7-8D9F-40A8-8628-F3DFEF8A1220}"/>
              </a:ext>
            </a:extLst>
          </p:cNvPr>
          <p:cNvGrpSpPr/>
          <p:nvPr/>
        </p:nvGrpSpPr>
        <p:grpSpPr>
          <a:xfrm>
            <a:off x="9058939" y="1435396"/>
            <a:ext cx="1648047" cy="1584251"/>
            <a:chOff x="9133367" y="1520456"/>
            <a:chExt cx="1648047" cy="1584251"/>
          </a:xfrm>
        </p:grpSpPr>
        <p:sp>
          <p:nvSpPr>
            <p:cNvPr id="2" name="TextBox 1">
              <a:extLst>
                <a:ext uri="{FF2B5EF4-FFF2-40B4-BE49-F238E27FC236}">
                  <a16:creationId xmlns:a16="http://schemas.microsoft.com/office/drawing/2014/main" id="{B718A317-1A87-4FC3-B09B-5870194250C0}"/>
                </a:ext>
              </a:extLst>
            </p:cNvPr>
            <p:cNvSpPr txBox="1"/>
            <p:nvPr/>
          </p:nvSpPr>
          <p:spPr>
            <a:xfrm>
              <a:off x="9357744" y="1803200"/>
              <a:ext cx="1343926" cy="1015663"/>
            </a:xfrm>
            <a:prstGeom prst="rect">
              <a:avLst/>
            </a:prstGeom>
            <a:noFill/>
          </p:spPr>
          <p:txBody>
            <a:bodyPr wrap="square" rtlCol="0">
              <a:spAutoFit/>
            </a:bodyPr>
            <a:lstStyle/>
            <a:p>
              <a:r>
                <a:rPr lang="en-GB" sz="6000" b="1" dirty="0">
                  <a:solidFill>
                    <a:schemeClr val="bg1"/>
                  </a:solidFill>
                </a:rPr>
                <a:t>10’</a:t>
              </a:r>
            </a:p>
          </p:txBody>
        </p:sp>
        <p:sp>
          <p:nvSpPr>
            <p:cNvPr id="3" name="Oval 2">
              <a:extLst>
                <a:ext uri="{FF2B5EF4-FFF2-40B4-BE49-F238E27FC236}">
                  <a16:creationId xmlns:a16="http://schemas.microsoft.com/office/drawing/2014/main" id="{50F4147E-2371-4E43-A47E-D8A3BE742CE3}"/>
                </a:ext>
              </a:extLst>
            </p:cNvPr>
            <p:cNvSpPr/>
            <p:nvPr/>
          </p:nvSpPr>
          <p:spPr>
            <a:xfrm>
              <a:off x="9133367" y="1520456"/>
              <a:ext cx="1648047" cy="15842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7603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Agenda – 2 hour training</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1054304516"/>
              </p:ext>
            </p:extLst>
          </p:nvPr>
        </p:nvGraphicFramePr>
        <p:xfrm>
          <a:off x="726633" y="1386031"/>
          <a:ext cx="10959960" cy="3917261"/>
        </p:xfrm>
        <a:graphic>
          <a:graphicData uri="http://schemas.openxmlformats.org/drawingml/2006/table">
            <a:tbl>
              <a:tblPr firstRow="1" bandRow="1">
                <a:tableStyleId>{5FD0F851-EC5A-4D38-B0AD-8093EC10F338}</a:tableStyleId>
              </a:tblPr>
              <a:tblGrid>
                <a:gridCol w="1270532">
                  <a:extLst>
                    <a:ext uri="{9D8B030D-6E8A-4147-A177-3AD203B41FA5}">
                      <a16:colId xmlns:a16="http://schemas.microsoft.com/office/drawing/2014/main" val="1023688113"/>
                    </a:ext>
                  </a:extLst>
                </a:gridCol>
                <a:gridCol w="9689428">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(xxx)</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dirty="0"/>
                        <a:t>Session</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nl-NL"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kern="1200" dirty="0">
                          <a:solidFill>
                            <a:schemeClr val="tx1">
                              <a:lumMod val="65000"/>
                              <a:lumOff val="35000"/>
                            </a:schemeClr>
                          </a:solidFill>
                          <a:latin typeface="+mn-lt"/>
                          <a:ea typeface="+mn-ea"/>
                          <a:cs typeface="+mn-cs"/>
                          <a:sym typeface="Arial"/>
                        </a:rPr>
                        <a:t>Harmonizing approaches </a:t>
                      </a:r>
                      <a:r>
                        <a:rPr lang="en-US" sz="1600" b="0" kern="1200" dirty="0">
                          <a:solidFill>
                            <a:schemeClr val="tx1">
                              <a:lumMod val="65000"/>
                              <a:lumOff val="35000"/>
                            </a:schemeClr>
                          </a:solidFill>
                          <a:latin typeface="+mn-lt"/>
                          <a:ea typeface="+mn-ea"/>
                          <a:cs typeface="+mn-cs"/>
                          <a:sym typeface="Arial"/>
                        </a:rPr>
                        <a:t>– The Natural Capital Protocol &amp; linkages with other key concepts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0010390"/>
                  </a:ext>
                </a:extLst>
              </a:tr>
              <a:tr h="353086">
                <a:tc>
                  <a:txBody>
                    <a:bodyPr/>
                    <a:lstStyle/>
                    <a:p>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kern="1200" dirty="0">
                          <a:solidFill>
                            <a:schemeClr val="tx1">
                              <a:lumMod val="65000"/>
                              <a:lumOff val="35000"/>
                            </a:schemeClr>
                          </a:solidFill>
                          <a:latin typeface="+mn-lt"/>
                          <a:ea typeface="+mn-ea"/>
                          <a:cs typeface="+mn-cs"/>
                          <a:sym typeface="Arial"/>
                        </a:rPr>
                        <a:t>Setting the scene </a:t>
                      </a:r>
                      <a:r>
                        <a:rPr lang="en-US" sz="1600" u="none" strike="noStrike" cap="none" dirty="0">
                          <a:solidFill>
                            <a:srgbClr val="595959"/>
                          </a:solidFill>
                          <a:latin typeface="+mn-lt"/>
                          <a:ea typeface="Arial"/>
                          <a:cs typeface="Arial"/>
                          <a:sym typeface="Arial"/>
                        </a:rPr>
                        <a:t>– The challenges ahead &amp; keeping momentum</a:t>
                      </a:r>
                      <a:endParaRPr lang="en-US" sz="1600" b="1" u="none" strike="noStrike" cap="none" dirty="0">
                        <a:solidFill>
                          <a:srgbClr val="595959"/>
                        </a:solidFill>
                        <a:latin typeface="+mn-lt"/>
                        <a:ea typeface="Arial"/>
                        <a:cs typeface="Arial"/>
                        <a:sym typeface="Aria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86401">
                <a:tc>
                  <a:txBody>
                    <a:bodyPr/>
                    <a:lstStyle/>
                    <a:p>
                      <a:r>
                        <a:rPr lang="nl-NL"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What is natural capital </a:t>
                      </a:r>
                      <a:r>
                        <a:rPr lang="en-US" sz="1600" b="0" kern="1200" dirty="0">
                          <a:solidFill>
                            <a:schemeClr val="tx1">
                              <a:lumMod val="65000"/>
                              <a:lumOff val="35000"/>
                            </a:schemeClr>
                          </a:solidFill>
                          <a:latin typeface="+mn-lt"/>
                          <a:ea typeface="+mn-ea"/>
                          <a:cs typeface="+mn-cs"/>
                        </a:rPr>
                        <a:t>–</a:t>
                      </a:r>
                      <a:r>
                        <a:rPr lang="en-US" sz="1600" b="1" kern="1200" dirty="0">
                          <a:solidFill>
                            <a:schemeClr val="tx1">
                              <a:lumMod val="65000"/>
                              <a:lumOff val="35000"/>
                            </a:schemeClr>
                          </a:solidFill>
                          <a:latin typeface="+mn-lt"/>
                          <a:ea typeface="+mn-ea"/>
                          <a:cs typeface="+mn-cs"/>
                        </a:rPr>
                        <a:t> </a:t>
                      </a:r>
                      <a:r>
                        <a:rPr lang="en-GB" sz="1600" b="0" u="none" strike="noStrike" cap="none" dirty="0">
                          <a:solidFill>
                            <a:srgbClr val="595959"/>
                          </a:solidFill>
                          <a:latin typeface="+mn-lt"/>
                          <a:ea typeface="Arial"/>
                          <a:cs typeface="Arial"/>
                          <a:sym typeface="Arial"/>
                        </a:rPr>
                        <a:t>Introduction to the concept &amp; the business case</a:t>
                      </a:r>
                      <a:endParaRPr lang="en-US"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467145"/>
                  </a:ext>
                </a:extLst>
              </a:tr>
              <a:tr h="353086">
                <a:tc>
                  <a:txBody>
                    <a:bodyPr/>
                    <a:lstStyle/>
                    <a:p>
                      <a:r>
                        <a:rPr lang="en-US" sz="1600" kern="1200" dirty="0">
                          <a:solidFill>
                            <a:schemeClr val="tx1">
                              <a:lumMod val="65000"/>
                              <a:lumOff val="35000"/>
                            </a:schemeClr>
                          </a:solidFill>
                          <a:latin typeface="+mn-lt"/>
                          <a:ea typeface="+mn-ea"/>
                          <a:cs typeface="+mn-cs"/>
                        </a:rPr>
                        <a:t>25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dirty="0">
                          <a:solidFill>
                            <a:schemeClr val="tx1">
                              <a:lumMod val="65000"/>
                              <a:lumOff val="35000"/>
                            </a:schemeClr>
                          </a:solidFill>
                          <a:latin typeface="+mn-lt"/>
                          <a:ea typeface="+mn-ea"/>
                          <a:cs typeface="+mn-cs"/>
                        </a:rPr>
                        <a:t>Group discussion </a:t>
                      </a:r>
                      <a:r>
                        <a:rPr lang="en-US" sz="1600" kern="1200" dirty="0">
                          <a:solidFill>
                            <a:schemeClr val="tx1">
                              <a:lumMod val="65000"/>
                              <a:lumOff val="35000"/>
                            </a:schemeClr>
                          </a:solidFill>
                          <a:latin typeface="+mn-lt"/>
                          <a:ea typeface="+mn-ea"/>
                          <a:cs typeface="+mn-cs"/>
                        </a:rPr>
                        <a:t>– Natural capital impacts &amp; dependencies</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337033"/>
                  </a:ext>
                </a:extLst>
              </a:tr>
              <a:tr h="353086">
                <a:tc>
                  <a:txBody>
                    <a:bodyPr/>
                    <a:lstStyle/>
                    <a:p>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i="0" u="none" strike="noStrike" kern="1200" cap="none" dirty="0">
                          <a:solidFill>
                            <a:srgbClr val="23BAED"/>
                          </a:solidFill>
                          <a:latin typeface="Arial"/>
                          <a:ea typeface="+mn-ea"/>
                          <a:cs typeface="Arial"/>
                        </a:rPr>
                        <a:t>How can business apply natural capital </a:t>
                      </a:r>
                      <a:r>
                        <a:rPr lang="en-US" sz="1600" b="1" kern="1200" dirty="0">
                          <a:solidFill>
                            <a:schemeClr val="tx1">
                              <a:lumMod val="65000"/>
                              <a:lumOff val="35000"/>
                            </a:schemeClr>
                          </a:solidFill>
                          <a:latin typeface="+mn-lt"/>
                          <a:ea typeface="+mn-ea"/>
                          <a:cs typeface="+mn-cs"/>
                        </a:rPr>
                        <a:t>– </a:t>
                      </a:r>
                      <a:r>
                        <a:rPr lang="en-US" sz="1600" b="0" kern="1200" dirty="0">
                          <a:solidFill>
                            <a:schemeClr val="tx1">
                              <a:lumMod val="65000"/>
                              <a:lumOff val="35000"/>
                            </a:schemeClr>
                          </a:solidFill>
                          <a:latin typeface="+mn-lt"/>
                          <a:ea typeface="+mn-ea"/>
                          <a:cs typeface="+mn-cs"/>
                        </a:rPr>
                        <a:t>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First step of a natural capital assessment –</a:t>
                      </a:r>
                      <a:r>
                        <a:rPr lang="en-US" sz="1600" b="0" kern="1200" dirty="0">
                          <a:solidFill>
                            <a:schemeClr val="tx1">
                              <a:lumMod val="65000"/>
                              <a:lumOff val="35000"/>
                            </a:schemeClr>
                          </a:solidFill>
                          <a:latin typeface="+mn-lt"/>
                          <a:ea typeface="+mn-ea"/>
                          <a:cs typeface="+mn-cs"/>
                        </a:rPr>
                        <a:t> Setting an objective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Case study presentation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8904661"/>
                  </a:ext>
                </a:extLst>
              </a:tr>
              <a:tr h="353086">
                <a:tc>
                  <a:txBody>
                    <a:bodyPr/>
                    <a:lstStyle/>
                    <a:p>
                      <a:r>
                        <a:rPr lang="en-US"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bl>
          </a:graphicData>
        </a:graphic>
      </p:graphicFrame>
      <p:sp>
        <p:nvSpPr>
          <p:cNvPr id="3" name="TextBox 2">
            <a:extLst>
              <a:ext uri="{FF2B5EF4-FFF2-40B4-BE49-F238E27FC236}">
                <a16:creationId xmlns:a16="http://schemas.microsoft.com/office/drawing/2014/main" id="{894F30FC-F6B3-490C-A244-BB9B2D2C4734}"/>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8" name="Slide Number Placeholder 3">
            <a:extLst>
              <a:ext uri="{FF2B5EF4-FFF2-40B4-BE49-F238E27FC236}">
                <a16:creationId xmlns:a16="http://schemas.microsoft.com/office/drawing/2014/main" id="{47D44FCF-EDCD-40E1-AE6E-A1C6DB372023}"/>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92968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07D6D3-D3E0-4520-83DD-B8D72A3B6889}"/>
              </a:ext>
            </a:extLst>
          </p:cNvPr>
          <p:cNvPicPr>
            <a:picLocks noChangeAspect="1"/>
          </p:cNvPicPr>
          <p:nvPr/>
        </p:nvPicPr>
        <p:blipFill rotWithShape="1">
          <a:blip r:embed="rId3"/>
          <a:srcRect t="1" r="23762" b="8642"/>
          <a:stretch/>
        </p:blipFill>
        <p:spPr>
          <a:xfrm>
            <a:off x="4567193" y="821067"/>
            <a:ext cx="7624808" cy="6036933"/>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433971"/>
            <a:ext cx="5547292" cy="5490396"/>
          </a:xfrm>
          <a:prstGeom prst="rect">
            <a:avLst/>
          </a:prstGeom>
        </p:spPr>
      </p:pic>
      <p:sp>
        <p:nvSpPr>
          <p:cNvPr id="2" name="Title 1"/>
          <p:cNvSpPr>
            <a:spLocks noGrp="1"/>
          </p:cNvSpPr>
          <p:nvPr>
            <p:ph type="ctrTitle"/>
          </p:nvPr>
        </p:nvSpPr>
        <p:spPr>
          <a:xfrm>
            <a:off x="346889" y="2509008"/>
            <a:ext cx="4600892" cy="1603794"/>
          </a:xfrm>
        </p:spPr>
        <p:txBody>
          <a:bodyPr>
            <a:normAutofit/>
          </a:bodyPr>
          <a:lstStyle/>
          <a:p>
            <a:pPr algn="l"/>
            <a:r>
              <a:rPr lang="en-GB" sz="3600" b="1" dirty="0">
                <a:solidFill>
                  <a:srgbClr val="23BAED"/>
                </a:solidFill>
              </a:rPr>
              <a:t>How can business apply natural capital</a:t>
            </a:r>
            <a:endParaRPr lang="en-GB" sz="3200" b="1" dirty="0">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
        <p:nvSpPr>
          <p:cNvPr id="8" name="Title 1">
            <a:extLst>
              <a:ext uri="{FF2B5EF4-FFF2-40B4-BE49-F238E27FC236}">
                <a16:creationId xmlns:a16="http://schemas.microsoft.com/office/drawing/2014/main" id="{692C7918-020F-472E-8506-7129DCE2D3F2}"/>
              </a:ext>
            </a:extLst>
          </p:cNvPr>
          <p:cNvSpPr txBox="1">
            <a:spLocks/>
          </p:cNvSpPr>
          <p:nvPr/>
        </p:nvSpPr>
        <p:spPr>
          <a:xfrm>
            <a:off x="346889" y="4419260"/>
            <a:ext cx="4600892" cy="8310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lumMod val="65000"/>
                    <a:lumOff val="35000"/>
                  </a:schemeClr>
                </a:solidFill>
                <a:latin typeface="+mj-lt"/>
                <a:ea typeface="+mj-ea"/>
                <a:cs typeface="+mj-cs"/>
              </a:defRPr>
            </a:lvl1pPr>
          </a:lstStyle>
          <a:p>
            <a:pPr algn="l"/>
            <a:r>
              <a:rPr lang="en-GB" sz="2800" b="1" i="1" dirty="0">
                <a:solidFill>
                  <a:srgbClr val="23BAED"/>
                </a:solidFill>
              </a:rPr>
              <a:t>A brief overview </a:t>
            </a:r>
            <a:endParaRPr lang="en-GB" sz="2400" b="1" i="1" dirty="0">
              <a:solidFill>
                <a:srgbClr val="23BAED"/>
              </a:solidFill>
            </a:endParaRPr>
          </a:p>
        </p:txBody>
      </p:sp>
    </p:spTree>
    <p:extLst>
      <p:ext uri="{BB962C8B-B14F-4D97-AF65-F5344CB8AC3E}">
        <p14:creationId xmlns:p14="http://schemas.microsoft.com/office/powerpoint/2010/main" val="2399121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1A10-6E82-49A3-A648-9C2A7674579D}"/>
              </a:ext>
            </a:extLst>
          </p:cNvPr>
          <p:cNvSpPr>
            <a:spLocks noGrp="1"/>
          </p:cNvSpPr>
          <p:nvPr>
            <p:ph type="title"/>
          </p:nvPr>
        </p:nvSpPr>
        <p:spPr>
          <a:noFill/>
        </p:spPr>
        <p:txBody>
          <a:bodyPr/>
          <a:lstStyle/>
          <a:p>
            <a:r>
              <a:rPr lang="en-US" dirty="0"/>
              <a:t>Business application</a:t>
            </a:r>
            <a:endParaRPr lang="en-CH" dirty="0"/>
          </a:p>
        </p:txBody>
      </p:sp>
      <p:sp>
        <p:nvSpPr>
          <p:cNvPr id="3" name="Content Placeholder 2">
            <a:extLst>
              <a:ext uri="{FF2B5EF4-FFF2-40B4-BE49-F238E27FC236}">
                <a16:creationId xmlns:a16="http://schemas.microsoft.com/office/drawing/2014/main" id="{5D7BB06E-8295-4EEE-A630-6BFC94F66F3F}"/>
              </a:ext>
            </a:extLst>
          </p:cNvPr>
          <p:cNvSpPr>
            <a:spLocks noGrp="1"/>
          </p:cNvSpPr>
          <p:nvPr>
            <p:ph idx="1"/>
          </p:nvPr>
        </p:nvSpPr>
        <p:spPr>
          <a:xfrm>
            <a:off x="185608" y="1380259"/>
            <a:ext cx="10045467" cy="721881"/>
          </a:xfrm>
        </p:spPr>
        <p:txBody>
          <a:bodyPr>
            <a:normAutofit lnSpcReduction="10000"/>
          </a:bodyPr>
          <a:lstStyle/>
          <a:p>
            <a:pPr marL="0" indent="0">
              <a:buNone/>
            </a:pPr>
            <a:r>
              <a:rPr lang="en-US"/>
              <a:t>Natural capital </a:t>
            </a:r>
            <a:r>
              <a:rPr lang="en-US" b="1">
                <a:solidFill>
                  <a:srgbClr val="BBD151"/>
                </a:solidFill>
              </a:rPr>
              <a:t>information</a:t>
            </a:r>
            <a:r>
              <a:rPr lang="en-US"/>
              <a:t> can be used in plenty of ways. You need to decide what information you need and how it will be used. </a:t>
            </a:r>
            <a:endParaRPr lang="en-CH"/>
          </a:p>
        </p:txBody>
      </p:sp>
      <p:sp>
        <p:nvSpPr>
          <p:cNvPr id="6" name="Slide Number Placeholder 5">
            <a:extLst>
              <a:ext uri="{FF2B5EF4-FFF2-40B4-BE49-F238E27FC236}">
                <a16:creationId xmlns:a16="http://schemas.microsoft.com/office/drawing/2014/main" id="{510CE5AE-DCBC-804F-BD07-43C66F17FCDA}"/>
              </a:ext>
            </a:extLst>
          </p:cNvPr>
          <p:cNvSpPr>
            <a:spLocks noGrp="1"/>
          </p:cNvSpPr>
          <p:nvPr>
            <p:ph type="sldNum" sz="quarter" idx="12"/>
          </p:nvPr>
        </p:nvSpPr>
        <p:spPr/>
        <p:txBody>
          <a:bodyPr/>
          <a:lstStyle/>
          <a:p>
            <a:fld id="{971CEC84-1649-40CE-BFF6-7286506FEA08}" type="slidenum">
              <a:rPr lang="en-GB" smtClean="0"/>
              <a:pPr/>
              <a:t>58</a:t>
            </a:fld>
            <a:endParaRPr lang="en-GB"/>
          </a:p>
        </p:txBody>
      </p:sp>
      <p:graphicFrame>
        <p:nvGraphicFramePr>
          <p:cNvPr id="16" name="Table 11">
            <a:extLst>
              <a:ext uri="{FF2B5EF4-FFF2-40B4-BE49-F238E27FC236}">
                <a16:creationId xmlns:a16="http://schemas.microsoft.com/office/drawing/2014/main" id="{BC06EEA6-1698-4989-B64F-1E1A3DF88E40}"/>
              </a:ext>
            </a:extLst>
          </p:cNvPr>
          <p:cNvGraphicFramePr>
            <a:graphicFrameLocks noGrp="1"/>
          </p:cNvGraphicFramePr>
          <p:nvPr>
            <p:extLst>
              <p:ext uri="{D42A27DB-BD31-4B8C-83A1-F6EECF244321}">
                <p14:modId xmlns:p14="http://schemas.microsoft.com/office/powerpoint/2010/main" val="3929618950"/>
              </p:ext>
            </p:extLst>
          </p:nvPr>
        </p:nvGraphicFramePr>
        <p:xfrm>
          <a:off x="185607" y="2102141"/>
          <a:ext cx="11222621" cy="3849755"/>
        </p:xfrm>
        <a:graphic>
          <a:graphicData uri="http://schemas.openxmlformats.org/drawingml/2006/table">
            <a:tbl>
              <a:tblPr firstRow="1" bandRow="1">
                <a:tableStyleId>{BC89EF96-8CEA-46FF-86C4-4CE0E7609802}</a:tableStyleId>
              </a:tblPr>
              <a:tblGrid>
                <a:gridCol w="11222621">
                  <a:extLst>
                    <a:ext uri="{9D8B030D-6E8A-4147-A177-3AD203B41FA5}">
                      <a16:colId xmlns:a16="http://schemas.microsoft.com/office/drawing/2014/main" val="2429539457"/>
                    </a:ext>
                  </a:extLst>
                </a:gridCol>
              </a:tblGrid>
              <a:tr h="574532">
                <a:tc>
                  <a:txBody>
                    <a:bodyPr/>
                    <a:lstStyle/>
                    <a:p>
                      <a:pPr algn="ctr"/>
                      <a:r>
                        <a:rPr lang="en-US" sz="2000" b="1" dirty="0">
                          <a:solidFill>
                            <a:schemeClr val="tx1">
                              <a:lumMod val="65000"/>
                              <a:lumOff val="35000"/>
                            </a:schemeClr>
                          </a:solidFill>
                        </a:rPr>
                        <a:t>Potential Business Applications </a:t>
                      </a:r>
                      <a:endParaRPr lang="en-CH" sz="2000" b="1" dirty="0">
                        <a:solidFill>
                          <a:schemeClr val="tx1">
                            <a:lumMod val="65000"/>
                            <a:lumOff val="35000"/>
                          </a:schemeClr>
                        </a:solidFill>
                      </a:endParaRPr>
                    </a:p>
                  </a:txBody>
                  <a:tcPr marT="45721" marB="45721" anchor="ctr"/>
                </a:tc>
                <a:extLst>
                  <a:ext uri="{0D108BD9-81ED-4DB2-BD59-A6C34878D82A}">
                    <a16:rowId xmlns:a16="http://schemas.microsoft.com/office/drawing/2014/main" val="1644615665"/>
                  </a:ext>
                </a:extLst>
              </a:tr>
              <a:tr h="710939">
                <a:tc>
                  <a:txBody>
                    <a:bodyPr/>
                    <a:lstStyle/>
                    <a:p>
                      <a:r>
                        <a:rPr lang="en-US" sz="2200" dirty="0">
                          <a:solidFill>
                            <a:schemeClr val="tx1">
                              <a:lumMod val="65000"/>
                              <a:lumOff val="35000"/>
                            </a:schemeClr>
                          </a:solidFill>
                        </a:rPr>
                        <a:t>Assess risks and opportunities for the company or a department (new options for ecological product development, the risk associated with increased water stress, etc.)</a:t>
                      </a:r>
                      <a:endParaRPr lang="en-CH" sz="2200" dirty="0">
                        <a:solidFill>
                          <a:schemeClr val="tx1">
                            <a:lumMod val="65000"/>
                            <a:lumOff val="35000"/>
                          </a:schemeClr>
                        </a:solidFill>
                      </a:endParaRPr>
                    </a:p>
                  </a:txBody>
                  <a:tcPr marT="45721" marB="45721" anchor="ctr"/>
                </a:tc>
                <a:extLst>
                  <a:ext uri="{0D108BD9-81ED-4DB2-BD59-A6C34878D82A}">
                    <a16:rowId xmlns:a16="http://schemas.microsoft.com/office/drawing/2014/main" val="1000605826"/>
                  </a:ext>
                </a:extLst>
              </a:tr>
              <a:tr h="465748">
                <a:tc>
                  <a:txBody>
                    <a:bodyPr/>
                    <a:lstStyle/>
                    <a:p>
                      <a:r>
                        <a:rPr lang="en-US" sz="2200">
                          <a:solidFill>
                            <a:schemeClr val="tx1">
                              <a:lumMod val="65000"/>
                              <a:lumOff val="35000"/>
                            </a:schemeClr>
                          </a:solidFill>
                        </a:rPr>
                        <a:t>Compare options e.g. choosing between flood solutions </a:t>
                      </a:r>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2687481232"/>
                  </a:ext>
                </a:extLst>
              </a:tr>
              <a:tr h="710939">
                <a:tc>
                  <a:txBody>
                    <a:bodyPr/>
                    <a:lstStyle/>
                    <a:p>
                      <a:r>
                        <a:rPr lang="en-US" sz="2200">
                          <a:solidFill>
                            <a:schemeClr val="tx1">
                              <a:lumMod val="65000"/>
                              <a:lumOff val="35000"/>
                            </a:schemeClr>
                          </a:solidFill>
                        </a:rPr>
                        <a:t>Assess impacts on stakeholders, how are nearby communities impacted by different factory policies</a:t>
                      </a:r>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2332023089"/>
                  </a:ext>
                </a:extLst>
              </a:tr>
              <a:tr h="574532">
                <a:tc>
                  <a:txBody>
                    <a:bodyPr/>
                    <a:lstStyle/>
                    <a:p>
                      <a:r>
                        <a:rPr lang="en-US" sz="2200">
                          <a:solidFill>
                            <a:schemeClr val="tx1">
                              <a:lumMod val="65000"/>
                              <a:lumOff val="35000"/>
                            </a:schemeClr>
                          </a:solidFill>
                        </a:rPr>
                        <a:t>Estimate total value and/or net impact</a:t>
                      </a:r>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2980589562"/>
                  </a:ext>
                </a:extLst>
              </a:tr>
              <a:tr h="71093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200">
                          <a:solidFill>
                            <a:schemeClr val="tx1">
                              <a:lumMod val="65000"/>
                              <a:lumOff val="35000"/>
                            </a:schemeClr>
                          </a:solidFill>
                        </a:rPr>
                        <a:t>Communicate internally or externally </a:t>
                      </a:r>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3971318738"/>
                  </a:ext>
                </a:extLst>
              </a:tr>
            </a:tbl>
          </a:graphicData>
        </a:graphic>
      </p:graphicFrame>
      <p:sp>
        <p:nvSpPr>
          <p:cNvPr id="4" name="TextBox 3">
            <a:extLst>
              <a:ext uri="{FF2B5EF4-FFF2-40B4-BE49-F238E27FC236}">
                <a16:creationId xmlns:a16="http://schemas.microsoft.com/office/drawing/2014/main" id="{F51ABC6E-85BC-4CBB-B5F6-A9AA92CD656D}"/>
              </a:ext>
            </a:extLst>
          </p:cNvPr>
          <p:cNvSpPr txBox="1"/>
          <p:nvPr/>
        </p:nvSpPr>
        <p:spPr>
          <a:xfrm>
            <a:off x="9375582" y="6169723"/>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9" name="Teardrop 4">
            <a:extLst>
              <a:ext uri="{FF2B5EF4-FFF2-40B4-BE49-F238E27FC236}">
                <a16:creationId xmlns:a16="http://schemas.microsoft.com/office/drawing/2014/main" id="{E1B47DB5-7D12-4118-AB02-69D817D73BAF}"/>
              </a:ext>
            </a:extLst>
          </p:cNvPr>
          <p:cNvSpPr/>
          <p:nvPr/>
        </p:nvSpPr>
        <p:spPr>
          <a:xfrm>
            <a:off x="10111574" y="125351"/>
            <a:ext cx="1949986" cy="164660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7">
            <a:extLst>
              <a:ext uri="{FF2B5EF4-FFF2-40B4-BE49-F238E27FC236}">
                <a16:creationId xmlns:a16="http://schemas.microsoft.com/office/drawing/2014/main" id="{808C1BF1-AA76-4788-8CC8-B076713FD2D8}"/>
              </a:ext>
            </a:extLst>
          </p:cNvPr>
          <p:cNvSpPr txBox="1"/>
          <p:nvPr/>
        </p:nvSpPr>
        <p:spPr>
          <a:xfrm>
            <a:off x="10316021" y="325405"/>
            <a:ext cx="1660593"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lang="en-GB" sz="1500" b="1" dirty="0">
                <a:solidFill>
                  <a:prstClr val="white"/>
                </a:solidFill>
                <a:latin typeface="Arial"/>
              </a:rPr>
              <a:t>p. 18 </a:t>
            </a:r>
            <a:r>
              <a:rPr lang="en-GB" sz="1500" dirty="0">
                <a:solidFill>
                  <a:prstClr val="white"/>
                </a:solidFill>
                <a:latin typeface="Arial"/>
              </a:rPr>
              <a:t>of your workbook &amp;</a:t>
            </a:r>
            <a:r>
              <a:rPr lang="en-GB" sz="1500" b="1" dirty="0">
                <a:solidFill>
                  <a:prstClr val="white"/>
                </a:solidFill>
                <a:latin typeface="Arial"/>
              </a:rPr>
              <a:t> p</a:t>
            </a:r>
            <a:r>
              <a:rPr kumimoji="0" lang="en-GB" sz="1500" b="1" i="0" u="none" strike="noStrike" kern="1200" cap="none" spc="0" normalizeH="0" baseline="0" noProof="0" dirty="0">
                <a:ln>
                  <a:noFill/>
                </a:ln>
                <a:solidFill>
                  <a:prstClr val="white"/>
                </a:solidFill>
                <a:effectLst/>
                <a:uLnTx/>
                <a:uFillTx/>
                <a:latin typeface="Arial"/>
                <a:ea typeface="+mn-ea"/>
                <a:cs typeface="+mn-cs"/>
              </a:rPr>
              <a:t>. 20 </a:t>
            </a:r>
            <a:r>
              <a:rPr lang="en-GB" sz="1500" dirty="0">
                <a:solidFill>
                  <a:prstClr val="white"/>
                </a:solidFill>
                <a:latin typeface="Arial"/>
              </a:rPr>
              <a:t>in the </a:t>
            </a:r>
            <a:r>
              <a:rPr lang="en-GB" sz="1500" dirty="0">
                <a:solidFill>
                  <a:schemeClr val="bg1"/>
                </a:solidFill>
                <a:hlinkClick r:id="rId3">
                  <a:extLst>
                    <a:ext uri="{A12FA001-AC4F-418D-AE19-62706E023703}">
                      <ahyp:hlinkClr xmlns:ahyp="http://schemas.microsoft.com/office/drawing/2018/hyperlinkcolor" val="tx"/>
                    </a:ext>
                  </a:extLst>
                </a:hlinkClick>
              </a:rPr>
              <a:t>Natural Capital Protocol</a:t>
            </a:r>
            <a:endParaRPr kumimoji="0" lang="en-GB" sz="150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736585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a:xfrm>
            <a:off x="314194" y="125352"/>
            <a:ext cx="9330161" cy="878150"/>
          </a:xfrm>
        </p:spPr>
        <p:txBody>
          <a:bodyPr>
            <a:normAutofit fontScale="90000"/>
          </a:bodyPr>
          <a:lstStyle/>
          <a:p>
            <a:r>
              <a:rPr lang="en-GB"/>
              <a:t>Overview of current assessments in the F&amp;B sector</a:t>
            </a:r>
          </a:p>
        </p:txBody>
      </p:sp>
      <p:graphicFrame>
        <p:nvGraphicFramePr>
          <p:cNvPr id="4" name="Chart 3">
            <a:extLst>
              <a:ext uri="{FF2B5EF4-FFF2-40B4-BE49-F238E27FC236}">
                <a16:creationId xmlns:a16="http://schemas.microsoft.com/office/drawing/2014/main" id="{175BF86E-1A2A-4404-92DF-DF93C4496B91}"/>
              </a:ext>
            </a:extLst>
          </p:cNvPr>
          <p:cNvGraphicFramePr>
            <a:graphicFrameLocks/>
          </p:cNvGraphicFramePr>
          <p:nvPr/>
        </p:nvGraphicFramePr>
        <p:xfrm>
          <a:off x="570820" y="1917373"/>
          <a:ext cx="5067000" cy="35231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DDF018E7-22FE-4497-9033-6F841D51024A}"/>
              </a:ext>
            </a:extLst>
          </p:cNvPr>
          <p:cNvGraphicFramePr>
            <a:graphicFrameLocks/>
          </p:cNvGraphicFramePr>
          <p:nvPr/>
        </p:nvGraphicFramePr>
        <p:xfrm>
          <a:off x="6554182" y="1917373"/>
          <a:ext cx="5067546" cy="3523182"/>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2">
            <a:extLst>
              <a:ext uri="{FF2B5EF4-FFF2-40B4-BE49-F238E27FC236}">
                <a16:creationId xmlns:a16="http://schemas.microsoft.com/office/drawing/2014/main" id="{BEAC8630-EC50-4ED7-B7FE-F4019B72E142}"/>
              </a:ext>
            </a:extLst>
          </p:cNvPr>
          <p:cNvSpPr>
            <a:spLocks noGrp="1"/>
          </p:cNvSpPr>
          <p:nvPr>
            <p:ph idx="1"/>
          </p:nvPr>
        </p:nvSpPr>
        <p:spPr>
          <a:xfrm>
            <a:off x="2362319" y="5276652"/>
            <a:ext cx="1484001" cy="203278"/>
          </a:xfrm>
        </p:spPr>
        <p:txBody>
          <a:bodyPr>
            <a:noAutofit/>
          </a:bodyPr>
          <a:lstStyle/>
          <a:p>
            <a:pPr marL="0" indent="0">
              <a:buNone/>
            </a:pPr>
            <a:r>
              <a:rPr lang="en-GB" sz="1800" b="1"/>
              <a:t>NC or SHC</a:t>
            </a:r>
            <a:endParaRPr lang="en-US" sz="1800" b="1"/>
          </a:p>
        </p:txBody>
      </p:sp>
      <p:sp>
        <p:nvSpPr>
          <p:cNvPr id="10" name="Content Placeholder 2">
            <a:extLst>
              <a:ext uri="{FF2B5EF4-FFF2-40B4-BE49-F238E27FC236}">
                <a16:creationId xmlns:a16="http://schemas.microsoft.com/office/drawing/2014/main" id="{EEFCACFE-C17F-4782-98C4-AFC095F9EB6D}"/>
              </a:ext>
            </a:extLst>
          </p:cNvPr>
          <p:cNvSpPr txBox="1">
            <a:spLocks/>
          </p:cNvSpPr>
          <p:nvPr/>
        </p:nvSpPr>
        <p:spPr>
          <a:xfrm>
            <a:off x="7968640" y="5276652"/>
            <a:ext cx="2237244" cy="2457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GB" sz="1800" b="1" i="0" u="none" strike="noStrike" kern="1200" cap="none" spc="0" normalizeH="0" baseline="0" noProof="0">
                <a:ln>
                  <a:noFill/>
                </a:ln>
                <a:solidFill>
                  <a:prstClr val="black">
                    <a:lumMod val="65000"/>
                    <a:lumOff val="35000"/>
                  </a:prstClr>
                </a:solidFill>
                <a:effectLst/>
                <a:uLnTx/>
                <a:uFillTx/>
                <a:latin typeface="Arial"/>
                <a:ea typeface="+mn-ea"/>
                <a:cs typeface="+mn-cs"/>
              </a:rPr>
              <a:t>Organization type</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Slide Number Placeholder 3">
            <a:extLst>
              <a:ext uri="{FF2B5EF4-FFF2-40B4-BE49-F238E27FC236}">
                <a16:creationId xmlns:a16="http://schemas.microsoft.com/office/drawing/2014/main" id="{F56E9DC5-DE4B-4390-BA0E-117C6CF8BC30}"/>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CA76F1C3-7F0D-4798-B3A2-866170999B93}"/>
              </a:ext>
            </a:extLst>
          </p:cNvPr>
          <p:cNvPicPr>
            <a:picLocks noChangeAspect="1"/>
          </p:cNvPicPr>
          <p:nvPr/>
        </p:nvPicPr>
        <p:blipFill>
          <a:blip r:embed="rId5"/>
          <a:stretch>
            <a:fillRect/>
          </a:stretch>
        </p:blipFill>
        <p:spPr>
          <a:xfrm>
            <a:off x="9644356" y="125352"/>
            <a:ext cx="1563086" cy="901483"/>
          </a:xfrm>
          <a:prstGeom prst="rect">
            <a:avLst/>
          </a:prstGeom>
        </p:spPr>
      </p:pic>
      <p:sp>
        <p:nvSpPr>
          <p:cNvPr id="3" name="Rectangle 2">
            <a:extLst>
              <a:ext uri="{FF2B5EF4-FFF2-40B4-BE49-F238E27FC236}">
                <a16:creationId xmlns:a16="http://schemas.microsoft.com/office/drawing/2014/main" id="{3BB8C1DD-4321-4CD1-98B2-89A99C8255F4}"/>
              </a:ext>
            </a:extLst>
          </p:cNvPr>
          <p:cNvSpPr/>
          <p:nvPr/>
        </p:nvSpPr>
        <p:spPr>
          <a:xfrm>
            <a:off x="118862" y="1406158"/>
            <a:ext cx="11202080" cy="4234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15" name="Chart 14">
            <a:extLst>
              <a:ext uri="{FF2B5EF4-FFF2-40B4-BE49-F238E27FC236}">
                <a16:creationId xmlns:a16="http://schemas.microsoft.com/office/drawing/2014/main" id="{1421682A-3912-42DA-A448-EF8B6AF2CD9C}"/>
              </a:ext>
            </a:extLst>
          </p:cNvPr>
          <p:cNvGraphicFramePr>
            <a:graphicFrameLocks/>
          </p:cNvGraphicFramePr>
          <p:nvPr/>
        </p:nvGraphicFramePr>
        <p:xfrm>
          <a:off x="733064" y="1935946"/>
          <a:ext cx="4761861" cy="352318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a:extLst>
              <a:ext uri="{FF2B5EF4-FFF2-40B4-BE49-F238E27FC236}">
                <a16:creationId xmlns:a16="http://schemas.microsoft.com/office/drawing/2014/main" id="{FB6A3A0C-5853-448C-B5C9-CA08189E7C0B}"/>
              </a:ext>
            </a:extLst>
          </p:cNvPr>
          <p:cNvGraphicFramePr>
            <a:graphicFrameLocks/>
          </p:cNvGraphicFramePr>
          <p:nvPr/>
        </p:nvGraphicFramePr>
        <p:xfrm>
          <a:off x="5944878" y="1928661"/>
          <a:ext cx="6247122" cy="3523181"/>
        </p:xfrm>
        <a:graphic>
          <a:graphicData uri="http://schemas.openxmlformats.org/drawingml/2006/chart">
            <c:chart xmlns:c="http://schemas.openxmlformats.org/drawingml/2006/chart" xmlns:r="http://schemas.openxmlformats.org/officeDocument/2006/relationships" r:id="rId7"/>
          </a:graphicData>
        </a:graphic>
      </p:graphicFrame>
      <p:sp>
        <p:nvSpPr>
          <p:cNvPr id="20" name="Content Placeholder 2">
            <a:extLst>
              <a:ext uri="{FF2B5EF4-FFF2-40B4-BE49-F238E27FC236}">
                <a16:creationId xmlns:a16="http://schemas.microsoft.com/office/drawing/2014/main" id="{EEB193BD-C907-45D2-826D-83CB07FE647F}"/>
              </a:ext>
            </a:extLst>
          </p:cNvPr>
          <p:cNvSpPr txBox="1">
            <a:spLocks/>
          </p:cNvSpPr>
          <p:nvPr/>
        </p:nvSpPr>
        <p:spPr>
          <a:xfrm>
            <a:off x="1368177" y="5319682"/>
            <a:ext cx="3587428" cy="580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GB" sz="1800" b="1" i="0" u="none" strike="noStrike" kern="1200" cap="none" spc="0" normalizeH="0" baseline="0" noProof="0">
                <a:ln>
                  <a:noFill/>
                </a:ln>
                <a:solidFill>
                  <a:prstClr val="black">
                    <a:lumMod val="65000"/>
                    <a:lumOff val="35000"/>
                  </a:prstClr>
                </a:solidFill>
                <a:effectLst/>
                <a:uLnTx/>
                <a:uFillTx/>
                <a:latin typeface="Arial"/>
                <a:ea typeface="+mn-ea"/>
                <a:cs typeface="+mn-cs"/>
              </a:rPr>
              <a:t>Natural Capital or Multi-capital</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1" name="Content Placeholder 2">
            <a:extLst>
              <a:ext uri="{FF2B5EF4-FFF2-40B4-BE49-F238E27FC236}">
                <a16:creationId xmlns:a16="http://schemas.microsoft.com/office/drawing/2014/main" id="{97D632F4-E49E-476D-9727-1C63998A2321}"/>
              </a:ext>
            </a:extLst>
          </p:cNvPr>
          <p:cNvSpPr txBox="1">
            <a:spLocks/>
          </p:cNvSpPr>
          <p:nvPr/>
        </p:nvSpPr>
        <p:spPr>
          <a:xfrm>
            <a:off x="7977349" y="5313976"/>
            <a:ext cx="2237244" cy="2457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GB" sz="1800" b="1" i="0" u="none" strike="noStrike" kern="1200" cap="none" spc="0" normalizeH="0" baseline="0" noProof="0">
                <a:ln>
                  <a:noFill/>
                </a:ln>
                <a:solidFill>
                  <a:prstClr val="black">
                    <a:lumMod val="65000"/>
                    <a:lumOff val="35000"/>
                  </a:prstClr>
                </a:solidFill>
                <a:effectLst/>
                <a:uLnTx/>
                <a:uFillTx/>
                <a:latin typeface="Arial"/>
                <a:ea typeface="+mn-ea"/>
                <a:cs typeface="+mn-cs"/>
              </a:rPr>
              <a:t>Organization type</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extBox 4">
            <a:extLst>
              <a:ext uri="{FF2B5EF4-FFF2-40B4-BE49-F238E27FC236}">
                <a16:creationId xmlns:a16="http://schemas.microsoft.com/office/drawing/2014/main" id="{CBCB4A09-028E-4759-9F7E-E30090D1AAD8}"/>
              </a:ext>
            </a:extLst>
          </p:cNvPr>
          <p:cNvSpPr txBox="1"/>
          <p:nvPr/>
        </p:nvSpPr>
        <p:spPr>
          <a:xfrm>
            <a:off x="5494925" y="5635733"/>
            <a:ext cx="2054225" cy="276999"/>
          </a:xfrm>
          <a:prstGeom prst="rect">
            <a:avLst/>
          </a:prstGeom>
          <a:noFill/>
        </p:spPr>
        <p:txBody>
          <a:bodyPr wrap="square">
            <a:spAutoFit/>
          </a:bodyPr>
          <a:lstStyle/>
          <a:p>
            <a:r>
              <a:rPr lang="en-GB" sz="1200" i="1">
                <a:solidFill>
                  <a:prstClr val="black">
                    <a:lumMod val="65000"/>
                    <a:lumOff val="35000"/>
                  </a:prstClr>
                </a:solidFill>
                <a:latin typeface="Arial"/>
              </a:rPr>
              <a:t>Total of 19 assessments</a:t>
            </a:r>
          </a:p>
        </p:txBody>
      </p:sp>
    </p:spTree>
    <p:extLst>
      <p:ext uri="{BB962C8B-B14F-4D97-AF65-F5344CB8AC3E}">
        <p14:creationId xmlns:p14="http://schemas.microsoft.com/office/powerpoint/2010/main" val="68917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15" grpId="0">
        <p:bldAsOne/>
      </p:bldGraphic>
      <p:bldGraphic spid="17" grpId="0">
        <p:bldAsOne/>
      </p:bldGraphic>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D7C7-B16D-4ED3-B1A5-59C2B0C9F524}"/>
              </a:ext>
            </a:extLst>
          </p:cNvPr>
          <p:cNvSpPr>
            <a:spLocks noGrp="1"/>
          </p:cNvSpPr>
          <p:nvPr>
            <p:ph type="title"/>
          </p:nvPr>
        </p:nvSpPr>
        <p:spPr/>
        <p:txBody>
          <a:bodyPr/>
          <a:lstStyle/>
          <a:p>
            <a:r>
              <a:rPr lang="en-US"/>
              <a:t>A few “house rules” – in person training</a:t>
            </a:r>
            <a:endParaRPr lang="en-CH"/>
          </a:p>
        </p:txBody>
      </p:sp>
      <p:pic>
        <p:nvPicPr>
          <p:cNvPr id="15" name="Picture 4" descr="photography of pathway">
            <a:extLst>
              <a:ext uri="{FF2B5EF4-FFF2-40B4-BE49-F238E27FC236}">
                <a16:creationId xmlns:a16="http://schemas.microsoft.com/office/drawing/2014/main" id="{1420F450-6533-48DA-A794-2189892BA5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456D005F-12E2-4494-A82E-58DC3400ED29}"/>
              </a:ext>
            </a:extLst>
          </p:cNvPr>
          <p:cNvGrpSpPr/>
          <p:nvPr/>
        </p:nvGrpSpPr>
        <p:grpSpPr>
          <a:xfrm>
            <a:off x="1007693" y="1397959"/>
            <a:ext cx="10176619" cy="4417086"/>
            <a:chOff x="1111141" y="1982131"/>
            <a:chExt cx="10176619" cy="4417085"/>
          </a:xfrm>
        </p:grpSpPr>
        <p:grpSp>
          <p:nvGrpSpPr>
            <p:cNvPr id="19" name="Group 18">
              <a:extLst>
                <a:ext uri="{FF2B5EF4-FFF2-40B4-BE49-F238E27FC236}">
                  <a16:creationId xmlns:a16="http://schemas.microsoft.com/office/drawing/2014/main" id="{D2AF7B70-C8C7-42D4-82AE-F432CA8C2BA1}"/>
                </a:ext>
              </a:extLst>
            </p:cNvPr>
            <p:cNvGrpSpPr/>
            <p:nvPr/>
          </p:nvGrpSpPr>
          <p:grpSpPr>
            <a:xfrm>
              <a:off x="1111141" y="2801977"/>
              <a:ext cx="10176619" cy="575242"/>
              <a:chOff x="1111141" y="2801977"/>
              <a:chExt cx="10176619" cy="575242"/>
            </a:xfrm>
          </p:grpSpPr>
          <p:sp>
            <p:nvSpPr>
              <p:cNvPr id="12" name="TextBox 11">
                <a:extLst>
                  <a:ext uri="{FF2B5EF4-FFF2-40B4-BE49-F238E27FC236}">
                    <a16:creationId xmlns:a16="http://schemas.microsoft.com/office/drawing/2014/main" id="{7E130265-E124-422D-A194-1C67567D1025}"/>
                  </a:ext>
                </a:extLst>
              </p:cNvPr>
              <p:cNvSpPr txBox="1"/>
              <p:nvPr/>
            </p:nvSpPr>
            <p:spPr>
              <a:xfrm>
                <a:off x="2067632" y="2915554"/>
                <a:ext cx="9220128" cy="461665"/>
              </a:xfrm>
              <a:prstGeom prst="rect">
                <a:avLst/>
              </a:prstGeom>
              <a:noFill/>
            </p:spPr>
            <p:txBody>
              <a:bodyPr wrap="square" rtlCol="0" anchor="t">
                <a:spAutoFit/>
              </a:bodyPr>
              <a:lstStyle/>
              <a:p>
                <a:r>
                  <a:rPr lang="en-GB" sz="2400" dirty="0">
                    <a:solidFill>
                      <a:schemeClr val="tx1">
                        <a:lumMod val="65000"/>
                        <a:lumOff val="35000"/>
                      </a:schemeClr>
                    </a:solidFill>
                  </a:rPr>
                  <a:t>Chatham house rules will apply.</a:t>
                </a:r>
              </a:p>
            </p:txBody>
          </p:sp>
          <p:sp>
            <p:nvSpPr>
              <p:cNvPr id="13" name="Star: 4 Points 12">
                <a:extLst>
                  <a:ext uri="{FF2B5EF4-FFF2-40B4-BE49-F238E27FC236}">
                    <a16:creationId xmlns:a16="http://schemas.microsoft.com/office/drawing/2014/main" id="{D9718163-46E6-465F-8C91-87F9B4537D70}"/>
                  </a:ext>
                </a:extLst>
              </p:cNvPr>
              <p:cNvSpPr/>
              <p:nvPr/>
            </p:nvSpPr>
            <p:spPr>
              <a:xfrm>
                <a:off x="1111141" y="280197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10" name="Group 9">
              <a:extLst>
                <a:ext uri="{FF2B5EF4-FFF2-40B4-BE49-F238E27FC236}">
                  <a16:creationId xmlns:a16="http://schemas.microsoft.com/office/drawing/2014/main" id="{9AB66EA7-476C-49E6-A6F4-150C6CB8CE69}"/>
                </a:ext>
              </a:extLst>
            </p:cNvPr>
            <p:cNvGrpSpPr/>
            <p:nvPr/>
          </p:nvGrpSpPr>
          <p:grpSpPr>
            <a:xfrm>
              <a:off x="1111141" y="1982131"/>
              <a:ext cx="10064859" cy="4417085"/>
              <a:chOff x="1111141" y="2047880"/>
              <a:chExt cx="10064859" cy="4417085"/>
            </a:xfrm>
          </p:grpSpPr>
          <p:grpSp>
            <p:nvGrpSpPr>
              <p:cNvPr id="5" name="Group 4">
                <a:extLst>
                  <a:ext uri="{FF2B5EF4-FFF2-40B4-BE49-F238E27FC236}">
                    <a16:creationId xmlns:a16="http://schemas.microsoft.com/office/drawing/2014/main" id="{ABA6AC54-CF6E-4DCD-83DC-5308BEBD7F54}"/>
                  </a:ext>
                </a:extLst>
              </p:cNvPr>
              <p:cNvGrpSpPr/>
              <p:nvPr/>
            </p:nvGrpSpPr>
            <p:grpSpPr>
              <a:xfrm>
                <a:off x="1111141" y="2047880"/>
                <a:ext cx="10064859" cy="3382778"/>
                <a:chOff x="729303" y="1763989"/>
                <a:chExt cx="10064859" cy="3382778"/>
              </a:xfrm>
            </p:grpSpPr>
            <p:sp>
              <p:nvSpPr>
                <p:cNvPr id="7" name="Star: 4 Points 6">
                  <a:extLst>
                    <a:ext uri="{FF2B5EF4-FFF2-40B4-BE49-F238E27FC236}">
                      <a16:creationId xmlns:a16="http://schemas.microsoft.com/office/drawing/2014/main" id="{5D1F180D-1C81-44A6-A294-6D26377F190B}"/>
                    </a:ext>
                  </a:extLst>
                </p:cNvPr>
                <p:cNvSpPr/>
                <p:nvPr/>
              </p:nvSpPr>
              <p:spPr>
                <a:xfrm>
                  <a:off x="729303" y="176398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8" name="Star: 4 Points 7">
                  <a:extLst>
                    <a:ext uri="{FF2B5EF4-FFF2-40B4-BE49-F238E27FC236}">
                      <a16:creationId xmlns:a16="http://schemas.microsoft.com/office/drawing/2014/main" id="{4D33D042-47C2-4BD5-B56B-29D914283EE2}"/>
                    </a:ext>
                  </a:extLst>
                </p:cNvPr>
                <p:cNvSpPr/>
                <p:nvPr/>
              </p:nvSpPr>
              <p:spPr>
                <a:xfrm>
                  <a:off x="729303" y="3403681"/>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Star: 4 Points 8">
                  <a:extLst>
                    <a:ext uri="{FF2B5EF4-FFF2-40B4-BE49-F238E27FC236}">
                      <a16:creationId xmlns:a16="http://schemas.microsoft.com/office/drawing/2014/main" id="{8E168506-D65D-4267-8C9F-E9FB8BD5405B}"/>
                    </a:ext>
                  </a:extLst>
                </p:cNvPr>
                <p:cNvSpPr/>
                <p:nvPr/>
              </p:nvSpPr>
              <p:spPr>
                <a:xfrm>
                  <a:off x="729303" y="428454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 name="TextBox 3">
                  <a:extLst>
                    <a:ext uri="{FF2B5EF4-FFF2-40B4-BE49-F238E27FC236}">
                      <a16:creationId xmlns:a16="http://schemas.microsoft.com/office/drawing/2014/main" id="{51B0E51A-58A5-4D7E-AB03-10997D0E3B62}"/>
                    </a:ext>
                  </a:extLst>
                </p:cNvPr>
                <p:cNvSpPr txBox="1"/>
                <p:nvPr/>
              </p:nvSpPr>
              <p:spPr>
                <a:xfrm>
                  <a:off x="1685794" y="1800840"/>
                  <a:ext cx="8300622" cy="830997"/>
                </a:xfrm>
                <a:prstGeom prst="rect">
                  <a:avLst/>
                </a:prstGeom>
                <a:noFill/>
              </p:spPr>
              <p:txBody>
                <a:bodyPr wrap="square" rtlCol="0" anchor="t">
                  <a:spAutoFit/>
                </a:bodyPr>
                <a:lstStyle/>
                <a:p>
                  <a:r>
                    <a:rPr lang="en-US" sz="2400" dirty="0">
                      <a:solidFill>
                        <a:schemeClr val="tx1">
                          <a:lumMod val="65000"/>
                          <a:lumOff val="35000"/>
                        </a:schemeClr>
                      </a:solidFill>
                    </a:rPr>
                    <a:t>Taking part in discussions but respect people’s views and session timings.</a:t>
                  </a:r>
                </a:p>
              </p:txBody>
            </p:sp>
            <p:sp>
              <p:nvSpPr>
                <p:cNvPr id="11" name="TextBox 10">
                  <a:extLst>
                    <a:ext uri="{FF2B5EF4-FFF2-40B4-BE49-F238E27FC236}">
                      <a16:creationId xmlns:a16="http://schemas.microsoft.com/office/drawing/2014/main" id="{E2A017DA-8941-478D-A405-F0C942258276}"/>
                    </a:ext>
                  </a:extLst>
                </p:cNvPr>
                <p:cNvSpPr txBox="1"/>
                <p:nvPr/>
              </p:nvSpPr>
              <p:spPr>
                <a:xfrm>
                  <a:off x="1685794" y="3447982"/>
                  <a:ext cx="9108368" cy="461665"/>
                </a:xfrm>
                <a:prstGeom prst="rect">
                  <a:avLst/>
                </a:prstGeom>
                <a:noFill/>
              </p:spPr>
              <p:txBody>
                <a:bodyPr wrap="square" rtlCol="0" anchor="t">
                  <a:spAutoFit/>
                </a:bodyPr>
                <a:lstStyle/>
                <a:p>
                  <a:r>
                    <a:rPr lang="en-GB" sz="2400" dirty="0">
                      <a:solidFill>
                        <a:schemeClr val="tx1">
                          <a:lumMod val="65000"/>
                          <a:lumOff val="35000"/>
                        </a:schemeClr>
                      </a:solidFill>
                    </a:rPr>
                    <a:t>We will be using some quizzes during the session.</a:t>
                  </a:r>
                </a:p>
              </p:txBody>
            </p:sp>
            <p:sp>
              <p:nvSpPr>
                <p:cNvPr id="14" name="TextBox 13">
                  <a:extLst>
                    <a:ext uri="{FF2B5EF4-FFF2-40B4-BE49-F238E27FC236}">
                      <a16:creationId xmlns:a16="http://schemas.microsoft.com/office/drawing/2014/main" id="{8B1300E9-6FB3-4100-A872-50F637E39D48}"/>
                    </a:ext>
                  </a:extLst>
                </p:cNvPr>
                <p:cNvSpPr txBox="1"/>
                <p:nvPr/>
              </p:nvSpPr>
              <p:spPr>
                <a:xfrm>
                  <a:off x="1685794" y="4315770"/>
                  <a:ext cx="8300622" cy="830997"/>
                </a:xfrm>
                <a:prstGeom prst="rect">
                  <a:avLst/>
                </a:prstGeom>
                <a:noFill/>
              </p:spPr>
              <p:txBody>
                <a:bodyPr wrap="square" rtlCol="0" anchor="t">
                  <a:spAutoFit/>
                </a:bodyPr>
                <a:lstStyle/>
                <a:p>
                  <a:r>
                    <a:rPr lang="en-US" sz="2400" dirty="0">
                      <a:solidFill>
                        <a:schemeClr val="tx1">
                          <a:lumMod val="65000"/>
                          <a:lumOff val="35000"/>
                        </a:schemeClr>
                      </a:solidFill>
                    </a:rPr>
                    <a:t>Please ask any questions during the presentations and exercises.</a:t>
                  </a:r>
                  <a:endParaRPr lang="en-CH" sz="2400" dirty="0">
                    <a:solidFill>
                      <a:schemeClr val="tx1">
                        <a:lumMod val="65000"/>
                        <a:lumOff val="35000"/>
                      </a:schemeClr>
                    </a:solidFill>
                  </a:endParaRPr>
                </a:p>
              </p:txBody>
            </p:sp>
          </p:grpSp>
          <p:grpSp>
            <p:nvGrpSpPr>
              <p:cNvPr id="6" name="Group 5">
                <a:extLst>
                  <a:ext uri="{FF2B5EF4-FFF2-40B4-BE49-F238E27FC236}">
                    <a16:creationId xmlns:a16="http://schemas.microsoft.com/office/drawing/2014/main" id="{20323EAA-38D8-482B-8F46-9148CD1C6D0C}"/>
                  </a:ext>
                </a:extLst>
              </p:cNvPr>
              <p:cNvGrpSpPr/>
              <p:nvPr/>
            </p:nvGrpSpPr>
            <p:grpSpPr>
              <a:xfrm>
                <a:off x="1111141" y="5610409"/>
                <a:ext cx="9257113" cy="854556"/>
                <a:chOff x="1111141" y="5610409"/>
                <a:chExt cx="9257113" cy="854556"/>
              </a:xfrm>
            </p:grpSpPr>
            <p:sp>
              <p:nvSpPr>
                <p:cNvPr id="17" name="TextBox 16">
                  <a:extLst>
                    <a:ext uri="{FF2B5EF4-FFF2-40B4-BE49-F238E27FC236}">
                      <a16:creationId xmlns:a16="http://schemas.microsoft.com/office/drawing/2014/main" id="{B561B18E-62DB-44A6-84E9-AFE9CED1BF5F}"/>
                    </a:ext>
                  </a:extLst>
                </p:cNvPr>
                <p:cNvSpPr txBox="1"/>
                <p:nvPr/>
              </p:nvSpPr>
              <p:spPr>
                <a:xfrm>
                  <a:off x="2067632" y="5633968"/>
                  <a:ext cx="8300622" cy="830997"/>
                </a:xfrm>
                <a:prstGeom prst="rect">
                  <a:avLst/>
                </a:prstGeom>
                <a:noFill/>
              </p:spPr>
              <p:txBody>
                <a:bodyPr wrap="square" rtlCol="0" anchor="t">
                  <a:spAutoFit/>
                </a:bodyPr>
                <a:lstStyle/>
                <a:p>
                  <a:r>
                    <a:rPr lang="en-US" sz="2400">
                      <a:solidFill>
                        <a:schemeClr val="tx1">
                          <a:lumMod val="65000"/>
                          <a:lumOff val="35000"/>
                        </a:schemeClr>
                      </a:solidFill>
                    </a:rPr>
                    <a:t>Contribute and share your experiences – we can all learn from one another!</a:t>
                  </a:r>
                  <a:endParaRPr lang="en-CH" sz="2400">
                    <a:solidFill>
                      <a:schemeClr val="tx1">
                        <a:lumMod val="65000"/>
                        <a:lumOff val="35000"/>
                      </a:schemeClr>
                    </a:solidFill>
                  </a:endParaRPr>
                </a:p>
              </p:txBody>
            </p:sp>
            <p:sp>
              <p:nvSpPr>
                <p:cNvPr id="18" name="Star: 4 Points 17">
                  <a:extLst>
                    <a:ext uri="{FF2B5EF4-FFF2-40B4-BE49-F238E27FC236}">
                      <a16:creationId xmlns:a16="http://schemas.microsoft.com/office/drawing/2014/main" id="{4F86AB94-CB38-489A-8BA3-DE3A3C765381}"/>
                    </a:ext>
                  </a:extLst>
                </p:cNvPr>
                <p:cNvSpPr/>
                <p:nvPr/>
              </p:nvSpPr>
              <p:spPr>
                <a:xfrm>
                  <a:off x="1111141" y="561040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grpSp>
      <p:sp>
        <p:nvSpPr>
          <p:cNvPr id="3" name="Slide Number Placeholder 2">
            <a:extLst>
              <a:ext uri="{FF2B5EF4-FFF2-40B4-BE49-F238E27FC236}">
                <a16:creationId xmlns:a16="http://schemas.microsoft.com/office/drawing/2014/main" id="{1141F184-798D-654B-9D23-A3F3CFC432FA}"/>
              </a:ext>
            </a:extLst>
          </p:cNvPr>
          <p:cNvSpPr>
            <a:spLocks noGrp="1"/>
          </p:cNvSpPr>
          <p:nvPr>
            <p:ph type="sldNum" sz="quarter" idx="12"/>
          </p:nvPr>
        </p:nvSpPr>
        <p:spPr/>
        <p:txBody>
          <a:bodyPr/>
          <a:lstStyle/>
          <a:p>
            <a:fld id="{971CEC84-1649-40CE-BFF6-7286506FEA08}" type="slidenum">
              <a:rPr lang="en-GB" smtClean="0"/>
              <a:pPr/>
              <a:t>6</a:t>
            </a:fld>
            <a:endParaRPr lang="en-GB"/>
          </a:p>
        </p:txBody>
      </p:sp>
    </p:spTree>
    <p:extLst>
      <p:ext uri="{BB962C8B-B14F-4D97-AF65-F5344CB8AC3E}">
        <p14:creationId xmlns:p14="http://schemas.microsoft.com/office/powerpoint/2010/main" val="846743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3">
            <a:extLst>
              <a:ext uri="{FF2B5EF4-FFF2-40B4-BE49-F238E27FC236}">
                <a16:creationId xmlns:a16="http://schemas.microsoft.com/office/drawing/2014/main" id="{8F22CE30-7E23-4309-B741-12A25B47AC8A}"/>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8" name="Titel 1">
            <a:extLst>
              <a:ext uri="{FF2B5EF4-FFF2-40B4-BE49-F238E27FC236}">
                <a16:creationId xmlns:a16="http://schemas.microsoft.com/office/drawing/2014/main" id="{509F2420-1171-4731-A61C-7B9598CDFA00}"/>
              </a:ext>
            </a:extLst>
          </p:cNvPr>
          <p:cNvSpPr txBox="1">
            <a:spLocks/>
          </p:cNvSpPr>
          <p:nvPr/>
        </p:nvSpPr>
        <p:spPr>
          <a:xfrm>
            <a:off x="314194" y="295261"/>
            <a:ext cx="11498123" cy="878150"/>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0" i="0" u="none" strike="noStrike" kern="1200" cap="none" spc="0" normalizeH="0" baseline="0" noProof="0">
                <a:ln>
                  <a:noFill/>
                </a:ln>
                <a:solidFill>
                  <a:prstClr val="black">
                    <a:lumMod val="65000"/>
                    <a:lumOff val="35000"/>
                  </a:prstClr>
                </a:solidFill>
                <a:effectLst/>
                <a:uLnTx/>
                <a:uFillTx/>
                <a:latin typeface="Arial"/>
                <a:ea typeface="+mj-ea"/>
                <a:cs typeface="+mj-cs"/>
              </a:rPr>
              <a:t>Specific barriers experienced by the F&amp;B sector</a:t>
            </a:r>
          </a:p>
        </p:txBody>
      </p:sp>
      <p:sp>
        <p:nvSpPr>
          <p:cNvPr id="15" name="TextBox 14">
            <a:extLst>
              <a:ext uri="{FF2B5EF4-FFF2-40B4-BE49-F238E27FC236}">
                <a16:creationId xmlns:a16="http://schemas.microsoft.com/office/drawing/2014/main" id="{CB01BCB8-42FB-4D78-94C5-7B5929B21496}"/>
              </a:ext>
            </a:extLst>
          </p:cNvPr>
          <p:cNvSpPr txBox="1"/>
          <p:nvPr/>
        </p:nvSpPr>
        <p:spPr>
          <a:xfrm>
            <a:off x="65489" y="1381051"/>
            <a:ext cx="11812317" cy="4220451"/>
          </a:xfrm>
          <a:prstGeom prst="rect">
            <a:avLst/>
          </a:prstGeom>
          <a:noFill/>
        </p:spPr>
        <p:txBody>
          <a:bodyPr wrap="square" rtlCol="0">
            <a:spAutoFit/>
          </a:bodyPr>
          <a:lstStyle/>
          <a:p>
            <a:pPr marL="800100" marR="0" lvl="1" indent="-342900" algn="l" defTabSz="914400" rtl="0" eaLnBrk="1" fontAlgn="auto" latinLnBrk="0" hangingPunct="1">
              <a:lnSpc>
                <a:spcPct val="150000"/>
              </a:lnSpc>
              <a:spcBef>
                <a:spcPts val="500"/>
              </a:spcBef>
              <a:spcAft>
                <a:spcPts val="0"/>
              </a:spcAft>
              <a:buClr>
                <a:srgbClr val="23BAED"/>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The </a:t>
            </a:r>
            <a:r>
              <a:rPr kumimoji="0" lang="en-US" sz="2200" b="1" i="0" u="none" strike="noStrike" kern="1200" cap="none" spc="0" normalizeH="0" baseline="0" noProof="0" dirty="0">
                <a:ln>
                  <a:noFill/>
                </a:ln>
                <a:solidFill>
                  <a:srgbClr val="23BAED"/>
                </a:solidFill>
                <a:effectLst/>
                <a:uLnTx/>
                <a:uFillTx/>
                <a:latin typeface="Arial"/>
                <a:ea typeface="+mn-ea"/>
                <a:cs typeface="+mn-cs"/>
              </a:rPr>
              <a:t>business case </a:t>
            </a:r>
            <a:r>
              <a:rPr kumimoji="0" lang="en-US"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for nature-inclusive agriculture has </a:t>
            </a:r>
            <a:r>
              <a:rPr kumimoji="0" lang="en-US" sz="2200" b="1" i="0" u="none" strike="noStrike" kern="1200" cap="none" spc="0" normalizeH="0" baseline="0" noProof="0" dirty="0">
                <a:ln>
                  <a:noFill/>
                </a:ln>
                <a:solidFill>
                  <a:srgbClr val="23BAED"/>
                </a:solidFill>
                <a:effectLst/>
                <a:uLnTx/>
                <a:uFillTx/>
                <a:latin typeface="Arial"/>
                <a:ea typeface="+mn-ea"/>
                <a:cs typeface="+mn-cs"/>
              </a:rPr>
              <a:t>not been extensively proven</a:t>
            </a:r>
            <a:r>
              <a:rPr kumimoji="0" lang="en-US"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 limiting large-scale investments in this area.</a:t>
            </a:r>
          </a:p>
          <a:p>
            <a:pPr marL="800100" marR="0" lvl="1" indent="-342900" algn="l" defTabSz="914400" rtl="0" eaLnBrk="1" fontAlgn="auto" latinLnBrk="0" hangingPunct="1">
              <a:lnSpc>
                <a:spcPct val="150000"/>
              </a:lnSpc>
              <a:spcBef>
                <a:spcPts val="500"/>
              </a:spcBef>
              <a:spcAft>
                <a:spcPts val="0"/>
              </a:spcAft>
              <a:buClr>
                <a:srgbClr val="23BAED"/>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There are </a:t>
            </a:r>
            <a:r>
              <a:rPr kumimoji="0" lang="en-GB" sz="2200" b="1" i="0" u="none" strike="noStrike" kern="1200" cap="none" spc="0" normalizeH="0" baseline="0" noProof="0" dirty="0">
                <a:ln>
                  <a:noFill/>
                </a:ln>
                <a:solidFill>
                  <a:srgbClr val="23BAED"/>
                </a:solidFill>
                <a:effectLst/>
                <a:uLnTx/>
                <a:uFillTx/>
                <a:latin typeface="Arial"/>
                <a:ea typeface="+mn-ea"/>
                <a:cs typeface="+mn-cs"/>
              </a:rPr>
              <a:t>vested interests in continuing conventional farming</a:t>
            </a: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 slowing down the transition to sustainable agriculture.</a:t>
            </a:r>
          </a:p>
          <a:p>
            <a:pPr marL="800100" marR="0" lvl="1" indent="-342900" algn="l" defTabSz="914400" rtl="0" eaLnBrk="1" fontAlgn="auto" latinLnBrk="0" hangingPunct="1">
              <a:lnSpc>
                <a:spcPct val="150000"/>
              </a:lnSpc>
              <a:spcBef>
                <a:spcPts val="500"/>
              </a:spcBef>
              <a:spcAft>
                <a:spcPts val="0"/>
              </a:spcAft>
              <a:buClr>
                <a:srgbClr val="23BAED"/>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While the </a:t>
            </a:r>
            <a:r>
              <a:rPr kumimoji="0" lang="en-GB" sz="2200" b="1" i="0" u="none" strike="noStrike" kern="1200" cap="none" spc="0" normalizeH="0" baseline="0" noProof="0" dirty="0">
                <a:ln>
                  <a:noFill/>
                </a:ln>
                <a:solidFill>
                  <a:srgbClr val="23BAED"/>
                </a:solidFill>
                <a:effectLst/>
                <a:uLnTx/>
                <a:uFillTx/>
                <a:latin typeface="Arial"/>
                <a:ea typeface="+mn-ea"/>
                <a:cs typeface="+mn-cs"/>
              </a:rPr>
              <a:t>largest impact takes place at farm level</a:t>
            </a: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 it remains </a:t>
            </a:r>
            <a:r>
              <a:rPr kumimoji="0" lang="en-GB" sz="2200" b="1" i="0" u="none" strike="noStrike" kern="1200" cap="none" spc="0" normalizeH="0" baseline="0" noProof="0" dirty="0">
                <a:ln>
                  <a:noFill/>
                </a:ln>
                <a:solidFill>
                  <a:srgbClr val="23BAED"/>
                </a:solidFill>
                <a:effectLst/>
                <a:uLnTx/>
                <a:uFillTx/>
                <a:latin typeface="Arial"/>
                <a:ea typeface="+mn-ea"/>
                <a:cs typeface="+mn-cs"/>
              </a:rPr>
              <a:t>challenging to engage farmers </a:t>
            </a: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on driving sustainable changes. Farmers may lack the capacity or resources to adopt new farming practices, and many F&amp;B companies </a:t>
            </a:r>
            <a:r>
              <a:rPr kumimoji="0" lang="en-GB" sz="2200" b="1" i="0" u="none" strike="noStrike" kern="1200" cap="none" spc="0" normalizeH="0" baseline="0" noProof="0" dirty="0">
                <a:ln>
                  <a:noFill/>
                </a:ln>
                <a:solidFill>
                  <a:srgbClr val="23BAED"/>
                </a:solidFill>
                <a:effectLst/>
                <a:uLnTx/>
                <a:uFillTx/>
                <a:latin typeface="Arial"/>
                <a:ea typeface="+mn-ea"/>
                <a:cs typeface="+mn-cs"/>
              </a:rPr>
              <a:t>do not have direct links with the farmers</a:t>
            </a: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 that produce the ingredients for their end products.</a:t>
            </a:r>
          </a:p>
        </p:txBody>
      </p:sp>
      <p:sp>
        <p:nvSpPr>
          <p:cNvPr id="5" name="Teardrop 4">
            <a:extLst>
              <a:ext uri="{FF2B5EF4-FFF2-40B4-BE49-F238E27FC236}">
                <a16:creationId xmlns:a16="http://schemas.microsoft.com/office/drawing/2014/main" id="{9F51E6C8-2B37-4198-BD6C-ED0C94249F03}"/>
              </a:ext>
            </a:extLst>
          </p:cNvPr>
          <p:cNvSpPr/>
          <p:nvPr/>
        </p:nvSpPr>
        <p:spPr>
          <a:xfrm>
            <a:off x="10545096" y="125351"/>
            <a:ext cx="1516463" cy="113114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7">
            <a:extLst>
              <a:ext uri="{FF2B5EF4-FFF2-40B4-BE49-F238E27FC236}">
                <a16:creationId xmlns:a16="http://schemas.microsoft.com/office/drawing/2014/main" id="{A22A9A2E-8F47-41BD-87C3-6F1DAA1C9F27}"/>
              </a:ext>
            </a:extLst>
          </p:cNvPr>
          <p:cNvSpPr txBox="1"/>
          <p:nvPr/>
        </p:nvSpPr>
        <p:spPr>
          <a:xfrm>
            <a:off x="10640961" y="325405"/>
            <a:ext cx="1420598"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lang="en-GB" sz="1500" b="1" dirty="0">
                <a:solidFill>
                  <a:prstClr val="white"/>
                </a:solidFill>
                <a:latin typeface="Arial"/>
              </a:rPr>
              <a:t>p. 20 </a:t>
            </a:r>
            <a:r>
              <a:rPr lang="en-GB" sz="1500" dirty="0">
                <a:solidFill>
                  <a:prstClr val="white"/>
                </a:solidFill>
                <a:latin typeface="Arial"/>
              </a:rPr>
              <a:t>of your workbook</a:t>
            </a:r>
            <a:endParaRPr kumimoji="0" lang="en-GB" sz="150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907139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3">
            <a:extLst>
              <a:ext uri="{FF2B5EF4-FFF2-40B4-BE49-F238E27FC236}">
                <a16:creationId xmlns:a16="http://schemas.microsoft.com/office/drawing/2014/main" id="{8F22CE30-7E23-4309-B741-12A25B47AC8A}"/>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8" name="Titel 1">
            <a:extLst>
              <a:ext uri="{FF2B5EF4-FFF2-40B4-BE49-F238E27FC236}">
                <a16:creationId xmlns:a16="http://schemas.microsoft.com/office/drawing/2014/main" id="{509F2420-1171-4731-A61C-7B9598CDFA00}"/>
              </a:ext>
            </a:extLst>
          </p:cNvPr>
          <p:cNvSpPr txBox="1">
            <a:spLocks/>
          </p:cNvSpPr>
          <p:nvPr/>
        </p:nvSpPr>
        <p:spPr>
          <a:xfrm>
            <a:off x="314194" y="295261"/>
            <a:ext cx="11498123" cy="878150"/>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0" i="0" u="none" strike="noStrike" kern="1200" cap="none" spc="0" normalizeH="0" baseline="0" noProof="0">
                <a:ln>
                  <a:noFill/>
                </a:ln>
                <a:solidFill>
                  <a:prstClr val="black">
                    <a:lumMod val="65000"/>
                    <a:lumOff val="35000"/>
                  </a:prstClr>
                </a:solidFill>
                <a:effectLst/>
                <a:uLnTx/>
                <a:uFillTx/>
                <a:latin typeface="Arial"/>
                <a:ea typeface="+mj-ea"/>
                <a:cs typeface="+mj-cs"/>
              </a:rPr>
              <a:t>Specific barriers experienced by the F&amp;B sector</a:t>
            </a:r>
          </a:p>
        </p:txBody>
      </p:sp>
      <p:sp>
        <p:nvSpPr>
          <p:cNvPr id="5" name="TextBox 4">
            <a:extLst>
              <a:ext uri="{FF2B5EF4-FFF2-40B4-BE49-F238E27FC236}">
                <a16:creationId xmlns:a16="http://schemas.microsoft.com/office/drawing/2014/main" id="{3E9F2240-54CA-4062-A453-AD580F422B1F}"/>
              </a:ext>
            </a:extLst>
          </p:cNvPr>
          <p:cNvSpPr txBox="1"/>
          <p:nvPr/>
        </p:nvSpPr>
        <p:spPr>
          <a:xfrm>
            <a:off x="-135082" y="1256359"/>
            <a:ext cx="12136582" cy="4792402"/>
          </a:xfrm>
          <a:prstGeom prst="rect">
            <a:avLst/>
          </a:prstGeom>
          <a:noFill/>
        </p:spPr>
        <p:txBody>
          <a:bodyPr wrap="square" rtlCol="0">
            <a:spAutoFit/>
          </a:bodyPr>
          <a:lstStyle/>
          <a:p>
            <a:pPr marL="800100" marR="0" lvl="1" indent="-342900" algn="l" defTabSz="914400" rtl="0" eaLnBrk="1" fontAlgn="auto" latinLnBrk="0" hangingPunct="1">
              <a:lnSpc>
                <a:spcPct val="150000"/>
              </a:lnSpc>
              <a:spcBef>
                <a:spcPts val="500"/>
              </a:spcBef>
              <a:spcAft>
                <a:spcPts val="0"/>
              </a:spcAft>
              <a:buClr>
                <a:srgbClr val="23BAED"/>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Scale is an important factor; as a small &amp; medium sized F&amp;B company, it can be</a:t>
            </a:r>
            <a:r>
              <a:rPr kumimoji="0" lang="en-GB" sz="2200" b="1"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r>
              <a:rPr kumimoji="0" lang="en-GB" sz="2200" b="1" i="0" u="none" strike="noStrike" kern="1200" cap="none" spc="0" normalizeH="0" baseline="0" noProof="0" dirty="0">
                <a:ln>
                  <a:noFill/>
                </a:ln>
                <a:solidFill>
                  <a:srgbClr val="23BAED"/>
                </a:solidFill>
                <a:effectLst/>
                <a:uLnTx/>
                <a:uFillTx/>
                <a:latin typeface="Arial"/>
                <a:ea typeface="+mn-ea"/>
                <a:cs typeface="+mn-cs"/>
              </a:rPr>
              <a:t>challenging to source sustainable ingredients through segregated streams.</a:t>
            </a:r>
          </a:p>
          <a:p>
            <a:pPr marL="800100" marR="0" lvl="1" indent="-342900" algn="l" defTabSz="914400" rtl="0" eaLnBrk="1" fontAlgn="auto" latinLnBrk="0" hangingPunct="1">
              <a:lnSpc>
                <a:spcPct val="150000"/>
              </a:lnSpc>
              <a:spcBef>
                <a:spcPts val="500"/>
              </a:spcBef>
              <a:spcAft>
                <a:spcPts val="0"/>
              </a:spcAft>
              <a:buClr>
                <a:srgbClr val="23BAED"/>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23BAED"/>
                </a:solidFill>
                <a:effectLst/>
                <a:uLnTx/>
                <a:uFillTx/>
                <a:latin typeface="Arial"/>
                <a:ea typeface="+mn-ea"/>
                <a:cs typeface="+mn-cs"/>
              </a:rPr>
              <a:t>Putting a price on sustainability remains challenging </a:t>
            </a: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in the quote driven markets in which F&amp;B companies operate.</a:t>
            </a:r>
          </a:p>
          <a:p>
            <a:pPr marL="800100" marR="0" lvl="1" indent="-342900" algn="l" defTabSz="914400" rtl="0" eaLnBrk="1" fontAlgn="auto" latinLnBrk="0" hangingPunct="1">
              <a:lnSpc>
                <a:spcPct val="150000"/>
              </a:lnSpc>
              <a:spcBef>
                <a:spcPts val="500"/>
              </a:spcBef>
              <a:spcAft>
                <a:spcPts val="0"/>
              </a:spcAft>
              <a:buClr>
                <a:srgbClr val="23BAED"/>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While consumers are increasingly paying attention to sustainability, there is still a way to go in </a:t>
            </a:r>
            <a:r>
              <a:rPr kumimoji="0" lang="en-GB" sz="2200" b="1" i="0" u="none" strike="noStrike" kern="1200" cap="none" spc="0" normalizeH="0" baseline="0" noProof="0" dirty="0">
                <a:ln>
                  <a:noFill/>
                </a:ln>
                <a:solidFill>
                  <a:srgbClr val="23BAED"/>
                </a:solidFill>
                <a:effectLst/>
                <a:uLnTx/>
                <a:uFillTx/>
                <a:latin typeface="Arial"/>
                <a:ea typeface="+mn-ea"/>
                <a:cs typeface="+mn-cs"/>
              </a:rPr>
              <a:t>marketing and </a:t>
            </a:r>
            <a:r>
              <a:rPr kumimoji="0" lang="en-GB" sz="2200" b="1" i="0" u="none" strike="noStrike" kern="1200" cap="none" spc="0" normalizeH="0" baseline="0" noProof="0" dirty="0" err="1">
                <a:ln>
                  <a:noFill/>
                </a:ln>
                <a:solidFill>
                  <a:srgbClr val="23BAED"/>
                </a:solidFill>
                <a:effectLst/>
                <a:uLnTx/>
                <a:uFillTx/>
                <a:latin typeface="Arial"/>
                <a:ea typeface="+mn-ea"/>
                <a:cs typeface="+mn-cs"/>
              </a:rPr>
              <a:t>valorizing</a:t>
            </a:r>
            <a:r>
              <a:rPr kumimoji="0" lang="en-GB" sz="2200" b="1" i="0" u="none" strike="noStrike" kern="1200" cap="none" spc="0" normalizeH="0" baseline="0" noProof="0" dirty="0">
                <a:ln>
                  <a:noFill/>
                </a:ln>
                <a:solidFill>
                  <a:srgbClr val="23BAED"/>
                </a:solidFill>
                <a:effectLst/>
                <a:uLnTx/>
                <a:uFillTx/>
                <a:latin typeface="Arial"/>
                <a:ea typeface="+mn-ea"/>
                <a:cs typeface="+mn-cs"/>
              </a:rPr>
              <a:t> sustainability</a:t>
            </a: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a:t>
            </a:r>
          </a:p>
          <a:p>
            <a:pPr marL="800100" lvl="1" indent="-342900">
              <a:lnSpc>
                <a:spcPct val="150000"/>
              </a:lnSpc>
              <a:spcBef>
                <a:spcPts val="500"/>
              </a:spcBef>
              <a:buClr>
                <a:srgbClr val="23BAED"/>
              </a:buClr>
              <a:buFont typeface="Arial" panose="020B0604020202020204" pitchFamily="34" charset="0"/>
              <a:buChar char="•"/>
              <a:defRPr/>
            </a:pPr>
            <a:r>
              <a:rPr lang="en-US" sz="2200" dirty="0">
                <a:solidFill>
                  <a:prstClr val="black">
                    <a:lumMod val="65000"/>
                    <a:lumOff val="35000"/>
                  </a:prstClr>
                </a:solidFill>
              </a:rPr>
              <a:t>Natural capital is managed at </a:t>
            </a:r>
            <a:r>
              <a:rPr lang="en-US" sz="2200" b="1" dirty="0">
                <a:solidFill>
                  <a:srgbClr val="00BCF2"/>
                </a:solidFill>
              </a:rPr>
              <a:t>landscape/seascape level</a:t>
            </a:r>
            <a:r>
              <a:rPr lang="en-US" sz="2200" dirty="0">
                <a:solidFill>
                  <a:prstClr val="black">
                    <a:lumMod val="65000"/>
                    <a:lumOff val="35000"/>
                  </a:prstClr>
                </a:solidFill>
              </a:rPr>
              <a:t>, often requiring </a:t>
            </a:r>
            <a:r>
              <a:rPr lang="en-US" sz="2200" b="1" dirty="0">
                <a:solidFill>
                  <a:srgbClr val="00BCF2"/>
                </a:solidFill>
              </a:rPr>
              <a:t>shared financial incentives </a:t>
            </a:r>
            <a:r>
              <a:rPr lang="en-US" sz="2200" dirty="0">
                <a:solidFill>
                  <a:prstClr val="black">
                    <a:lumMod val="65000"/>
                    <a:lumOff val="35000"/>
                  </a:prstClr>
                </a:solidFill>
              </a:rPr>
              <a:t>to deliver change on the ground. This goes beyond problem analysis and assessments, but also requires </a:t>
            </a:r>
            <a:r>
              <a:rPr lang="en-US" sz="2200" b="1" dirty="0">
                <a:solidFill>
                  <a:srgbClr val="00BCF2"/>
                </a:solidFill>
              </a:rPr>
              <a:t>multi-stakeholder collaboration</a:t>
            </a:r>
            <a:r>
              <a:rPr lang="en-US" sz="2200" dirty="0">
                <a:solidFill>
                  <a:prstClr val="black">
                    <a:lumMod val="65000"/>
                    <a:lumOff val="35000"/>
                  </a:prstClr>
                </a:solidFill>
              </a:rPr>
              <a:t>.</a:t>
            </a:r>
          </a:p>
        </p:txBody>
      </p:sp>
      <p:sp>
        <p:nvSpPr>
          <p:cNvPr id="6" name="Teardrop 4">
            <a:extLst>
              <a:ext uri="{FF2B5EF4-FFF2-40B4-BE49-F238E27FC236}">
                <a16:creationId xmlns:a16="http://schemas.microsoft.com/office/drawing/2014/main" id="{42A8F1AF-CED2-43B5-9B4C-DD6673DC985E}"/>
              </a:ext>
            </a:extLst>
          </p:cNvPr>
          <p:cNvSpPr/>
          <p:nvPr/>
        </p:nvSpPr>
        <p:spPr>
          <a:xfrm>
            <a:off x="10545096" y="125351"/>
            <a:ext cx="1516463" cy="113114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7">
            <a:extLst>
              <a:ext uri="{FF2B5EF4-FFF2-40B4-BE49-F238E27FC236}">
                <a16:creationId xmlns:a16="http://schemas.microsoft.com/office/drawing/2014/main" id="{8F86D75E-9416-449C-B8F2-076EA00B25EE}"/>
              </a:ext>
            </a:extLst>
          </p:cNvPr>
          <p:cNvSpPr txBox="1"/>
          <p:nvPr/>
        </p:nvSpPr>
        <p:spPr>
          <a:xfrm>
            <a:off x="10640961" y="325405"/>
            <a:ext cx="1420598"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lang="en-GB" sz="1500" b="1" dirty="0">
                <a:solidFill>
                  <a:prstClr val="white"/>
                </a:solidFill>
                <a:latin typeface="Arial"/>
              </a:rPr>
              <a:t>p. 20 </a:t>
            </a:r>
            <a:r>
              <a:rPr lang="en-GB" sz="1500" dirty="0">
                <a:solidFill>
                  <a:prstClr val="white"/>
                </a:solidFill>
                <a:latin typeface="Arial"/>
              </a:rPr>
              <a:t>of your workbook</a:t>
            </a:r>
            <a:endParaRPr kumimoji="0" lang="en-GB" sz="150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871912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96C3A0-AB6E-470A-BDBD-8E45B54BF38A}"/>
              </a:ext>
            </a:extLst>
          </p:cNvPr>
          <p:cNvSpPr>
            <a:spLocks noGrp="1"/>
          </p:cNvSpPr>
          <p:nvPr>
            <p:ph type="title"/>
          </p:nvPr>
        </p:nvSpPr>
        <p:spPr/>
        <p:txBody>
          <a:bodyPr/>
          <a:lstStyle/>
          <a:p>
            <a:r>
              <a:rPr lang="nl-NL" dirty="0"/>
              <a:t>Natural </a:t>
            </a:r>
            <a:r>
              <a:rPr lang="nl-NL" dirty="0" err="1"/>
              <a:t>Capital</a:t>
            </a:r>
            <a:r>
              <a:rPr lang="nl-NL" dirty="0"/>
              <a:t> </a:t>
            </a:r>
            <a:r>
              <a:rPr lang="nl-NL" dirty="0" err="1"/>
              <a:t>Stories</a:t>
            </a:r>
            <a:endParaRPr lang="nl-NL" dirty="0"/>
          </a:p>
        </p:txBody>
      </p:sp>
      <p:sp>
        <p:nvSpPr>
          <p:cNvPr id="22" name="Slide Number Placeholder 3">
            <a:extLst>
              <a:ext uri="{FF2B5EF4-FFF2-40B4-BE49-F238E27FC236}">
                <a16:creationId xmlns:a16="http://schemas.microsoft.com/office/drawing/2014/main" id="{1504377E-53A8-4A1B-BDA9-A3271FDE194F}"/>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7" name="Picture 6">
            <a:extLst>
              <a:ext uri="{FF2B5EF4-FFF2-40B4-BE49-F238E27FC236}">
                <a16:creationId xmlns:a16="http://schemas.microsoft.com/office/drawing/2014/main" id="{02B4D818-8123-4F82-9F50-41D86F0DB1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1249" y="1682860"/>
            <a:ext cx="1371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Jerónimo Martins - Wikipedia">
            <a:extLst>
              <a:ext uri="{FF2B5EF4-FFF2-40B4-BE49-F238E27FC236}">
                <a16:creationId xmlns:a16="http://schemas.microsoft.com/office/drawing/2014/main" id="{4E7070F2-BFBC-4870-B228-1E11FE8B89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5741" y="1877545"/>
            <a:ext cx="1005387" cy="359425"/>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7C953999-1B9D-480A-B725-7EA34FBF8A48}"/>
              </a:ext>
            </a:extLst>
          </p:cNvPr>
          <p:cNvPicPr>
            <a:picLocks noChangeAspect="1"/>
          </p:cNvPicPr>
          <p:nvPr/>
        </p:nvPicPr>
        <p:blipFill rotWithShape="1">
          <a:blip r:embed="rId5"/>
          <a:srcRect l="3261" t="23348" r="3696" b="21918"/>
          <a:stretch/>
        </p:blipFill>
        <p:spPr>
          <a:xfrm>
            <a:off x="8266465" y="1871293"/>
            <a:ext cx="1264519" cy="371935"/>
          </a:xfrm>
          <a:prstGeom prst="rect">
            <a:avLst/>
          </a:prstGeom>
        </p:spPr>
      </p:pic>
      <p:sp>
        <p:nvSpPr>
          <p:cNvPr id="14" name="Tekstvak 13">
            <a:extLst>
              <a:ext uri="{FF2B5EF4-FFF2-40B4-BE49-F238E27FC236}">
                <a16:creationId xmlns:a16="http://schemas.microsoft.com/office/drawing/2014/main" id="{DE241D6E-0803-41F7-8020-8CFC4AEEE420}"/>
              </a:ext>
            </a:extLst>
          </p:cNvPr>
          <p:cNvSpPr txBox="1"/>
          <p:nvPr/>
        </p:nvSpPr>
        <p:spPr>
          <a:xfrm>
            <a:off x="6223251" y="2368660"/>
            <a:ext cx="15535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Arial"/>
                <a:ea typeface="+mn-ea"/>
                <a:cs typeface="+mn-cs"/>
                <a:hlinkClick r:id="rId6"/>
              </a:rPr>
              <a:t>Coca Cola case </a:t>
            </a:r>
            <a:r>
              <a:rPr kumimoji="0" lang="nl-NL" sz="1100" b="0" i="0" u="none" strike="noStrike" kern="1200" cap="none" spc="0" normalizeH="0" baseline="0" noProof="0" dirty="0" err="1">
                <a:ln>
                  <a:noFill/>
                </a:ln>
                <a:solidFill>
                  <a:prstClr val="black"/>
                </a:solidFill>
                <a:effectLst/>
                <a:uLnTx/>
                <a:uFillTx/>
                <a:latin typeface="Arial"/>
                <a:ea typeface="+mn-ea"/>
                <a:cs typeface="+mn-cs"/>
                <a:hlinkClick r:id="rId6"/>
              </a:rPr>
              <a:t>study</a:t>
            </a:r>
            <a:endParaRPr kumimoji="0" lang="nl-NL" sz="11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kstvak 15">
            <a:extLst>
              <a:ext uri="{FF2B5EF4-FFF2-40B4-BE49-F238E27FC236}">
                <a16:creationId xmlns:a16="http://schemas.microsoft.com/office/drawing/2014/main" id="{0C6583CF-0B0F-43B4-AF37-0FD659F3E1FD}"/>
              </a:ext>
            </a:extLst>
          </p:cNvPr>
          <p:cNvSpPr txBox="1"/>
          <p:nvPr/>
        </p:nvSpPr>
        <p:spPr>
          <a:xfrm>
            <a:off x="2730885" y="2368660"/>
            <a:ext cx="12646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Arial"/>
                <a:ea typeface="+mn-ea"/>
                <a:cs typeface="+mn-cs"/>
                <a:hlinkClick r:id="rId7"/>
              </a:rPr>
              <a:t>Eosta case study</a:t>
            </a:r>
            <a:endParaRPr kumimoji="0" lang="nl-NL" sz="11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Tekstvak 17">
            <a:extLst>
              <a:ext uri="{FF2B5EF4-FFF2-40B4-BE49-F238E27FC236}">
                <a16:creationId xmlns:a16="http://schemas.microsoft.com/office/drawing/2014/main" id="{D77CDAFD-0FC3-4A49-8A45-91D8A29095E9}"/>
              </a:ext>
            </a:extLst>
          </p:cNvPr>
          <p:cNvSpPr txBox="1"/>
          <p:nvPr/>
        </p:nvSpPr>
        <p:spPr>
          <a:xfrm>
            <a:off x="4639567" y="2368660"/>
            <a:ext cx="126466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err="1">
                <a:ln>
                  <a:noFill/>
                </a:ln>
                <a:solidFill>
                  <a:prstClr val="black"/>
                </a:solidFill>
                <a:effectLst/>
                <a:uLnTx/>
                <a:uFillTx/>
                <a:latin typeface="Arial"/>
                <a:ea typeface="+mn-ea"/>
                <a:cs typeface="+mn-cs"/>
                <a:hlinkClick r:id="rId8"/>
              </a:rPr>
              <a:t>Jerónimo</a:t>
            </a:r>
            <a:r>
              <a:rPr kumimoji="0" lang="nl-NL" sz="1100" b="0" i="0" u="none" strike="noStrike" kern="1200" cap="none" spc="0" normalizeH="0" baseline="0" noProof="0" dirty="0">
                <a:ln>
                  <a:noFill/>
                </a:ln>
                <a:solidFill>
                  <a:prstClr val="black"/>
                </a:solidFill>
                <a:effectLst/>
                <a:uLnTx/>
                <a:uFillTx/>
                <a:latin typeface="Arial"/>
                <a:ea typeface="+mn-ea"/>
                <a:cs typeface="+mn-cs"/>
                <a:hlinkClick r:id="rId8"/>
              </a:rPr>
              <a:t> Martins case </a:t>
            </a:r>
            <a:r>
              <a:rPr kumimoji="0" lang="nl-NL" sz="1100" b="0" i="0" u="none" strike="noStrike" kern="1200" cap="none" spc="0" normalizeH="0" baseline="0" noProof="0" dirty="0" err="1">
                <a:ln>
                  <a:noFill/>
                </a:ln>
                <a:solidFill>
                  <a:prstClr val="black"/>
                </a:solidFill>
                <a:effectLst/>
                <a:uLnTx/>
                <a:uFillTx/>
                <a:latin typeface="Arial"/>
                <a:ea typeface="+mn-ea"/>
                <a:cs typeface="+mn-cs"/>
                <a:hlinkClick r:id="rId8"/>
              </a:rPr>
              <a:t>study</a:t>
            </a:r>
            <a:endParaRPr kumimoji="0" lang="nl-NL" sz="11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Tekstvak 19">
            <a:extLst>
              <a:ext uri="{FF2B5EF4-FFF2-40B4-BE49-F238E27FC236}">
                <a16:creationId xmlns:a16="http://schemas.microsoft.com/office/drawing/2014/main" id="{00A79C07-9582-4F50-A7A4-A62E2C996778}"/>
              </a:ext>
            </a:extLst>
          </p:cNvPr>
          <p:cNvSpPr txBox="1"/>
          <p:nvPr/>
        </p:nvSpPr>
        <p:spPr>
          <a:xfrm>
            <a:off x="8266465" y="2307136"/>
            <a:ext cx="126451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Arial"/>
                <a:ea typeface="+mn-ea"/>
                <a:cs typeface="+mn-cs"/>
                <a:hlinkClick r:id="rId9"/>
              </a:rPr>
              <a:t>Metro case </a:t>
            </a:r>
            <a:r>
              <a:rPr kumimoji="0" lang="nl-NL" sz="1100" b="0" i="0" u="none" strike="noStrike" kern="1200" cap="none" spc="0" normalizeH="0" baseline="0" noProof="0" dirty="0" err="1">
                <a:ln>
                  <a:noFill/>
                </a:ln>
                <a:solidFill>
                  <a:prstClr val="black"/>
                </a:solidFill>
                <a:effectLst/>
                <a:uLnTx/>
                <a:uFillTx/>
                <a:latin typeface="Arial"/>
                <a:ea typeface="+mn-ea"/>
                <a:cs typeface="+mn-cs"/>
                <a:hlinkClick r:id="rId9"/>
              </a:rPr>
              <a:t>study</a:t>
            </a:r>
            <a:endParaRPr kumimoji="0" lang="nl-NL" sz="1100" b="0" i="0" u="none" strike="noStrike" kern="1200" cap="none" spc="0" normalizeH="0" baseline="0" noProof="0" dirty="0">
              <a:ln>
                <a:noFill/>
              </a:ln>
              <a:solidFill>
                <a:prstClr val="black"/>
              </a:solidFill>
              <a:effectLst/>
              <a:uLnTx/>
              <a:uFillTx/>
              <a:latin typeface="Arial"/>
              <a:ea typeface="+mn-ea"/>
              <a:cs typeface="+mn-cs"/>
            </a:endParaRPr>
          </a:p>
        </p:txBody>
      </p:sp>
      <p:pic>
        <p:nvPicPr>
          <p:cNvPr id="21" name="Afbeelding 20" descr="Afbeelding met tekst, illustratie&#10;&#10;Automatisch gegenereerde beschrijving">
            <a:extLst>
              <a:ext uri="{FF2B5EF4-FFF2-40B4-BE49-F238E27FC236}">
                <a16:creationId xmlns:a16="http://schemas.microsoft.com/office/drawing/2014/main" id="{2E33DCD4-BE44-475D-86BD-AC0B27A208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494" r="32072"/>
          <a:stretch/>
        </p:blipFill>
        <p:spPr>
          <a:xfrm>
            <a:off x="6436880" y="1918185"/>
            <a:ext cx="1151684" cy="346385"/>
          </a:xfrm>
          <a:prstGeom prst="rect">
            <a:avLst/>
          </a:prstGeom>
        </p:spPr>
      </p:pic>
      <p:pic>
        <p:nvPicPr>
          <p:cNvPr id="6" name="Afbeelding 5">
            <a:extLst>
              <a:ext uri="{FF2B5EF4-FFF2-40B4-BE49-F238E27FC236}">
                <a16:creationId xmlns:a16="http://schemas.microsoft.com/office/drawing/2014/main" id="{B85A09C9-E342-4929-BE48-85E86F95435D}"/>
              </a:ext>
            </a:extLst>
          </p:cNvPr>
          <p:cNvPicPr>
            <a:picLocks noChangeAspect="1"/>
          </p:cNvPicPr>
          <p:nvPr/>
        </p:nvPicPr>
        <p:blipFill>
          <a:blip r:embed="rId11"/>
          <a:stretch>
            <a:fillRect/>
          </a:stretch>
        </p:blipFill>
        <p:spPr>
          <a:xfrm>
            <a:off x="6138633" y="2929628"/>
            <a:ext cx="1722750" cy="2432491"/>
          </a:xfrm>
          <a:prstGeom prst="rect">
            <a:avLst/>
          </a:prstGeom>
        </p:spPr>
      </p:pic>
      <p:pic>
        <p:nvPicPr>
          <p:cNvPr id="13" name="Afbeelding 12">
            <a:extLst>
              <a:ext uri="{FF2B5EF4-FFF2-40B4-BE49-F238E27FC236}">
                <a16:creationId xmlns:a16="http://schemas.microsoft.com/office/drawing/2014/main" id="{6CF2727A-A5AB-4254-83C6-AADA1A74C1F3}"/>
              </a:ext>
            </a:extLst>
          </p:cNvPr>
          <p:cNvPicPr>
            <a:picLocks noChangeAspect="1"/>
          </p:cNvPicPr>
          <p:nvPr/>
        </p:nvPicPr>
        <p:blipFill>
          <a:blip r:embed="rId12"/>
          <a:stretch>
            <a:fillRect/>
          </a:stretch>
        </p:blipFill>
        <p:spPr>
          <a:xfrm>
            <a:off x="7951791" y="2929628"/>
            <a:ext cx="1715931" cy="2432491"/>
          </a:xfrm>
          <a:prstGeom prst="rect">
            <a:avLst/>
          </a:prstGeom>
        </p:spPr>
      </p:pic>
      <p:pic>
        <p:nvPicPr>
          <p:cNvPr id="19" name="Afbeelding 18">
            <a:extLst>
              <a:ext uri="{FF2B5EF4-FFF2-40B4-BE49-F238E27FC236}">
                <a16:creationId xmlns:a16="http://schemas.microsoft.com/office/drawing/2014/main" id="{E415BC7C-CFDA-4E7D-AC8C-72892B75C18A}"/>
              </a:ext>
            </a:extLst>
          </p:cNvPr>
          <p:cNvPicPr>
            <a:picLocks noChangeAspect="1"/>
          </p:cNvPicPr>
          <p:nvPr/>
        </p:nvPicPr>
        <p:blipFill>
          <a:blip r:embed="rId13"/>
          <a:stretch>
            <a:fillRect/>
          </a:stretch>
        </p:blipFill>
        <p:spPr>
          <a:xfrm>
            <a:off x="4341475" y="2925948"/>
            <a:ext cx="1706750" cy="2436171"/>
          </a:xfrm>
          <a:prstGeom prst="rect">
            <a:avLst/>
          </a:prstGeom>
        </p:spPr>
      </p:pic>
      <p:pic>
        <p:nvPicPr>
          <p:cNvPr id="24" name="Afbeelding 23">
            <a:extLst>
              <a:ext uri="{FF2B5EF4-FFF2-40B4-BE49-F238E27FC236}">
                <a16:creationId xmlns:a16="http://schemas.microsoft.com/office/drawing/2014/main" id="{475AD1C5-69BE-488A-A435-4C6F732CCEF4}"/>
              </a:ext>
            </a:extLst>
          </p:cNvPr>
          <p:cNvPicPr>
            <a:picLocks noChangeAspect="1"/>
          </p:cNvPicPr>
          <p:nvPr/>
        </p:nvPicPr>
        <p:blipFill>
          <a:blip r:embed="rId14"/>
          <a:stretch>
            <a:fillRect/>
          </a:stretch>
        </p:blipFill>
        <p:spPr>
          <a:xfrm>
            <a:off x="2437909" y="2924301"/>
            <a:ext cx="1715931" cy="2431828"/>
          </a:xfrm>
          <a:prstGeom prst="rect">
            <a:avLst/>
          </a:prstGeom>
        </p:spPr>
      </p:pic>
    </p:spTree>
    <p:extLst>
      <p:ext uri="{BB962C8B-B14F-4D97-AF65-F5344CB8AC3E}">
        <p14:creationId xmlns:p14="http://schemas.microsoft.com/office/powerpoint/2010/main" val="2699588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CEP Waterfowl 1990x954">
            <a:hlinkClick r:id="rId3"/>
            <a:extLst>
              <a:ext uri="{FF2B5EF4-FFF2-40B4-BE49-F238E27FC236}">
                <a16:creationId xmlns:a16="http://schemas.microsoft.com/office/drawing/2014/main" id="{57E01808-1B15-4865-B754-AC0FD14621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662" r="6370"/>
          <a:stretch/>
        </p:blipFill>
        <p:spPr bwMode="auto">
          <a:xfrm>
            <a:off x="7036067" y="1437208"/>
            <a:ext cx="4956674" cy="33044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255389-7AB6-4061-AEB9-1996BCC3D2DB}"/>
              </a:ext>
            </a:extLst>
          </p:cNvPr>
          <p:cNvSpPr>
            <a:spLocks noGrp="1"/>
          </p:cNvSpPr>
          <p:nvPr>
            <p:ph type="title" idx="4294967295"/>
          </p:nvPr>
        </p:nvSpPr>
        <p:spPr>
          <a:xfrm>
            <a:off x="314194" y="125352"/>
            <a:ext cx="11498123" cy="878150"/>
          </a:xfrm>
        </p:spPr>
        <p:txBody>
          <a:bodyPr/>
          <a:lstStyle/>
          <a:p>
            <a:r>
              <a:rPr lang="en-US" dirty="0"/>
              <a:t>Business example – </a:t>
            </a:r>
            <a:endParaRPr lang="en-CH" dirty="0"/>
          </a:p>
        </p:txBody>
      </p:sp>
      <p:sp>
        <p:nvSpPr>
          <p:cNvPr id="3" name="Content Placeholder 2">
            <a:extLst>
              <a:ext uri="{FF2B5EF4-FFF2-40B4-BE49-F238E27FC236}">
                <a16:creationId xmlns:a16="http://schemas.microsoft.com/office/drawing/2014/main" id="{244B81C5-C4FF-47A8-AA26-EF913DA27445}"/>
              </a:ext>
            </a:extLst>
          </p:cNvPr>
          <p:cNvSpPr>
            <a:spLocks noGrp="1"/>
          </p:cNvSpPr>
          <p:nvPr>
            <p:ph idx="4294967295"/>
          </p:nvPr>
        </p:nvSpPr>
        <p:spPr>
          <a:xfrm>
            <a:off x="314194" y="1490270"/>
            <a:ext cx="6721873" cy="4259585"/>
          </a:xfrm>
        </p:spPr>
        <p:txBody>
          <a:bodyPr>
            <a:noAutofit/>
          </a:bodyPr>
          <a:lstStyle/>
          <a:p>
            <a:pPr marL="0" indent="0">
              <a:buNone/>
            </a:pPr>
            <a:r>
              <a:rPr lang="en-US" sz="1800" b="1" dirty="0">
                <a:solidFill>
                  <a:srgbClr val="23BAED"/>
                </a:solidFill>
              </a:rPr>
              <a:t>What was assessed</a:t>
            </a:r>
            <a:r>
              <a:rPr lang="en-US" sz="1800" dirty="0"/>
              <a:t>: quantified the </a:t>
            </a:r>
            <a:r>
              <a:rPr lang="en-US" sz="1800" b="1" dirty="0"/>
              <a:t>value of freshwater restoration projects</a:t>
            </a:r>
            <a:r>
              <a:rPr lang="en-US" sz="1800" dirty="0"/>
              <a:t> for communities and other local users, beyond just replenished (m</a:t>
            </a:r>
            <a:r>
              <a:rPr lang="en-US" sz="1800" baseline="30000" dirty="0"/>
              <a:t>3</a:t>
            </a:r>
            <a:r>
              <a:rPr lang="en-US" sz="1800" dirty="0"/>
              <a:t>) water volumes.</a:t>
            </a:r>
          </a:p>
          <a:p>
            <a:pPr marL="0" indent="0">
              <a:buNone/>
            </a:pPr>
            <a:endParaRPr lang="en-US" sz="1800" dirty="0"/>
          </a:p>
          <a:p>
            <a:pPr marL="0" indent="0">
              <a:buNone/>
            </a:pPr>
            <a:r>
              <a:rPr lang="en-US" sz="1800" b="1" dirty="0">
                <a:solidFill>
                  <a:srgbClr val="23BAED"/>
                </a:solidFill>
              </a:rPr>
              <a:t>How this was used</a:t>
            </a:r>
            <a:r>
              <a:rPr lang="en-US" sz="1800" dirty="0"/>
              <a:t>: To better </a:t>
            </a:r>
            <a:r>
              <a:rPr lang="en-US" sz="1800" b="1" dirty="0"/>
              <a:t>capture and communicate the impacts </a:t>
            </a:r>
            <a:r>
              <a:rPr lang="en-US" sz="1800" dirty="0"/>
              <a:t>of Coca-Cola’s water community projects beyond replenishment, maximizing positive impact. Thereby, </a:t>
            </a:r>
            <a:r>
              <a:rPr lang="en-US" sz="1800" b="1" dirty="0"/>
              <a:t>strengthening their leadership position </a:t>
            </a:r>
            <a:r>
              <a:rPr lang="en-US" sz="1800" dirty="0"/>
              <a:t>on water. </a:t>
            </a:r>
          </a:p>
          <a:p>
            <a:pPr marL="0" indent="0">
              <a:buNone/>
            </a:pPr>
            <a:endParaRPr lang="en-US" sz="1800" b="1" dirty="0">
              <a:solidFill>
                <a:srgbClr val="23BAED"/>
              </a:solidFill>
            </a:endParaRPr>
          </a:p>
          <a:p>
            <a:pPr marL="0" indent="0">
              <a:buNone/>
            </a:pPr>
            <a:r>
              <a:rPr lang="en-US" sz="1800" b="1" dirty="0">
                <a:solidFill>
                  <a:srgbClr val="23BAED"/>
                </a:solidFill>
              </a:rPr>
              <a:t>Going forward</a:t>
            </a:r>
            <a:r>
              <a:rPr lang="en-US" sz="1800" dirty="0"/>
              <a:t>: Coca-Cola plans to include the results from the assessment in </a:t>
            </a:r>
            <a:r>
              <a:rPr lang="en-US" sz="1800" b="1" dirty="0"/>
              <a:t>new investment decisions </a:t>
            </a:r>
            <a:r>
              <a:rPr lang="en-US" sz="1800" dirty="0"/>
              <a:t>on their water programs. The natural capital assessment will be used as an important </a:t>
            </a:r>
            <a:r>
              <a:rPr lang="en-US" sz="1800" b="1" dirty="0"/>
              <a:t>decision-making and communication tool</a:t>
            </a:r>
            <a:r>
              <a:rPr lang="en-US" sz="1800" dirty="0"/>
              <a:t>. </a:t>
            </a:r>
          </a:p>
        </p:txBody>
      </p:sp>
      <p:sp>
        <p:nvSpPr>
          <p:cNvPr id="4" name="Slide Number Placeholder 3">
            <a:extLst>
              <a:ext uri="{FF2B5EF4-FFF2-40B4-BE49-F238E27FC236}">
                <a16:creationId xmlns:a16="http://schemas.microsoft.com/office/drawing/2014/main" id="{BEC57EE0-A81A-486D-BEB3-625950B6605D}"/>
              </a:ext>
            </a:extLst>
          </p:cNvPr>
          <p:cNvSpPr>
            <a:spLocks noGrp="1"/>
          </p:cNvSpPr>
          <p:nvPr>
            <p:ph type="sldNum" sz="quarter" idx="12"/>
          </p:nvPr>
        </p:nvSpPr>
        <p:spPr/>
        <p:txBody>
          <a:bodyPr/>
          <a:lstStyle/>
          <a:p>
            <a:fld id="{971CEC84-1649-40CE-BFF6-7286506FEA08}" type="slidenum">
              <a:rPr lang="en-GB" smtClean="0"/>
              <a:pPr/>
              <a:t>63</a:t>
            </a:fld>
            <a:endParaRPr lang="en-GB"/>
          </a:p>
        </p:txBody>
      </p:sp>
      <p:sp>
        <p:nvSpPr>
          <p:cNvPr id="5" name="TextBox 4">
            <a:extLst>
              <a:ext uri="{FF2B5EF4-FFF2-40B4-BE49-F238E27FC236}">
                <a16:creationId xmlns:a16="http://schemas.microsoft.com/office/drawing/2014/main" id="{7659A77E-D4A6-4EE3-8D1D-75F57C85A109}"/>
              </a:ext>
            </a:extLst>
          </p:cNvPr>
          <p:cNvSpPr txBox="1"/>
          <p:nvPr/>
        </p:nvSpPr>
        <p:spPr>
          <a:xfrm>
            <a:off x="7064178" y="5175364"/>
            <a:ext cx="4956673" cy="574492"/>
          </a:xfrm>
          <a:prstGeom prst="rect">
            <a:avLst/>
          </a:prstGeom>
          <a:solidFill>
            <a:srgbClr val="23BAED">
              <a:alpha val="38000"/>
            </a:srgbClr>
          </a:solidFill>
        </p:spPr>
        <p:txBody>
          <a:bodyPr wrap="square" rtlCol="0">
            <a:spAutoFit/>
          </a:bodyPr>
          <a:lstStyle/>
          <a:p>
            <a:r>
              <a:rPr lang="en-US" sz="2200" dirty="0">
                <a:solidFill>
                  <a:schemeClr val="tx1">
                    <a:lumMod val="65000"/>
                    <a:lumOff val="35000"/>
                  </a:schemeClr>
                </a:solidFill>
              </a:rPr>
              <a:t>Assess risks and opportunities </a:t>
            </a:r>
            <a:endParaRPr lang="en-CH" sz="2200" dirty="0">
              <a:solidFill>
                <a:schemeClr val="tx1">
                  <a:lumMod val="65000"/>
                  <a:lumOff val="35000"/>
                </a:schemeClr>
              </a:solidFill>
            </a:endParaRPr>
          </a:p>
        </p:txBody>
      </p:sp>
      <p:grpSp>
        <p:nvGrpSpPr>
          <p:cNvPr id="9" name="Group 8">
            <a:extLst>
              <a:ext uri="{FF2B5EF4-FFF2-40B4-BE49-F238E27FC236}">
                <a16:creationId xmlns:a16="http://schemas.microsoft.com/office/drawing/2014/main" id="{F430B7F4-7CA2-4A99-AB7A-5E22F85AFD3D}"/>
              </a:ext>
            </a:extLst>
          </p:cNvPr>
          <p:cNvGrpSpPr/>
          <p:nvPr/>
        </p:nvGrpSpPr>
        <p:grpSpPr>
          <a:xfrm>
            <a:off x="10142891" y="144029"/>
            <a:ext cx="1902194" cy="1462132"/>
            <a:chOff x="4164440" y="3621812"/>
            <a:chExt cx="1485359" cy="1327851"/>
          </a:xfrm>
        </p:grpSpPr>
        <p:sp>
          <p:nvSpPr>
            <p:cNvPr id="10" name="Teardrop 9">
              <a:extLst>
                <a:ext uri="{FF2B5EF4-FFF2-40B4-BE49-F238E27FC236}">
                  <a16:creationId xmlns:a16="http://schemas.microsoft.com/office/drawing/2014/main" id="{CB59A721-73F7-41FA-8FB0-A2C674ADCD1E}"/>
                </a:ext>
              </a:extLst>
            </p:cNvPr>
            <p:cNvSpPr/>
            <p:nvPr/>
          </p:nvSpPr>
          <p:spPr>
            <a:xfrm>
              <a:off x="4164440" y="3621812"/>
              <a:ext cx="1458521" cy="13278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6ED7670-5B97-442D-A8FA-6455B441FFAB}"/>
                </a:ext>
              </a:extLst>
            </p:cNvPr>
            <p:cNvSpPr txBox="1"/>
            <p:nvPr/>
          </p:nvSpPr>
          <p:spPr>
            <a:xfrm>
              <a:off x="4191278" y="3789313"/>
              <a:ext cx="1458521" cy="1132018"/>
            </a:xfrm>
            <a:prstGeom prst="rect">
              <a:avLst/>
            </a:prstGeom>
            <a:noFill/>
          </p:spPr>
          <p:txBody>
            <a:bodyPr wrap="square" rtlCol="0">
              <a:spAutoFit/>
            </a:bodyPr>
            <a:lstStyle/>
            <a:p>
              <a:pPr algn="ctr"/>
              <a:r>
                <a:rPr lang="en-GB" sz="1500" dirty="0">
                  <a:solidFill>
                    <a:schemeClr val="bg1"/>
                  </a:solidFill>
                </a:rPr>
                <a:t>Check the </a:t>
              </a:r>
              <a:r>
                <a:rPr lang="en-GB" sz="1500" dirty="0">
                  <a:solidFill>
                    <a:schemeClr val="bg1"/>
                  </a:solidFill>
                  <a:hlinkClick r:id="rId5"/>
                </a:rPr>
                <a:t>NCC’s</a:t>
              </a:r>
              <a:r>
                <a:rPr lang="en-GB" sz="1500" dirty="0">
                  <a:solidFill>
                    <a:schemeClr val="bg1"/>
                  </a:solidFill>
                </a:rPr>
                <a:t> website or </a:t>
              </a:r>
              <a:r>
                <a:rPr lang="en-GB" sz="1500" dirty="0">
                  <a:solidFill>
                    <a:schemeClr val="bg1"/>
                  </a:solidFill>
                  <a:hlinkClick r:id="rId6"/>
                </a:rPr>
                <a:t>WBCSD’s</a:t>
              </a:r>
              <a:r>
                <a:rPr lang="en-GB" sz="1500" dirty="0">
                  <a:solidFill>
                    <a:schemeClr val="bg1"/>
                  </a:solidFill>
                </a:rPr>
                <a:t> website for more case studies</a:t>
              </a:r>
            </a:p>
          </p:txBody>
        </p:sp>
      </p:grpSp>
      <p:pic>
        <p:nvPicPr>
          <p:cNvPr id="8" name="Afbeelding 7" descr="Afbeelding met tekst, illustratie&#10;&#10;Automatisch gegenereerde beschrijving">
            <a:extLst>
              <a:ext uri="{FF2B5EF4-FFF2-40B4-BE49-F238E27FC236}">
                <a16:creationId xmlns:a16="http://schemas.microsoft.com/office/drawing/2014/main" id="{128C32E2-6F41-45E0-BA91-B3DADB73B2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4797" y="207363"/>
            <a:ext cx="4443463" cy="714128"/>
          </a:xfrm>
          <a:prstGeom prst="rect">
            <a:avLst/>
          </a:prstGeom>
        </p:spPr>
      </p:pic>
    </p:spTree>
    <p:extLst>
      <p:ext uri="{BB962C8B-B14F-4D97-AF65-F5344CB8AC3E}">
        <p14:creationId xmlns:p14="http://schemas.microsoft.com/office/powerpoint/2010/main" val="17120742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idx="4294967295"/>
          </p:nvPr>
        </p:nvSpPr>
        <p:spPr>
          <a:xfrm>
            <a:off x="314194" y="125352"/>
            <a:ext cx="11498123" cy="878150"/>
          </a:xfrm>
        </p:spPr>
        <p:txBody>
          <a:bodyPr/>
          <a:lstStyle/>
          <a:p>
            <a:r>
              <a:rPr lang="en-GB" dirty="0"/>
              <a:t>Companies are </a:t>
            </a:r>
            <a:r>
              <a:rPr lang="en-GB" b="1" dirty="0"/>
              <a:t>Experimenting &amp; Sharing</a:t>
            </a:r>
            <a:endParaRPr lang="en-GB" dirty="0"/>
          </a:p>
        </p:txBody>
      </p:sp>
      <p:sp>
        <p:nvSpPr>
          <p:cNvPr id="27" name="ZoneTexte 1">
            <a:extLst>
              <a:ext uri="{FF2B5EF4-FFF2-40B4-BE49-F238E27FC236}">
                <a16:creationId xmlns:a16="http://schemas.microsoft.com/office/drawing/2014/main" id="{8294B349-D8E9-4299-98CA-71988339981B}"/>
              </a:ext>
            </a:extLst>
          </p:cNvPr>
          <p:cNvSpPr txBox="1"/>
          <p:nvPr/>
        </p:nvSpPr>
        <p:spPr>
          <a:xfrm>
            <a:off x="8563913" y="4860147"/>
            <a:ext cx="792372" cy="369331"/>
          </a:xfrm>
          <a:prstGeom prst="rect">
            <a:avLst/>
          </a:prstGeom>
          <a:solidFill>
            <a:schemeClr val="bg1"/>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83903C-9952-4387-A771-375D8435E2E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7" name="Afbeelding 6">
            <a:extLst>
              <a:ext uri="{FF2B5EF4-FFF2-40B4-BE49-F238E27FC236}">
                <a16:creationId xmlns:a16="http://schemas.microsoft.com/office/drawing/2014/main" id="{316433F4-26CA-448F-B60C-7976CB9EDC5C}"/>
              </a:ext>
            </a:extLst>
          </p:cNvPr>
          <p:cNvPicPr>
            <a:picLocks noChangeAspect="1"/>
          </p:cNvPicPr>
          <p:nvPr/>
        </p:nvPicPr>
        <p:blipFill>
          <a:blip r:embed="rId3"/>
          <a:stretch>
            <a:fillRect/>
          </a:stretch>
        </p:blipFill>
        <p:spPr>
          <a:xfrm>
            <a:off x="2715946" y="3243236"/>
            <a:ext cx="2234348" cy="1720755"/>
          </a:xfrm>
          <a:prstGeom prst="rect">
            <a:avLst/>
          </a:prstGeom>
          <a:ln>
            <a:noFill/>
          </a:ln>
          <a:effectLst>
            <a:outerShdw blurRad="292100" dist="139700" dir="2700000" algn="tl" rotWithShape="0">
              <a:srgbClr val="333333">
                <a:alpha val="65000"/>
              </a:srgbClr>
            </a:outerShdw>
          </a:effectLst>
        </p:spPr>
      </p:pic>
      <p:pic>
        <p:nvPicPr>
          <p:cNvPr id="1026" name="Picture 2" descr="Arla Foods - Wikipedia">
            <a:extLst>
              <a:ext uri="{FF2B5EF4-FFF2-40B4-BE49-F238E27FC236}">
                <a16:creationId xmlns:a16="http://schemas.microsoft.com/office/drawing/2014/main" id="{FE54E18B-74BC-415A-A90D-D75F8B93BD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4386" y="2666546"/>
            <a:ext cx="791906" cy="530557"/>
          </a:xfrm>
          <a:prstGeom prst="rect">
            <a:avLst/>
          </a:prstGeom>
          <a:noFill/>
          <a:extLst>
            <a:ext uri="{909E8E84-426E-40DD-AFC4-6F175D3DCCD1}">
              <a14:hiddenFill xmlns:a14="http://schemas.microsoft.com/office/drawing/2010/main">
                <a:solidFill>
                  <a:srgbClr val="FFFFFF"/>
                </a:solidFill>
              </a14:hiddenFill>
            </a:ext>
          </a:extLst>
        </p:spPr>
      </p:pic>
      <p:pic>
        <p:nvPicPr>
          <p:cNvPr id="33" name="Afbeelding 32">
            <a:extLst>
              <a:ext uri="{FF2B5EF4-FFF2-40B4-BE49-F238E27FC236}">
                <a16:creationId xmlns:a16="http://schemas.microsoft.com/office/drawing/2014/main" id="{58084EB6-180B-4651-ADED-7BF1F137F68F}"/>
              </a:ext>
            </a:extLst>
          </p:cNvPr>
          <p:cNvPicPr>
            <a:picLocks noChangeAspect="1"/>
          </p:cNvPicPr>
          <p:nvPr/>
        </p:nvPicPr>
        <p:blipFill>
          <a:blip r:embed="rId5"/>
          <a:stretch>
            <a:fillRect/>
          </a:stretch>
        </p:blipFill>
        <p:spPr>
          <a:xfrm>
            <a:off x="5301510" y="1549955"/>
            <a:ext cx="1357306" cy="1788115"/>
          </a:xfrm>
          <a:prstGeom prst="rect">
            <a:avLst/>
          </a:prstGeom>
          <a:ln>
            <a:noFill/>
          </a:ln>
          <a:effectLst>
            <a:outerShdw blurRad="292100" dist="139700" dir="2700000" algn="tl" rotWithShape="0">
              <a:srgbClr val="333333">
                <a:alpha val="65000"/>
              </a:srgbClr>
            </a:outerShdw>
          </a:effectLst>
        </p:spPr>
      </p:pic>
      <p:pic>
        <p:nvPicPr>
          <p:cNvPr id="1030" name="Picture 6">
            <a:extLst>
              <a:ext uri="{FF2B5EF4-FFF2-40B4-BE49-F238E27FC236}">
                <a16:creationId xmlns:a16="http://schemas.microsoft.com/office/drawing/2014/main" id="{17406262-B5B8-4A1F-BAF8-78F178941B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9994" y="1405992"/>
            <a:ext cx="1031516" cy="649490"/>
          </a:xfrm>
          <a:prstGeom prst="rect">
            <a:avLst/>
          </a:prstGeom>
          <a:noFill/>
          <a:extLst>
            <a:ext uri="{909E8E84-426E-40DD-AFC4-6F175D3DCCD1}">
              <a14:hiddenFill xmlns:a14="http://schemas.microsoft.com/office/drawing/2010/main">
                <a:solidFill>
                  <a:srgbClr val="FFFFFF"/>
                </a:solidFill>
              </a14:hiddenFill>
            </a:ext>
          </a:extLst>
        </p:spPr>
      </p:pic>
      <p:pic>
        <p:nvPicPr>
          <p:cNvPr id="34" name="Afbeelding 33">
            <a:extLst>
              <a:ext uri="{FF2B5EF4-FFF2-40B4-BE49-F238E27FC236}">
                <a16:creationId xmlns:a16="http://schemas.microsoft.com/office/drawing/2014/main" id="{BE0427B1-07C0-4A5C-8534-996E5C61043B}"/>
              </a:ext>
            </a:extLst>
          </p:cNvPr>
          <p:cNvPicPr>
            <a:picLocks noChangeAspect="1"/>
          </p:cNvPicPr>
          <p:nvPr/>
        </p:nvPicPr>
        <p:blipFill rotWithShape="1">
          <a:blip r:embed="rId7"/>
          <a:srcRect l="6501"/>
          <a:stretch/>
        </p:blipFill>
        <p:spPr>
          <a:xfrm>
            <a:off x="1075904" y="1334127"/>
            <a:ext cx="2118872" cy="1415713"/>
          </a:xfrm>
          <a:prstGeom prst="rect">
            <a:avLst/>
          </a:prstGeom>
          <a:ln>
            <a:noFill/>
          </a:ln>
          <a:effectLst>
            <a:outerShdw blurRad="292100" dist="139700" dir="2700000" algn="tl" rotWithShape="0">
              <a:srgbClr val="333333">
                <a:alpha val="65000"/>
              </a:srgbClr>
            </a:outerShdw>
          </a:effectLst>
        </p:spPr>
      </p:pic>
      <p:pic>
        <p:nvPicPr>
          <p:cNvPr id="1032" name="Picture 8" descr="Yes Bank – Logos Download">
            <a:extLst>
              <a:ext uri="{FF2B5EF4-FFF2-40B4-BE49-F238E27FC236}">
                <a16:creationId xmlns:a16="http://schemas.microsoft.com/office/drawing/2014/main" id="{188C95E2-3806-4BCA-98E6-0E52811E8F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0103" y="1829891"/>
            <a:ext cx="791906" cy="307585"/>
          </a:xfrm>
          <a:prstGeom prst="rect">
            <a:avLst/>
          </a:prstGeom>
          <a:noFill/>
          <a:extLst>
            <a:ext uri="{909E8E84-426E-40DD-AFC4-6F175D3DCCD1}">
              <a14:hiddenFill xmlns:a14="http://schemas.microsoft.com/office/drawing/2010/main">
                <a:solidFill>
                  <a:srgbClr val="FFFFFF"/>
                </a:solidFill>
              </a14:hiddenFill>
            </a:ext>
          </a:extLst>
        </p:spPr>
      </p:pic>
      <p:pic>
        <p:nvPicPr>
          <p:cNvPr id="35" name="Afbeelding 34">
            <a:extLst>
              <a:ext uri="{FF2B5EF4-FFF2-40B4-BE49-F238E27FC236}">
                <a16:creationId xmlns:a16="http://schemas.microsoft.com/office/drawing/2014/main" id="{3EDDEE1A-8B31-4DE4-8ACD-BC45E7321BB7}"/>
              </a:ext>
            </a:extLst>
          </p:cNvPr>
          <p:cNvPicPr>
            <a:picLocks noChangeAspect="1"/>
          </p:cNvPicPr>
          <p:nvPr/>
        </p:nvPicPr>
        <p:blipFill>
          <a:blip r:embed="rId9"/>
          <a:stretch>
            <a:fillRect/>
          </a:stretch>
        </p:blipFill>
        <p:spPr>
          <a:xfrm>
            <a:off x="314194" y="1318050"/>
            <a:ext cx="488858" cy="456267"/>
          </a:xfrm>
          <a:prstGeom prst="rect">
            <a:avLst/>
          </a:prstGeom>
        </p:spPr>
      </p:pic>
      <p:pic>
        <p:nvPicPr>
          <p:cNvPr id="36" name="Afbeelding 35">
            <a:extLst>
              <a:ext uri="{FF2B5EF4-FFF2-40B4-BE49-F238E27FC236}">
                <a16:creationId xmlns:a16="http://schemas.microsoft.com/office/drawing/2014/main" id="{F02E9EF4-01C5-4775-981B-F147F7698EB7}"/>
              </a:ext>
            </a:extLst>
          </p:cNvPr>
          <p:cNvPicPr>
            <a:picLocks noChangeAspect="1"/>
          </p:cNvPicPr>
          <p:nvPr/>
        </p:nvPicPr>
        <p:blipFill>
          <a:blip r:embed="rId10"/>
          <a:stretch>
            <a:fillRect/>
          </a:stretch>
        </p:blipFill>
        <p:spPr>
          <a:xfrm>
            <a:off x="6212264" y="3959545"/>
            <a:ext cx="2023911" cy="1670789"/>
          </a:xfrm>
          <a:prstGeom prst="rect">
            <a:avLst/>
          </a:prstGeom>
          <a:ln>
            <a:noFill/>
          </a:ln>
          <a:effectLst>
            <a:outerShdw blurRad="292100" dist="139700" dir="2700000" algn="tl" rotWithShape="0">
              <a:srgbClr val="333333">
                <a:alpha val="65000"/>
              </a:srgbClr>
            </a:outerShdw>
          </a:effectLst>
        </p:spPr>
      </p:pic>
      <p:pic>
        <p:nvPicPr>
          <p:cNvPr id="1036" name="Picture 12" descr="denkstatt - Crunchbase Company Profile &amp; Funding">
            <a:extLst>
              <a:ext uri="{FF2B5EF4-FFF2-40B4-BE49-F238E27FC236}">
                <a16:creationId xmlns:a16="http://schemas.microsoft.com/office/drawing/2014/main" id="{F3E642BB-4067-4A7B-A57D-298EC0911CAA}"/>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5680" b="40760"/>
          <a:stretch/>
        </p:blipFill>
        <p:spPr bwMode="auto">
          <a:xfrm>
            <a:off x="7459427" y="3639874"/>
            <a:ext cx="776748" cy="183004"/>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a:extLst>
              <a:ext uri="{FF2B5EF4-FFF2-40B4-BE49-F238E27FC236}">
                <a16:creationId xmlns:a16="http://schemas.microsoft.com/office/drawing/2014/main" id="{B1E64E56-7ECA-4F61-8ED2-8EB2B6D3149C}"/>
              </a:ext>
            </a:extLst>
          </p:cNvPr>
          <p:cNvPicPr>
            <a:picLocks noChangeAspect="1"/>
          </p:cNvPicPr>
          <p:nvPr/>
        </p:nvPicPr>
        <p:blipFill rotWithShape="1">
          <a:blip r:embed="rId12"/>
          <a:srcRect l="3261" t="23348" r="3696" b="21918"/>
          <a:stretch/>
        </p:blipFill>
        <p:spPr>
          <a:xfrm>
            <a:off x="9022249" y="2517633"/>
            <a:ext cx="1264519" cy="371935"/>
          </a:xfrm>
          <a:prstGeom prst="rect">
            <a:avLst/>
          </a:prstGeom>
        </p:spPr>
      </p:pic>
      <p:pic>
        <p:nvPicPr>
          <p:cNvPr id="18" name="Picture 12" descr="denkstatt - Crunchbase Company Profile &amp; Funding">
            <a:extLst>
              <a:ext uri="{FF2B5EF4-FFF2-40B4-BE49-F238E27FC236}">
                <a16:creationId xmlns:a16="http://schemas.microsoft.com/office/drawing/2014/main" id="{9C303AA7-711D-4DF8-B0FE-DB87BE88ACC0}"/>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5680" b="40760"/>
          <a:stretch/>
        </p:blipFill>
        <p:spPr bwMode="auto">
          <a:xfrm>
            <a:off x="10641416" y="2612098"/>
            <a:ext cx="776748" cy="183004"/>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descr="Afbeelding met tekst, illustratie&#10;&#10;Automatisch gegenereerde beschrijving">
            <a:extLst>
              <a:ext uri="{FF2B5EF4-FFF2-40B4-BE49-F238E27FC236}">
                <a16:creationId xmlns:a16="http://schemas.microsoft.com/office/drawing/2014/main" id="{8F89B2EB-A53A-4FAE-A2C2-A127BB44CA6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4494" r="32072"/>
          <a:stretch/>
        </p:blipFill>
        <p:spPr>
          <a:xfrm>
            <a:off x="6212264" y="3576817"/>
            <a:ext cx="1023081" cy="307706"/>
          </a:xfrm>
          <a:prstGeom prst="rect">
            <a:avLst/>
          </a:prstGeom>
        </p:spPr>
      </p:pic>
      <p:pic>
        <p:nvPicPr>
          <p:cNvPr id="5" name="Afbeelding 4">
            <a:hlinkClick r:id="rId14"/>
            <a:extLst>
              <a:ext uri="{FF2B5EF4-FFF2-40B4-BE49-F238E27FC236}">
                <a16:creationId xmlns:a16="http://schemas.microsoft.com/office/drawing/2014/main" id="{5DAE562F-7678-4D6A-B748-28C967B2CCDC}"/>
              </a:ext>
            </a:extLst>
          </p:cNvPr>
          <p:cNvPicPr>
            <a:picLocks noChangeAspect="1"/>
          </p:cNvPicPr>
          <p:nvPr/>
        </p:nvPicPr>
        <p:blipFill>
          <a:blip r:embed="rId15"/>
          <a:stretch>
            <a:fillRect/>
          </a:stretch>
        </p:blipFill>
        <p:spPr>
          <a:xfrm>
            <a:off x="9203541" y="2951790"/>
            <a:ext cx="2134699" cy="24625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004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descr="SHIFT">
            <a:extLst>
              <a:ext uri="{FF2B5EF4-FFF2-40B4-BE49-F238E27FC236}">
                <a16:creationId xmlns:a16="http://schemas.microsoft.com/office/drawing/2014/main" id="{514A6CC4-9903-4E16-9AEF-AFB3DC9DBD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990166" y="2495459"/>
            <a:ext cx="2158085" cy="652647"/>
          </a:xfrm>
          <a:prstGeom prst="rect">
            <a:avLst/>
          </a:prstGeom>
        </p:spPr>
      </p:pic>
      <p:pic>
        <p:nvPicPr>
          <p:cNvPr id="15" name="Picture Placeholder 6" descr="Natural Capital Toolkit">
            <a:extLst>
              <a:ext uri="{FF2B5EF4-FFF2-40B4-BE49-F238E27FC236}">
                <a16:creationId xmlns:a16="http://schemas.microsoft.com/office/drawing/2014/main" id="{3E67B801-3C8E-4A27-AC54-89CE654640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74866" y="2646508"/>
            <a:ext cx="3383573" cy="350551"/>
          </a:xfrm>
          <a:prstGeom prst="rect">
            <a:avLst/>
          </a:prstGeom>
        </p:spPr>
      </p:pic>
      <p:sp>
        <p:nvSpPr>
          <p:cNvPr id="16" name="Title 1">
            <a:extLst>
              <a:ext uri="{FF2B5EF4-FFF2-40B4-BE49-F238E27FC236}">
                <a16:creationId xmlns:a16="http://schemas.microsoft.com/office/drawing/2014/main" id="{3BEA4ABC-1F3D-4BD2-839D-942FF597F126}"/>
              </a:ext>
            </a:extLst>
          </p:cNvPr>
          <p:cNvSpPr>
            <a:spLocks noGrp="1"/>
          </p:cNvSpPr>
          <p:nvPr>
            <p:ph type="title"/>
          </p:nvPr>
        </p:nvSpPr>
        <p:spPr>
          <a:xfrm>
            <a:off x="314196" y="125353"/>
            <a:ext cx="11498123" cy="878151"/>
          </a:xfrm>
        </p:spPr>
        <p:txBody>
          <a:bodyPr/>
          <a:lstStyle/>
          <a:p>
            <a:r>
              <a:rPr lang="nl-NL"/>
              <a:t>Useful </a:t>
            </a:r>
            <a:r>
              <a:rPr lang="nl-NL" b="1"/>
              <a:t>tools &amp; resources</a:t>
            </a:r>
            <a:endParaRPr lang="en-CH"/>
          </a:p>
        </p:txBody>
      </p:sp>
      <p:sp>
        <p:nvSpPr>
          <p:cNvPr id="7" name="Content Placeholder 2">
            <a:extLst>
              <a:ext uri="{FF2B5EF4-FFF2-40B4-BE49-F238E27FC236}">
                <a16:creationId xmlns:a16="http://schemas.microsoft.com/office/drawing/2014/main" id="{7D7AAACA-BAE1-4F7D-9932-30D79E30AD6D}"/>
              </a:ext>
            </a:extLst>
          </p:cNvPr>
          <p:cNvSpPr>
            <a:spLocks noGrp="1"/>
          </p:cNvSpPr>
          <p:nvPr>
            <p:ph idx="1"/>
          </p:nvPr>
        </p:nvSpPr>
        <p:spPr>
          <a:xfrm>
            <a:off x="314194" y="1404701"/>
            <a:ext cx="9510031" cy="4402667"/>
          </a:xfrm>
        </p:spPr>
        <p:txBody>
          <a:bodyPr>
            <a:normAutofit/>
          </a:bodyPr>
          <a:lstStyle/>
          <a:p>
            <a:pPr marL="0" indent="0">
              <a:lnSpc>
                <a:spcPct val="100000"/>
              </a:lnSpc>
              <a:buNone/>
            </a:pPr>
            <a:r>
              <a:rPr lang="en-US" dirty="0"/>
              <a:t>There are lots of useful tools out there. </a:t>
            </a:r>
            <a:r>
              <a:rPr lang="en-US" dirty="0" err="1">
                <a:hlinkClick r:id="rId5"/>
              </a:rPr>
              <a:t>SHIFT.tools</a:t>
            </a:r>
            <a:r>
              <a:rPr lang="en-US" dirty="0">
                <a:hlinkClick r:id="rId5"/>
              </a:rPr>
              <a:t> </a:t>
            </a:r>
            <a:r>
              <a:rPr lang="en-US" dirty="0"/>
              <a:t>is a searchable repository of tools, including the </a:t>
            </a:r>
            <a:r>
              <a:rPr lang="en-US" dirty="0">
                <a:hlinkClick r:id="rId6"/>
              </a:rPr>
              <a:t>Natural Capital Toolkit</a:t>
            </a:r>
            <a:r>
              <a:rPr lang="en-US" dirty="0"/>
              <a:t>.  </a:t>
            </a:r>
            <a:endParaRPr lang="en-GB" sz="400" dirty="0"/>
          </a:p>
        </p:txBody>
      </p:sp>
      <p:pic>
        <p:nvPicPr>
          <p:cNvPr id="2" name="Picture 1">
            <a:extLst>
              <a:ext uri="{FF2B5EF4-FFF2-40B4-BE49-F238E27FC236}">
                <a16:creationId xmlns:a16="http://schemas.microsoft.com/office/drawing/2014/main" id="{7EB967DB-617C-449F-93F2-0BF462D021E7}"/>
              </a:ext>
            </a:extLst>
          </p:cNvPr>
          <p:cNvPicPr>
            <a:picLocks noChangeAspect="1"/>
          </p:cNvPicPr>
          <p:nvPr/>
        </p:nvPicPr>
        <p:blipFill>
          <a:blip r:embed="rId7"/>
          <a:stretch>
            <a:fillRect/>
          </a:stretch>
        </p:blipFill>
        <p:spPr>
          <a:xfrm>
            <a:off x="477593" y="3128052"/>
            <a:ext cx="5699602" cy="280185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815BFDD-9E6B-47E7-AD02-237DE9A043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8234" b="23272"/>
          <a:stretch/>
        </p:blipFill>
        <p:spPr>
          <a:xfrm>
            <a:off x="9745746" y="6305863"/>
            <a:ext cx="961252" cy="329684"/>
          </a:xfrm>
          <a:prstGeom prst="rect">
            <a:avLst/>
          </a:prstGeom>
        </p:spPr>
      </p:pic>
      <p:sp>
        <p:nvSpPr>
          <p:cNvPr id="4" name="Slide Number Placeholder 3">
            <a:extLst>
              <a:ext uri="{FF2B5EF4-FFF2-40B4-BE49-F238E27FC236}">
                <a16:creationId xmlns:a16="http://schemas.microsoft.com/office/drawing/2014/main" id="{D9192E59-20AB-FE4D-9BBB-7A43666DFB76}"/>
              </a:ext>
            </a:extLst>
          </p:cNvPr>
          <p:cNvSpPr>
            <a:spLocks noGrp="1"/>
          </p:cNvSpPr>
          <p:nvPr>
            <p:ph type="sldNum" sz="quarter" idx="12"/>
          </p:nvPr>
        </p:nvSpPr>
        <p:spPr/>
        <p:txBody>
          <a:bodyPr/>
          <a:lstStyle/>
          <a:p>
            <a:fld id="{971CEC84-1649-40CE-BFF6-7286506FEA08}" type="slidenum">
              <a:rPr lang="en-GB" smtClean="0"/>
              <a:pPr/>
              <a:t>65</a:t>
            </a:fld>
            <a:endParaRPr lang="en-GB"/>
          </a:p>
        </p:txBody>
      </p:sp>
      <p:pic>
        <p:nvPicPr>
          <p:cNvPr id="3" name="Picture 2" descr="Table&#10;&#10;Description automatically generated">
            <a:extLst>
              <a:ext uri="{FF2B5EF4-FFF2-40B4-BE49-F238E27FC236}">
                <a16:creationId xmlns:a16="http://schemas.microsoft.com/office/drawing/2014/main" id="{08D41421-6FAC-40D5-BE86-A635E96B515A}"/>
              </a:ext>
            </a:extLst>
          </p:cNvPr>
          <p:cNvPicPr>
            <a:picLocks noChangeAspect="1"/>
          </p:cNvPicPr>
          <p:nvPr/>
        </p:nvPicPr>
        <p:blipFill>
          <a:blip r:embed="rId9"/>
          <a:stretch>
            <a:fillRect/>
          </a:stretch>
        </p:blipFill>
        <p:spPr>
          <a:xfrm>
            <a:off x="7601235" y="3063293"/>
            <a:ext cx="3374621" cy="2866614"/>
          </a:xfrm>
          <a:prstGeom prst="rect">
            <a:avLst/>
          </a:prstGeom>
        </p:spPr>
      </p:pic>
      <p:sp>
        <p:nvSpPr>
          <p:cNvPr id="5" name="TextBox 4">
            <a:extLst>
              <a:ext uri="{FF2B5EF4-FFF2-40B4-BE49-F238E27FC236}">
                <a16:creationId xmlns:a16="http://schemas.microsoft.com/office/drawing/2014/main" id="{61D3A02E-7CE7-45BE-B7E6-D7B22EE53B92}"/>
              </a:ext>
            </a:extLst>
          </p:cNvPr>
          <p:cNvSpPr txBox="1"/>
          <p:nvPr/>
        </p:nvSpPr>
        <p:spPr>
          <a:xfrm>
            <a:off x="7218801" y="2478518"/>
            <a:ext cx="4884046" cy="584775"/>
          </a:xfrm>
          <a:prstGeom prst="rect">
            <a:avLst/>
          </a:prstGeom>
          <a:noFill/>
        </p:spPr>
        <p:txBody>
          <a:bodyPr wrap="square" rtlCol="0">
            <a:spAutoFit/>
          </a:bodyPr>
          <a:lstStyle/>
          <a:p>
            <a:r>
              <a:rPr lang="en-GB" sz="1600" b="1" dirty="0" err="1">
                <a:latin typeface="+mj-lt"/>
                <a:ea typeface="Verdana" panose="020B0604030504040204" pitchFamily="34" charset="0"/>
                <a:cs typeface="Verdana" panose="020B0604030504040204" pitchFamily="34" charset="0"/>
                <a:hlinkClick r:id="rId10"/>
              </a:rPr>
              <a:t>TEEBAgriFood</a:t>
            </a:r>
            <a:r>
              <a:rPr lang="en-GB" sz="1600" b="1" dirty="0">
                <a:latin typeface="+mj-lt"/>
                <a:ea typeface="Verdana" panose="020B0604030504040204" pitchFamily="34" charset="0"/>
                <a:cs typeface="Verdana" panose="020B0604030504040204" pitchFamily="34" charset="0"/>
                <a:hlinkClick r:id="rId10"/>
              </a:rPr>
              <a:t> Operational Guidelines for Business </a:t>
            </a:r>
            <a:r>
              <a:rPr lang="en-GB" sz="1600" b="1" dirty="0">
                <a:latin typeface="+mj-lt"/>
                <a:ea typeface="Verdana" panose="020B0604030504040204" pitchFamily="34" charset="0"/>
                <a:cs typeface="Verdana" panose="020B0604030504040204" pitchFamily="34" charset="0"/>
              </a:rPr>
              <a:t>- Annex A</a:t>
            </a:r>
          </a:p>
        </p:txBody>
      </p:sp>
      <p:sp>
        <p:nvSpPr>
          <p:cNvPr id="12" name="Teardrop 7">
            <a:extLst>
              <a:ext uri="{FF2B5EF4-FFF2-40B4-BE49-F238E27FC236}">
                <a16:creationId xmlns:a16="http://schemas.microsoft.com/office/drawing/2014/main" id="{868EF8BB-E4A1-F64E-A0CC-CA8A4492451F}"/>
              </a:ext>
            </a:extLst>
          </p:cNvPr>
          <p:cNvSpPr/>
          <p:nvPr/>
        </p:nvSpPr>
        <p:spPr>
          <a:xfrm>
            <a:off x="10495966" y="109774"/>
            <a:ext cx="1536186" cy="115243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Refer to</a:t>
            </a:r>
            <a:r>
              <a:rPr lang="en-US" sz="1500" b="1" dirty="0"/>
              <a:t> p. 21 </a:t>
            </a:r>
            <a:r>
              <a:rPr lang="en-US" sz="1500" dirty="0"/>
              <a:t>of your workbook</a:t>
            </a:r>
            <a:endParaRPr lang="en-CH" sz="1500" dirty="0"/>
          </a:p>
        </p:txBody>
      </p:sp>
    </p:spTree>
    <p:extLst>
      <p:ext uri="{BB962C8B-B14F-4D97-AF65-F5344CB8AC3E}">
        <p14:creationId xmlns:p14="http://schemas.microsoft.com/office/powerpoint/2010/main" val="7988977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Agenda – 2 hour training</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3140564943"/>
              </p:ext>
            </p:extLst>
          </p:nvPr>
        </p:nvGraphicFramePr>
        <p:xfrm>
          <a:off x="726633" y="1386031"/>
          <a:ext cx="10959960" cy="3917261"/>
        </p:xfrm>
        <a:graphic>
          <a:graphicData uri="http://schemas.openxmlformats.org/drawingml/2006/table">
            <a:tbl>
              <a:tblPr firstRow="1" bandRow="1">
                <a:tableStyleId>{5FD0F851-EC5A-4D38-B0AD-8093EC10F338}</a:tableStyleId>
              </a:tblPr>
              <a:tblGrid>
                <a:gridCol w="1270532">
                  <a:extLst>
                    <a:ext uri="{9D8B030D-6E8A-4147-A177-3AD203B41FA5}">
                      <a16:colId xmlns:a16="http://schemas.microsoft.com/office/drawing/2014/main" val="1023688113"/>
                    </a:ext>
                  </a:extLst>
                </a:gridCol>
                <a:gridCol w="9689428">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(xxx)</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dirty="0"/>
                        <a:t>Session</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nl-NL"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kern="1200" dirty="0">
                          <a:solidFill>
                            <a:schemeClr val="tx1">
                              <a:lumMod val="65000"/>
                              <a:lumOff val="35000"/>
                            </a:schemeClr>
                          </a:solidFill>
                          <a:latin typeface="+mn-lt"/>
                          <a:ea typeface="+mn-ea"/>
                          <a:cs typeface="+mn-cs"/>
                          <a:sym typeface="Arial"/>
                        </a:rPr>
                        <a:t>Harmonizing approaches </a:t>
                      </a:r>
                      <a:r>
                        <a:rPr lang="en-US" sz="1600" b="0" kern="1200" dirty="0">
                          <a:solidFill>
                            <a:schemeClr val="tx1">
                              <a:lumMod val="65000"/>
                              <a:lumOff val="35000"/>
                            </a:schemeClr>
                          </a:solidFill>
                          <a:latin typeface="+mn-lt"/>
                          <a:ea typeface="+mn-ea"/>
                          <a:cs typeface="+mn-cs"/>
                          <a:sym typeface="Arial"/>
                        </a:rPr>
                        <a:t>– The Natural Capital Protocol &amp; linkages with other key concepts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0010390"/>
                  </a:ext>
                </a:extLst>
              </a:tr>
              <a:tr h="353086">
                <a:tc>
                  <a:txBody>
                    <a:bodyPr/>
                    <a:lstStyle/>
                    <a:p>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kern="1200" dirty="0">
                          <a:solidFill>
                            <a:schemeClr val="tx1">
                              <a:lumMod val="65000"/>
                              <a:lumOff val="35000"/>
                            </a:schemeClr>
                          </a:solidFill>
                          <a:latin typeface="+mn-lt"/>
                          <a:ea typeface="+mn-ea"/>
                          <a:cs typeface="+mn-cs"/>
                          <a:sym typeface="Arial"/>
                        </a:rPr>
                        <a:t>Setting the scene </a:t>
                      </a:r>
                      <a:r>
                        <a:rPr lang="en-US" sz="1600" u="none" strike="noStrike" cap="none" dirty="0">
                          <a:solidFill>
                            <a:srgbClr val="595959"/>
                          </a:solidFill>
                          <a:latin typeface="+mn-lt"/>
                          <a:ea typeface="Arial"/>
                          <a:cs typeface="Arial"/>
                          <a:sym typeface="Arial"/>
                        </a:rPr>
                        <a:t>– The challenges ahead &amp; keeping momentum</a:t>
                      </a:r>
                      <a:endParaRPr lang="en-US" sz="1600" b="1" u="none" strike="noStrike" cap="none" dirty="0">
                        <a:solidFill>
                          <a:srgbClr val="595959"/>
                        </a:solidFill>
                        <a:latin typeface="+mn-lt"/>
                        <a:ea typeface="Arial"/>
                        <a:cs typeface="Arial"/>
                        <a:sym typeface="Aria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86401">
                <a:tc>
                  <a:txBody>
                    <a:bodyPr/>
                    <a:lstStyle/>
                    <a:p>
                      <a:r>
                        <a:rPr lang="nl-NL"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What is natural capital </a:t>
                      </a:r>
                      <a:r>
                        <a:rPr lang="en-US" sz="1600" b="0" kern="1200" dirty="0">
                          <a:solidFill>
                            <a:schemeClr val="tx1">
                              <a:lumMod val="65000"/>
                              <a:lumOff val="35000"/>
                            </a:schemeClr>
                          </a:solidFill>
                          <a:latin typeface="+mn-lt"/>
                          <a:ea typeface="+mn-ea"/>
                          <a:cs typeface="+mn-cs"/>
                        </a:rPr>
                        <a:t>–</a:t>
                      </a:r>
                      <a:r>
                        <a:rPr lang="en-US" sz="1600" b="1" kern="1200" dirty="0">
                          <a:solidFill>
                            <a:schemeClr val="tx1">
                              <a:lumMod val="65000"/>
                              <a:lumOff val="35000"/>
                            </a:schemeClr>
                          </a:solidFill>
                          <a:latin typeface="+mn-lt"/>
                          <a:ea typeface="+mn-ea"/>
                          <a:cs typeface="+mn-cs"/>
                        </a:rPr>
                        <a:t> </a:t>
                      </a:r>
                      <a:r>
                        <a:rPr lang="en-GB" sz="1600" b="0" u="none" strike="noStrike" cap="none" dirty="0">
                          <a:solidFill>
                            <a:srgbClr val="595959"/>
                          </a:solidFill>
                          <a:latin typeface="+mn-lt"/>
                          <a:ea typeface="Arial"/>
                          <a:cs typeface="Arial"/>
                          <a:sym typeface="Arial"/>
                        </a:rPr>
                        <a:t>Introduction to the concept &amp; the business case</a:t>
                      </a:r>
                      <a:endParaRPr lang="en-US"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467145"/>
                  </a:ext>
                </a:extLst>
              </a:tr>
              <a:tr h="353086">
                <a:tc>
                  <a:txBody>
                    <a:bodyPr/>
                    <a:lstStyle/>
                    <a:p>
                      <a:r>
                        <a:rPr lang="en-US" sz="1600" kern="1200" dirty="0">
                          <a:solidFill>
                            <a:schemeClr val="tx1">
                              <a:lumMod val="65000"/>
                              <a:lumOff val="35000"/>
                            </a:schemeClr>
                          </a:solidFill>
                          <a:latin typeface="+mn-lt"/>
                          <a:ea typeface="+mn-ea"/>
                          <a:cs typeface="+mn-cs"/>
                        </a:rPr>
                        <a:t>25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dirty="0">
                          <a:solidFill>
                            <a:schemeClr val="tx1">
                              <a:lumMod val="65000"/>
                              <a:lumOff val="35000"/>
                            </a:schemeClr>
                          </a:solidFill>
                          <a:latin typeface="+mn-lt"/>
                          <a:ea typeface="+mn-ea"/>
                          <a:cs typeface="+mn-cs"/>
                        </a:rPr>
                        <a:t>Group discussion </a:t>
                      </a:r>
                      <a:r>
                        <a:rPr lang="en-US" sz="1600" kern="1200" dirty="0">
                          <a:solidFill>
                            <a:schemeClr val="tx1">
                              <a:lumMod val="65000"/>
                              <a:lumOff val="35000"/>
                            </a:schemeClr>
                          </a:solidFill>
                          <a:latin typeface="+mn-lt"/>
                          <a:ea typeface="+mn-ea"/>
                          <a:cs typeface="+mn-cs"/>
                        </a:rPr>
                        <a:t>– Natural capital impacts &amp; dependencies</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337033"/>
                  </a:ext>
                </a:extLst>
              </a:tr>
              <a:tr h="353086">
                <a:tc>
                  <a:txBody>
                    <a:bodyPr/>
                    <a:lstStyle/>
                    <a:p>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How can business apply natural capital – </a:t>
                      </a:r>
                      <a:r>
                        <a:rPr lang="en-US" sz="1600" b="0" kern="1200" dirty="0">
                          <a:solidFill>
                            <a:schemeClr val="tx1">
                              <a:lumMod val="65000"/>
                              <a:lumOff val="35000"/>
                            </a:schemeClr>
                          </a:solidFill>
                          <a:latin typeface="+mn-lt"/>
                          <a:ea typeface="+mn-ea"/>
                          <a:cs typeface="+mn-cs"/>
                        </a:rPr>
                        <a:t>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i="0" u="none" strike="noStrike" kern="1200" cap="none" dirty="0">
                          <a:solidFill>
                            <a:srgbClr val="23BAED"/>
                          </a:solidFill>
                          <a:latin typeface="Arial"/>
                          <a:ea typeface="+mn-ea"/>
                          <a:cs typeface="Arial"/>
                        </a:rPr>
                        <a:t>First step of a natural capital assessment </a:t>
                      </a:r>
                      <a:r>
                        <a:rPr lang="en-US" sz="1600" b="1" kern="1200" dirty="0">
                          <a:solidFill>
                            <a:schemeClr val="tx1">
                              <a:lumMod val="65000"/>
                              <a:lumOff val="35000"/>
                            </a:schemeClr>
                          </a:solidFill>
                          <a:latin typeface="+mn-lt"/>
                          <a:ea typeface="+mn-ea"/>
                          <a:cs typeface="+mn-cs"/>
                        </a:rPr>
                        <a:t>–</a:t>
                      </a:r>
                      <a:r>
                        <a:rPr lang="en-US" sz="1600" b="0" kern="1200" dirty="0">
                          <a:solidFill>
                            <a:schemeClr val="tx1">
                              <a:lumMod val="65000"/>
                              <a:lumOff val="35000"/>
                            </a:schemeClr>
                          </a:solidFill>
                          <a:latin typeface="+mn-lt"/>
                          <a:ea typeface="+mn-ea"/>
                          <a:cs typeface="+mn-cs"/>
                        </a:rPr>
                        <a:t> Setting an objective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Case study presentation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8904661"/>
                  </a:ext>
                </a:extLst>
              </a:tr>
              <a:tr h="353086">
                <a:tc>
                  <a:txBody>
                    <a:bodyPr/>
                    <a:lstStyle/>
                    <a:p>
                      <a:r>
                        <a:rPr lang="en-US"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bl>
          </a:graphicData>
        </a:graphic>
      </p:graphicFrame>
      <p:sp>
        <p:nvSpPr>
          <p:cNvPr id="3" name="TextBox 2">
            <a:extLst>
              <a:ext uri="{FF2B5EF4-FFF2-40B4-BE49-F238E27FC236}">
                <a16:creationId xmlns:a16="http://schemas.microsoft.com/office/drawing/2014/main" id="{894F30FC-F6B3-490C-A244-BB9B2D2C4734}"/>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8" name="Slide Number Placeholder 3">
            <a:extLst>
              <a:ext uri="{FF2B5EF4-FFF2-40B4-BE49-F238E27FC236}">
                <a16:creationId xmlns:a16="http://schemas.microsoft.com/office/drawing/2014/main" id="{47D44FCF-EDCD-40E1-AE6E-A1C6DB372023}"/>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5643848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son holding white Samsung Galaxy Tab">
            <a:extLst>
              <a:ext uri="{FF2B5EF4-FFF2-40B4-BE49-F238E27FC236}">
                <a16:creationId xmlns:a16="http://schemas.microsoft.com/office/drawing/2014/main" id="{66FB2401-0500-435E-A3DD-F837EC985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533400"/>
            <a:ext cx="95250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288366"/>
            <a:ext cx="5547292" cy="5580025"/>
          </a:xfrm>
          <a:prstGeom prst="rect">
            <a:avLst/>
          </a:prstGeom>
        </p:spPr>
      </p:pic>
      <p:sp>
        <p:nvSpPr>
          <p:cNvPr id="2" name="Title 1"/>
          <p:cNvSpPr>
            <a:spLocks noGrp="1"/>
          </p:cNvSpPr>
          <p:nvPr>
            <p:ph type="ctrTitle"/>
          </p:nvPr>
        </p:nvSpPr>
        <p:spPr>
          <a:xfrm>
            <a:off x="413839" y="2208312"/>
            <a:ext cx="4411541" cy="2154737"/>
          </a:xfrm>
        </p:spPr>
        <p:txBody>
          <a:bodyPr>
            <a:normAutofit/>
          </a:bodyPr>
          <a:lstStyle/>
          <a:p>
            <a:pPr algn="l"/>
            <a:r>
              <a:rPr lang="en-GB" sz="3600" b="1" dirty="0">
                <a:solidFill>
                  <a:srgbClr val="23BAED"/>
                </a:solidFill>
              </a:rPr>
              <a:t>1</a:t>
            </a:r>
            <a:r>
              <a:rPr lang="en-GB" sz="3600" b="1" baseline="30000" dirty="0">
                <a:solidFill>
                  <a:srgbClr val="23BAED"/>
                </a:solidFill>
              </a:rPr>
              <a:t>st</a:t>
            </a:r>
            <a:r>
              <a:rPr lang="en-GB" sz="3600" b="1" dirty="0">
                <a:solidFill>
                  <a:srgbClr val="23BAED"/>
                </a:solidFill>
              </a:rPr>
              <a:t> step to assessing natural capital</a:t>
            </a:r>
            <a:endParaRPr lang="en-GB" sz="3200" b="1" dirty="0">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83127"/>
            <a:ext cx="12192000" cy="1371493"/>
          </a:xfrm>
          <a:prstGeom prst="rect">
            <a:avLst/>
          </a:prstGeom>
        </p:spPr>
      </p:pic>
      <p:sp>
        <p:nvSpPr>
          <p:cNvPr id="6" name="Title 1">
            <a:extLst>
              <a:ext uri="{FF2B5EF4-FFF2-40B4-BE49-F238E27FC236}">
                <a16:creationId xmlns:a16="http://schemas.microsoft.com/office/drawing/2014/main" id="{9409F572-3F4C-43F8-81DC-E585F0C34D3D}"/>
              </a:ext>
            </a:extLst>
          </p:cNvPr>
          <p:cNvSpPr txBox="1">
            <a:spLocks/>
          </p:cNvSpPr>
          <p:nvPr/>
        </p:nvSpPr>
        <p:spPr>
          <a:xfrm>
            <a:off x="413839" y="4200975"/>
            <a:ext cx="4308474" cy="11701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lumMod val="65000"/>
                    <a:lumOff val="35000"/>
                  </a:schemeClr>
                </a:solidFill>
                <a:latin typeface="+mj-lt"/>
                <a:ea typeface="+mj-ea"/>
                <a:cs typeface="+mj-cs"/>
              </a:defRPr>
            </a:lvl1pPr>
          </a:lstStyle>
          <a:p>
            <a:pPr algn="l"/>
            <a:r>
              <a:rPr lang="en-GB" sz="2800" b="1" i="1">
                <a:solidFill>
                  <a:srgbClr val="23BAED"/>
                </a:solidFill>
              </a:rPr>
              <a:t>Defining an objective</a:t>
            </a:r>
          </a:p>
        </p:txBody>
      </p:sp>
    </p:spTree>
    <p:extLst>
      <p:ext uri="{BB962C8B-B14F-4D97-AF65-F5344CB8AC3E}">
        <p14:creationId xmlns:p14="http://schemas.microsoft.com/office/powerpoint/2010/main" val="1923524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7BEE6-D27F-47E8-AF4F-54AA6F78D58A}"/>
              </a:ext>
            </a:extLst>
          </p:cNvPr>
          <p:cNvPicPr>
            <a:picLocks noChangeAspect="1"/>
          </p:cNvPicPr>
          <p:nvPr/>
        </p:nvPicPr>
        <p:blipFill>
          <a:blip r:embed="rId3"/>
          <a:stretch>
            <a:fillRect/>
          </a:stretch>
        </p:blipFill>
        <p:spPr>
          <a:xfrm>
            <a:off x="314194" y="2801386"/>
            <a:ext cx="7753481" cy="3222226"/>
          </a:xfrm>
          <a:prstGeom prst="rect">
            <a:avLst/>
          </a:prstGeom>
        </p:spPr>
      </p:pic>
      <p:sp>
        <p:nvSpPr>
          <p:cNvPr id="2" name="Title 1">
            <a:extLst>
              <a:ext uri="{FF2B5EF4-FFF2-40B4-BE49-F238E27FC236}">
                <a16:creationId xmlns:a16="http://schemas.microsoft.com/office/drawing/2014/main" id="{51992066-9394-4509-A6DE-22FFD101D17F}"/>
              </a:ext>
            </a:extLst>
          </p:cNvPr>
          <p:cNvSpPr>
            <a:spLocks noGrp="1"/>
          </p:cNvSpPr>
          <p:nvPr>
            <p:ph type="title" idx="4294967295"/>
          </p:nvPr>
        </p:nvSpPr>
        <p:spPr>
          <a:xfrm>
            <a:off x="314194" y="125352"/>
            <a:ext cx="11498123" cy="878150"/>
          </a:xfrm>
        </p:spPr>
        <p:txBody>
          <a:bodyPr>
            <a:normAutofit/>
          </a:bodyPr>
          <a:lstStyle/>
          <a:p>
            <a:r>
              <a:rPr lang="en-US" dirty="0"/>
              <a:t>Concrete steps to undertaking a 1</a:t>
            </a:r>
            <a:r>
              <a:rPr lang="en-US" baseline="30000" dirty="0"/>
              <a:t>st</a:t>
            </a:r>
            <a:r>
              <a:rPr lang="en-US" dirty="0"/>
              <a:t> natural capital assessment</a:t>
            </a:r>
            <a:endParaRPr lang="en-CH" dirty="0"/>
          </a:p>
        </p:txBody>
      </p:sp>
      <p:sp>
        <p:nvSpPr>
          <p:cNvPr id="29" name="Slide Number Placeholder 3">
            <a:extLst>
              <a:ext uri="{FF2B5EF4-FFF2-40B4-BE49-F238E27FC236}">
                <a16:creationId xmlns:a16="http://schemas.microsoft.com/office/drawing/2014/main" id="{450EA281-4638-4642-B5D4-95F08D9B0C3E}"/>
              </a:ext>
            </a:extLst>
          </p:cNvPr>
          <p:cNvSpPr>
            <a:spLocks noGrp="1"/>
          </p:cNvSpPr>
          <p:nvPr>
            <p:ph type="sldNum" sz="quarter" idx="12"/>
          </p:nvPr>
        </p:nvSpPr>
        <p:spPr>
          <a:xfrm>
            <a:off x="314194" y="6355689"/>
            <a:ext cx="2743200" cy="365125"/>
          </a:xfrm>
        </p:spPr>
        <p:txBody>
          <a:bodyPr/>
          <a:lstStyle/>
          <a:p>
            <a:fld id="{971CEC84-1649-40CE-BFF6-7286506FEA08}" type="slidenum">
              <a:rPr lang="en-GB">
                <a:solidFill>
                  <a:schemeClr val="tx1">
                    <a:lumMod val="65000"/>
                    <a:lumOff val="35000"/>
                  </a:schemeClr>
                </a:solidFill>
              </a:rPr>
              <a:pPr/>
              <a:t>68</a:t>
            </a:fld>
            <a:endParaRPr lang="en-GB">
              <a:solidFill>
                <a:schemeClr val="tx1">
                  <a:lumMod val="65000"/>
                  <a:lumOff val="35000"/>
                </a:schemeClr>
              </a:solidFill>
            </a:endParaRPr>
          </a:p>
        </p:txBody>
      </p:sp>
      <p:pic>
        <p:nvPicPr>
          <p:cNvPr id="32" name="Picture 31">
            <a:extLst>
              <a:ext uri="{FF2B5EF4-FFF2-40B4-BE49-F238E27FC236}">
                <a16:creationId xmlns:a16="http://schemas.microsoft.com/office/drawing/2014/main" id="{DEE805D5-DFEA-4C05-B1B0-BE1E97E0AD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76200" y="1167060"/>
            <a:ext cx="9534525" cy="1471365"/>
          </a:xfrm>
          <a:prstGeom prst="rect">
            <a:avLst/>
          </a:prstGeom>
        </p:spPr>
      </p:pic>
      <p:sp>
        <p:nvSpPr>
          <p:cNvPr id="35" name="Oval 34">
            <a:extLst>
              <a:ext uri="{FF2B5EF4-FFF2-40B4-BE49-F238E27FC236}">
                <a16:creationId xmlns:a16="http://schemas.microsoft.com/office/drawing/2014/main" id="{6EBAF325-AA0B-4CA9-8DC7-5B877D02F7E9}"/>
              </a:ext>
            </a:extLst>
          </p:cNvPr>
          <p:cNvSpPr/>
          <p:nvPr/>
        </p:nvSpPr>
        <p:spPr>
          <a:xfrm>
            <a:off x="1823584" y="2722425"/>
            <a:ext cx="2220232" cy="420563"/>
          </a:xfrm>
          <a:prstGeom prst="ellipse">
            <a:avLst/>
          </a:prstGeom>
          <a:noFill/>
          <a:ln w="19050">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 name="Rectangle 30">
            <a:extLst>
              <a:ext uri="{FF2B5EF4-FFF2-40B4-BE49-F238E27FC236}">
                <a16:creationId xmlns:a16="http://schemas.microsoft.com/office/drawing/2014/main" id="{2816EA0D-F2D2-4D7E-82E8-7F1AEB5EBDE5}"/>
              </a:ext>
            </a:extLst>
          </p:cNvPr>
          <p:cNvSpPr/>
          <p:nvPr/>
        </p:nvSpPr>
        <p:spPr>
          <a:xfrm>
            <a:off x="1369786" y="1157148"/>
            <a:ext cx="792389" cy="1481278"/>
          </a:xfrm>
          <a:prstGeom prst="rect">
            <a:avLst/>
          </a:prstGeom>
          <a:noFill/>
          <a:ln w="28575">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07743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932FD-C966-4475-80F4-D879FE7D2EED}"/>
              </a:ext>
            </a:extLst>
          </p:cNvPr>
          <p:cNvSpPr>
            <a:spLocks noGrp="1"/>
          </p:cNvSpPr>
          <p:nvPr>
            <p:ph type="title" idx="4294967295"/>
          </p:nvPr>
        </p:nvSpPr>
        <p:spPr>
          <a:xfrm>
            <a:off x="314194" y="125352"/>
            <a:ext cx="11498123" cy="878150"/>
          </a:xfrm>
        </p:spPr>
        <p:txBody>
          <a:bodyPr/>
          <a:lstStyle/>
          <a:p>
            <a:r>
              <a:rPr lang="en-US"/>
              <a:t>Actions to take when setting an objective</a:t>
            </a:r>
            <a:endParaRPr lang="en-CH"/>
          </a:p>
        </p:txBody>
      </p:sp>
      <p:sp>
        <p:nvSpPr>
          <p:cNvPr id="3" name="Content Placeholder 2">
            <a:extLst>
              <a:ext uri="{FF2B5EF4-FFF2-40B4-BE49-F238E27FC236}">
                <a16:creationId xmlns:a16="http://schemas.microsoft.com/office/drawing/2014/main" id="{3E3C44FD-8109-4041-8809-0A1CD46F3C57}"/>
              </a:ext>
            </a:extLst>
          </p:cNvPr>
          <p:cNvSpPr>
            <a:spLocks noGrp="1"/>
          </p:cNvSpPr>
          <p:nvPr>
            <p:ph idx="4294967295"/>
          </p:nvPr>
        </p:nvSpPr>
        <p:spPr>
          <a:xfrm>
            <a:off x="314196" y="1461524"/>
            <a:ext cx="6095313" cy="4351338"/>
          </a:xfrm>
        </p:spPr>
        <p:txBody>
          <a:bodyPr/>
          <a:lstStyle/>
          <a:p>
            <a:pPr>
              <a:lnSpc>
                <a:spcPct val="150000"/>
              </a:lnSpc>
            </a:pPr>
            <a:r>
              <a:rPr lang="en-US"/>
              <a:t>Identify the </a:t>
            </a:r>
            <a:r>
              <a:rPr lang="en-US" b="1">
                <a:solidFill>
                  <a:srgbClr val="23BAED"/>
                </a:solidFill>
              </a:rPr>
              <a:t>target audience</a:t>
            </a:r>
          </a:p>
          <a:p>
            <a:pPr>
              <a:lnSpc>
                <a:spcPct val="150000"/>
              </a:lnSpc>
            </a:pPr>
            <a:r>
              <a:rPr lang="en-US"/>
              <a:t>Identify </a:t>
            </a:r>
            <a:r>
              <a:rPr lang="en-US" b="1">
                <a:solidFill>
                  <a:srgbClr val="23BAED"/>
                </a:solidFill>
              </a:rPr>
              <a:t>stakeholders</a:t>
            </a:r>
            <a:r>
              <a:rPr lang="en-US"/>
              <a:t> and the appropriate </a:t>
            </a:r>
            <a:r>
              <a:rPr lang="en-US" b="1">
                <a:solidFill>
                  <a:srgbClr val="23BAED"/>
                </a:solidFill>
              </a:rPr>
              <a:t>level of engagement</a:t>
            </a:r>
          </a:p>
          <a:p>
            <a:pPr>
              <a:lnSpc>
                <a:spcPct val="150000"/>
              </a:lnSpc>
            </a:pPr>
            <a:r>
              <a:rPr lang="en-US"/>
              <a:t>Articulate the </a:t>
            </a:r>
            <a:r>
              <a:rPr lang="en-US" b="1">
                <a:solidFill>
                  <a:srgbClr val="23BAED"/>
                </a:solidFill>
              </a:rPr>
              <a:t>objective</a:t>
            </a:r>
            <a:r>
              <a:rPr lang="en-US"/>
              <a:t> of your assessment</a:t>
            </a:r>
          </a:p>
          <a:p>
            <a:pPr marL="0" indent="0">
              <a:buNone/>
            </a:pPr>
            <a:endParaRPr lang="en-US">
              <a:highlight>
                <a:srgbClr val="FFFF00"/>
              </a:highlight>
            </a:endParaRPr>
          </a:p>
        </p:txBody>
      </p:sp>
      <p:sp>
        <p:nvSpPr>
          <p:cNvPr id="4" name="Slide Number Placeholder 3">
            <a:extLst>
              <a:ext uri="{FF2B5EF4-FFF2-40B4-BE49-F238E27FC236}">
                <a16:creationId xmlns:a16="http://schemas.microsoft.com/office/drawing/2014/main" id="{D712AEFA-71B2-45A4-B81F-04B2502637A5}"/>
              </a:ext>
            </a:extLst>
          </p:cNvPr>
          <p:cNvSpPr>
            <a:spLocks noGrp="1"/>
          </p:cNvSpPr>
          <p:nvPr>
            <p:ph type="sldNum" sz="quarter" idx="12"/>
          </p:nvPr>
        </p:nvSpPr>
        <p:spPr/>
        <p:txBody>
          <a:bodyPr/>
          <a:lstStyle/>
          <a:p>
            <a:fld id="{971CEC84-1649-40CE-BFF6-7286506FEA08}" type="slidenum">
              <a:rPr lang="en-GB" smtClean="0"/>
              <a:pPr/>
              <a:t>69</a:t>
            </a:fld>
            <a:endParaRPr lang="en-GB"/>
          </a:p>
        </p:txBody>
      </p:sp>
      <p:pic>
        <p:nvPicPr>
          <p:cNvPr id="5" name="Picture 2">
            <a:extLst>
              <a:ext uri="{FF2B5EF4-FFF2-40B4-BE49-F238E27FC236}">
                <a16:creationId xmlns:a16="http://schemas.microsoft.com/office/drawing/2014/main" id="{4F34740C-FB29-4F8A-9A43-771C0BFBDD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83680" y="1539720"/>
            <a:ext cx="5608320" cy="4194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ardrop 5">
            <a:extLst>
              <a:ext uri="{FF2B5EF4-FFF2-40B4-BE49-F238E27FC236}">
                <a16:creationId xmlns:a16="http://schemas.microsoft.com/office/drawing/2014/main" id="{A952124E-4CEF-417D-8CD6-EC98474A1C60}"/>
              </a:ext>
            </a:extLst>
          </p:cNvPr>
          <p:cNvSpPr/>
          <p:nvPr/>
        </p:nvSpPr>
        <p:spPr>
          <a:xfrm>
            <a:off x="10221085" y="0"/>
            <a:ext cx="1970916" cy="146152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99E38ABF-A398-43B4-8B2E-4AE6EAC04744}"/>
              </a:ext>
            </a:extLst>
          </p:cNvPr>
          <p:cNvSpPr txBox="1"/>
          <p:nvPr/>
        </p:nvSpPr>
        <p:spPr>
          <a:xfrm>
            <a:off x="10340321" y="144117"/>
            <a:ext cx="1851679" cy="1246495"/>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21 </a:t>
            </a:r>
            <a:r>
              <a:rPr lang="en-GB" sz="1500" dirty="0">
                <a:solidFill>
                  <a:schemeClr val="bg1"/>
                </a:solidFill>
              </a:rPr>
              <a:t>of your workbook &amp; </a:t>
            </a:r>
            <a:r>
              <a:rPr lang="en-GB" sz="1500" b="1" dirty="0">
                <a:solidFill>
                  <a:schemeClr val="bg1"/>
                </a:solidFill>
              </a:rPr>
              <a:t>p. 26-29 </a:t>
            </a:r>
            <a:r>
              <a:rPr lang="en-GB" sz="1500" dirty="0">
                <a:solidFill>
                  <a:schemeClr val="bg1"/>
                </a:solidFill>
              </a:rPr>
              <a:t>of the </a:t>
            </a:r>
            <a:r>
              <a:rPr lang="en-GB" sz="1500" dirty="0">
                <a:solidFill>
                  <a:schemeClr val="bg1"/>
                </a:solidFill>
                <a:hlinkClick r:id="rId4">
                  <a:extLst>
                    <a:ext uri="{A12FA001-AC4F-418D-AE19-62706E023703}">
                      <ahyp:hlinkClr xmlns:ahyp="http://schemas.microsoft.com/office/drawing/2018/hyperlinkcolor" val="tx"/>
                    </a:ext>
                  </a:extLst>
                </a:hlinkClick>
              </a:rPr>
              <a:t>Natural Capital Protocol</a:t>
            </a:r>
            <a:endParaRPr lang="en-GB" sz="1500" dirty="0">
              <a:solidFill>
                <a:schemeClr val="bg1"/>
              </a:solidFill>
            </a:endParaRPr>
          </a:p>
        </p:txBody>
      </p:sp>
    </p:spTree>
    <p:extLst>
      <p:ext uri="{BB962C8B-B14F-4D97-AF65-F5344CB8AC3E}">
        <p14:creationId xmlns:p14="http://schemas.microsoft.com/office/powerpoint/2010/main" val="3921420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3F44ED0-6853-4C07-B645-EBB4501FE4AE}"/>
              </a:ext>
            </a:extLst>
          </p:cNvPr>
          <p:cNvSpPr/>
          <p:nvPr/>
        </p:nvSpPr>
        <p:spPr>
          <a:xfrm>
            <a:off x="8182624" y="23675"/>
            <a:ext cx="2314074" cy="212804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Learning objectives of module 1</a:t>
            </a:r>
          </a:p>
        </p:txBody>
      </p:sp>
      <p:sp>
        <p:nvSpPr>
          <p:cNvPr id="7" name="Rectangle 6">
            <a:extLst>
              <a:ext uri="{FF2B5EF4-FFF2-40B4-BE49-F238E27FC236}">
                <a16:creationId xmlns:a16="http://schemas.microsoft.com/office/drawing/2014/main" id="{0EEC0ED0-5232-4CD6-9C4D-3160D24722AA}"/>
              </a:ext>
            </a:extLst>
          </p:cNvPr>
          <p:cNvSpPr/>
          <p:nvPr/>
        </p:nvSpPr>
        <p:spPr>
          <a:xfrm>
            <a:off x="796635" y="2151716"/>
            <a:ext cx="9745807" cy="3655616"/>
          </a:xfrm>
          <a:prstGeom prst="rect">
            <a:avLst/>
          </a:prstGeom>
          <a:ln>
            <a:noFill/>
          </a:ln>
        </p:spPr>
        <p:txBody>
          <a:bodyPr wrap="square">
            <a:spAutoFit/>
          </a:bodyPr>
          <a:lstStyle/>
          <a:p>
            <a:pPr marL="342900" marR="0" lvl="0" indent="-342900" algn="l" defTabSz="914400" rtl="0" eaLnBrk="1" fontAlgn="auto" latinLnBrk="0" hangingPunct="1">
              <a:lnSpc>
                <a:spcPct val="150000"/>
              </a:lnSpc>
              <a:spcBef>
                <a:spcPts val="0"/>
              </a:spcBef>
              <a:spcAft>
                <a:spcPts val="1200"/>
              </a:spcAft>
              <a:buClr>
                <a:srgbClr val="23BAED"/>
              </a:buClr>
              <a:buSzTx/>
              <a:buFont typeface="Wingdings" panose="05000000000000000000" pitchFamily="2" charset="2"/>
              <a:buChar char="v"/>
              <a:tabLst/>
              <a:defRPr/>
            </a:pP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Demonstrate an </a:t>
            </a:r>
            <a:r>
              <a:rPr kumimoji="0" lang="en-GB" sz="2400" b="1" i="0" u="none" strike="noStrike" kern="1200" cap="none" spc="0" normalizeH="0" baseline="0" noProof="0" dirty="0">
                <a:ln>
                  <a:noFill/>
                </a:ln>
                <a:solidFill>
                  <a:srgbClr val="23BAED"/>
                </a:solidFill>
                <a:effectLst/>
                <a:uLnTx/>
                <a:uFillTx/>
                <a:latin typeface="Arial"/>
                <a:ea typeface="+mn-ea"/>
                <a:cs typeface="+mn-cs"/>
              </a:rPr>
              <a:t>understanding of natural capital</a:t>
            </a:r>
            <a:r>
              <a:rPr kumimoji="0" lang="en-GB" sz="2400" b="0" i="0" u="none" strike="noStrike" kern="1200" cap="none" spc="0" normalizeH="0" baseline="0" noProof="0" dirty="0">
                <a:ln>
                  <a:noFill/>
                </a:ln>
                <a:solidFill>
                  <a:prstClr val="black"/>
                </a:solidFill>
                <a:effectLst/>
                <a:uLnTx/>
                <a:uFillTx/>
                <a:latin typeface="Arial"/>
                <a:ea typeface="+mn-ea"/>
                <a:cs typeface="+mn-cs"/>
              </a:rPr>
              <a:t>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its </a:t>
            </a:r>
            <a:r>
              <a:rPr kumimoji="0" lang="en-GB" sz="2400" b="1" i="0" u="none" strike="noStrike" kern="1200" cap="none" spc="0" normalizeH="0" baseline="0" noProof="0" dirty="0">
                <a:ln>
                  <a:noFill/>
                </a:ln>
                <a:solidFill>
                  <a:srgbClr val="23BAED"/>
                </a:solidFill>
                <a:effectLst/>
                <a:uLnTx/>
                <a:uFillTx/>
                <a:latin typeface="Arial"/>
                <a:ea typeface="+mn-ea"/>
                <a:cs typeface="+mn-cs"/>
              </a:rPr>
              <a:t>linkages with business </a:t>
            </a:r>
            <a:r>
              <a:rPr lang="en-GB" sz="2400" dirty="0">
                <a:solidFill>
                  <a:prstClr val="black">
                    <a:lumMod val="65000"/>
                    <a:lumOff val="35000"/>
                  </a:prstClr>
                </a:solidFill>
                <a:latin typeface="Arial"/>
              </a:rPr>
              <a:t>decision-making</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and risk management;</a:t>
            </a:r>
          </a:p>
          <a:p>
            <a:pPr marL="342900" marR="0" lvl="0" indent="-342900" algn="l" defTabSz="914400" rtl="0" eaLnBrk="1" fontAlgn="auto" latinLnBrk="0" hangingPunct="1">
              <a:lnSpc>
                <a:spcPct val="150000"/>
              </a:lnSpc>
              <a:spcBef>
                <a:spcPts val="0"/>
              </a:spcBef>
              <a:spcAft>
                <a:spcPts val="1200"/>
              </a:spcAft>
              <a:buClr>
                <a:srgbClr val="23BAED"/>
              </a:buClr>
              <a:buSzTx/>
              <a:buFont typeface="Wingdings" panose="05000000000000000000" pitchFamily="2" charset="2"/>
              <a:buChar char="v"/>
              <a:tabLst/>
              <a:defRPr/>
            </a:pPr>
            <a:r>
              <a:rPr lang="en-GB" sz="2400" dirty="0">
                <a:solidFill>
                  <a:prstClr val="black">
                    <a:lumMod val="65000"/>
                    <a:lumOff val="35000"/>
                  </a:prstClr>
                </a:solidFill>
                <a:latin typeface="Arial"/>
              </a:rPr>
              <a:t>Identify</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natural capital </a:t>
            </a:r>
            <a:r>
              <a:rPr kumimoji="0" lang="en-GB" sz="2400" b="1" i="0" u="none" strike="noStrike" kern="1200" cap="none" spc="0" normalizeH="0" baseline="0" noProof="0" dirty="0">
                <a:ln>
                  <a:noFill/>
                </a:ln>
                <a:solidFill>
                  <a:srgbClr val="23BAED"/>
                </a:solidFill>
                <a:effectLst/>
                <a:uLnTx/>
                <a:uFillTx/>
                <a:latin typeface="Arial"/>
                <a:ea typeface="+mn-ea"/>
                <a:cs typeface="+mn-cs"/>
              </a:rPr>
              <a:t>impacts &amp; dependencies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as well as </a:t>
            </a:r>
            <a:r>
              <a:rPr kumimoji="0" lang="en-GB" sz="2400" b="1" i="0" u="none" strike="noStrike" kern="1200" cap="none" spc="0" normalizeH="0" baseline="0" noProof="0" dirty="0">
                <a:ln>
                  <a:noFill/>
                </a:ln>
                <a:solidFill>
                  <a:srgbClr val="23BAED"/>
                </a:solidFill>
                <a:effectLst/>
                <a:uLnTx/>
                <a:uFillTx/>
                <a:latin typeface="Arial"/>
                <a:ea typeface="+mn-ea"/>
                <a:cs typeface="+mn-cs"/>
              </a:rPr>
              <a:t>risks &amp; opportunities</a:t>
            </a:r>
            <a:r>
              <a:rPr kumimoji="0" lang="en-GB" sz="2400" b="1" i="0" u="none" strike="noStrike" kern="1200" cap="none" spc="0" normalizeH="0" baseline="0" noProof="0" dirty="0">
                <a:ln>
                  <a:noFill/>
                </a:ln>
                <a:solidFill>
                  <a:srgbClr val="5B9BD5">
                    <a:lumMod val="60000"/>
                    <a:lumOff val="40000"/>
                  </a:srgbClr>
                </a:solidFill>
                <a:effectLst/>
                <a:uLnTx/>
                <a:uFillTx/>
                <a:latin typeface="Arial"/>
                <a:ea typeface="+mn-ea"/>
                <a:cs typeface="+mn-cs"/>
              </a:rPr>
              <a:t>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relate these to our respective business context;</a:t>
            </a:r>
          </a:p>
          <a:p>
            <a:pPr marL="342900" marR="0" lvl="0" indent="-342900" algn="l" defTabSz="914400" rtl="0" eaLnBrk="1" fontAlgn="auto" latinLnBrk="0" hangingPunct="1">
              <a:lnSpc>
                <a:spcPct val="150000"/>
              </a:lnSpc>
              <a:spcBef>
                <a:spcPts val="0"/>
              </a:spcBef>
              <a:spcAft>
                <a:spcPts val="1200"/>
              </a:spcAft>
              <a:buClr>
                <a:srgbClr val="23BAED"/>
              </a:buClr>
              <a:buSzTx/>
              <a:buFont typeface="Wingdings" panose="05000000000000000000" pitchFamily="2" charset="2"/>
              <a:buChar char="v"/>
              <a:tabLst/>
              <a:defRPr/>
            </a:pPr>
            <a:r>
              <a:rPr lang="en-GB" sz="2400" dirty="0">
                <a:solidFill>
                  <a:prstClr val="black">
                    <a:lumMod val="65000"/>
                    <a:lumOff val="35000"/>
                  </a:prstClr>
                </a:solidFill>
                <a:latin typeface="Arial"/>
              </a:rPr>
              <a:t>Understand a few </a:t>
            </a:r>
            <a:r>
              <a:rPr lang="en-GB" sz="2400" b="1" dirty="0">
                <a:solidFill>
                  <a:srgbClr val="23BAED"/>
                </a:solidFill>
                <a:latin typeface="Arial"/>
              </a:rPr>
              <a:t>key approaches and tools </a:t>
            </a:r>
            <a:r>
              <a:rPr lang="en-GB" sz="2400" dirty="0">
                <a:solidFill>
                  <a:prstClr val="black">
                    <a:lumMod val="65000"/>
                    <a:lumOff val="35000"/>
                  </a:prstClr>
                </a:solidFill>
                <a:latin typeface="Arial"/>
              </a:rPr>
              <a:t>to integrating natural capital into business decision-making.</a:t>
            </a:r>
          </a:p>
        </p:txBody>
      </p:sp>
      <p:sp>
        <p:nvSpPr>
          <p:cNvPr id="3" name="TextBox 2">
            <a:extLst>
              <a:ext uri="{FF2B5EF4-FFF2-40B4-BE49-F238E27FC236}">
                <a16:creationId xmlns:a16="http://schemas.microsoft.com/office/drawing/2014/main" id="{883EBDFD-7D21-4731-B5E5-83BF9226208B}"/>
              </a:ext>
            </a:extLst>
          </p:cNvPr>
          <p:cNvSpPr txBox="1"/>
          <p:nvPr/>
        </p:nvSpPr>
        <p:spPr>
          <a:xfrm>
            <a:off x="796635" y="1515669"/>
            <a:ext cx="7968673" cy="830997"/>
          </a:xfrm>
          <a:prstGeom prst="rect">
            <a:avLst/>
          </a:prstGeom>
          <a:noFill/>
        </p:spPr>
        <p:txBody>
          <a:bodyPr wrap="square" rtlCol="0">
            <a:spAutoFit/>
          </a:bodyPr>
          <a:lstStyle/>
          <a:p>
            <a:r>
              <a:rPr lang="en-GB" sz="2400" dirty="0">
                <a:solidFill>
                  <a:schemeClr val="tx1">
                    <a:lumMod val="65000"/>
                    <a:lumOff val="35000"/>
                  </a:schemeClr>
                </a:solidFill>
              </a:rPr>
              <a:t>At the end of the training, you will be able to:</a:t>
            </a:r>
          </a:p>
          <a:p>
            <a:endParaRPr lang="en-GB" sz="2400" dirty="0">
              <a:solidFill>
                <a:schemeClr val="tx1">
                  <a:lumMod val="65000"/>
                  <a:lumOff val="35000"/>
                </a:schemeClr>
              </a:solidFill>
            </a:endParaRPr>
          </a:p>
        </p:txBody>
      </p:sp>
      <p:sp>
        <p:nvSpPr>
          <p:cNvPr id="9" name="Slide Number Placeholder 3">
            <a:extLst>
              <a:ext uri="{FF2B5EF4-FFF2-40B4-BE49-F238E27FC236}">
                <a16:creationId xmlns:a16="http://schemas.microsoft.com/office/drawing/2014/main" id="{420C9660-6D91-48C5-8CB9-BEE87305D433}"/>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0" name="Teardrop 9">
            <a:extLst>
              <a:ext uri="{FF2B5EF4-FFF2-40B4-BE49-F238E27FC236}">
                <a16:creationId xmlns:a16="http://schemas.microsoft.com/office/drawing/2014/main" id="{AF978518-F9BB-4586-9122-4B82A9CDEF9B}"/>
              </a:ext>
            </a:extLst>
          </p:cNvPr>
          <p:cNvSpPr/>
          <p:nvPr/>
        </p:nvSpPr>
        <p:spPr>
          <a:xfrm>
            <a:off x="10633928" y="125352"/>
            <a:ext cx="1503661" cy="120814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TextBox 10">
            <a:extLst>
              <a:ext uri="{FF2B5EF4-FFF2-40B4-BE49-F238E27FC236}">
                <a16:creationId xmlns:a16="http://schemas.microsoft.com/office/drawing/2014/main" id="{143E6AA2-891D-4A76-9AEE-526645A28B29}"/>
              </a:ext>
            </a:extLst>
          </p:cNvPr>
          <p:cNvSpPr txBox="1"/>
          <p:nvPr/>
        </p:nvSpPr>
        <p:spPr>
          <a:xfrm>
            <a:off x="10633928" y="428589"/>
            <a:ext cx="1503661" cy="553998"/>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5 </a:t>
            </a:r>
            <a:r>
              <a:rPr lang="en-GB" sz="1500" dirty="0">
                <a:solidFill>
                  <a:schemeClr val="bg1"/>
                </a:solidFill>
              </a:rPr>
              <a:t>of your workbook</a:t>
            </a:r>
          </a:p>
        </p:txBody>
      </p:sp>
    </p:spTree>
    <p:extLst>
      <p:ext uri="{BB962C8B-B14F-4D97-AF65-F5344CB8AC3E}">
        <p14:creationId xmlns:p14="http://schemas.microsoft.com/office/powerpoint/2010/main" val="37982859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Agenda – 2 hour training</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3739995566"/>
              </p:ext>
            </p:extLst>
          </p:nvPr>
        </p:nvGraphicFramePr>
        <p:xfrm>
          <a:off x="726633" y="1386031"/>
          <a:ext cx="10959960" cy="3917261"/>
        </p:xfrm>
        <a:graphic>
          <a:graphicData uri="http://schemas.openxmlformats.org/drawingml/2006/table">
            <a:tbl>
              <a:tblPr firstRow="1" bandRow="1">
                <a:tableStyleId>{5FD0F851-EC5A-4D38-B0AD-8093EC10F338}</a:tableStyleId>
              </a:tblPr>
              <a:tblGrid>
                <a:gridCol w="1270532">
                  <a:extLst>
                    <a:ext uri="{9D8B030D-6E8A-4147-A177-3AD203B41FA5}">
                      <a16:colId xmlns:a16="http://schemas.microsoft.com/office/drawing/2014/main" val="1023688113"/>
                    </a:ext>
                  </a:extLst>
                </a:gridCol>
                <a:gridCol w="9689428">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(xxx)</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dirty="0"/>
                        <a:t>Session</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nl-NL"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kern="1200" dirty="0">
                          <a:solidFill>
                            <a:schemeClr val="tx1">
                              <a:lumMod val="65000"/>
                              <a:lumOff val="35000"/>
                            </a:schemeClr>
                          </a:solidFill>
                          <a:latin typeface="+mn-lt"/>
                          <a:ea typeface="+mn-ea"/>
                          <a:cs typeface="+mn-cs"/>
                          <a:sym typeface="Arial"/>
                        </a:rPr>
                        <a:t>Harmonizing approaches </a:t>
                      </a:r>
                      <a:r>
                        <a:rPr lang="en-US" sz="1600" b="0" kern="1200" dirty="0">
                          <a:solidFill>
                            <a:schemeClr val="tx1">
                              <a:lumMod val="65000"/>
                              <a:lumOff val="35000"/>
                            </a:schemeClr>
                          </a:solidFill>
                          <a:latin typeface="+mn-lt"/>
                          <a:ea typeface="+mn-ea"/>
                          <a:cs typeface="+mn-cs"/>
                          <a:sym typeface="Arial"/>
                        </a:rPr>
                        <a:t>– The Natural Capital Protocol &amp; linkages with other key concepts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0010390"/>
                  </a:ext>
                </a:extLst>
              </a:tr>
              <a:tr h="353086">
                <a:tc>
                  <a:txBody>
                    <a:bodyPr/>
                    <a:lstStyle/>
                    <a:p>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kern="1200" dirty="0">
                          <a:solidFill>
                            <a:schemeClr val="tx1">
                              <a:lumMod val="65000"/>
                              <a:lumOff val="35000"/>
                            </a:schemeClr>
                          </a:solidFill>
                          <a:latin typeface="+mn-lt"/>
                          <a:ea typeface="+mn-ea"/>
                          <a:cs typeface="+mn-cs"/>
                          <a:sym typeface="Arial"/>
                        </a:rPr>
                        <a:t>Setting the scene </a:t>
                      </a:r>
                      <a:r>
                        <a:rPr lang="en-US" sz="1600" u="none" strike="noStrike" cap="none" dirty="0">
                          <a:solidFill>
                            <a:srgbClr val="595959"/>
                          </a:solidFill>
                          <a:latin typeface="+mn-lt"/>
                          <a:ea typeface="Arial"/>
                          <a:cs typeface="Arial"/>
                          <a:sym typeface="Arial"/>
                        </a:rPr>
                        <a:t>– The challenges ahead &amp; keeping momentum</a:t>
                      </a:r>
                      <a:endParaRPr lang="en-US" sz="1600" b="1" u="none" strike="noStrike" cap="none" dirty="0">
                        <a:solidFill>
                          <a:srgbClr val="595959"/>
                        </a:solidFill>
                        <a:latin typeface="+mn-lt"/>
                        <a:ea typeface="Arial"/>
                        <a:cs typeface="Arial"/>
                        <a:sym typeface="Aria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86401">
                <a:tc>
                  <a:txBody>
                    <a:bodyPr/>
                    <a:lstStyle/>
                    <a:p>
                      <a:r>
                        <a:rPr lang="nl-NL"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What is natural capital </a:t>
                      </a:r>
                      <a:r>
                        <a:rPr lang="en-US" sz="1600" b="0" kern="1200" dirty="0">
                          <a:solidFill>
                            <a:schemeClr val="tx1">
                              <a:lumMod val="65000"/>
                              <a:lumOff val="35000"/>
                            </a:schemeClr>
                          </a:solidFill>
                          <a:latin typeface="+mn-lt"/>
                          <a:ea typeface="+mn-ea"/>
                          <a:cs typeface="+mn-cs"/>
                        </a:rPr>
                        <a:t>–</a:t>
                      </a:r>
                      <a:r>
                        <a:rPr lang="en-US" sz="1600" b="1" kern="1200" dirty="0">
                          <a:solidFill>
                            <a:schemeClr val="tx1">
                              <a:lumMod val="65000"/>
                              <a:lumOff val="35000"/>
                            </a:schemeClr>
                          </a:solidFill>
                          <a:latin typeface="+mn-lt"/>
                          <a:ea typeface="+mn-ea"/>
                          <a:cs typeface="+mn-cs"/>
                        </a:rPr>
                        <a:t> </a:t>
                      </a:r>
                      <a:r>
                        <a:rPr lang="en-GB" sz="1600" b="0" u="none" strike="noStrike" cap="none" dirty="0">
                          <a:solidFill>
                            <a:srgbClr val="595959"/>
                          </a:solidFill>
                          <a:latin typeface="+mn-lt"/>
                          <a:ea typeface="Arial"/>
                          <a:cs typeface="Arial"/>
                          <a:sym typeface="Arial"/>
                        </a:rPr>
                        <a:t>Introduction to the concept &amp; the business case</a:t>
                      </a:r>
                      <a:endParaRPr lang="en-US"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467145"/>
                  </a:ext>
                </a:extLst>
              </a:tr>
              <a:tr h="353086">
                <a:tc>
                  <a:txBody>
                    <a:bodyPr/>
                    <a:lstStyle/>
                    <a:p>
                      <a:r>
                        <a:rPr lang="en-US" sz="1600" kern="1200" dirty="0">
                          <a:solidFill>
                            <a:schemeClr val="tx1">
                              <a:lumMod val="65000"/>
                              <a:lumOff val="35000"/>
                            </a:schemeClr>
                          </a:solidFill>
                          <a:latin typeface="+mn-lt"/>
                          <a:ea typeface="+mn-ea"/>
                          <a:cs typeface="+mn-cs"/>
                        </a:rPr>
                        <a:t>25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dirty="0">
                          <a:solidFill>
                            <a:schemeClr val="tx1">
                              <a:lumMod val="65000"/>
                              <a:lumOff val="35000"/>
                            </a:schemeClr>
                          </a:solidFill>
                          <a:latin typeface="+mn-lt"/>
                          <a:ea typeface="+mn-ea"/>
                          <a:cs typeface="+mn-cs"/>
                        </a:rPr>
                        <a:t>Group discussion </a:t>
                      </a:r>
                      <a:r>
                        <a:rPr lang="en-US" sz="1600" kern="1200" dirty="0">
                          <a:solidFill>
                            <a:schemeClr val="tx1">
                              <a:lumMod val="65000"/>
                              <a:lumOff val="35000"/>
                            </a:schemeClr>
                          </a:solidFill>
                          <a:latin typeface="+mn-lt"/>
                          <a:ea typeface="+mn-ea"/>
                          <a:cs typeface="+mn-cs"/>
                        </a:rPr>
                        <a:t>– Natural capital impacts &amp; dependencies</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337033"/>
                  </a:ext>
                </a:extLst>
              </a:tr>
              <a:tr h="353086">
                <a:tc>
                  <a:txBody>
                    <a:bodyPr/>
                    <a:lstStyle/>
                    <a:p>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How can business apply natural capital – </a:t>
                      </a:r>
                      <a:r>
                        <a:rPr lang="en-US" sz="1600" b="0" kern="1200" dirty="0">
                          <a:solidFill>
                            <a:schemeClr val="tx1">
                              <a:lumMod val="65000"/>
                              <a:lumOff val="35000"/>
                            </a:schemeClr>
                          </a:solidFill>
                          <a:latin typeface="+mn-lt"/>
                          <a:ea typeface="+mn-ea"/>
                          <a:cs typeface="+mn-cs"/>
                        </a:rPr>
                        <a:t>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First step of a natural capital assessment –</a:t>
                      </a:r>
                      <a:r>
                        <a:rPr lang="en-US" sz="1600" b="0" kern="1200" dirty="0">
                          <a:solidFill>
                            <a:schemeClr val="tx1">
                              <a:lumMod val="65000"/>
                              <a:lumOff val="35000"/>
                            </a:schemeClr>
                          </a:solidFill>
                          <a:latin typeface="+mn-lt"/>
                          <a:ea typeface="+mn-ea"/>
                          <a:cs typeface="+mn-cs"/>
                        </a:rPr>
                        <a:t> Setting an objective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i="0" u="none" strike="noStrike" kern="1200" cap="none" dirty="0">
                          <a:solidFill>
                            <a:srgbClr val="23BAED"/>
                          </a:solidFill>
                          <a:latin typeface="Arial"/>
                          <a:ea typeface="+mn-ea"/>
                          <a:cs typeface="Arial"/>
                        </a:rPr>
                        <a:t>Case study presentation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8904661"/>
                  </a:ext>
                </a:extLst>
              </a:tr>
              <a:tr h="353086">
                <a:tc>
                  <a:txBody>
                    <a:bodyPr/>
                    <a:lstStyle/>
                    <a:p>
                      <a:r>
                        <a:rPr lang="en-US"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bl>
          </a:graphicData>
        </a:graphic>
      </p:graphicFrame>
      <p:sp>
        <p:nvSpPr>
          <p:cNvPr id="3" name="TextBox 2">
            <a:extLst>
              <a:ext uri="{FF2B5EF4-FFF2-40B4-BE49-F238E27FC236}">
                <a16:creationId xmlns:a16="http://schemas.microsoft.com/office/drawing/2014/main" id="{894F30FC-F6B3-490C-A244-BB9B2D2C4734}"/>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8" name="Slide Number Placeholder 3">
            <a:extLst>
              <a:ext uri="{FF2B5EF4-FFF2-40B4-BE49-F238E27FC236}">
                <a16:creationId xmlns:a16="http://schemas.microsoft.com/office/drawing/2014/main" id="{47D44FCF-EDCD-40E1-AE6E-A1C6DB372023}"/>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1015192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7627BB-8396-4794-A3A4-E75EC44DFDF1}"/>
              </a:ext>
            </a:extLst>
          </p:cNvPr>
          <p:cNvPicPr>
            <a:picLocks noChangeAspect="1"/>
          </p:cNvPicPr>
          <p:nvPr/>
        </p:nvPicPr>
        <p:blipFill>
          <a:blip r:embed="rId3"/>
          <a:stretch>
            <a:fillRect/>
          </a:stretch>
        </p:blipFill>
        <p:spPr>
          <a:xfrm>
            <a:off x="1904999" y="0"/>
            <a:ext cx="10287000" cy="685800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439253" y="2794513"/>
            <a:ext cx="4411541" cy="1603794"/>
          </a:xfrm>
        </p:spPr>
        <p:txBody>
          <a:bodyPr>
            <a:normAutofit/>
          </a:bodyPr>
          <a:lstStyle/>
          <a:p>
            <a:pPr algn="l"/>
            <a:r>
              <a:rPr lang="en-GB" sz="3600" b="1" dirty="0">
                <a:solidFill>
                  <a:srgbClr val="23BAED"/>
                </a:solidFill>
              </a:rPr>
              <a:t>Presentation of case studies</a:t>
            </a:r>
            <a:endParaRPr lang="en-GB" sz="3200" b="1" dirty="0">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
        <p:nvSpPr>
          <p:cNvPr id="7" name="Rectangle 6">
            <a:extLst>
              <a:ext uri="{FF2B5EF4-FFF2-40B4-BE49-F238E27FC236}">
                <a16:creationId xmlns:a16="http://schemas.microsoft.com/office/drawing/2014/main" id="{5CDF27F7-0C90-E54A-8B3E-8692E3EFDCD2}"/>
              </a:ext>
            </a:extLst>
          </p:cNvPr>
          <p:cNvSpPr/>
          <p:nvPr/>
        </p:nvSpPr>
        <p:spPr>
          <a:xfrm>
            <a:off x="439253" y="5510981"/>
            <a:ext cx="786043" cy="615499"/>
          </a:xfrm>
          <a:prstGeom prst="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900" dirty="0">
                <a:solidFill>
                  <a:srgbClr val="00BCF2"/>
                </a:solidFill>
              </a:rPr>
              <a:t>COMPANY LOGO</a:t>
            </a:r>
          </a:p>
        </p:txBody>
      </p:sp>
      <p:sp>
        <p:nvSpPr>
          <p:cNvPr id="11" name="Rectangle 10">
            <a:extLst>
              <a:ext uri="{FF2B5EF4-FFF2-40B4-BE49-F238E27FC236}">
                <a16:creationId xmlns:a16="http://schemas.microsoft.com/office/drawing/2014/main" id="{617D0F4A-EB62-FA48-B514-0A46CA58202E}"/>
              </a:ext>
            </a:extLst>
          </p:cNvPr>
          <p:cNvSpPr/>
          <p:nvPr/>
        </p:nvSpPr>
        <p:spPr>
          <a:xfrm>
            <a:off x="1396325" y="5510981"/>
            <a:ext cx="786043" cy="615499"/>
          </a:xfrm>
          <a:prstGeom prst="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900" dirty="0">
                <a:solidFill>
                  <a:srgbClr val="00BCF2"/>
                </a:solidFill>
              </a:rPr>
              <a:t>COMPANY LOGO</a:t>
            </a:r>
          </a:p>
        </p:txBody>
      </p:sp>
      <p:sp>
        <p:nvSpPr>
          <p:cNvPr id="12" name="Rectangle 11">
            <a:extLst>
              <a:ext uri="{FF2B5EF4-FFF2-40B4-BE49-F238E27FC236}">
                <a16:creationId xmlns:a16="http://schemas.microsoft.com/office/drawing/2014/main" id="{DBEA0871-4977-E142-B763-1F6C7C8DB7AD}"/>
              </a:ext>
            </a:extLst>
          </p:cNvPr>
          <p:cNvSpPr/>
          <p:nvPr/>
        </p:nvSpPr>
        <p:spPr>
          <a:xfrm>
            <a:off x="2344251" y="5498789"/>
            <a:ext cx="786043" cy="627691"/>
          </a:xfrm>
          <a:prstGeom prst="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900">
                <a:solidFill>
                  <a:srgbClr val="00BCF2"/>
                </a:solidFill>
              </a:rPr>
              <a:t>COMPANY LOGO</a:t>
            </a:r>
          </a:p>
        </p:txBody>
      </p:sp>
    </p:spTree>
    <p:extLst>
      <p:ext uri="{BB962C8B-B14F-4D97-AF65-F5344CB8AC3E}">
        <p14:creationId xmlns:p14="http://schemas.microsoft.com/office/powerpoint/2010/main" val="11825397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4BA9-BEBD-4873-B412-49CE2E8C70D3}"/>
              </a:ext>
            </a:extLst>
          </p:cNvPr>
          <p:cNvSpPr>
            <a:spLocks noGrp="1"/>
          </p:cNvSpPr>
          <p:nvPr>
            <p:ph type="title"/>
          </p:nvPr>
        </p:nvSpPr>
        <p:spPr/>
        <p:txBody>
          <a:bodyPr/>
          <a:lstStyle/>
          <a:p>
            <a:r>
              <a:rPr lang="en-US"/>
              <a:t>Case study presentation from </a:t>
            </a:r>
            <a:r>
              <a:rPr lang="en-US" err="1">
                <a:solidFill>
                  <a:srgbClr val="FF0000"/>
                </a:solidFill>
              </a:rPr>
              <a:t>xyz</a:t>
            </a:r>
            <a:endParaRPr lang="en-CH">
              <a:solidFill>
                <a:srgbClr val="FF0000"/>
              </a:solidFill>
            </a:endParaRPr>
          </a:p>
        </p:txBody>
      </p:sp>
      <p:sp>
        <p:nvSpPr>
          <p:cNvPr id="3" name="Content Placeholder 2">
            <a:extLst>
              <a:ext uri="{FF2B5EF4-FFF2-40B4-BE49-F238E27FC236}">
                <a16:creationId xmlns:a16="http://schemas.microsoft.com/office/drawing/2014/main" id="{2CDC15CB-5CF3-4978-A9B4-E16283533903}"/>
              </a:ext>
            </a:extLst>
          </p:cNvPr>
          <p:cNvSpPr>
            <a:spLocks noGrp="1"/>
          </p:cNvSpPr>
          <p:nvPr>
            <p:ph idx="1"/>
          </p:nvPr>
        </p:nvSpPr>
        <p:spPr>
          <a:xfrm>
            <a:off x="314195" y="1789690"/>
            <a:ext cx="11669257" cy="584885"/>
          </a:xfrm>
        </p:spPr>
        <p:txBody>
          <a:bodyPr>
            <a:normAutofit/>
          </a:bodyPr>
          <a:lstStyle/>
          <a:p>
            <a:pPr marL="0" indent="0">
              <a:buNone/>
            </a:pPr>
            <a:r>
              <a:rPr lang="en-US"/>
              <a:t>Pay attention to the following elements while listening to the presentation:</a:t>
            </a:r>
          </a:p>
        </p:txBody>
      </p:sp>
      <p:sp>
        <p:nvSpPr>
          <p:cNvPr id="4" name="Rectangle 3">
            <a:extLst>
              <a:ext uri="{FF2B5EF4-FFF2-40B4-BE49-F238E27FC236}">
                <a16:creationId xmlns:a16="http://schemas.microsoft.com/office/drawing/2014/main" id="{71203FF0-4CFD-4E73-981A-0C0BCB840562}"/>
              </a:ext>
            </a:extLst>
          </p:cNvPr>
          <p:cNvSpPr/>
          <p:nvPr/>
        </p:nvSpPr>
        <p:spPr>
          <a:xfrm>
            <a:off x="1147864" y="2607013"/>
            <a:ext cx="2694562" cy="3025302"/>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C761F4C8-49EA-4156-A1BF-A3A9206FB2E4}"/>
              </a:ext>
            </a:extLst>
          </p:cNvPr>
          <p:cNvSpPr/>
          <p:nvPr/>
        </p:nvSpPr>
        <p:spPr>
          <a:xfrm>
            <a:off x="4802640" y="2607013"/>
            <a:ext cx="2694562" cy="3025302"/>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A626EE5-7E4E-44BE-AE8B-B2A3675A3CFC}"/>
              </a:ext>
            </a:extLst>
          </p:cNvPr>
          <p:cNvSpPr/>
          <p:nvPr/>
        </p:nvSpPr>
        <p:spPr>
          <a:xfrm>
            <a:off x="8349574" y="2607013"/>
            <a:ext cx="2694562" cy="3025302"/>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74095C5-CAA4-482D-A837-0D41DE992E05}"/>
              </a:ext>
            </a:extLst>
          </p:cNvPr>
          <p:cNvSpPr txBox="1"/>
          <p:nvPr/>
        </p:nvSpPr>
        <p:spPr>
          <a:xfrm>
            <a:off x="1232035" y="3334834"/>
            <a:ext cx="2367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Barriers, challenges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how overcame these</a:t>
            </a:r>
            <a:endParaRPr kumimoji="0" lang="en-CH" sz="2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8" name="TextBox 7">
            <a:extLst>
              <a:ext uri="{FF2B5EF4-FFF2-40B4-BE49-F238E27FC236}">
                <a16:creationId xmlns:a16="http://schemas.microsoft.com/office/drawing/2014/main" id="{B23BF6B8-AEC5-4CA4-9987-516A2B424FE7}"/>
              </a:ext>
            </a:extLst>
          </p:cNvPr>
          <p:cNvSpPr txBox="1"/>
          <p:nvPr/>
        </p:nvSpPr>
        <p:spPr>
          <a:xfrm>
            <a:off x="5054461" y="2780836"/>
            <a:ext cx="2188723"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rPr>
              <a:t>Objective of assessment &amp; process undertaken (incl. tools, methodologies adopted)</a:t>
            </a:r>
          </a:p>
        </p:txBody>
      </p:sp>
      <p:sp>
        <p:nvSpPr>
          <p:cNvPr id="9" name="TextBox 8">
            <a:extLst>
              <a:ext uri="{FF2B5EF4-FFF2-40B4-BE49-F238E27FC236}">
                <a16:creationId xmlns:a16="http://schemas.microsoft.com/office/drawing/2014/main" id="{E65D4D06-7322-408C-9B56-59EF0F7BF9E3}"/>
              </a:ext>
            </a:extLst>
          </p:cNvPr>
          <p:cNvSpPr txBox="1"/>
          <p:nvPr/>
        </p:nvSpPr>
        <p:spPr>
          <a:xfrm>
            <a:off x="8602493" y="3334834"/>
            <a:ext cx="21887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rPr>
              <a:t>Decision-making, collaboration, next steps</a:t>
            </a: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1" name="Teardrop 10">
            <a:extLst>
              <a:ext uri="{FF2B5EF4-FFF2-40B4-BE49-F238E27FC236}">
                <a16:creationId xmlns:a16="http://schemas.microsoft.com/office/drawing/2014/main" id="{117FB909-9FEF-4870-98CF-743F2E117CD2}"/>
              </a:ext>
            </a:extLst>
          </p:cNvPr>
          <p:cNvSpPr/>
          <p:nvPr/>
        </p:nvSpPr>
        <p:spPr>
          <a:xfrm>
            <a:off x="10585156" y="225574"/>
            <a:ext cx="1442145" cy="121539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0117D290-0C38-46BE-8DE2-725A8BBFFF7E}"/>
              </a:ext>
            </a:extLst>
          </p:cNvPr>
          <p:cNvSpPr txBox="1"/>
          <p:nvPr/>
        </p:nvSpPr>
        <p:spPr>
          <a:xfrm>
            <a:off x="10629009" y="325438"/>
            <a:ext cx="13544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prstClr val="white"/>
                </a:solidFill>
                <a:latin typeface="Arial"/>
              </a:rPr>
              <a:t>Refer to </a:t>
            </a:r>
            <a:br>
              <a:rPr lang="en-US" sz="1500" dirty="0">
                <a:solidFill>
                  <a:prstClr val="white"/>
                </a:solidFill>
                <a:latin typeface="Arial"/>
              </a:rPr>
            </a:br>
            <a:r>
              <a:rPr lang="en-US" sz="1500" b="1" dirty="0">
                <a:solidFill>
                  <a:prstClr val="white"/>
                </a:solidFill>
                <a:latin typeface="Arial"/>
              </a:rPr>
              <a:t>p</a:t>
            </a:r>
            <a:r>
              <a:rPr kumimoji="0" lang="en-US" sz="1500" b="1" i="0" u="none" strike="noStrike" kern="1200" cap="none" spc="0" normalizeH="0" baseline="0" noProof="0" dirty="0">
                <a:ln>
                  <a:noFill/>
                </a:ln>
                <a:solidFill>
                  <a:schemeClr val="bg1"/>
                </a:solidFill>
                <a:effectLst/>
                <a:uLnTx/>
                <a:uFillTx/>
                <a:latin typeface="Arial"/>
                <a:ea typeface="+mn-ea"/>
                <a:cs typeface="+mn-cs"/>
              </a:rPr>
              <a:t>. </a:t>
            </a:r>
            <a:r>
              <a:rPr lang="en-US" sz="1500" b="1" dirty="0">
                <a:solidFill>
                  <a:schemeClr val="bg1"/>
                </a:solidFill>
                <a:latin typeface="Arial"/>
              </a:rPr>
              <a:t>22</a:t>
            </a:r>
            <a:r>
              <a:rPr kumimoji="0" lang="en-US" sz="1500" b="1" i="0" u="none" strike="noStrike" kern="1200" cap="none" spc="0" normalizeH="0" baseline="0" noProof="0" dirty="0">
                <a:ln>
                  <a:noFill/>
                </a:ln>
                <a:solidFill>
                  <a:schemeClr val="bg1"/>
                </a:solidFill>
                <a:effectLst/>
                <a:uLnTx/>
                <a:uFillTx/>
                <a:latin typeface="Arial"/>
                <a:ea typeface="+mn-ea"/>
                <a:cs typeface="+mn-cs"/>
              </a:rPr>
              <a:t>-27</a:t>
            </a:r>
            <a:r>
              <a:rPr kumimoji="0" lang="en-US" sz="1500" b="1" i="0" u="none" strike="noStrike" kern="1200" cap="none" spc="0" normalizeH="0" baseline="0" noProof="0" dirty="0">
                <a:ln>
                  <a:noFill/>
                </a:ln>
                <a:solidFill>
                  <a:prstClr val="white"/>
                </a:solidFill>
                <a:effectLst/>
                <a:uLnTx/>
                <a:uFillTx/>
                <a:latin typeface="Arial"/>
                <a:ea typeface="+mn-ea"/>
                <a:cs typeface="+mn-cs"/>
              </a:rPr>
              <a:t> </a:t>
            </a:r>
            <a:r>
              <a:rPr kumimoji="0" lang="en-US" sz="1500" b="0" i="0" u="none" strike="noStrike" kern="1200" cap="none" spc="0" normalizeH="0" baseline="0" noProof="0" dirty="0">
                <a:ln>
                  <a:noFill/>
                </a:ln>
                <a:solidFill>
                  <a:prstClr val="white"/>
                </a:solidFill>
                <a:effectLst/>
                <a:uLnTx/>
                <a:uFillTx/>
                <a:latin typeface="Arial"/>
                <a:ea typeface="+mn-ea"/>
                <a:cs typeface="+mn-cs"/>
              </a:rPr>
              <a:t>of your workbook</a:t>
            </a:r>
            <a:endParaRPr kumimoji="0" lang="en-CH"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Slide Number Placeholder 4">
            <a:extLst>
              <a:ext uri="{FF2B5EF4-FFF2-40B4-BE49-F238E27FC236}">
                <a16:creationId xmlns:a16="http://schemas.microsoft.com/office/drawing/2014/main" id="{9F0BF0FB-4E78-4837-983D-5981DD6F5D40}"/>
              </a:ext>
            </a:extLst>
          </p:cNvPr>
          <p:cNvSpPr>
            <a:spLocks noGrp="1"/>
          </p:cNvSpPr>
          <p:nvPr>
            <p:ph type="sldNum" sz="quarter" idx="12"/>
          </p:nvPr>
        </p:nvSpPr>
        <p:spPr>
          <a:xfrm>
            <a:off x="796636" y="633678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3605038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Agenda – 2 hour training</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2672116894"/>
              </p:ext>
            </p:extLst>
          </p:nvPr>
        </p:nvGraphicFramePr>
        <p:xfrm>
          <a:off x="726633" y="1386031"/>
          <a:ext cx="10959960" cy="3917261"/>
        </p:xfrm>
        <a:graphic>
          <a:graphicData uri="http://schemas.openxmlformats.org/drawingml/2006/table">
            <a:tbl>
              <a:tblPr firstRow="1" bandRow="1">
                <a:tableStyleId>{5FD0F851-EC5A-4D38-B0AD-8093EC10F338}</a:tableStyleId>
              </a:tblPr>
              <a:tblGrid>
                <a:gridCol w="1270532">
                  <a:extLst>
                    <a:ext uri="{9D8B030D-6E8A-4147-A177-3AD203B41FA5}">
                      <a16:colId xmlns:a16="http://schemas.microsoft.com/office/drawing/2014/main" val="1023688113"/>
                    </a:ext>
                  </a:extLst>
                </a:gridCol>
                <a:gridCol w="9689428">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(xxx)</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dirty="0"/>
                        <a:t>Session</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nl-NL"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kern="1200" dirty="0">
                          <a:solidFill>
                            <a:schemeClr val="tx1">
                              <a:lumMod val="65000"/>
                              <a:lumOff val="35000"/>
                            </a:schemeClr>
                          </a:solidFill>
                          <a:latin typeface="+mn-lt"/>
                          <a:ea typeface="+mn-ea"/>
                          <a:cs typeface="+mn-cs"/>
                          <a:sym typeface="Arial"/>
                        </a:rPr>
                        <a:t>Harmonizing approaches </a:t>
                      </a:r>
                      <a:r>
                        <a:rPr lang="en-US" sz="1600" b="0" kern="1200" dirty="0">
                          <a:solidFill>
                            <a:schemeClr val="tx1">
                              <a:lumMod val="65000"/>
                              <a:lumOff val="35000"/>
                            </a:schemeClr>
                          </a:solidFill>
                          <a:latin typeface="+mn-lt"/>
                          <a:ea typeface="+mn-ea"/>
                          <a:cs typeface="+mn-cs"/>
                          <a:sym typeface="Arial"/>
                        </a:rPr>
                        <a:t>– The Natural Capital Protocol &amp; linkages with other key concepts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0010390"/>
                  </a:ext>
                </a:extLst>
              </a:tr>
              <a:tr h="353086">
                <a:tc>
                  <a:txBody>
                    <a:bodyPr/>
                    <a:lstStyle/>
                    <a:p>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kern="1200" dirty="0">
                          <a:solidFill>
                            <a:schemeClr val="tx1">
                              <a:lumMod val="65000"/>
                              <a:lumOff val="35000"/>
                            </a:schemeClr>
                          </a:solidFill>
                          <a:latin typeface="+mn-lt"/>
                          <a:ea typeface="+mn-ea"/>
                          <a:cs typeface="+mn-cs"/>
                          <a:sym typeface="Arial"/>
                        </a:rPr>
                        <a:t>Setting the scene </a:t>
                      </a:r>
                      <a:r>
                        <a:rPr lang="en-US" sz="1600" u="none" strike="noStrike" cap="none" dirty="0">
                          <a:solidFill>
                            <a:srgbClr val="595959"/>
                          </a:solidFill>
                          <a:latin typeface="+mn-lt"/>
                          <a:ea typeface="Arial"/>
                          <a:cs typeface="Arial"/>
                          <a:sym typeface="Arial"/>
                        </a:rPr>
                        <a:t>– The challenges ahead &amp; keeping momentum</a:t>
                      </a:r>
                      <a:endParaRPr lang="en-US" sz="1600" b="1" u="none" strike="noStrike" cap="none" dirty="0">
                        <a:solidFill>
                          <a:srgbClr val="595959"/>
                        </a:solidFill>
                        <a:latin typeface="+mn-lt"/>
                        <a:ea typeface="Arial"/>
                        <a:cs typeface="Arial"/>
                        <a:sym typeface="Aria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86401">
                <a:tc>
                  <a:txBody>
                    <a:bodyPr/>
                    <a:lstStyle/>
                    <a:p>
                      <a:r>
                        <a:rPr lang="nl-NL"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What is natural capital </a:t>
                      </a:r>
                      <a:r>
                        <a:rPr lang="en-US" sz="1600" b="0" kern="1200" dirty="0">
                          <a:solidFill>
                            <a:schemeClr val="tx1">
                              <a:lumMod val="65000"/>
                              <a:lumOff val="35000"/>
                            </a:schemeClr>
                          </a:solidFill>
                          <a:latin typeface="+mn-lt"/>
                          <a:ea typeface="+mn-ea"/>
                          <a:cs typeface="+mn-cs"/>
                        </a:rPr>
                        <a:t>–</a:t>
                      </a:r>
                      <a:r>
                        <a:rPr lang="en-US" sz="1600" b="1" kern="1200" dirty="0">
                          <a:solidFill>
                            <a:schemeClr val="tx1">
                              <a:lumMod val="65000"/>
                              <a:lumOff val="35000"/>
                            </a:schemeClr>
                          </a:solidFill>
                          <a:latin typeface="+mn-lt"/>
                          <a:ea typeface="+mn-ea"/>
                          <a:cs typeface="+mn-cs"/>
                        </a:rPr>
                        <a:t> </a:t>
                      </a:r>
                      <a:r>
                        <a:rPr lang="en-GB" sz="1600" b="0" u="none" strike="noStrike" cap="none" dirty="0">
                          <a:solidFill>
                            <a:srgbClr val="595959"/>
                          </a:solidFill>
                          <a:latin typeface="+mn-lt"/>
                          <a:ea typeface="Arial"/>
                          <a:cs typeface="Arial"/>
                          <a:sym typeface="Arial"/>
                        </a:rPr>
                        <a:t>Introduction to the concept &amp; the business case</a:t>
                      </a:r>
                      <a:endParaRPr lang="en-US"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467145"/>
                  </a:ext>
                </a:extLst>
              </a:tr>
              <a:tr h="353086">
                <a:tc>
                  <a:txBody>
                    <a:bodyPr/>
                    <a:lstStyle/>
                    <a:p>
                      <a:r>
                        <a:rPr lang="en-US" sz="1600" kern="1200" dirty="0">
                          <a:solidFill>
                            <a:schemeClr val="tx1">
                              <a:lumMod val="65000"/>
                              <a:lumOff val="35000"/>
                            </a:schemeClr>
                          </a:solidFill>
                          <a:latin typeface="+mn-lt"/>
                          <a:ea typeface="+mn-ea"/>
                          <a:cs typeface="+mn-cs"/>
                        </a:rPr>
                        <a:t>25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dirty="0">
                          <a:solidFill>
                            <a:schemeClr val="tx1">
                              <a:lumMod val="65000"/>
                              <a:lumOff val="35000"/>
                            </a:schemeClr>
                          </a:solidFill>
                          <a:latin typeface="+mn-lt"/>
                          <a:ea typeface="+mn-ea"/>
                          <a:cs typeface="+mn-cs"/>
                        </a:rPr>
                        <a:t>Group discussion </a:t>
                      </a:r>
                      <a:r>
                        <a:rPr lang="en-US" sz="1600" kern="1200" dirty="0">
                          <a:solidFill>
                            <a:schemeClr val="tx1">
                              <a:lumMod val="65000"/>
                              <a:lumOff val="35000"/>
                            </a:schemeClr>
                          </a:solidFill>
                          <a:latin typeface="+mn-lt"/>
                          <a:ea typeface="+mn-ea"/>
                          <a:cs typeface="+mn-cs"/>
                        </a:rPr>
                        <a:t>– Natural capital impacts &amp; dependencies</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337033"/>
                  </a:ext>
                </a:extLst>
              </a:tr>
              <a:tr h="353086">
                <a:tc>
                  <a:txBody>
                    <a:bodyPr/>
                    <a:lstStyle/>
                    <a:p>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How can business apply natural capital – </a:t>
                      </a:r>
                      <a:r>
                        <a:rPr lang="en-US" sz="1600" b="0" kern="1200" dirty="0">
                          <a:solidFill>
                            <a:schemeClr val="tx1">
                              <a:lumMod val="65000"/>
                              <a:lumOff val="35000"/>
                            </a:schemeClr>
                          </a:solidFill>
                          <a:latin typeface="+mn-lt"/>
                          <a:ea typeface="+mn-ea"/>
                          <a:cs typeface="+mn-cs"/>
                        </a:rPr>
                        <a:t>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First step of a natural capital assessment –</a:t>
                      </a:r>
                      <a:r>
                        <a:rPr lang="en-US" sz="1600" b="0" kern="1200" dirty="0">
                          <a:solidFill>
                            <a:schemeClr val="tx1">
                              <a:lumMod val="65000"/>
                              <a:lumOff val="35000"/>
                            </a:schemeClr>
                          </a:solidFill>
                          <a:latin typeface="+mn-lt"/>
                          <a:ea typeface="+mn-ea"/>
                          <a:cs typeface="+mn-cs"/>
                        </a:rPr>
                        <a:t> Setting an objective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Case study presentation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8904661"/>
                  </a:ext>
                </a:extLst>
              </a:tr>
              <a:tr h="353086">
                <a:tc>
                  <a:txBody>
                    <a:bodyPr/>
                    <a:lstStyle/>
                    <a:p>
                      <a:r>
                        <a:rPr lang="en-US"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i="0" u="none" strike="noStrike" kern="1200" cap="none" dirty="0">
                          <a:solidFill>
                            <a:srgbClr val="23BAED"/>
                          </a:solidFill>
                          <a:latin typeface="Arial"/>
                          <a:ea typeface="+mn-ea"/>
                          <a:cs typeface="Arial"/>
                        </a:rPr>
                        <a:t>Wrap-up</a:t>
                      </a:r>
                      <a:r>
                        <a:rPr lang="en-US" sz="1600" b="1" kern="1200" dirty="0">
                          <a:solidFill>
                            <a:schemeClr val="tx1">
                              <a:lumMod val="65000"/>
                              <a:lumOff val="35000"/>
                            </a:schemeClr>
                          </a:solidFill>
                          <a:latin typeface="+mn-lt"/>
                          <a:ea typeface="+mn-ea"/>
                          <a:cs typeface="+mn-cs"/>
                        </a:rPr>
                        <a:t> – </a:t>
                      </a:r>
                      <a:r>
                        <a:rPr lang="en-US" sz="1600" kern="1200" dirty="0">
                          <a:solidFill>
                            <a:schemeClr val="tx1">
                              <a:lumMod val="65000"/>
                              <a:lumOff val="35000"/>
                            </a:schemeClr>
                          </a:solidFill>
                          <a:latin typeface="+mn-lt"/>
                          <a:ea typeface="+mn-ea"/>
                          <a:cs typeface="+mn-cs"/>
                        </a:rPr>
                        <a:t>Key take-aways, wrapping-up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bl>
          </a:graphicData>
        </a:graphic>
      </p:graphicFrame>
      <p:sp>
        <p:nvSpPr>
          <p:cNvPr id="3" name="TextBox 2">
            <a:extLst>
              <a:ext uri="{FF2B5EF4-FFF2-40B4-BE49-F238E27FC236}">
                <a16:creationId xmlns:a16="http://schemas.microsoft.com/office/drawing/2014/main" id="{894F30FC-F6B3-490C-A244-BB9B2D2C4734}"/>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8" name="Slide Number Placeholder 3">
            <a:extLst>
              <a:ext uri="{FF2B5EF4-FFF2-40B4-BE49-F238E27FC236}">
                <a16:creationId xmlns:a16="http://schemas.microsoft.com/office/drawing/2014/main" id="{47D44FCF-EDCD-40E1-AE6E-A1C6DB372023}"/>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9661742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x with its mouth open&#10;&#10;Description automatically generated">
            <a:extLst>
              <a:ext uri="{FF2B5EF4-FFF2-40B4-BE49-F238E27FC236}">
                <a16:creationId xmlns:a16="http://schemas.microsoft.com/office/drawing/2014/main" id="{6CEEB2D8-59F8-40DC-B00A-5E76EEEC7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9" r="19154"/>
          <a:stretch/>
        </p:blipFill>
        <p:spPr>
          <a:xfrm>
            <a:off x="3643757" y="1367607"/>
            <a:ext cx="8548247" cy="549039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7606"/>
            <a:ext cx="5547292" cy="5501225"/>
          </a:xfrm>
          <a:prstGeom prst="rect">
            <a:avLst/>
          </a:prstGeom>
          <a:solidFill>
            <a:schemeClr val="bg1"/>
          </a:solidFill>
        </p:spPr>
      </p:pic>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pic>
        <p:nvPicPr>
          <p:cNvPr id="6" name="Picture 5" descr="SwooshMask.png">
            <a:extLst>
              <a:ext uri="{FF2B5EF4-FFF2-40B4-BE49-F238E27FC236}">
                <a16:creationId xmlns:a16="http://schemas.microsoft.com/office/drawing/2014/main" id="{9FFFE1AD-B290-46C7-A15D-7390F10B0C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33269" y="1361855"/>
            <a:ext cx="5547292" cy="5501225"/>
          </a:xfrm>
          <a:prstGeom prst="rect">
            <a:avLst/>
          </a:prstGeom>
        </p:spPr>
      </p:pic>
      <p:sp>
        <p:nvSpPr>
          <p:cNvPr id="2" name="Title 1"/>
          <p:cNvSpPr>
            <a:spLocks noGrp="1"/>
          </p:cNvSpPr>
          <p:nvPr>
            <p:ph type="ctrTitle"/>
          </p:nvPr>
        </p:nvSpPr>
        <p:spPr>
          <a:xfrm>
            <a:off x="346890" y="2655285"/>
            <a:ext cx="5522019" cy="1604484"/>
          </a:xfrm>
        </p:spPr>
        <p:txBody>
          <a:bodyPr>
            <a:noAutofit/>
          </a:bodyPr>
          <a:lstStyle/>
          <a:p>
            <a:pPr algn="l"/>
            <a:r>
              <a:rPr lang="en-GB" sz="4000" b="1" dirty="0">
                <a:solidFill>
                  <a:srgbClr val="23BAED"/>
                </a:solidFill>
              </a:rPr>
              <a:t>Wrap-up &amp; next steps</a:t>
            </a:r>
          </a:p>
        </p:txBody>
      </p:sp>
    </p:spTree>
    <p:extLst>
      <p:ext uri="{BB962C8B-B14F-4D97-AF65-F5344CB8AC3E}">
        <p14:creationId xmlns:p14="http://schemas.microsoft.com/office/powerpoint/2010/main" val="19869083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3F44ED0-6853-4C07-B645-EBB4501FE4AE}"/>
              </a:ext>
            </a:extLst>
          </p:cNvPr>
          <p:cNvSpPr/>
          <p:nvPr/>
        </p:nvSpPr>
        <p:spPr>
          <a:xfrm>
            <a:off x="9877926" y="23675"/>
            <a:ext cx="2314074" cy="212804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Where are we in our learning objectives?</a:t>
            </a:r>
          </a:p>
        </p:txBody>
      </p:sp>
      <p:sp>
        <p:nvSpPr>
          <p:cNvPr id="7" name="Rectangle 6">
            <a:extLst>
              <a:ext uri="{FF2B5EF4-FFF2-40B4-BE49-F238E27FC236}">
                <a16:creationId xmlns:a16="http://schemas.microsoft.com/office/drawing/2014/main" id="{0EEC0ED0-5232-4CD6-9C4D-3160D24722AA}"/>
              </a:ext>
            </a:extLst>
          </p:cNvPr>
          <p:cNvSpPr/>
          <p:nvPr/>
        </p:nvSpPr>
        <p:spPr>
          <a:xfrm>
            <a:off x="1115017" y="2151716"/>
            <a:ext cx="9745807" cy="3655616"/>
          </a:xfrm>
          <a:prstGeom prst="rect">
            <a:avLst/>
          </a:prstGeom>
          <a:ln>
            <a:noFill/>
          </a:ln>
        </p:spPr>
        <p:txBody>
          <a:bodyPr wrap="square">
            <a:spAutoFit/>
          </a:bodyPr>
          <a:lstStyle/>
          <a:p>
            <a:pPr marL="0" marR="0" lvl="0" indent="0" algn="l" defTabSz="914400" rtl="0" eaLnBrk="1" fontAlgn="auto" latinLnBrk="0" hangingPunct="1">
              <a:lnSpc>
                <a:spcPct val="150000"/>
              </a:lnSpc>
              <a:spcBef>
                <a:spcPts val="0"/>
              </a:spcBef>
              <a:spcAft>
                <a:spcPts val="1200"/>
              </a:spcAft>
              <a:buClr>
                <a:srgbClr val="23BAED"/>
              </a:buClr>
              <a:buSzTx/>
              <a:buFontTx/>
              <a:buNone/>
              <a:tabLst/>
              <a:defRPr/>
            </a:pP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Demonstrated an </a:t>
            </a:r>
            <a:r>
              <a:rPr kumimoji="0" lang="en-GB" sz="2400" b="1" i="0" u="none" strike="noStrike" kern="1200" cap="none" spc="0" normalizeH="0" baseline="0" noProof="0" dirty="0">
                <a:ln>
                  <a:noFill/>
                </a:ln>
                <a:solidFill>
                  <a:srgbClr val="23BAED"/>
                </a:solidFill>
                <a:effectLst/>
                <a:uLnTx/>
                <a:uFillTx/>
                <a:latin typeface="Arial"/>
                <a:ea typeface="+mn-ea"/>
                <a:cs typeface="+mn-cs"/>
              </a:rPr>
              <a:t>understanding of natural capital</a:t>
            </a:r>
            <a:r>
              <a:rPr kumimoji="0" lang="en-GB" sz="2400" b="0" i="0" u="none" strike="noStrike" kern="1200" cap="none" spc="0" normalizeH="0" baseline="0" noProof="0" dirty="0">
                <a:ln>
                  <a:noFill/>
                </a:ln>
                <a:solidFill>
                  <a:prstClr val="black"/>
                </a:solidFill>
                <a:effectLst/>
                <a:uLnTx/>
                <a:uFillTx/>
                <a:latin typeface="Arial"/>
                <a:ea typeface="+mn-ea"/>
                <a:cs typeface="+mn-cs"/>
              </a:rPr>
              <a:t>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its </a:t>
            </a:r>
            <a:r>
              <a:rPr kumimoji="0" lang="en-GB" sz="2400" b="1" i="0" u="none" strike="noStrike" kern="1200" cap="none" spc="0" normalizeH="0" baseline="0" noProof="0" dirty="0">
                <a:ln>
                  <a:noFill/>
                </a:ln>
                <a:solidFill>
                  <a:srgbClr val="23BAED"/>
                </a:solidFill>
                <a:effectLst/>
                <a:uLnTx/>
                <a:uFillTx/>
                <a:latin typeface="Arial"/>
                <a:ea typeface="+mn-ea"/>
                <a:cs typeface="+mn-cs"/>
              </a:rPr>
              <a:t>linkages with business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decision-making and risk management,</a:t>
            </a:r>
          </a:p>
          <a:p>
            <a:pPr marL="0" marR="0" lvl="0" indent="0" algn="l" defTabSz="914400" rtl="0" eaLnBrk="1" fontAlgn="auto" latinLnBrk="0" hangingPunct="1">
              <a:lnSpc>
                <a:spcPct val="150000"/>
              </a:lnSpc>
              <a:spcBef>
                <a:spcPts val="0"/>
              </a:spcBef>
              <a:spcAft>
                <a:spcPts val="1200"/>
              </a:spcAft>
              <a:buClr>
                <a:srgbClr val="23BAED"/>
              </a:buClr>
              <a:buSzTx/>
              <a:buFontTx/>
              <a:buNone/>
              <a:tabLst/>
              <a:defRPr/>
            </a:pP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Identified natural capital </a:t>
            </a:r>
            <a:r>
              <a:rPr kumimoji="0" lang="en-GB" sz="2400" b="1" i="0" u="none" strike="noStrike" kern="1200" cap="none" spc="0" normalizeH="0" baseline="0" noProof="0" dirty="0">
                <a:ln>
                  <a:noFill/>
                </a:ln>
                <a:solidFill>
                  <a:srgbClr val="23BAED"/>
                </a:solidFill>
                <a:effectLst/>
                <a:uLnTx/>
                <a:uFillTx/>
                <a:latin typeface="Arial"/>
                <a:ea typeface="+mn-ea"/>
                <a:cs typeface="+mn-cs"/>
              </a:rPr>
              <a:t>impacts &amp; dependencies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as well as </a:t>
            </a:r>
            <a:r>
              <a:rPr kumimoji="0" lang="en-GB" sz="2400" b="1" i="0" u="none" strike="noStrike" kern="1200" cap="none" spc="0" normalizeH="0" baseline="0" noProof="0" dirty="0">
                <a:ln>
                  <a:noFill/>
                </a:ln>
                <a:solidFill>
                  <a:srgbClr val="23BAED"/>
                </a:solidFill>
                <a:effectLst/>
                <a:uLnTx/>
                <a:uFillTx/>
                <a:latin typeface="Arial"/>
                <a:ea typeface="+mn-ea"/>
                <a:cs typeface="+mn-cs"/>
              </a:rPr>
              <a:t>risks &amp; opportunities</a:t>
            </a:r>
            <a:r>
              <a:rPr kumimoji="0" lang="en-GB" sz="2400" b="1" i="0" u="none" strike="noStrike" kern="1200" cap="none" spc="0" normalizeH="0" baseline="0" noProof="0" dirty="0">
                <a:ln>
                  <a:noFill/>
                </a:ln>
                <a:solidFill>
                  <a:srgbClr val="5B9BD5">
                    <a:lumMod val="60000"/>
                    <a:lumOff val="40000"/>
                  </a:srgbClr>
                </a:solidFill>
                <a:effectLst/>
                <a:uLnTx/>
                <a:uFillTx/>
                <a:latin typeface="Arial"/>
                <a:ea typeface="+mn-ea"/>
                <a:cs typeface="+mn-cs"/>
              </a:rPr>
              <a:t>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related these to our respective business context,</a:t>
            </a:r>
          </a:p>
          <a:p>
            <a:pPr marR="0" lvl="0" algn="l" defTabSz="914400" rtl="0" eaLnBrk="1" fontAlgn="auto" latinLnBrk="0" hangingPunct="1">
              <a:lnSpc>
                <a:spcPct val="150000"/>
              </a:lnSpc>
              <a:spcBef>
                <a:spcPts val="0"/>
              </a:spcBef>
              <a:spcAft>
                <a:spcPts val="600"/>
              </a:spcAft>
              <a:buClr>
                <a:srgbClr val="23BAED"/>
              </a:buClr>
              <a:buSzTx/>
              <a:tabLst/>
              <a:defRPr/>
            </a:pPr>
            <a:r>
              <a:rPr lang="en-GB" sz="2400" dirty="0">
                <a:solidFill>
                  <a:prstClr val="black">
                    <a:lumMod val="65000"/>
                    <a:lumOff val="35000"/>
                  </a:prstClr>
                </a:solidFill>
                <a:latin typeface="Arial"/>
              </a:rPr>
              <a:t>Familiarized ourselves with a few </a:t>
            </a:r>
            <a:r>
              <a:rPr lang="en-GB" sz="2400" b="1" dirty="0">
                <a:solidFill>
                  <a:srgbClr val="23BAED"/>
                </a:solidFill>
                <a:latin typeface="Arial"/>
              </a:rPr>
              <a:t>key approaches and tools </a:t>
            </a:r>
            <a:r>
              <a:rPr lang="en-GB" sz="2400" dirty="0">
                <a:solidFill>
                  <a:prstClr val="black">
                    <a:lumMod val="65000"/>
                    <a:lumOff val="35000"/>
                  </a:prstClr>
                </a:solidFill>
                <a:latin typeface="Arial"/>
              </a:rPr>
              <a:t>to integrating natural capital into business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a:xfrm>
            <a:off x="796636" y="633678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6" name="Graphic 5" descr="Checkmark">
            <a:extLst>
              <a:ext uri="{FF2B5EF4-FFF2-40B4-BE49-F238E27FC236}">
                <a16:creationId xmlns:a16="http://schemas.microsoft.com/office/drawing/2014/main" id="{B6547D97-4EC0-4031-AE85-19502E840A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793" y="2320910"/>
            <a:ext cx="537015" cy="537015"/>
          </a:xfrm>
          <a:prstGeom prst="rect">
            <a:avLst/>
          </a:prstGeom>
        </p:spPr>
      </p:pic>
      <p:pic>
        <p:nvPicPr>
          <p:cNvPr id="9" name="Graphic 8" descr="Checkmark">
            <a:extLst>
              <a:ext uri="{FF2B5EF4-FFF2-40B4-BE49-F238E27FC236}">
                <a16:creationId xmlns:a16="http://schemas.microsoft.com/office/drawing/2014/main" id="{194C829A-5F3B-48B7-B6C8-B3546268A2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793" y="3543574"/>
            <a:ext cx="537015" cy="537015"/>
          </a:xfrm>
          <a:prstGeom prst="rect">
            <a:avLst/>
          </a:prstGeom>
        </p:spPr>
      </p:pic>
      <p:sp>
        <p:nvSpPr>
          <p:cNvPr id="3" name="TextBox 2">
            <a:extLst>
              <a:ext uri="{FF2B5EF4-FFF2-40B4-BE49-F238E27FC236}">
                <a16:creationId xmlns:a16="http://schemas.microsoft.com/office/drawing/2014/main" id="{883EBDFD-7D21-4731-B5E5-83BF9226208B}"/>
              </a:ext>
            </a:extLst>
          </p:cNvPr>
          <p:cNvSpPr txBox="1"/>
          <p:nvPr/>
        </p:nvSpPr>
        <p:spPr>
          <a:xfrm>
            <a:off x="796636" y="1515669"/>
            <a:ext cx="4561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rPr>
              <a:t>So far, we have:</a:t>
            </a: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0" name="Graphic 9" descr="Checkmark">
            <a:extLst>
              <a:ext uri="{FF2B5EF4-FFF2-40B4-BE49-F238E27FC236}">
                <a16:creationId xmlns:a16="http://schemas.microsoft.com/office/drawing/2014/main" id="{FCA36EF8-B2BE-446D-BC12-2F0F9E13C9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792" y="4665982"/>
            <a:ext cx="537015" cy="537015"/>
          </a:xfrm>
          <a:prstGeom prst="rect">
            <a:avLst/>
          </a:prstGeom>
        </p:spPr>
      </p:pic>
    </p:spTree>
    <p:extLst>
      <p:ext uri="{BB962C8B-B14F-4D97-AF65-F5344CB8AC3E}">
        <p14:creationId xmlns:p14="http://schemas.microsoft.com/office/powerpoint/2010/main" val="39177024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7BA487BB-1407-41F3-9EFB-309941C2AA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6105" b="26105"/>
          <a:stretch/>
        </p:blipFill>
        <p:spPr bwMode="auto">
          <a:xfrm>
            <a:off x="6480699" y="1158506"/>
            <a:ext cx="5711301" cy="48425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wooshMask.png">
            <a:extLst>
              <a:ext uri="{FF2B5EF4-FFF2-40B4-BE49-F238E27FC236}">
                <a16:creationId xmlns:a16="http://schemas.microsoft.com/office/drawing/2014/main" id="{304CF8E8-5A96-4EE5-9528-E28E5AE1714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84233" y="1151511"/>
            <a:ext cx="4909006" cy="4858657"/>
          </a:xfrm>
          <a:prstGeom prst="rect">
            <a:avLst/>
          </a:prstGeom>
        </p:spPr>
      </p:pic>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a:xfrm>
            <a:off x="314194" y="116021"/>
            <a:ext cx="11498123" cy="878150"/>
          </a:xfrm>
        </p:spPr>
        <p:txBody>
          <a:bodyPr/>
          <a:lstStyle/>
          <a:p>
            <a:r>
              <a:rPr lang="en-GB" dirty="0"/>
              <a:t>Key </a:t>
            </a:r>
            <a:r>
              <a:rPr lang="en-US" dirty="0"/>
              <a:t>t</a:t>
            </a:r>
            <a:r>
              <a:rPr lang="en-GB" dirty="0" err="1"/>
              <a:t>ake-aways</a:t>
            </a:r>
            <a:r>
              <a:rPr lang="en-GB" dirty="0"/>
              <a:t> / Closing word</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205762" y="1427972"/>
            <a:ext cx="7762582" cy="4002055"/>
          </a:xfrm>
        </p:spPr>
        <p:txBody>
          <a:bodyPr>
            <a:noAutofit/>
          </a:bodyPr>
          <a:lstStyle/>
          <a:p>
            <a:pPr marL="457200" indent="-457200">
              <a:lnSpc>
                <a:spcPct val="150000"/>
              </a:lnSpc>
              <a:buFont typeface="+mj-lt"/>
              <a:buAutoNum type="arabicPeriod"/>
            </a:pPr>
            <a:r>
              <a:rPr lang="en-US" sz="2000" b="1" dirty="0"/>
              <a:t>Business impacts and depends on nature </a:t>
            </a:r>
          </a:p>
          <a:p>
            <a:pPr marL="457200" indent="-457200">
              <a:lnSpc>
                <a:spcPct val="150000"/>
              </a:lnSpc>
              <a:buFont typeface="+mj-lt"/>
              <a:buAutoNum type="arabicPeriod"/>
            </a:pPr>
            <a:r>
              <a:rPr lang="en-US" sz="2000" b="1" dirty="0"/>
              <a:t>Applying a natural capital approach helps make better &amp; more informed decisions</a:t>
            </a:r>
            <a:endParaRPr lang="en-US" sz="2000" dirty="0"/>
          </a:p>
          <a:p>
            <a:pPr marL="457200" indent="-457200">
              <a:lnSpc>
                <a:spcPct val="150000"/>
              </a:lnSpc>
              <a:buFont typeface="+mj-lt"/>
              <a:buAutoNum type="arabicPeriod"/>
            </a:pPr>
            <a:r>
              <a:rPr lang="en-US" sz="2000" b="1" dirty="0"/>
              <a:t>There are many existing tools &amp; resources</a:t>
            </a:r>
            <a:r>
              <a:rPr lang="en-US" sz="2000" dirty="0"/>
              <a:t> </a:t>
            </a:r>
          </a:p>
          <a:p>
            <a:pPr marL="457200" indent="-457200">
              <a:lnSpc>
                <a:spcPct val="150000"/>
              </a:lnSpc>
              <a:buFont typeface="+mj-lt"/>
              <a:buAutoNum type="arabicPeriod"/>
            </a:pPr>
            <a:r>
              <a:rPr lang="en-US" sz="2000" b="1" dirty="0"/>
              <a:t>Assessments are like snowflakes – no two are alike</a:t>
            </a:r>
          </a:p>
          <a:p>
            <a:pPr marL="457200" indent="-457200">
              <a:lnSpc>
                <a:spcPct val="150000"/>
              </a:lnSpc>
              <a:buFont typeface="+mj-lt"/>
              <a:buAutoNum type="arabicPeriod"/>
            </a:pPr>
            <a:r>
              <a:rPr lang="en-US" sz="2000" b="1" dirty="0"/>
              <a:t>Companies can start to conduct an assessment themselves</a:t>
            </a:r>
            <a:endParaRPr lang="en-US" sz="2000" dirty="0"/>
          </a:p>
          <a:p>
            <a:pPr marL="457200" indent="-457200">
              <a:lnSpc>
                <a:spcPct val="150000"/>
              </a:lnSpc>
              <a:buFont typeface="+mj-lt"/>
              <a:buAutoNum type="arabicPeriod"/>
            </a:pPr>
            <a:r>
              <a:rPr lang="en-US" sz="2000" b="1" dirty="0"/>
              <a:t>Buy-in must extend beyond the sustainability team</a:t>
            </a:r>
          </a:p>
        </p:txBody>
      </p:sp>
      <p:sp>
        <p:nvSpPr>
          <p:cNvPr id="10" name="Teardrop 9">
            <a:extLst>
              <a:ext uri="{FF2B5EF4-FFF2-40B4-BE49-F238E27FC236}">
                <a16:creationId xmlns:a16="http://schemas.microsoft.com/office/drawing/2014/main" id="{B2360C2F-11ED-4335-8B4A-26D3EA01E11E}"/>
              </a:ext>
            </a:extLst>
          </p:cNvPr>
          <p:cNvSpPr/>
          <p:nvPr/>
        </p:nvSpPr>
        <p:spPr>
          <a:xfrm>
            <a:off x="10573907" y="125353"/>
            <a:ext cx="1442145" cy="130262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6314CA5-EBAC-4399-8BB6-8E517D81CC2C}"/>
              </a:ext>
            </a:extLst>
          </p:cNvPr>
          <p:cNvSpPr txBox="1"/>
          <p:nvPr/>
        </p:nvSpPr>
        <p:spPr>
          <a:xfrm>
            <a:off x="10617757" y="426242"/>
            <a:ext cx="135444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a:ea typeface="+mn-ea"/>
                <a:cs typeface="+mn-cs"/>
              </a:rPr>
              <a:t>Refer to </a:t>
            </a:r>
            <a:r>
              <a:rPr kumimoji="0" lang="en-US" sz="1500" b="1" i="0" u="none" strike="noStrike" kern="1200" cap="none" spc="0" normalizeH="0" baseline="0" noProof="0" dirty="0">
                <a:ln>
                  <a:noFill/>
                </a:ln>
                <a:solidFill>
                  <a:prstClr val="white"/>
                </a:solidFill>
                <a:effectLst/>
                <a:uLnTx/>
                <a:uFillTx/>
                <a:latin typeface="Arial"/>
                <a:ea typeface="+mn-ea"/>
                <a:cs typeface="+mn-cs"/>
              </a:rPr>
              <a:t>p. 29 </a:t>
            </a:r>
            <a:r>
              <a:rPr kumimoji="0" lang="en-US" sz="1500" b="0" i="0" u="none" strike="noStrike" kern="1200" cap="none" spc="0" normalizeH="0" baseline="0" noProof="0" dirty="0">
                <a:ln>
                  <a:noFill/>
                </a:ln>
                <a:solidFill>
                  <a:prstClr val="white"/>
                </a:solidFill>
                <a:effectLst/>
                <a:uLnTx/>
                <a:uFillTx/>
                <a:latin typeface="Arial"/>
                <a:ea typeface="+mn-ea"/>
                <a:cs typeface="+mn-cs"/>
              </a:rPr>
              <a:t>of your workbook</a:t>
            </a:r>
            <a:endParaRPr kumimoji="0" lang="en-CH"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Slide Number Placeholder 4">
            <a:extLst>
              <a:ext uri="{FF2B5EF4-FFF2-40B4-BE49-F238E27FC236}">
                <a16:creationId xmlns:a16="http://schemas.microsoft.com/office/drawing/2014/main" id="{41B33803-5E58-4D88-83DE-63636CBF2337}"/>
              </a:ext>
            </a:extLst>
          </p:cNvPr>
          <p:cNvSpPr txBox="1">
            <a:spLocks/>
          </p:cNvSpPr>
          <p:nvPr/>
        </p:nvSpPr>
        <p:spPr>
          <a:xfrm>
            <a:off x="796636" y="633678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71CEC84-1649-40CE-BFF6-7286506FEA08}" type="slidenum">
              <a:rPr lang="en-GB" sz="1600" smtClean="0">
                <a:solidFill>
                  <a:prstClr val="black">
                    <a:lumMod val="65000"/>
                    <a:lumOff val="35000"/>
                  </a:prstClr>
                </a:solidFill>
                <a:latin typeface="Arial"/>
              </a:rPr>
              <a:pPr>
                <a:defRPr/>
              </a:pPr>
              <a:t>76</a:t>
            </a:fld>
            <a:endParaRPr lang="en-GB" sz="1600">
              <a:solidFill>
                <a:prstClr val="black">
                  <a:lumMod val="65000"/>
                  <a:lumOff val="35000"/>
                </a:prstClr>
              </a:solidFill>
              <a:latin typeface="Arial"/>
            </a:endParaRPr>
          </a:p>
        </p:txBody>
      </p:sp>
    </p:spTree>
    <p:extLst>
      <p:ext uri="{BB962C8B-B14F-4D97-AF65-F5344CB8AC3E}">
        <p14:creationId xmlns:p14="http://schemas.microsoft.com/office/powerpoint/2010/main" val="24835978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CEED7-1F09-5E4C-AEFD-7A69C632D6F1}"/>
              </a:ext>
            </a:extLst>
          </p:cNvPr>
          <p:cNvSpPr>
            <a:spLocks noGrp="1"/>
          </p:cNvSpPr>
          <p:nvPr>
            <p:ph type="title"/>
          </p:nvPr>
        </p:nvSpPr>
        <p:spPr>
          <a:xfrm>
            <a:off x="314194" y="125352"/>
            <a:ext cx="10097773" cy="878150"/>
          </a:xfrm>
        </p:spPr>
        <p:txBody>
          <a:bodyPr>
            <a:normAutofit fontScale="90000"/>
          </a:bodyPr>
          <a:lstStyle/>
          <a:p>
            <a:r>
              <a:rPr lang="nl-NL" dirty="0" err="1"/>
              <a:t>Creating</a:t>
            </a:r>
            <a:r>
              <a:rPr lang="nl-NL" dirty="0"/>
              <a:t> </a:t>
            </a:r>
            <a:r>
              <a:rPr lang="nl-NL" dirty="0" err="1"/>
              <a:t>an</a:t>
            </a:r>
            <a:r>
              <a:rPr lang="nl-NL" dirty="0"/>
              <a:t> </a:t>
            </a:r>
            <a:r>
              <a:rPr lang="nl-NL" dirty="0" err="1"/>
              <a:t>inducive</a:t>
            </a:r>
            <a:r>
              <a:rPr lang="nl-NL" dirty="0"/>
              <a:t> company environment </a:t>
            </a:r>
            <a:r>
              <a:rPr lang="nl-NL" dirty="0" err="1"/>
              <a:t>for</a:t>
            </a:r>
            <a:r>
              <a:rPr lang="nl-NL" dirty="0"/>
              <a:t> </a:t>
            </a:r>
            <a:r>
              <a:rPr lang="nl-NL" dirty="0" err="1"/>
              <a:t>integrating</a:t>
            </a:r>
            <a:r>
              <a:rPr lang="nl-NL" dirty="0"/>
              <a:t> </a:t>
            </a:r>
            <a:r>
              <a:rPr lang="nl-NL" dirty="0" err="1"/>
              <a:t>natural</a:t>
            </a:r>
            <a:r>
              <a:rPr lang="nl-NL" dirty="0"/>
              <a:t> </a:t>
            </a:r>
            <a:r>
              <a:rPr lang="nl-NL" dirty="0" err="1"/>
              <a:t>capital</a:t>
            </a:r>
            <a:endParaRPr lang="nl-NL" dirty="0"/>
          </a:p>
        </p:txBody>
      </p:sp>
      <p:sp>
        <p:nvSpPr>
          <p:cNvPr id="4" name="Tijdelijke aanduiding voor dianummer 3">
            <a:extLst>
              <a:ext uri="{FF2B5EF4-FFF2-40B4-BE49-F238E27FC236}">
                <a16:creationId xmlns:a16="http://schemas.microsoft.com/office/drawing/2014/main" id="{869A730B-CACA-F84D-A075-B3AD2565EA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3" name="Content Placeholder 2">
            <a:extLst>
              <a:ext uri="{FF2B5EF4-FFF2-40B4-BE49-F238E27FC236}">
                <a16:creationId xmlns:a16="http://schemas.microsoft.com/office/drawing/2014/main" id="{65103384-59AF-49E0-81CE-980ABF53BA3B}"/>
              </a:ext>
            </a:extLst>
          </p:cNvPr>
          <p:cNvSpPr>
            <a:spLocks noGrp="1"/>
          </p:cNvSpPr>
          <p:nvPr>
            <p:ph idx="1"/>
          </p:nvPr>
        </p:nvSpPr>
        <p:spPr>
          <a:xfrm>
            <a:off x="111611" y="1381806"/>
            <a:ext cx="5480433" cy="4554936"/>
          </a:xfrm>
        </p:spPr>
        <p:txBody>
          <a:bodyPr>
            <a:normAutofit fontScale="85000" lnSpcReduction="20000"/>
          </a:bodyPr>
          <a:lstStyle/>
          <a:p>
            <a:pPr>
              <a:lnSpc>
                <a:spcPct val="170000"/>
              </a:lnSpc>
            </a:pPr>
            <a:r>
              <a:rPr lang="en-GB" sz="1800" dirty="0"/>
              <a:t>Integrating natural capital into business decision-making is a </a:t>
            </a:r>
            <a:r>
              <a:rPr lang="en-GB" sz="1800" b="1" dirty="0">
                <a:solidFill>
                  <a:srgbClr val="23BAED"/>
                </a:solidFill>
              </a:rPr>
              <a:t>collaborative process.</a:t>
            </a:r>
          </a:p>
          <a:p>
            <a:pPr>
              <a:lnSpc>
                <a:spcPct val="170000"/>
              </a:lnSpc>
            </a:pPr>
            <a:r>
              <a:rPr lang="en-GB" sz="1800" dirty="0"/>
              <a:t>Each person in a company has its </a:t>
            </a:r>
            <a:r>
              <a:rPr lang="en-GB" sz="1800" b="1" dirty="0">
                <a:solidFill>
                  <a:srgbClr val="23BAED"/>
                </a:solidFill>
              </a:rPr>
              <a:t>own role </a:t>
            </a:r>
            <a:r>
              <a:rPr lang="en-GB" sz="1800" dirty="0"/>
              <a:t>to play in driving sustainability. Sometimes, i.e. in the case of SMEs, one person can embody different roles.</a:t>
            </a:r>
          </a:p>
          <a:p>
            <a:pPr>
              <a:lnSpc>
                <a:spcPct val="170000"/>
              </a:lnSpc>
            </a:pPr>
            <a:r>
              <a:rPr lang="en-GB" sz="1800" dirty="0"/>
              <a:t>To empower your colleagues and managers and collaborate effectively, you need to be aware of the </a:t>
            </a:r>
            <a:r>
              <a:rPr lang="en-GB" sz="1800" b="1" dirty="0">
                <a:solidFill>
                  <a:srgbClr val="23BAED"/>
                </a:solidFill>
              </a:rPr>
              <a:t>challenges and needs </a:t>
            </a:r>
            <a:r>
              <a:rPr lang="en-GB" sz="1800" dirty="0"/>
              <a:t>for each role.</a:t>
            </a:r>
            <a:endParaRPr lang="en-GB" sz="1800" b="1" dirty="0">
              <a:solidFill>
                <a:srgbClr val="23BAED"/>
              </a:solidFill>
            </a:endParaRPr>
          </a:p>
          <a:p>
            <a:pPr>
              <a:lnSpc>
                <a:spcPct val="170000"/>
              </a:lnSpc>
            </a:pPr>
            <a:r>
              <a:rPr lang="en-GB" sz="1800" dirty="0"/>
              <a:t>Please visit </a:t>
            </a:r>
            <a:r>
              <a:rPr lang="en-GB" sz="1800" b="1" dirty="0" err="1">
                <a:solidFill>
                  <a:srgbClr val="23BAED"/>
                </a:solidFill>
                <a:hlinkClick r:id="rId3">
                  <a:extLst>
                    <a:ext uri="{A12FA001-AC4F-418D-AE19-62706E023703}">
                      <ahyp:hlinkClr xmlns:ahyp="http://schemas.microsoft.com/office/drawing/2018/hyperlinkcolor" val="tx"/>
                    </a:ext>
                  </a:extLst>
                </a:hlinkClick>
              </a:rPr>
              <a:t>WeValueNature’s</a:t>
            </a:r>
            <a:r>
              <a:rPr lang="en-GB" sz="1800" b="1" dirty="0">
                <a:solidFill>
                  <a:srgbClr val="23BAED"/>
                </a:solidFill>
                <a:hlinkClick r:id="rId3">
                  <a:extLst>
                    <a:ext uri="{A12FA001-AC4F-418D-AE19-62706E023703}">
                      <ahyp:hlinkClr xmlns:ahyp="http://schemas.microsoft.com/office/drawing/2018/hyperlinkcolor" val="tx"/>
                    </a:ext>
                  </a:extLst>
                </a:hlinkClick>
              </a:rPr>
              <a:t> digital media library</a:t>
            </a:r>
            <a:r>
              <a:rPr lang="en-GB" sz="1800" dirty="0"/>
              <a:t>, to find all action cards describing </a:t>
            </a:r>
            <a:r>
              <a:rPr lang="en-GB" sz="1800" b="1" dirty="0">
                <a:solidFill>
                  <a:srgbClr val="23BAED"/>
                </a:solidFill>
              </a:rPr>
              <a:t>useful actions </a:t>
            </a:r>
            <a:r>
              <a:rPr lang="en-GB" sz="1800" dirty="0"/>
              <a:t>for a </a:t>
            </a:r>
            <a:r>
              <a:rPr lang="en-GB" sz="1800" b="1" dirty="0">
                <a:solidFill>
                  <a:srgbClr val="23BAED"/>
                </a:solidFill>
              </a:rPr>
              <a:t>various roles </a:t>
            </a:r>
            <a:r>
              <a:rPr lang="en-GB" sz="1800" dirty="0"/>
              <a:t>&amp; </a:t>
            </a:r>
            <a:r>
              <a:rPr lang="en-GB" sz="1800" b="1" dirty="0">
                <a:solidFill>
                  <a:srgbClr val="23BAED"/>
                </a:solidFill>
              </a:rPr>
              <a:t>ways to engage others </a:t>
            </a:r>
            <a:r>
              <a:rPr lang="en-GB" sz="1800" dirty="0"/>
              <a:t>in the company on natural capital.</a:t>
            </a:r>
          </a:p>
        </p:txBody>
      </p:sp>
      <p:pic>
        <p:nvPicPr>
          <p:cNvPr id="7" name="Picture 6">
            <a:extLst>
              <a:ext uri="{FF2B5EF4-FFF2-40B4-BE49-F238E27FC236}">
                <a16:creationId xmlns:a16="http://schemas.microsoft.com/office/drawing/2014/main" id="{F11E7E84-9DAF-4696-9EC4-D1FEB732BD44}"/>
              </a:ext>
            </a:extLst>
          </p:cNvPr>
          <p:cNvPicPr>
            <a:picLocks noChangeAspect="1"/>
          </p:cNvPicPr>
          <p:nvPr/>
        </p:nvPicPr>
        <p:blipFill>
          <a:blip r:embed="rId4"/>
          <a:stretch>
            <a:fillRect/>
          </a:stretch>
        </p:blipFill>
        <p:spPr>
          <a:xfrm>
            <a:off x="5758874" y="1526324"/>
            <a:ext cx="1912551" cy="1912551"/>
          </a:xfrm>
          <a:prstGeom prst="rect">
            <a:avLst/>
          </a:prstGeom>
        </p:spPr>
      </p:pic>
      <p:pic>
        <p:nvPicPr>
          <p:cNvPr id="9" name="Picture 8">
            <a:extLst>
              <a:ext uri="{FF2B5EF4-FFF2-40B4-BE49-F238E27FC236}">
                <a16:creationId xmlns:a16="http://schemas.microsoft.com/office/drawing/2014/main" id="{EAA362F7-CD1B-40D6-A3DB-6762BC2240EF}"/>
              </a:ext>
            </a:extLst>
          </p:cNvPr>
          <p:cNvPicPr>
            <a:picLocks noChangeAspect="1"/>
          </p:cNvPicPr>
          <p:nvPr/>
        </p:nvPicPr>
        <p:blipFill>
          <a:blip r:embed="rId5"/>
          <a:stretch>
            <a:fillRect/>
          </a:stretch>
        </p:blipFill>
        <p:spPr>
          <a:xfrm>
            <a:off x="7838254" y="1526325"/>
            <a:ext cx="1912551" cy="1912551"/>
          </a:xfrm>
          <a:prstGeom prst="rect">
            <a:avLst/>
          </a:prstGeom>
        </p:spPr>
      </p:pic>
      <p:pic>
        <p:nvPicPr>
          <p:cNvPr id="10" name="Picture 9">
            <a:extLst>
              <a:ext uri="{FF2B5EF4-FFF2-40B4-BE49-F238E27FC236}">
                <a16:creationId xmlns:a16="http://schemas.microsoft.com/office/drawing/2014/main" id="{1BA54C90-83B7-4F69-B877-56A69D479C38}"/>
              </a:ext>
            </a:extLst>
          </p:cNvPr>
          <p:cNvPicPr>
            <a:picLocks noChangeAspect="1"/>
          </p:cNvPicPr>
          <p:nvPr/>
        </p:nvPicPr>
        <p:blipFill>
          <a:blip r:embed="rId6"/>
          <a:stretch>
            <a:fillRect/>
          </a:stretch>
        </p:blipFill>
        <p:spPr>
          <a:xfrm>
            <a:off x="10020924" y="1526325"/>
            <a:ext cx="1912551" cy="1912551"/>
          </a:xfrm>
          <a:prstGeom prst="rect">
            <a:avLst/>
          </a:prstGeom>
        </p:spPr>
      </p:pic>
      <p:pic>
        <p:nvPicPr>
          <p:cNvPr id="11" name="Picture 10">
            <a:extLst>
              <a:ext uri="{FF2B5EF4-FFF2-40B4-BE49-F238E27FC236}">
                <a16:creationId xmlns:a16="http://schemas.microsoft.com/office/drawing/2014/main" id="{D4F9DF80-8046-42B9-89D6-F894E51A75F5}"/>
              </a:ext>
            </a:extLst>
          </p:cNvPr>
          <p:cNvPicPr>
            <a:picLocks noChangeAspect="1"/>
          </p:cNvPicPr>
          <p:nvPr/>
        </p:nvPicPr>
        <p:blipFill>
          <a:blip r:embed="rId7"/>
          <a:stretch>
            <a:fillRect/>
          </a:stretch>
        </p:blipFill>
        <p:spPr>
          <a:xfrm>
            <a:off x="5758874" y="3940725"/>
            <a:ext cx="1912551" cy="1912551"/>
          </a:xfrm>
          <a:prstGeom prst="rect">
            <a:avLst/>
          </a:prstGeom>
        </p:spPr>
      </p:pic>
      <p:pic>
        <p:nvPicPr>
          <p:cNvPr id="14" name="Picture 13">
            <a:extLst>
              <a:ext uri="{FF2B5EF4-FFF2-40B4-BE49-F238E27FC236}">
                <a16:creationId xmlns:a16="http://schemas.microsoft.com/office/drawing/2014/main" id="{BF9A0A0D-EB92-4DF4-991C-32C1021C11BC}"/>
              </a:ext>
            </a:extLst>
          </p:cNvPr>
          <p:cNvPicPr>
            <a:picLocks noChangeAspect="1"/>
          </p:cNvPicPr>
          <p:nvPr/>
        </p:nvPicPr>
        <p:blipFill>
          <a:blip r:embed="rId8"/>
          <a:stretch>
            <a:fillRect/>
          </a:stretch>
        </p:blipFill>
        <p:spPr>
          <a:xfrm>
            <a:off x="7889899" y="3940725"/>
            <a:ext cx="1912551" cy="1912551"/>
          </a:xfrm>
          <a:prstGeom prst="rect">
            <a:avLst/>
          </a:prstGeom>
        </p:spPr>
      </p:pic>
      <p:pic>
        <p:nvPicPr>
          <p:cNvPr id="15" name="Picture 14">
            <a:extLst>
              <a:ext uri="{FF2B5EF4-FFF2-40B4-BE49-F238E27FC236}">
                <a16:creationId xmlns:a16="http://schemas.microsoft.com/office/drawing/2014/main" id="{742272D9-06B9-4C22-AD6E-A13DC8988FA2}"/>
              </a:ext>
            </a:extLst>
          </p:cNvPr>
          <p:cNvPicPr>
            <a:picLocks noChangeAspect="1"/>
          </p:cNvPicPr>
          <p:nvPr/>
        </p:nvPicPr>
        <p:blipFill>
          <a:blip r:embed="rId9"/>
          <a:stretch>
            <a:fillRect/>
          </a:stretch>
        </p:blipFill>
        <p:spPr>
          <a:xfrm>
            <a:off x="10020924" y="3927541"/>
            <a:ext cx="1912551" cy="1912551"/>
          </a:xfrm>
          <a:prstGeom prst="rect">
            <a:avLst/>
          </a:prstGeom>
        </p:spPr>
      </p:pic>
      <p:sp>
        <p:nvSpPr>
          <p:cNvPr id="3" name="TextBox 2">
            <a:extLst>
              <a:ext uri="{FF2B5EF4-FFF2-40B4-BE49-F238E27FC236}">
                <a16:creationId xmlns:a16="http://schemas.microsoft.com/office/drawing/2014/main" id="{33E3E67C-F362-4723-9DDC-ADA0B8AA0B01}"/>
              </a:ext>
            </a:extLst>
          </p:cNvPr>
          <p:cNvSpPr txBox="1"/>
          <p:nvPr/>
        </p:nvSpPr>
        <p:spPr>
          <a:xfrm>
            <a:off x="5754818" y="1164396"/>
            <a:ext cx="19125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Sustainability Manager</a:t>
            </a:r>
          </a:p>
        </p:txBody>
      </p:sp>
      <p:sp>
        <p:nvSpPr>
          <p:cNvPr id="16" name="TextBox 15">
            <a:extLst>
              <a:ext uri="{FF2B5EF4-FFF2-40B4-BE49-F238E27FC236}">
                <a16:creationId xmlns:a16="http://schemas.microsoft.com/office/drawing/2014/main" id="{98EE8070-B2FC-406C-B73B-EB5A4F072D32}"/>
              </a:ext>
            </a:extLst>
          </p:cNvPr>
          <p:cNvSpPr txBox="1"/>
          <p:nvPr/>
        </p:nvSpPr>
        <p:spPr>
          <a:xfrm>
            <a:off x="10020921" y="1187770"/>
            <a:ext cx="191255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Chief Financial Officer</a:t>
            </a:r>
          </a:p>
        </p:txBody>
      </p:sp>
      <p:sp>
        <p:nvSpPr>
          <p:cNvPr id="19" name="TextBox 18">
            <a:extLst>
              <a:ext uri="{FF2B5EF4-FFF2-40B4-BE49-F238E27FC236}">
                <a16:creationId xmlns:a16="http://schemas.microsoft.com/office/drawing/2014/main" id="{FDFEB430-AE5B-449D-A23E-23221BEB1024}"/>
              </a:ext>
            </a:extLst>
          </p:cNvPr>
          <p:cNvSpPr txBox="1"/>
          <p:nvPr/>
        </p:nvSpPr>
        <p:spPr>
          <a:xfrm>
            <a:off x="7838253" y="1194988"/>
            <a:ext cx="19125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Chief Executive Officer</a:t>
            </a:r>
          </a:p>
        </p:txBody>
      </p:sp>
      <p:sp>
        <p:nvSpPr>
          <p:cNvPr id="20" name="TextBox 19">
            <a:extLst>
              <a:ext uri="{FF2B5EF4-FFF2-40B4-BE49-F238E27FC236}">
                <a16:creationId xmlns:a16="http://schemas.microsoft.com/office/drawing/2014/main" id="{437413F8-C5EC-462F-9C8D-13F44307B585}"/>
              </a:ext>
            </a:extLst>
          </p:cNvPr>
          <p:cNvSpPr txBox="1"/>
          <p:nvPr/>
        </p:nvSpPr>
        <p:spPr>
          <a:xfrm>
            <a:off x="5758874" y="3588987"/>
            <a:ext cx="19084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Procurement </a:t>
            </a:r>
            <a:r>
              <a:rPr lang="en-GB" sz="1200" b="1" dirty="0">
                <a:solidFill>
                  <a:srgbClr val="23BAED"/>
                </a:solidFill>
                <a:latin typeface="Arial"/>
              </a:rPr>
              <a:t>O</a:t>
            </a:r>
            <a:r>
              <a:rPr kumimoji="0" lang="en-GB" sz="1200" b="1" i="0" u="none" strike="noStrike" kern="1200" cap="none" spc="0" normalizeH="0" baseline="0" noProof="0" dirty="0" err="1">
                <a:ln>
                  <a:noFill/>
                </a:ln>
                <a:solidFill>
                  <a:srgbClr val="23BAED"/>
                </a:solidFill>
                <a:effectLst/>
                <a:uLnTx/>
                <a:uFillTx/>
                <a:latin typeface="Arial"/>
                <a:ea typeface="+mn-ea"/>
                <a:cs typeface="+mn-cs"/>
              </a:rPr>
              <a:t>fficer</a:t>
            </a:r>
            <a:endParaRPr kumimoji="0" lang="en-GB" sz="1200" b="1" i="0" u="none" strike="noStrike" kern="1200" cap="none" spc="0" normalizeH="0" baseline="0" noProof="0" dirty="0">
              <a:ln>
                <a:noFill/>
              </a:ln>
              <a:solidFill>
                <a:srgbClr val="23BAED"/>
              </a:solidFill>
              <a:effectLst/>
              <a:uLnTx/>
              <a:uFillTx/>
              <a:latin typeface="Arial"/>
              <a:ea typeface="+mn-ea"/>
              <a:cs typeface="+mn-cs"/>
            </a:endParaRPr>
          </a:p>
        </p:txBody>
      </p:sp>
      <p:sp>
        <p:nvSpPr>
          <p:cNvPr id="21" name="TextBox 20">
            <a:extLst>
              <a:ext uri="{FF2B5EF4-FFF2-40B4-BE49-F238E27FC236}">
                <a16:creationId xmlns:a16="http://schemas.microsoft.com/office/drawing/2014/main" id="{B490C4AD-6960-464D-A97B-78F3D6049A1B}"/>
              </a:ext>
            </a:extLst>
          </p:cNvPr>
          <p:cNvSpPr txBox="1"/>
          <p:nvPr/>
        </p:nvSpPr>
        <p:spPr>
          <a:xfrm>
            <a:off x="7885843" y="3595579"/>
            <a:ext cx="18912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Marketing manager</a:t>
            </a:r>
          </a:p>
        </p:txBody>
      </p:sp>
      <p:sp>
        <p:nvSpPr>
          <p:cNvPr id="22" name="TextBox 21">
            <a:extLst>
              <a:ext uri="{FF2B5EF4-FFF2-40B4-BE49-F238E27FC236}">
                <a16:creationId xmlns:a16="http://schemas.microsoft.com/office/drawing/2014/main" id="{F2E32017-1CCD-4394-90C0-DB9F3C62E1F8}"/>
              </a:ext>
            </a:extLst>
          </p:cNvPr>
          <p:cNvSpPr txBox="1"/>
          <p:nvPr/>
        </p:nvSpPr>
        <p:spPr>
          <a:xfrm>
            <a:off x="9991479" y="3602797"/>
            <a:ext cx="19419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BAED"/>
                </a:solidFill>
                <a:effectLst/>
                <a:uLnTx/>
                <a:uFillTx/>
                <a:latin typeface="Arial"/>
                <a:ea typeface="+mn-ea"/>
                <a:cs typeface="+mn-cs"/>
              </a:rPr>
              <a:t>Farmer</a:t>
            </a:r>
          </a:p>
        </p:txBody>
      </p:sp>
      <p:sp>
        <p:nvSpPr>
          <p:cNvPr id="17" name="Teardrop 20">
            <a:extLst>
              <a:ext uri="{FF2B5EF4-FFF2-40B4-BE49-F238E27FC236}">
                <a16:creationId xmlns:a16="http://schemas.microsoft.com/office/drawing/2014/main" id="{5442F260-30E9-B34B-8719-03747F840346}"/>
              </a:ext>
            </a:extLst>
          </p:cNvPr>
          <p:cNvSpPr/>
          <p:nvPr/>
        </p:nvSpPr>
        <p:spPr>
          <a:xfrm>
            <a:off x="10741152" y="117465"/>
            <a:ext cx="1327776" cy="107752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TextBox 10">
            <a:extLst>
              <a:ext uri="{FF2B5EF4-FFF2-40B4-BE49-F238E27FC236}">
                <a16:creationId xmlns:a16="http://schemas.microsoft.com/office/drawing/2014/main" id="{0C47ABB9-C08C-3C48-8516-20ADCC322A9E}"/>
              </a:ext>
            </a:extLst>
          </p:cNvPr>
          <p:cNvSpPr txBox="1"/>
          <p:nvPr/>
        </p:nvSpPr>
        <p:spPr>
          <a:xfrm>
            <a:off x="10677133" y="291893"/>
            <a:ext cx="1536757" cy="784830"/>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28 </a:t>
            </a:r>
            <a:r>
              <a:rPr lang="en-GB" sz="1500" dirty="0">
                <a:solidFill>
                  <a:schemeClr val="bg1"/>
                </a:solidFill>
              </a:rPr>
              <a:t>of your workbook</a:t>
            </a:r>
          </a:p>
        </p:txBody>
      </p:sp>
    </p:spTree>
    <p:extLst>
      <p:ext uri="{BB962C8B-B14F-4D97-AF65-F5344CB8AC3E}">
        <p14:creationId xmlns:p14="http://schemas.microsoft.com/office/powerpoint/2010/main" val="4206894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CEED7-1F09-5E4C-AEFD-7A69C632D6F1}"/>
              </a:ext>
            </a:extLst>
          </p:cNvPr>
          <p:cNvSpPr>
            <a:spLocks noGrp="1"/>
          </p:cNvSpPr>
          <p:nvPr>
            <p:ph type="title"/>
          </p:nvPr>
        </p:nvSpPr>
        <p:spPr>
          <a:xfrm>
            <a:off x="245585" y="104267"/>
            <a:ext cx="11498123" cy="878150"/>
          </a:xfrm>
        </p:spPr>
        <p:txBody>
          <a:bodyPr>
            <a:normAutofit fontScale="90000"/>
          </a:bodyPr>
          <a:lstStyle/>
          <a:p>
            <a:r>
              <a:rPr lang="nl-NL" dirty="0" err="1"/>
              <a:t>Creating</a:t>
            </a:r>
            <a:r>
              <a:rPr lang="nl-NL" dirty="0"/>
              <a:t> </a:t>
            </a:r>
            <a:r>
              <a:rPr lang="nl-NL" dirty="0" err="1"/>
              <a:t>an</a:t>
            </a:r>
            <a:r>
              <a:rPr lang="nl-NL" dirty="0"/>
              <a:t> </a:t>
            </a:r>
            <a:r>
              <a:rPr lang="nl-NL" dirty="0" err="1"/>
              <a:t>inducive</a:t>
            </a:r>
            <a:r>
              <a:rPr lang="nl-NL" dirty="0"/>
              <a:t> company environment </a:t>
            </a:r>
            <a:r>
              <a:rPr lang="nl-NL" dirty="0" err="1"/>
              <a:t>for</a:t>
            </a:r>
            <a:r>
              <a:rPr lang="nl-NL" dirty="0"/>
              <a:t> </a:t>
            </a:r>
            <a:r>
              <a:rPr lang="nl-NL" dirty="0" err="1"/>
              <a:t>integrating</a:t>
            </a:r>
            <a:r>
              <a:rPr lang="nl-NL" dirty="0"/>
              <a:t> </a:t>
            </a:r>
            <a:r>
              <a:rPr lang="nl-NL" dirty="0" err="1"/>
              <a:t>natural</a:t>
            </a:r>
            <a:r>
              <a:rPr lang="nl-NL" dirty="0"/>
              <a:t> </a:t>
            </a:r>
            <a:r>
              <a:rPr lang="nl-NL" dirty="0" err="1"/>
              <a:t>capital</a:t>
            </a:r>
            <a:endParaRPr lang="nl-NL" dirty="0"/>
          </a:p>
        </p:txBody>
      </p:sp>
      <p:sp>
        <p:nvSpPr>
          <p:cNvPr id="4" name="Tijdelijke aanduiding voor dianummer 3">
            <a:extLst>
              <a:ext uri="{FF2B5EF4-FFF2-40B4-BE49-F238E27FC236}">
                <a16:creationId xmlns:a16="http://schemas.microsoft.com/office/drawing/2014/main" id="{869A730B-CACA-F84D-A075-B3AD2565EA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7" name="TextBox 76">
            <a:extLst>
              <a:ext uri="{FF2B5EF4-FFF2-40B4-BE49-F238E27FC236}">
                <a16:creationId xmlns:a16="http://schemas.microsoft.com/office/drawing/2014/main" id="{5B2A9446-B422-4021-AE4A-21C52C027761}"/>
              </a:ext>
            </a:extLst>
          </p:cNvPr>
          <p:cNvSpPr txBox="1"/>
          <p:nvPr/>
        </p:nvSpPr>
        <p:spPr>
          <a:xfrm>
            <a:off x="9754049" y="4605272"/>
            <a:ext cx="218780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Find a personas action card for each identified role through We Value Nature’s </a:t>
            </a:r>
            <a:r>
              <a:rPr kumimoji="0" lang="en-GB" sz="1200" b="0" i="0" u="none" strike="noStrike" kern="1200" cap="none" spc="0" normalizeH="0" baseline="0" noProof="0" dirty="0">
                <a:ln>
                  <a:noFill/>
                </a:ln>
                <a:solidFill>
                  <a:srgbClr val="23BAED"/>
                </a:solidFill>
                <a:effectLst/>
                <a:uLnTx/>
                <a:uFillTx/>
                <a:latin typeface="Arial"/>
                <a:ea typeface="+mn-ea"/>
                <a:cs typeface="+mn-cs"/>
                <a:hlinkClick r:id="rId3">
                  <a:extLst>
                    <a:ext uri="{A12FA001-AC4F-418D-AE19-62706E023703}">
                      <ahyp:hlinkClr xmlns:ahyp="http://schemas.microsoft.com/office/drawing/2018/hyperlinkcolor" val="tx"/>
                    </a:ext>
                  </a:extLst>
                </a:hlinkClick>
              </a:rPr>
              <a:t>digital media library</a:t>
            </a:r>
            <a:endParaRPr kumimoji="0" lang="en-GB" sz="1200" b="0" i="0" u="none" strike="noStrike" kern="1200" cap="none" spc="0" normalizeH="0" baseline="0" noProof="0" dirty="0">
              <a:ln>
                <a:noFill/>
              </a:ln>
              <a:solidFill>
                <a:srgbClr val="23BAED"/>
              </a:solidFill>
              <a:effectLst/>
              <a:uLnTx/>
              <a:uFillTx/>
              <a:latin typeface="Arial"/>
              <a:ea typeface="+mn-ea"/>
              <a:cs typeface="+mn-cs"/>
            </a:endParaRPr>
          </a:p>
        </p:txBody>
      </p:sp>
      <p:sp>
        <p:nvSpPr>
          <p:cNvPr id="78" name="Rectangle 2">
            <a:extLst>
              <a:ext uri="{FF2B5EF4-FFF2-40B4-BE49-F238E27FC236}">
                <a16:creationId xmlns:a16="http://schemas.microsoft.com/office/drawing/2014/main" id="{35F73C59-CA96-4C6C-A543-485EB06EF04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Teardrop 78">
            <a:extLst>
              <a:ext uri="{FF2B5EF4-FFF2-40B4-BE49-F238E27FC236}">
                <a16:creationId xmlns:a16="http://schemas.microsoft.com/office/drawing/2014/main" id="{8D0AB36E-AF0D-40FD-B614-6F6DBCBA0638}"/>
              </a:ext>
            </a:extLst>
          </p:cNvPr>
          <p:cNvSpPr/>
          <p:nvPr/>
        </p:nvSpPr>
        <p:spPr>
          <a:xfrm>
            <a:off x="9440359" y="4679259"/>
            <a:ext cx="313690" cy="31369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Afbeelding 6">
            <a:extLst>
              <a:ext uri="{FF2B5EF4-FFF2-40B4-BE49-F238E27FC236}">
                <a16:creationId xmlns:a16="http://schemas.microsoft.com/office/drawing/2014/main" id="{C75D60E2-E787-4C0A-90F6-3B9D84C8E2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43138" y="1190414"/>
            <a:ext cx="3840951" cy="5429616"/>
          </a:xfrm>
          <a:prstGeom prst="rect">
            <a:avLst/>
          </a:prstGeom>
        </p:spPr>
      </p:pic>
      <p:pic>
        <p:nvPicPr>
          <p:cNvPr id="9" name="Afbeelding 8">
            <a:extLst>
              <a:ext uri="{FF2B5EF4-FFF2-40B4-BE49-F238E27FC236}">
                <a16:creationId xmlns:a16="http://schemas.microsoft.com/office/drawing/2014/main" id="{25517ACF-D135-4390-AE32-F66C631218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26504" y="1193338"/>
            <a:ext cx="3840951" cy="5429616"/>
          </a:xfrm>
          <a:prstGeom prst="rect">
            <a:avLst/>
          </a:prstGeom>
        </p:spPr>
      </p:pic>
      <p:pic>
        <p:nvPicPr>
          <p:cNvPr id="11" name="Afbeelding 10">
            <a:extLst>
              <a:ext uri="{FF2B5EF4-FFF2-40B4-BE49-F238E27FC236}">
                <a16:creationId xmlns:a16="http://schemas.microsoft.com/office/drawing/2014/main" id="{8C5E3E3A-45C9-4A3A-9F45-CDA3F72554E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440540" y="2737912"/>
            <a:ext cx="1020104" cy="1442032"/>
          </a:xfrm>
          <a:prstGeom prst="rect">
            <a:avLst/>
          </a:prstGeom>
        </p:spPr>
      </p:pic>
      <p:pic>
        <p:nvPicPr>
          <p:cNvPr id="13" name="Afbeelding 12">
            <a:extLst>
              <a:ext uri="{FF2B5EF4-FFF2-40B4-BE49-F238E27FC236}">
                <a16:creationId xmlns:a16="http://schemas.microsoft.com/office/drawing/2014/main" id="{354C13EB-68BA-4AF6-BD92-729E8E4DB33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651872" y="1223001"/>
            <a:ext cx="1018175" cy="1439304"/>
          </a:xfrm>
          <a:prstGeom prst="rect">
            <a:avLst/>
          </a:prstGeom>
        </p:spPr>
      </p:pic>
      <p:pic>
        <p:nvPicPr>
          <p:cNvPr id="15" name="Afbeelding 14">
            <a:extLst>
              <a:ext uri="{FF2B5EF4-FFF2-40B4-BE49-F238E27FC236}">
                <a16:creationId xmlns:a16="http://schemas.microsoft.com/office/drawing/2014/main" id="{D85B0A5C-F050-4CF8-94FA-AC158533705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54004" y="2737912"/>
            <a:ext cx="1015862" cy="1436036"/>
          </a:xfrm>
          <a:prstGeom prst="rect">
            <a:avLst/>
          </a:prstGeom>
        </p:spPr>
      </p:pic>
      <p:pic>
        <p:nvPicPr>
          <p:cNvPr id="17" name="Afbeelding 16">
            <a:extLst>
              <a:ext uri="{FF2B5EF4-FFF2-40B4-BE49-F238E27FC236}">
                <a16:creationId xmlns:a16="http://schemas.microsoft.com/office/drawing/2014/main" id="{F5C1D3A0-A44B-4CE0-9881-504BD7B0222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440542" y="1221381"/>
            <a:ext cx="1020104" cy="1442033"/>
          </a:xfrm>
          <a:prstGeom prst="rect">
            <a:avLst/>
          </a:prstGeom>
        </p:spPr>
      </p:pic>
    </p:spTree>
    <p:extLst>
      <p:ext uri="{BB962C8B-B14F-4D97-AF65-F5344CB8AC3E}">
        <p14:creationId xmlns:p14="http://schemas.microsoft.com/office/powerpoint/2010/main" val="24791121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dirty="0" err="1"/>
              <a:t>Mentimeter</a:t>
            </a:r>
            <a:r>
              <a:rPr lang="en-US" dirty="0"/>
              <a:t> closing questions</a:t>
            </a:r>
            <a:endParaRPr lang="en-CH" dirty="0"/>
          </a:p>
        </p:txBody>
      </p:sp>
      <p:sp>
        <p:nvSpPr>
          <p:cNvPr id="6" name="Oval 5">
            <a:extLst>
              <a:ext uri="{FF2B5EF4-FFF2-40B4-BE49-F238E27FC236}">
                <a16:creationId xmlns:a16="http://schemas.microsoft.com/office/drawing/2014/main" id="{B2881FDA-1521-421F-96F3-1ADBD06C894B}"/>
              </a:ext>
            </a:extLst>
          </p:cNvPr>
          <p:cNvSpPr/>
          <p:nvPr/>
        </p:nvSpPr>
        <p:spPr>
          <a:xfrm>
            <a:off x="2016689" y="1776412"/>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17B34F00-F8B1-48EF-B300-A25E17D6F387}"/>
              </a:ext>
            </a:extLst>
          </p:cNvPr>
          <p:cNvSpPr txBox="1"/>
          <p:nvPr/>
        </p:nvSpPr>
        <p:spPr>
          <a:xfrm>
            <a:off x="2351801" y="2550784"/>
            <a:ext cx="2644475" cy="2092881"/>
          </a:xfrm>
          <a:prstGeom prst="rect">
            <a:avLst/>
          </a:prstGeom>
          <a:noFill/>
        </p:spPr>
        <p:txBody>
          <a:bodyPr wrap="square" rtlCol="0">
            <a:spAutoFit/>
          </a:bodyPr>
          <a:lstStyle/>
          <a:p>
            <a:pPr algn="ctr"/>
            <a:r>
              <a:rPr lang="en-US" sz="2800" dirty="0">
                <a:solidFill>
                  <a:schemeClr val="lt1"/>
                </a:solidFill>
              </a:rPr>
              <a:t>What is your </a:t>
            </a:r>
            <a:r>
              <a:rPr lang="en-US" sz="2800" u="sng" dirty="0">
                <a:solidFill>
                  <a:schemeClr val="lt1"/>
                </a:solidFill>
              </a:rPr>
              <a:t>1 key learning </a:t>
            </a:r>
            <a:r>
              <a:rPr lang="en-US" sz="2800" dirty="0">
                <a:solidFill>
                  <a:schemeClr val="lt1"/>
                </a:solidFill>
              </a:rPr>
              <a:t>from the training?</a:t>
            </a:r>
          </a:p>
          <a:p>
            <a:endParaRPr lang="en-CH" dirty="0"/>
          </a:p>
        </p:txBody>
      </p:sp>
      <p:pic>
        <p:nvPicPr>
          <p:cNvPr id="8" name="Graphic 7" descr="Bar chart">
            <a:extLst>
              <a:ext uri="{FF2B5EF4-FFF2-40B4-BE49-F238E27FC236}">
                <a16:creationId xmlns:a16="http://schemas.microsoft.com/office/drawing/2014/main" id="{13676D7A-6982-491C-81FA-EB1823F450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7917" y="125352"/>
            <a:ext cx="914400" cy="914400"/>
          </a:xfrm>
          <a:prstGeom prst="rect">
            <a:avLst/>
          </a:prstGeom>
        </p:spPr>
      </p:pic>
      <p:sp>
        <p:nvSpPr>
          <p:cNvPr id="9" name="Oval 8">
            <a:extLst>
              <a:ext uri="{FF2B5EF4-FFF2-40B4-BE49-F238E27FC236}">
                <a16:creationId xmlns:a16="http://schemas.microsoft.com/office/drawing/2014/main" id="{584DFB46-C8FF-4248-963E-F87C6605B764}"/>
              </a:ext>
            </a:extLst>
          </p:cNvPr>
          <p:cNvSpPr/>
          <p:nvPr/>
        </p:nvSpPr>
        <p:spPr>
          <a:xfrm>
            <a:off x="6525499" y="1776412"/>
            <a:ext cx="3314700" cy="3305175"/>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FE336430-2D72-4173-B3A3-006C88BD96B0}"/>
              </a:ext>
            </a:extLst>
          </p:cNvPr>
          <p:cNvSpPr txBox="1"/>
          <p:nvPr/>
        </p:nvSpPr>
        <p:spPr>
          <a:xfrm>
            <a:off x="6610801" y="2569638"/>
            <a:ext cx="3144095" cy="2092881"/>
          </a:xfrm>
          <a:prstGeom prst="rect">
            <a:avLst/>
          </a:prstGeom>
          <a:noFill/>
        </p:spPr>
        <p:txBody>
          <a:bodyPr wrap="square" rtlCol="0">
            <a:spAutoFit/>
          </a:bodyPr>
          <a:lstStyle/>
          <a:p>
            <a:pPr algn="ctr"/>
            <a:r>
              <a:rPr lang="en-US" sz="2800" dirty="0">
                <a:solidFill>
                  <a:schemeClr val="lt1"/>
                </a:solidFill>
              </a:rPr>
              <a:t>Share </a:t>
            </a:r>
            <a:r>
              <a:rPr lang="en-US" sz="2800" u="sng" dirty="0">
                <a:solidFill>
                  <a:schemeClr val="lt1"/>
                </a:solidFill>
              </a:rPr>
              <a:t>1 concrete next action </a:t>
            </a:r>
            <a:r>
              <a:rPr lang="en-US" sz="2800" dirty="0">
                <a:solidFill>
                  <a:schemeClr val="lt1"/>
                </a:solidFill>
              </a:rPr>
              <a:t>you will take after this training</a:t>
            </a:r>
          </a:p>
          <a:p>
            <a:endParaRPr lang="en-CH" dirty="0"/>
          </a:p>
        </p:txBody>
      </p:sp>
      <p:sp>
        <p:nvSpPr>
          <p:cNvPr id="11" name="Slide Number Placeholder 4">
            <a:extLst>
              <a:ext uri="{FF2B5EF4-FFF2-40B4-BE49-F238E27FC236}">
                <a16:creationId xmlns:a16="http://schemas.microsoft.com/office/drawing/2014/main" id="{331B81E1-65FF-4A90-88BB-732736B10668}"/>
              </a:ext>
            </a:extLst>
          </p:cNvPr>
          <p:cNvSpPr>
            <a:spLocks noGrp="1"/>
          </p:cNvSpPr>
          <p:nvPr>
            <p:ph type="sldNum" sz="quarter" idx="12"/>
          </p:nvPr>
        </p:nvSpPr>
        <p:spPr>
          <a:xfrm>
            <a:off x="796636" y="633678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2" name="Teardrop 6">
            <a:extLst>
              <a:ext uri="{FF2B5EF4-FFF2-40B4-BE49-F238E27FC236}">
                <a16:creationId xmlns:a16="http://schemas.microsoft.com/office/drawing/2014/main" id="{83FEA41B-1326-42E2-9D12-D71AE0284B9E}"/>
              </a:ext>
            </a:extLst>
          </p:cNvPr>
          <p:cNvSpPr/>
          <p:nvPr/>
        </p:nvSpPr>
        <p:spPr>
          <a:xfrm>
            <a:off x="9438039" y="125352"/>
            <a:ext cx="1442145" cy="13051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TextBox 7">
            <a:extLst>
              <a:ext uri="{FF2B5EF4-FFF2-40B4-BE49-F238E27FC236}">
                <a16:creationId xmlns:a16="http://schemas.microsoft.com/office/drawing/2014/main" id="{FF53CD8E-33EF-4B2C-83C5-EACA8A8D06B4}"/>
              </a:ext>
            </a:extLst>
          </p:cNvPr>
          <p:cNvSpPr txBox="1"/>
          <p:nvPr/>
        </p:nvSpPr>
        <p:spPr>
          <a:xfrm>
            <a:off x="9481889" y="415503"/>
            <a:ext cx="1354443" cy="784830"/>
          </a:xfrm>
          <a:prstGeom prst="rect">
            <a:avLst/>
          </a:prstGeom>
          <a:noFill/>
        </p:spPr>
        <p:txBody>
          <a:bodyPr wrap="square" rtlCol="0">
            <a:spAutoFit/>
          </a:bodyPr>
          <a:lstStyle/>
          <a:p>
            <a:pPr algn="ctr"/>
            <a:r>
              <a:rPr lang="en-US" sz="1500" dirty="0">
                <a:solidFill>
                  <a:schemeClr val="bg1"/>
                </a:solidFill>
              </a:rPr>
              <a:t>Refer to </a:t>
            </a:r>
            <a:r>
              <a:rPr lang="en-US" sz="1500" b="1" dirty="0">
                <a:solidFill>
                  <a:schemeClr val="bg1"/>
                </a:solidFill>
              </a:rPr>
              <a:t>p. 30 </a:t>
            </a:r>
            <a:r>
              <a:rPr lang="en-US" sz="1500" dirty="0">
                <a:solidFill>
                  <a:schemeClr val="bg1"/>
                </a:solidFill>
              </a:rPr>
              <a:t>of your workbook</a:t>
            </a:r>
            <a:endParaRPr lang="en-CH" sz="1500" dirty="0">
              <a:solidFill>
                <a:schemeClr val="bg1"/>
              </a:solidFill>
            </a:endParaRPr>
          </a:p>
        </p:txBody>
      </p:sp>
    </p:spTree>
    <p:extLst>
      <p:ext uri="{BB962C8B-B14F-4D97-AF65-F5344CB8AC3E}">
        <p14:creationId xmlns:p14="http://schemas.microsoft.com/office/powerpoint/2010/main" val="1158131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Agenda – 2 hour training</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2668937276"/>
              </p:ext>
            </p:extLst>
          </p:nvPr>
        </p:nvGraphicFramePr>
        <p:xfrm>
          <a:off x="726633" y="1386031"/>
          <a:ext cx="10959960" cy="3917261"/>
        </p:xfrm>
        <a:graphic>
          <a:graphicData uri="http://schemas.openxmlformats.org/drawingml/2006/table">
            <a:tbl>
              <a:tblPr firstRow="1" bandRow="1">
                <a:tableStyleId>{5FD0F851-EC5A-4D38-B0AD-8093EC10F338}</a:tableStyleId>
              </a:tblPr>
              <a:tblGrid>
                <a:gridCol w="1270532">
                  <a:extLst>
                    <a:ext uri="{9D8B030D-6E8A-4147-A177-3AD203B41FA5}">
                      <a16:colId xmlns:a16="http://schemas.microsoft.com/office/drawing/2014/main" val="1023688113"/>
                    </a:ext>
                  </a:extLst>
                </a:gridCol>
                <a:gridCol w="9689428">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(xxx)</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dirty="0"/>
                        <a:t>Session</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 &amp; introductions</a:t>
                      </a:r>
                      <a:endParaRPr lang="en-CH"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nl-NL"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u="none" strike="noStrike" cap="none" dirty="0">
                          <a:solidFill>
                            <a:srgbClr val="595959"/>
                          </a:solidFill>
                          <a:latin typeface="+mn-lt"/>
                          <a:ea typeface="Arial"/>
                          <a:cs typeface="Arial"/>
                          <a:sym typeface="Arial"/>
                        </a:rPr>
                        <a:t>Harmonizing approaches </a:t>
                      </a:r>
                      <a:r>
                        <a:rPr lang="en-US" sz="1600" u="none" strike="noStrike" cap="none" dirty="0">
                          <a:solidFill>
                            <a:srgbClr val="595959"/>
                          </a:solidFill>
                          <a:latin typeface="+mn-lt"/>
                          <a:ea typeface="Arial"/>
                          <a:cs typeface="Arial"/>
                          <a:sym typeface="Arial"/>
                        </a:rPr>
                        <a:t>– The Natural Capital Protocol &amp; linkages with other key concepts</a:t>
                      </a:r>
                      <a:endParaRPr lang="en-US" sz="1600" b="1" u="none" strike="noStrike" cap="none" dirty="0">
                        <a:solidFill>
                          <a:srgbClr val="595959"/>
                        </a:solidFill>
                        <a:latin typeface="+mn-lt"/>
                        <a:ea typeface="Arial"/>
                        <a:cs typeface="Arial"/>
                        <a:sym typeface="Aria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0010390"/>
                  </a:ext>
                </a:extLst>
              </a:tr>
              <a:tr h="353086">
                <a:tc>
                  <a:txBody>
                    <a:bodyPr/>
                    <a:lstStyle/>
                    <a:p>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None/>
                      </a:pPr>
                      <a:r>
                        <a:rPr lang="en-US" sz="1600" b="1" u="none" strike="noStrike" cap="none" dirty="0">
                          <a:solidFill>
                            <a:srgbClr val="595959"/>
                          </a:solidFill>
                          <a:latin typeface="+mn-lt"/>
                          <a:ea typeface="Arial"/>
                          <a:cs typeface="Arial"/>
                          <a:sym typeface="Arial"/>
                        </a:rPr>
                        <a:t>Setting the scene </a:t>
                      </a:r>
                      <a:r>
                        <a:rPr lang="en-US" sz="1600" u="none" strike="noStrike" cap="none" dirty="0">
                          <a:solidFill>
                            <a:srgbClr val="595959"/>
                          </a:solidFill>
                          <a:latin typeface="+mn-lt"/>
                          <a:ea typeface="Arial"/>
                          <a:cs typeface="Arial"/>
                          <a:sym typeface="Arial"/>
                        </a:rPr>
                        <a:t>– The challenges ahead &amp; keeping momentum</a:t>
                      </a:r>
                      <a:endParaRPr lang="en-US" sz="1600" b="1" u="none" strike="noStrike" cap="none" dirty="0">
                        <a:solidFill>
                          <a:srgbClr val="595959"/>
                        </a:solidFill>
                        <a:latin typeface="+mn-lt"/>
                        <a:ea typeface="Arial"/>
                        <a:cs typeface="Arial"/>
                        <a:sym typeface="Aria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86401">
                <a:tc>
                  <a:txBody>
                    <a:bodyPr/>
                    <a:lstStyle/>
                    <a:p>
                      <a:r>
                        <a:rPr lang="nl-NL"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What is natural capital </a:t>
                      </a:r>
                      <a:r>
                        <a:rPr lang="en-US" sz="1600" b="0" kern="1200" dirty="0">
                          <a:solidFill>
                            <a:schemeClr val="tx1">
                              <a:lumMod val="65000"/>
                              <a:lumOff val="35000"/>
                            </a:schemeClr>
                          </a:solidFill>
                          <a:latin typeface="+mn-lt"/>
                          <a:ea typeface="+mn-ea"/>
                          <a:cs typeface="+mn-cs"/>
                        </a:rPr>
                        <a:t>–</a:t>
                      </a:r>
                      <a:r>
                        <a:rPr lang="en-US" sz="1600" b="1" kern="1200" dirty="0">
                          <a:solidFill>
                            <a:schemeClr val="tx1">
                              <a:lumMod val="65000"/>
                              <a:lumOff val="35000"/>
                            </a:schemeClr>
                          </a:solidFill>
                          <a:latin typeface="+mn-lt"/>
                          <a:ea typeface="+mn-ea"/>
                          <a:cs typeface="+mn-cs"/>
                        </a:rPr>
                        <a:t> </a:t>
                      </a:r>
                      <a:r>
                        <a:rPr lang="en-GB" sz="1600" b="0" u="none" strike="noStrike" cap="none" dirty="0">
                          <a:solidFill>
                            <a:srgbClr val="595959"/>
                          </a:solidFill>
                          <a:latin typeface="+mn-lt"/>
                          <a:ea typeface="Arial"/>
                          <a:cs typeface="Arial"/>
                          <a:sym typeface="Arial"/>
                        </a:rPr>
                        <a:t>Introduction to the concept &amp; the business case</a:t>
                      </a:r>
                      <a:endParaRPr lang="en-US"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467145"/>
                  </a:ext>
                </a:extLst>
              </a:tr>
              <a:tr h="353086">
                <a:tc>
                  <a:txBody>
                    <a:bodyPr/>
                    <a:lstStyle/>
                    <a:p>
                      <a:r>
                        <a:rPr lang="en-US" sz="1600" kern="1200" dirty="0">
                          <a:solidFill>
                            <a:schemeClr val="tx1">
                              <a:lumMod val="65000"/>
                              <a:lumOff val="35000"/>
                            </a:schemeClr>
                          </a:solidFill>
                          <a:latin typeface="+mn-lt"/>
                          <a:ea typeface="+mn-ea"/>
                          <a:cs typeface="+mn-cs"/>
                        </a:rPr>
                        <a:t>25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dirty="0">
                          <a:solidFill>
                            <a:schemeClr val="tx1">
                              <a:lumMod val="65000"/>
                              <a:lumOff val="35000"/>
                            </a:schemeClr>
                          </a:solidFill>
                          <a:latin typeface="+mn-lt"/>
                          <a:ea typeface="+mn-ea"/>
                          <a:cs typeface="+mn-cs"/>
                        </a:rPr>
                        <a:t>Group discussion </a:t>
                      </a:r>
                      <a:r>
                        <a:rPr lang="en-US" sz="1600" kern="1200" dirty="0">
                          <a:solidFill>
                            <a:schemeClr val="tx1">
                              <a:lumMod val="65000"/>
                              <a:lumOff val="35000"/>
                            </a:schemeClr>
                          </a:solidFill>
                          <a:latin typeface="+mn-lt"/>
                          <a:ea typeface="+mn-ea"/>
                          <a:cs typeface="+mn-cs"/>
                        </a:rPr>
                        <a:t>– Natural capital impacts &amp; dependencies</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337033"/>
                  </a:ext>
                </a:extLst>
              </a:tr>
              <a:tr h="353086">
                <a:tc>
                  <a:txBody>
                    <a:bodyPr/>
                    <a:lstStyle/>
                    <a:p>
                      <a:r>
                        <a:rPr lang="en-US" sz="1600" i="1" kern="1200" dirty="0">
                          <a:solidFill>
                            <a:schemeClr val="tx1">
                              <a:lumMod val="65000"/>
                              <a:lumOff val="35000"/>
                            </a:schemeClr>
                          </a:solidFill>
                          <a:latin typeface="+mn-lt"/>
                          <a:ea typeface="+mn-ea"/>
                          <a:cs typeface="+mn-cs"/>
                        </a:rPr>
                        <a:t>10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How can business apply natural capital – </a:t>
                      </a:r>
                      <a:r>
                        <a:rPr lang="en-US" sz="1600" b="0" kern="1200" dirty="0">
                          <a:solidFill>
                            <a:schemeClr val="tx1">
                              <a:lumMod val="65000"/>
                              <a:lumOff val="35000"/>
                            </a:schemeClr>
                          </a:solidFill>
                          <a:latin typeface="+mn-lt"/>
                          <a:ea typeface="+mn-ea"/>
                          <a:cs typeface="+mn-cs"/>
                        </a:rPr>
                        <a:t>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First step of a natural capital assessment –</a:t>
                      </a:r>
                      <a:r>
                        <a:rPr lang="en-US" sz="1600" b="0" kern="1200" dirty="0">
                          <a:solidFill>
                            <a:schemeClr val="tx1">
                              <a:lumMod val="65000"/>
                              <a:lumOff val="35000"/>
                            </a:schemeClr>
                          </a:solidFill>
                          <a:latin typeface="+mn-lt"/>
                          <a:ea typeface="+mn-ea"/>
                          <a:cs typeface="+mn-cs"/>
                        </a:rPr>
                        <a:t> Setting an objective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Case study presentation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8904661"/>
                  </a:ext>
                </a:extLst>
              </a:tr>
              <a:tr h="353086">
                <a:tc>
                  <a:txBody>
                    <a:bodyPr/>
                    <a:lstStyle/>
                    <a:p>
                      <a:r>
                        <a:rPr lang="en-US"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bl>
          </a:graphicData>
        </a:graphic>
      </p:graphicFrame>
      <p:sp>
        <p:nvSpPr>
          <p:cNvPr id="3" name="TextBox 2">
            <a:extLst>
              <a:ext uri="{FF2B5EF4-FFF2-40B4-BE49-F238E27FC236}">
                <a16:creationId xmlns:a16="http://schemas.microsoft.com/office/drawing/2014/main" id="{894F30FC-F6B3-490C-A244-BB9B2D2C4734}"/>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8" name="Slide Number Placeholder 3">
            <a:extLst>
              <a:ext uri="{FF2B5EF4-FFF2-40B4-BE49-F238E27FC236}">
                <a16:creationId xmlns:a16="http://schemas.microsoft.com/office/drawing/2014/main" id="{47D44FCF-EDCD-40E1-AE6E-A1C6DB372023}"/>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6731249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How to use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4" y="169959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4" y="3092679"/>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4" y="4485768"/>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2" y="1910090"/>
            <a:ext cx="3895618"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a:ea typeface="+mn-ea"/>
                <a:cs typeface="+mn-cs"/>
              </a:rPr>
              <a:t>Go to </a:t>
            </a:r>
            <a:r>
              <a:rPr kumimoji="0" lang="en-US" sz="2800" b="1" i="0" u="none" strike="noStrike" kern="0" cap="none" spc="0" normalizeH="0" baseline="0" noProof="0" dirty="0" err="1">
                <a:ln>
                  <a:noFill/>
                </a:ln>
                <a:solidFill>
                  <a:srgbClr val="BBD151"/>
                </a:solidFill>
                <a:effectLst/>
                <a:uLnTx/>
                <a:uFillTx/>
                <a:latin typeface="Arial"/>
                <a:ea typeface="Verdana" panose="020B0604030504040204" pitchFamily="34" charset="0"/>
                <a:cs typeface="+mn-cs"/>
              </a:rPr>
              <a:t>www.menti.com</a:t>
            </a:r>
            <a:endParaRPr kumimoji="0" lang="en-US" sz="2800" b="1" i="0" u="none" strike="noStrike" kern="0" cap="none" spc="0" normalizeH="0" baseline="0" noProof="0" dirty="0">
              <a:ln>
                <a:noFill/>
              </a:ln>
              <a:solidFill>
                <a:srgbClr val="BBD151"/>
              </a:solidFill>
              <a:effectLst/>
              <a:uLnTx/>
              <a:uFillTx/>
              <a:latin typeface="Arial"/>
              <a:ea typeface="Verdana" panose="020B0604030504040204" pitchFamily="34" charset="0"/>
              <a:cs typeface="+mn-cs"/>
            </a:endParaRP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2" y="3303178"/>
            <a:ext cx="5950025"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a:ea typeface="+mn-ea"/>
                <a:cs typeface="+mn-cs"/>
              </a:rPr>
              <a:t>Enter this code: </a:t>
            </a:r>
            <a:r>
              <a:rPr lang="en-US" sz="2800" b="1" kern="0" dirty="0">
                <a:solidFill>
                  <a:srgbClr val="BBD151"/>
                </a:solidFill>
                <a:latin typeface="Arial"/>
                <a:ea typeface="Verdana" panose="020B0604030504040204" pitchFamily="34" charset="0"/>
              </a:rPr>
              <a:t>XXXXXX</a:t>
            </a: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2" y="4696267"/>
            <a:ext cx="3363421"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Submit your answer</a:t>
            </a:r>
          </a:p>
        </p:txBody>
      </p:sp>
      <p:sp>
        <p:nvSpPr>
          <p:cNvPr id="13" name="Slide Number Placeholder 4">
            <a:extLst>
              <a:ext uri="{FF2B5EF4-FFF2-40B4-BE49-F238E27FC236}">
                <a16:creationId xmlns:a16="http://schemas.microsoft.com/office/drawing/2014/main" id="{F1306DA8-AE4A-4A6D-896F-7BC39A0E470D}"/>
              </a:ext>
            </a:extLst>
          </p:cNvPr>
          <p:cNvSpPr txBox="1">
            <a:spLocks/>
          </p:cNvSpPr>
          <p:nvPr/>
        </p:nvSpPr>
        <p:spPr>
          <a:xfrm>
            <a:off x="796636" y="633678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71CEC84-1649-40CE-BFF6-7286506FEA08}" type="slidenum">
              <a:rPr lang="en-GB" sz="1600" smtClean="0">
                <a:solidFill>
                  <a:prstClr val="black">
                    <a:lumMod val="65000"/>
                    <a:lumOff val="35000"/>
                  </a:prstClr>
                </a:solidFill>
                <a:latin typeface="Arial"/>
              </a:rPr>
              <a:pPr>
                <a:defRPr/>
              </a:pPr>
              <a:t>80</a:t>
            </a:fld>
            <a:endParaRPr lang="en-GB" sz="1600">
              <a:solidFill>
                <a:prstClr val="black">
                  <a:lumMod val="65000"/>
                  <a:lumOff val="35000"/>
                </a:prstClr>
              </a:solidFill>
              <a:latin typeface="Arial"/>
            </a:endParaRPr>
          </a:p>
        </p:txBody>
      </p:sp>
    </p:spTree>
    <p:extLst>
      <p:ext uri="{BB962C8B-B14F-4D97-AF65-F5344CB8AC3E}">
        <p14:creationId xmlns:p14="http://schemas.microsoft.com/office/powerpoint/2010/main" val="37378425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Sneak preview to next training module</a:t>
            </a:r>
            <a:endParaRPr lang="en-GB" dirty="0"/>
          </a:p>
        </p:txBody>
      </p:sp>
      <p:graphicFrame>
        <p:nvGraphicFramePr>
          <p:cNvPr id="7" name="Diagram 6">
            <a:extLst>
              <a:ext uri="{FF2B5EF4-FFF2-40B4-BE49-F238E27FC236}">
                <a16:creationId xmlns:a16="http://schemas.microsoft.com/office/drawing/2014/main" id="{0081B4E5-70F6-409C-B98F-1C9A840923AC}"/>
              </a:ext>
            </a:extLst>
          </p:cNvPr>
          <p:cNvGraphicFramePr/>
          <p:nvPr/>
        </p:nvGraphicFramePr>
        <p:xfrm>
          <a:off x="1792701" y="3371994"/>
          <a:ext cx="9560541" cy="1203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9BAA8EA5-A57C-405B-9307-DF45365FC996}"/>
              </a:ext>
            </a:extLst>
          </p:cNvPr>
          <p:cNvSpPr/>
          <p:nvPr/>
        </p:nvSpPr>
        <p:spPr>
          <a:xfrm>
            <a:off x="7098923" y="3300353"/>
            <a:ext cx="4176745" cy="1322550"/>
          </a:xfrm>
          <a:prstGeom prst="rect">
            <a:avLst/>
          </a:prstGeom>
          <a:noFill/>
          <a:ln w="28575">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0" name="Content Placeholder 2">
            <a:extLst>
              <a:ext uri="{FF2B5EF4-FFF2-40B4-BE49-F238E27FC236}">
                <a16:creationId xmlns:a16="http://schemas.microsoft.com/office/drawing/2014/main" id="{0A848902-0CE0-D345-B5DD-A5B3046940D1}"/>
              </a:ext>
            </a:extLst>
          </p:cNvPr>
          <p:cNvSpPr>
            <a:spLocks noGrp="1"/>
          </p:cNvSpPr>
          <p:nvPr>
            <p:ph idx="1"/>
          </p:nvPr>
        </p:nvSpPr>
        <p:spPr>
          <a:xfrm>
            <a:off x="6572972" y="4622903"/>
            <a:ext cx="4499122" cy="1203401"/>
          </a:xfrm>
        </p:spPr>
        <p:txBody>
          <a:bodyPr vert="horz" lIns="91440" tIns="45720" rIns="91440" bIns="45720" rtlCol="0" anchor="t">
            <a:noAutofit/>
          </a:bodyPr>
          <a:lstStyle/>
          <a:p>
            <a:pPr marL="799465" lvl="1" indent="-342265">
              <a:lnSpc>
                <a:spcPct val="100000"/>
              </a:lnSpc>
              <a:spcBef>
                <a:spcPts val="300"/>
              </a:spcBef>
              <a:spcAft>
                <a:spcPts val="300"/>
              </a:spcAft>
              <a:buFont typeface="Wingdings" panose="05000000000000000000" pitchFamily="2" charset="2"/>
              <a:buChar char="v"/>
            </a:pPr>
            <a:r>
              <a:rPr lang="en-GB" sz="1400" dirty="0"/>
              <a:t>I</a:t>
            </a:r>
            <a:r>
              <a:rPr lang="en-GB" sz="1400" dirty="0">
                <a:cs typeface="Arial"/>
              </a:rPr>
              <a:t>dentify and measure impact drivers and/or dependencies </a:t>
            </a:r>
            <a:endParaRPr lang="en-US" sz="1400" dirty="0">
              <a:cs typeface="Arial"/>
            </a:endParaRPr>
          </a:p>
          <a:p>
            <a:pPr marL="799465" lvl="1" indent="-342265">
              <a:lnSpc>
                <a:spcPct val="100000"/>
              </a:lnSpc>
              <a:spcBef>
                <a:spcPts val="300"/>
              </a:spcBef>
              <a:spcAft>
                <a:spcPts val="300"/>
              </a:spcAft>
              <a:buFont typeface="Wingdings" panose="05000000000000000000" pitchFamily="2" charset="2"/>
              <a:buChar char="v"/>
            </a:pPr>
            <a:r>
              <a:rPr lang="en-GB" sz="1400" dirty="0">
                <a:cs typeface="Arial"/>
              </a:rPr>
              <a:t>Practical considerations</a:t>
            </a:r>
          </a:p>
          <a:p>
            <a:pPr marL="799465" lvl="1" indent="-342265">
              <a:lnSpc>
                <a:spcPct val="100000"/>
              </a:lnSpc>
              <a:spcBef>
                <a:spcPts val="300"/>
              </a:spcBef>
              <a:spcAft>
                <a:spcPts val="300"/>
              </a:spcAft>
              <a:buFont typeface="Wingdings" panose="05000000000000000000" pitchFamily="2" charset="2"/>
              <a:buChar char="v"/>
            </a:pPr>
            <a:r>
              <a:rPr lang="en-GB" sz="1400" dirty="0">
                <a:cs typeface="Arial"/>
              </a:rPr>
              <a:t>Introduction to valuation techniques </a:t>
            </a:r>
            <a:r>
              <a:rPr lang="en-GB" sz="1400" dirty="0"/>
              <a:t> </a:t>
            </a:r>
            <a:endParaRPr lang="en-GB" sz="1400" dirty="0">
              <a:cs typeface="Arial"/>
            </a:endParaRPr>
          </a:p>
          <a:p>
            <a:pPr marL="799465" lvl="1" indent="-342265">
              <a:lnSpc>
                <a:spcPct val="150000"/>
              </a:lnSpc>
              <a:spcAft>
                <a:spcPts val="1200"/>
              </a:spcAft>
              <a:buFont typeface="Wingdings" panose="05000000000000000000" pitchFamily="2" charset="2"/>
              <a:buChar char="v"/>
            </a:pPr>
            <a:endParaRPr lang="en-GB" sz="1400" dirty="0">
              <a:cs typeface="Arial"/>
            </a:endParaRPr>
          </a:p>
        </p:txBody>
      </p:sp>
      <p:sp>
        <p:nvSpPr>
          <p:cNvPr id="18" name="Content Placeholder 2">
            <a:extLst>
              <a:ext uri="{FF2B5EF4-FFF2-40B4-BE49-F238E27FC236}">
                <a16:creationId xmlns:a16="http://schemas.microsoft.com/office/drawing/2014/main" id="{E820CB23-65CE-4988-8039-FEAFC03ED302}"/>
              </a:ext>
            </a:extLst>
          </p:cNvPr>
          <p:cNvSpPr txBox="1">
            <a:spLocks/>
          </p:cNvSpPr>
          <p:nvPr/>
        </p:nvSpPr>
        <p:spPr>
          <a:xfrm>
            <a:off x="916332" y="4622903"/>
            <a:ext cx="5426773" cy="1417447"/>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9465" lvl="1" indent="-342265">
              <a:lnSpc>
                <a:spcPct val="100000"/>
              </a:lnSpc>
              <a:spcBef>
                <a:spcPts val="300"/>
              </a:spcBef>
              <a:spcAft>
                <a:spcPts val="300"/>
              </a:spcAft>
              <a:buFont typeface="Wingdings" panose="05000000000000000000" pitchFamily="2" charset="2"/>
              <a:buChar char="v"/>
            </a:pPr>
            <a:r>
              <a:rPr lang="en-GB" sz="1400" dirty="0"/>
              <a:t>Understand the concept of natural capital and related risks &amp; opportunities </a:t>
            </a:r>
            <a:endParaRPr lang="en-GB" sz="1400" dirty="0">
              <a:cs typeface="Arial"/>
            </a:endParaRPr>
          </a:p>
          <a:p>
            <a:pPr marL="799465" lvl="1" indent="-342265">
              <a:lnSpc>
                <a:spcPct val="100000"/>
              </a:lnSpc>
              <a:spcBef>
                <a:spcPts val="300"/>
              </a:spcBef>
              <a:spcAft>
                <a:spcPts val="300"/>
              </a:spcAft>
              <a:buFont typeface="Wingdings" panose="05000000000000000000" pitchFamily="2" charset="2"/>
              <a:buChar char="v"/>
            </a:pPr>
            <a:r>
              <a:rPr lang="en-GB" sz="1400" dirty="0"/>
              <a:t>Linkages with business decision-making &amp; risk management</a:t>
            </a:r>
            <a:endParaRPr lang="en-GB" sz="1400" dirty="0">
              <a:cs typeface="Arial"/>
            </a:endParaRPr>
          </a:p>
          <a:p>
            <a:pPr marL="799465" lvl="1" indent="-342265">
              <a:lnSpc>
                <a:spcPct val="100000"/>
              </a:lnSpc>
              <a:spcBef>
                <a:spcPts val="300"/>
              </a:spcBef>
              <a:spcAft>
                <a:spcPts val="300"/>
              </a:spcAft>
              <a:buFont typeface="Wingdings" panose="05000000000000000000" pitchFamily="2" charset="2"/>
              <a:buChar char="v"/>
            </a:pPr>
            <a:r>
              <a:rPr lang="en-GB" sz="1400" dirty="0"/>
              <a:t>Introduction to a few key approaches</a:t>
            </a:r>
            <a:endParaRPr lang="en-GB" sz="1400" dirty="0">
              <a:cs typeface="Arial"/>
            </a:endParaRPr>
          </a:p>
        </p:txBody>
      </p:sp>
      <p:sp>
        <p:nvSpPr>
          <p:cNvPr id="3" name="Slide Number Placeholder 2">
            <a:extLst>
              <a:ext uri="{FF2B5EF4-FFF2-40B4-BE49-F238E27FC236}">
                <a16:creationId xmlns:a16="http://schemas.microsoft.com/office/drawing/2014/main" id="{1D3A71FA-DE69-CB4B-83CE-F6DB04F27D99}"/>
              </a:ext>
            </a:extLst>
          </p:cNvPr>
          <p:cNvSpPr>
            <a:spLocks noGrp="1"/>
          </p:cNvSpPr>
          <p:nvPr>
            <p:ph type="sldNum" sz="quarter" idx="12"/>
          </p:nvPr>
        </p:nvSpPr>
        <p:spPr/>
        <p:txBody>
          <a:bodyPr/>
          <a:lstStyle/>
          <a:p>
            <a:fld id="{971CEC84-1649-40CE-BFF6-7286506FEA08}" type="slidenum">
              <a:rPr lang="en-GB" smtClean="0"/>
              <a:pPr/>
              <a:t>81</a:t>
            </a:fld>
            <a:endParaRPr lang="en-GB"/>
          </a:p>
        </p:txBody>
      </p:sp>
      <p:sp>
        <p:nvSpPr>
          <p:cNvPr id="11" name="Left Brace 10">
            <a:extLst>
              <a:ext uri="{FF2B5EF4-FFF2-40B4-BE49-F238E27FC236}">
                <a16:creationId xmlns:a16="http://schemas.microsoft.com/office/drawing/2014/main" id="{0A0ED8D3-95B4-4049-AC56-9B22D4304378}"/>
              </a:ext>
            </a:extLst>
          </p:cNvPr>
          <p:cNvSpPr/>
          <p:nvPr/>
        </p:nvSpPr>
        <p:spPr>
          <a:xfrm rot="5400000" flipH="1">
            <a:off x="4861614" y="531210"/>
            <a:ext cx="136144" cy="1969079"/>
          </a:xfrm>
          <a:prstGeom prst="leftBrace">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b="1"/>
          </a:p>
        </p:txBody>
      </p:sp>
      <p:sp>
        <p:nvSpPr>
          <p:cNvPr id="13" name="Left Brace 12">
            <a:extLst>
              <a:ext uri="{FF2B5EF4-FFF2-40B4-BE49-F238E27FC236}">
                <a16:creationId xmlns:a16="http://schemas.microsoft.com/office/drawing/2014/main" id="{BDB41042-76F9-481F-B8A9-D03E2E0CBC50}"/>
              </a:ext>
            </a:extLst>
          </p:cNvPr>
          <p:cNvSpPr/>
          <p:nvPr/>
        </p:nvSpPr>
        <p:spPr>
          <a:xfrm rot="5400000" flipH="1">
            <a:off x="7215052" y="223049"/>
            <a:ext cx="151873" cy="2601127"/>
          </a:xfrm>
          <a:prstGeom prst="leftBrace">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b="1"/>
          </a:p>
        </p:txBody>
      </p:sp>
      <p:sp>
        <p:nvSpPr>
          <p:cNvPr id="15" name="Left Brace 14">
            <a:extLst>
              <a:ext uri="{FF2B5EF4-FFF2-40B4-BE49-F238E27FC236}">
                <a16:creationId xmlns:a16="http://schemas.microsoft.com/office/drawing/2014/main" id="{1132D560-AFFC-456B-B937-F1928C99CA65}"/>
              </a:ext>
            </a:extLst>
          </p:cNvPr>
          <p:cNvSpPr/>
          <p:nvPr/>
        </p:nvSpPr>
        <p:spPr>
          <a:xfrm rot="16200000">
            <a:off x="2749041" y="531212"/>
            <a:ext cx="136141" cy="1969078"/>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16" name="TextBox 15">
            <a:extLst>
              <a:ext uri="{FF2B5EF4-FFF2-40B4-BE49-F238E27FC236}">
                <a16:creationId xmlns:a16="http://schemas.microsoft.com/office/drawing/2014/main" id="{27541764-5C99-4D58-BEB1-EF57238AF777}"/>
              </a:ext>
            </a:extLst>
          </p:cNvPr>
          <p:cNvSpPr txBox="1"/>
          <p:nvPr/>
        </p:nvSpPr>
        <p:spPr>
          <a:xfrm>
            <a:off x="2315186" y="1131677"/>
            <a:ext cx="978153" cy="323165"/>
          </a:xfrm>
          <a:prstGeom prst="rect">
            <a:avLst/>
          </a:prstGeom>
          <a:noFill/>
        </p:spPr>
        <p:txBody>
          <a:bodyPr wrap="none" rtlCol="0">
            <a:spAutoFit/>
          </a:bodyPr>
          <a:lstStyle/>
          <a:p>
            <a:r>
              <a:rPr lang="en-GB" sz="1500" dirty="0"/>
              <a:t>Module 1</a:t>
            </a:r>
            <a:endParaRPr lang="en-US" sz="1500" dirty="0"/>
          </a:p>
        </p:txBody>
      </p:sp>
      <p:sp>
        <p:nvSpPr>
          <p:cNvPr id="17" name="TextBox 16">
            <a:extLst>
              <a:ext uri="{FF2B5EF4-FFF2-40B4-BE49-F238E27FC236}">
                <a16:creationId xmlns:a16="http://schemas.microsoft.com/office/drawing/2014/main" id="{B1EF7B4B-3E14-4D6E-927C-9B355BAA7475}"/>
              </a:ext>
            </a:extLst>
          </p:cNvPr>
          <p:cNvSpPr txBox="1"/>
          <p:nvPr/>
        </p:nvSpPr>
        <p:spPr>
          <a:xfrm>
            <a:off x="4387726" y="1131678"/>
            <a:ext cx="1016625" cy="323165"/>
          </a:xfrm>
          <a:prstGeom prst="rect">
            <a:avLst/>
          </a:prstGeom>
          <a:noFill/>
        </p:spPr>
        <p:txBody>
          <a:bodyPr wrap="none" rtlCol="0">
            <a:spAutoFit/>
          </a:bodyPr>
          <a:lstStyle/>
          <a:p>
            <a:r>
              <a:rPr lang="en-GB" sz="1500" b="1" dirty="0"/>
              <a:t>Module 2</a:t>
            </a:r>
            <a:endParaRPr lang="en-US" sz="1500" b="1" dirty="0"/>
          </a:p>
        </p:txBody>
      </p:sp>
      <p:sp>
        <p:nvSpPr>
          <p:cNvPr id="19" name="TextBox 18">
            <a:extLst>
              <a:ext uri="{FF2B5EF4-FFF2-40B4-BE49-F238E27FC236}">
                <a16:creationId xmlns:a16="http://schemas.microsoft.com/office/drawing/2014/main" id="{CB83E286-6CC6-4D3E-B073-F00DD0E342EA}"/>
              </a:ext>
            </a:extLst>
          </p:cNvPr>
          <p:cNvSpPr txBox="1"/>
          <p:nvPr/>
        </p:nvSpPr>
        <p:spPr>
          <a:xfrm>
            <a:off x="6079759" y="1122974"/>
            <a:ext cx="2422458" cy="323165"/>
          </a:xfrm>
          <a:prstGeom prst="rect">
            <a:avLst/>
          </a:prstGeom>
          <a:noFill/>
        </p:spPr>
        <p:txBody>
          <a:bodyPr wrap="none" rtlCol="0">
            <a:spAutoFit/>
          </a:bodyPr>
          <a:lstStyle/>
          <a:p>
            <a:r>
              <a:rPr lang="en-GB" sz="1500" b="1" dirty="0"/>
              <a:t>Introduction in module 2</a:t>
            </a:r>
            <a:endParaRPr lang="en-US" sz="1500" b="1" dirty="0"/>
          </a:p>
        </p:txBody>
      </p:sp>
      <p:pic>
        <p:nvPicPr>
          <p:cNvPr id="20" name="Picture 19">
            <a:extLst>
              <a:ext uri="{FF2B5EF4-FFF2-40B4-BE49-F238E27FC236}">
                <a16:creationId xmlns:a16="http://schemas.microsoft.com/office/drawing/2014/main" id="{74D4AA65-FDC9-4356-BFF5-EA01A01FDEA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5651" b="60389"/>
          <a:stretch/>
        </p:blipFill>
        <p:spPr>
          <a:xfrm>
            <a:off x="1489275" y="1719022"/>
            <a:ext cx="9348243" cy="1461859"/>
          </a:xfrm>
          <a:prstGeom prst="rect">
            <a:avLst/>
          </a:prstGeom>
        </p:spPr>
      </p:pic>
    </p:spTree>
    <p:extLst>
      <p:ext uri="{BB962C8B-B14F-4D97-AF65-F5344CB8AC3E}">
        <p14:creationId xmlns:p14="http://schemas.microsoft.com/office/powerpoint/2010/main" val="45034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8" y="254444"/>
            <a:ext cx="11498123" cy="627683"/>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prstClr val="black">
                    <a:lumMod val="65000"/>
                    <a:lumOff val="35000"/>
                  </a:prstClr>
                </a:solidFill>
                <a:effectLst/>
                <a:uLnTx/>
                <a:uFillTx/>
                <a:latin typeface="Arial"/>
                <a:ea typeface="+mj-ea"/>
                <a:cs typeface="+mj-cs"/>
              </a:rPr>
              <a:t>Eager to get </a:t>
            </a:r>
            <a:r>
              <a:rPr kumimoji="0" lang="en-GB" sz="3200" b="0" i="0" u="none" strike="noStrike" kern="1200" cap="none" spc="0" normalizeH="0" baseline="0" noProof="0">
                <a:ln>
                  <a:noFill/>
                </a:ln>
                <a:effectLst/>
                <a:uLnTx/>
                <a:uFillTx/>
                <a:latin typeface="Arial"/>
                <a:ea typeface="+mj-ea"/>
                <a:cs typeface="+mj-cs"/>
              </a:rPr>
              <a:t>started</a:t>
            </a:r>
            <a:r>
              <a:rPr kumimoji="0" lang="en-GB" sz="3200" b="0" i="0" u="none" strike="noStrike" kern="1200" cap="none" spc="0" normalizeH="0" baseline="0" noProof="0">
                <a:ln>
                  <a:noFill/>
                </a:ln>
                <a:solidFill>
                  <a:prstClr val="black">
                    <a:lumMod val="65000"/>
                    <a:lumOff val="35000"/>
                  </a:prstClr>
                </a:solidFill>
                <a:effectLst/>
                <a:uLnTx/>
                <a:uFillTx/>
                <a:latin typeface="Arial"/>
                <a:ea typeface="+mj-ea"/>
                <a:cs typeface="+mj-cs"/>
              </a:rPr>
              <a:t>?</a:t>
            </a:r>
          </a:p>
        </p:txBody>
      </p:sp>
      <p:sp>
        <p:nvSpPr>
          <p:cNvPr id="5" name="Slide Number Placeholder 4">
            <a:extLst>
              <a:ext uri="{FF2B5EF4-FFF2-40B4-BE49-F238E27FC236}">
                <a16:creationId xmlns:a16="http://schemas.microsoft.com/office/drawing/2014/main" id="{6A473096-2BE2-406B-BB16-B959FABCD44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0" name="Picture Placeholder 5" descr="Natural Capital Coalition Training | Just another WordPress site">
            <a:extLst>
              <a:ext uri="{FF2B5EF4-FFF2-40B4-BE49-F238E27FC236}">
                <a16:creationId xmlns:a16="http://schemas.microsoft.com/office/drawing/2014/main" id="{9E2343D8-1280-4E94-B19D-20A32D291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507638" y="1390095"/>
            <a:ext cx="6684362" cy="4458286"/>
          </a:xfrm>
          <a:prstGeom prst="rect">
            <a:avLst/>
          </a:prstGeom>
        </p:spPr>
      </p:pic>
      <p:grpSp>
        <p:nvGrpSpPr>
          <p:cNvPr id="17" name="Group 16">
            <a:extLst>
              <a:ext uri="{FF2B5EF4-FFF2-40B4-BE49-F238E27FC236}">
                <a16:creationId xmlns:a16="http://schemas.microsoft.com/office/drawing/2014/main" id="{8EDDEA9A-1F78-40C4-8684-79475EF23F68}"/>
              </a:ext>
            </a:extLst>
          </p:cNvPr>
          <p:cNvGrpSpPr/>
          <p:nvPr/>
        </p:nvGrpSpPr>
        <p:grpSpPr>
          <a:xfrm>
            <a:off x="9982200" y="136525"/>
            <a:ext cx="1945887" cy="1782642"/>
            <a:chOff x="4164440" y="3621812"/>
            <a:chExt cx="1458521" cy="1327851"/>
          </a:xfrm>
        </p:grpSpPr>
        <p:sp>
          <p:nvSpPr>
            <p:cNvPr id="18" name="Teardrop 17">
              <a:extLst>
                <a:ext uri="{FF2B5EF4-FFF2-40B4-BE49-F238E27FC236}">
                  <a16:creationId xmlns:a16="http://schemas.microsoft.com/office/drawing/2014/main" id="{5C4F446D-7C9A-4C04-9ADA-D4DB9986FCC5}"/>
                </a:ext>
              </a:extLst>
            </p:cNvPr>
            <p:cNvSpPr/>
            <p:nvPr/>
          </p:nvSpPr>
          <p:spPr>
            <a:xfrm>
              <a:off x="4164440" y="3621812"/>
              <a:ext cx="1458521" cy="1327851"/>
            </a:xfrm>
            <a:prstGeom prst="teardrop">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895DB923-36EF-47B6-89E3-3DBFE076C3A6}"/>
                </a:ext>
              </a:extLst>
            </p:cNvPr>
            <p:cNvSpPr txBox="1"/>
            <p:nvPr/>
          </p:nvSpPr>
          <p:spPr>
            <a:xfrm>
              <a:off x="4238192" y="3812199"/>
              <a:ext cx="1311017" cy="894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Check out NCC’s interactive </a:t>
              </a:r>
              <a:r>
                <a:rPr kumimoji="0" lang="en-GB" sz="1800" b="0" i="0" u="none" strike="noStrike" kern="1200" cap="none" spc="0" normalizeH="0" baseline="0" noProof="0" dirty="0">
                  <a:ln>
                    <a:noFill/>
                  </a:ln>
                  <a:solidFill>
                    <a:prstClr val="white"/>
                  </a:solidFill>
                  <a:effectLst/>
                  <a:uLnTx/>
                  <a:uFillTx/>
                  <a:latin typeface="Arial"/>
                  <a:ea typeface="+mn-ea"/>
                  <a:cs typeface="+mn-cs"/>
                  <a:hlinkClick r:id="rId4"/>
                </a:rPr>
                <a:t>training videos</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0D356E39-60F8-452F-98BA-4CBAADEE88CF}"/>
              </a:ext>
            </a:extLst>
          </p:cNvPr>
          <p:cNvGrpSpPr/>
          <p:nvPr/>
        </p:nvGrpSpPr>
        <p:grpSpPr>
          <a:xfrm rot="13690032">
            <a:off x="4858251" y="4463668"/>
            <a:ext cx="1646444" cy="1696127"/>
            <a:chOff x="4177685" y="3588915"/>
            <a:chExt cx="1458521" cy="1346041"/>
          </a:xfrm>
        </p:grpSpPr>
        <p:sp>
          <p:nvSpPr>
            <p:cNvPr id="12" name="Teardrop 11">
              <a:extLst>
                <a:ext uri="{FF2B5EF4-FFF2-40B4-BE49-F238E27FC236}">
                  <a16:creationId xmlns:a16="http://schemas.microsoft.com/office/drawing/2014/main" id="{47E17BDD-A810-4EB7-9467-B9F7CC677A5F}"/>
                </a:ext>
              </a:extLst>
            </p:cNvPr>
            <p:cNvSpPr/>
            <p:nvPr/>
          </p:nvSpPr>
          <p:spPr>
            <a:xfrm>
              <a:off x="4177685" y="3607105"/>
              <a:ext cx="1458521" cy="1327851"/>
            </a:xfrm>
            <a:prstGeom prst="teardrop">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1308D710-EB24-4DB4-9AF4-B01431D5DA38}"/>
                </a:ext>
              </a:extLst>
            </p:cNvPr>
            <p:cNvSpPr txBox="1"/>
            <p:nvPr/>
          </p:nvSpPr>
          <p:spPr>
            <a:xfrm rot="7909968">
              <a:off x="4217252" y="3708683"/>
              <a:ext cx="1302862" cy="1063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Make use of WVN’s </a:t>
              </a:r>
              <a:r>
                <a:rPr lang="en-GB" dirty="0">
                  <a:solidFill>
                    <a:prstClr val="white"/>
                  </a:solidFill>
                  <a:latin typeface="Arial"/>
                  <a:hlinkClick r:id="rId5"/>
                </a:rPr>
                <a:t>training resources</a:t>
              </a:r>
              <a:endParaRPr lang="en-GB" dirty="0">
                <a:solidFill>
                  <a:prstClr val="white"/>
                </a:solidFill>
                <a:latin typeface="Arial"/>
              </a:endParaRPr>
            </a:p>
          </p:txBody>
        </p:sp>
      </p:grpSp>
      <p:pic>
        <p:nvPicPr>
          <p:cNvPr id="14" name="Picture Placeholder 5" descr="Training resources | We Value Nature">
            <a:extLst>
              <a:ext uri="{FF2B5EF4-FFF2-40B4-BE49-F238E27FC236}">
                <a16:creationId xmlns:a16="http://schemas.microsoft.com/office/drawing/2014/main" id="{E76109B4-0437-4285-99AD-9A52BCCD91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07268" y="1208714"/>
            <a:ext cx="4111943" cy="1928927"/>
          </a:xfrm>
          <a:prstGeom prst="rect">
            <a:avLst/>
          </a:prstGeom>
        </p:spPr>
      </p:pic>
      <p:pic>
        <p:nvPicPr>
          <p:cNvPr id="15" name="Picture Placeholder 5" descr="Training resources | We Value Nature">
            <a:extLst>
              <a:ext uri="{FF2B5EF4-FFF2-40B4-BE49-F238E27FC236}">
                <a16:creationId xmlns:a16="http://schemas.microsoft.com/office/drawing/2014/main" id="{6E2C069E-E54F-491C-81BE-D5D57C45CEA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07268" y="3137641"/>
            <a:ext cx="4111943" cy="3465915"/>
          </a:xfrm>
          <a:prstGeom prst="rect">
            <a:avLst/>
          </a:prstGeom>
        </p:spPr>
      </p:pic>
    </p:spTree>
    <p:extLst>
      <p:ext uri="{BB962C8B-B14F-4D97-AF65-F5344CB8AC3E}">
        <p14:creationId xmlns:p14="http://schemas.microsoft.com/office/powerpoint/2010/main" val="33937516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1A33-F239-4240-AD48-E5BE47B6032C}"/>
              </a:ext>
            </a:extLst>
          </p:cNvPr>
          <p:cNvSpPr>
            <a:spLocks noGrp="1"/>
          </p:cNvSpPr>
          <p:nvPr>
            <p:ph type="title"/>
          </p:nvPr>
        </p:nvSpPr>
        <p:spPr/>
        <p:txBody>
          <a:bodyPr/>
          <a:lstStyle/>
          <a:p>
            <a:r>
              <a:rPr lang="en-US"/>
              <a:t>Next steps that YOU can take</a:t>
            </a:r>
            <a:endParaRPr lang="en-CH"/>
          </a:p>
        </p:txBody>
      </p:sp>
      <p:sp>
        <p:nvSpPr>
          <p:cNvPr id="3" name="Content Placeholder 2">
            <a:extLst>
              <a:ext uri="{FF2B5EF4-FFF2-40B4-BE49-F238E27FC236}">
                <a16:creationId xmlns:a16="http://schemas.microsoft.com/office/drawing/2014/main" id="{2ABF0EB8-62E0-4A6E-A7B8-189CE4412065}"/>
              </a:ext>
            </a:extLst>
          </p:cNvPr>
          <p:cNvSpPr>
            <a:spLocks noGrp="1"/>
          </p:cNvSpPr>
          <p:nvPr>
            <p:ph idx="1"/>
          </p:nvPr>
        </p:nvSpPr>
        <p:spPr>
          <a:xfrm>
            <a:off x="314195" y="1461524"/>
            <a:ext cx="8044614" cy="4351338"/>
          </a:xfrm>
        </p:spPr>
        <p:txBody>
          <a:bodyPr/>
          <a:lstStyle/>
          <a:p>
            <a:pPr>
              <a:lnSpc>
                <a:spcPct val="100000"/>
              </a:lnSpc>
              <a:buFont typeface="Wingdings" panose="05000000000000000000" pitchFamily="2" charset="2"/>
              <a:buChar char="Ø"/>
            </a:pPr>
            <a:r>
              <a:rPr lang="en-US" dirty="0"/>
              <a:t> Download &amp; familiarize yourself with the </a:t>
            </a:r>
            <a:r>
              <a:rPr lang="en-US" b="1" dirty="0">
                <a:solidFill>
                  <a:srgbClr val="23BAED"/>
                </a:solidFill>
              </a:rPr>
              <a:t>Natural Capital Protocol - </a:t>
            </a:r>
            <a:r>
              <a:rPr lang="en-US" dirty="0"/>
              <a:t>Food and Beverage sector guide</a:t>
            </a:r>
          </a:p>
          <a:p>
            <a:pPr marL="0" indent="0">
              <a:lnSpc>
                <a:spcPct val="100000"/>
              </a:lnSpc>
              <a:buNone/>
            </a:pPr>
            <a:endParaRPr lang="en-US" sz="1100" dirty="0"/>
          </a:p>
          <a:p>
            <a:pPr>
              <a:lnSpc>
                <a:spcPct val="100000"/>
              </a:lnSpc>
              <a:buFont typeface="Wingdings" panose="05000000000000000000" pitchFamily="2" charset="2"/>
              <a:buChar char="Ø"/>
            </a:pPr>
            <a:r>
              <a:rPr lang="en-US" dirty="0"/>
              <a:t> </a:t>
            </a:r>
            <a:r>
              <a:rPr lang="en-US" b="1" dirty="0">
                <a:solidFill>
                  <a:srgbClr val="23BAED"/>
                </a:solidFill>
              </a:rPr>
              <a:t>Share training learnings &amp; material </a:t>
            </a:r>
            <a:r>
              <a:rPr lang="en-US" dirty="0"/>
              <a:t>with colleagues and your manager over coffee</a:t>
            </a:r>
          </a:p>
          <a:p>
            <a:pPr marL="0" indent="0">
              <a:lnSpc>
                <a:spcPct val="100000"/>
              </a:lnSpc>
              <a:buNone/>
            </a:pPr>
            <a:endParaRPr lang="en-US" sz="1100" dirty="0"/>
          </a:p>
          <a:p>
            <a:pPr>
              <a:lnSpc>
                <a:spcPct val="100000"/>
              </a:lnSpc>
              <a:buFont typeface="Wingdings" panose="05000000000000000000" pitchFamily="2" charset="2"/>
              <a:buChar char="Ø"/>
            </a:pPr>
            <a:r>
              <a:rPr lang="en-US" dirty="0"/>
              <a:t> Use &amp; present the training slides to your team &amp; manager – You want to </a:t>
            </a:r>
            <a:r>
              <a:rPr lang="en-US" b="1" dirty="0">
                <a:solidFill>
                  <a:srgbClr val="23BAED"/>
                </a:solidFill>
              </a:rPr>
              <a:t>find some allies!</a:t>
            </a:r>
          </a:p>
          <a:p>
            <a:pPr marL="0" indent="0">
              <a:lnSpc>
                <a:spcPct val="100000"/>
              </a:lnSpc>
              <a:buNone/>
            </a:pPr>
            <a:endParaRPr lang="en-US" sz="1100" dirty="0"/>
          </a:p>
          <a:p>
            <a:pPr>
              <a:lnSpc>
                <a:spcPct val="100000"/>
              </a:lnSpc>
              <a:buFont typeface="Wingdings" panose="05000000000000000000" pitchFamily="2" charset="2"/>
              <a:buChar char="Ø"/>
            </a:pPr>
            <a:r>
              <a:rPr lang="en-US" dirty="0"/>
              <a:t> Participate in WVN’s </a:t>
            </a:r>
            <a:r>
              <a:rPr lang="en-US" b="1" dirty="0">
                <a:solidFill>
                  <a:srgbClr val="23BAED"/>
                </a:solidFill>
              </a:rPr>
              <a:t>module 2 training </a:t>
            </a:r>
            <a:r>
              <a:rPr lang="en-US" dirty="0"/>
              <a:t>to learn how to scope your 1</a:t>
            </a:r>
            <a:r>
              <a:rPr lang="en-US" baseline="30000" dirty="0"/>
              <a:t>st</a:t>
            </a:r>
            <a:r>
              <a:rPr lang="en-US" dirty="0"/>
              <a:t> assessment – </a:t>
            </a:r>
            <a:r>
              <a:rPr lang="en-US" dirty="0">
                <a:solidFill>
                  <a:srgbClr val="FF0000"/>
                </a:solidFill>
              </a:rPr>
              <a:t>22 June </a:t>
            </a:r>
            <a:r>
              <a:rPr lang="en-US" dirty="0"/>
              <a:t>– </a:t>
            </a:r>
            <a:r>
              <a:rPr lang="en-US" dirty="0">
                <a:solidFill>
                  <a:srgbClr val="23BAED"/>
                </a:solidFill>
                <a:hlinkClick r:id="rId3">
                  <a:extLst>
                    <a:ext uri="{A12FA001-AC4F-418D-AE19-62706E023703}">
                      <ahyp:hlinkClr xmlns:ahyp="http://schemas.microsoft.com/office/drawing/2018/hyperlinkcolor" val="tx"/>
                    </a:ext>
                  </a:extLst>
                </a:hlinkClick>
              </a:rPr>
              <a:t>Register here</a:t>
            </a:r>
            <a:endParaRPr lang="en-CH" dirty="0">
              <a:solidFill>
                <a:srgbClr val="23BAED"/>
              </a:solidFill>
            </a:endParaRPr>
          </a:p>
        </p:txBody>
      </p:sp>
      <p:sp>
        <p:nvSpPr>
          <p:cNvPr id="5" name="Oval 4">
            <a:extLst>
              <a:ext uri="{FF2B5EF4-FFF2-40B4-BE49-F238E27FC236}">
                <a16:creationId xmlns:a16="http://schemas.microsoft.com/office/drawing/2014/main" id="{72744295-8882-4090-89E4-42EA101169A1}"/>
              </a:ext>
            </a:extLst>
          </p:cNvPr>
          <p:cNvSpPr/>
          <p:nvPr/>
        </p:nvSpPr>
        <p:spPr>
          <a:xfrm>
            <a:off x="8656983" y="1918252"/>
            <a:ext cx="2932043" cy="27432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extBox 3">
            <a:extLst>
              <a:ext uri="{FF2B5EF4-FFF2-40B4-BE49-F238E27FC236}">
                <a16:creationId xmlns:a16="http://schemas.microsoft.com/office/drawing/2014/main" id="{D8661149-4E22-4BC3-AEEC-7378FB70D8C6}"/>
              </a:ext>
            </a:extLst>
          </p:cNvPr>
          <p:cNvSpPr txBox="1"/>
          <p:nvPr/>
        </p:nvSpPr>
        <p:spPr>
          <a:xfrm rot="1025991">
            <a:off x="6514302" y="845082"/>
            <a:ext cx="2697335" cy="400110"/>
          </a:xfrm>
          <a:prstGeom prst="rect">
            <a:avLst/>
          </a:prstGeom>
          <a:solidFill>
            <a:srgbClr val="FFCC66"/>
          </a:solidFill>
        </p:spPr>
        <p:txBody>
          <a:bodyPr wrap="square" rtlCol="0">
            <a:spAutoFit/>
          </a:bodyPr>
          <a:lstStyle/>
          <a:p>
            <a:pPr algn="ctr"/>
            <a:r>
              <a:rPr lang="en-US" sz="2000" b="1"/>
              <a:t>TO ADAPT</a:t>
            </a:r>
            <a:endParaRPr lang="en-CH" sz="2000" b="1"/>
          </a:p>
        </p:txBody>
      </p:sp>
      <p:sp>
        <p:nvSpPr>
          <p:cNvPr id="6" name="Slide Number Placeholder 4">
            <a:extLst>
              <a:ext uri="{FF2B5EF4-FFF2-40B4-BE49-F238E27FC236}">
                <a16:creationId xmlns:a16="http://schemas.microsoft.com/office/drawing/2014/main" id="{BF17F34E-9B06-4D3E-9213-6C406761D476}"/>
              </a:ext>
            </a:extLst>
          </p:cNvPr>
          <p:cNvSpPr>
            <a:spLocks noGrp="1"/>
          </p:cNvSpPr>
          <p:nvPr>
            <p:ph type="sldNum" sz="quarter" idx="12"/>
          </p:nvPr>
        </p:nvSpPr>
        <p:spPr>
          <a:xfrm>
            <a:off x="796636" y="633678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9519415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07C2-A0D3-47F3-8FA9-6F4A1E42C4E3}"/>
              </a:ext>
            </a:extLst>
          </p:cNvPr>
          <p:cNvSpPr>
            <a:spLocks noGrp="1"/>
          </p:cNvSpPr>
          <p:nvPr>
            <p:ph type="title"/>
          </p:nvPr>
        </p:nvSpPr>
        <p:spPr/>
        <p:txBody>
          <a:bodyPr/>
          <a:lstStyle/>
          <a:p>
            <a:r>
              <a:rPr lang="en-US"/>
              <a:t>We are here to help!</a:t>
            </a:r>
            <a:endParaRPr lang="en-CH"/>
          </a:p>
        </p:txBody>
      </p:sp>
      <p:sp>
        <p:nvSpPr>
          <p:cNvPr id="5" name="Oval 4">
            <a:extLst>
              <a:ext uri="{FF2B5EF4-FFF2-40B4-BE49-F238E27FC236}">
                <a16:creationId xmlns:a16="http://schemas.microsoft.com/office/drawing/2014/main" id="{D3DC2F04-1893-4E16-AC8E-7E9E62B02ACC}"/>
              </a:ext>
            </a:extLst>
          </p:cNvPr>
          <p:cNvSpPr/>
          <p:nvPr/>
        </p:nvSpPr>
        <p:spPr>
          <a:xfrm>
            <a:off x="2242581" y="1443500"/>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In-person training</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C2433CBE-8E67-4481-BD82-B9CD3E06C627}"/>
              </a:ext>
            </a:extLst>
          </p:cNvPr>
          <p:cNvSpPr/>
          <p:nvPr/>
        </p:nvSpPr>
        <p:spPr>
          <a:xfrm>
            <a:off x="8045039" y="1335371"/>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Online training</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879C9B9C-3B97-4703-83AD-855925DC2562}"/>
              </a:ext>
            </a:extLst>
          </p:cNvPr>
          <p:cNvSpPr/>
          <p:nvPr/>
        </p:nvSpPr>
        <p:spPr>
          <a:xfrm>
            <a:off x="300273" y="1448921"/>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Deep-dive webinars</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8A19BABB-99AF-4B05-9D57-81595195B779}"/>
              </a:ext>
            </a:extLst>
          </p:cNvPr>
          <p:cNvSpPr/>
          <p:nvPr/>
        </p:nvSpPr>
        <p:spPr>
          <a:xfrm>
            <a:off x="4184889" y="1443500"/>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Helpdesk calls</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9EC6745B-7CB4-4058-AD59-EB26008FEDBD}"/>
              </a:ext>
            </a:extLst>
          </p:cNvPr>
          <p:cNvSpPr/>
          <p:nvPr/>
        </p:nvSpPr>
        <p:spPr>
          <a:xfrm>
            <a:off x="6114964" y="1372842"/>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Virtual office hour/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Q&amp;A</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ADDB2E38-EAFB-471B-B49E-2C39B9039003}"/>
              </a:ext>
            </a:extLst>
          </p:cNvPr>
          <p:cNvSpPr/>
          <p:nvPr/>
        </p:nvSpPr>
        <p:spPr>
          <a:xfrm>
            <a:off x="9975114" y="1335503"/>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Train-the-trainer</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6" name="Teardrop 15">
            <a:extLst>
              <a:ext uri="{FF2B5EF4-FFF2-40B4-BE49-F238E27FC236}">
                <a16:creationId xmlns:a16="http://schemas.microsoft.com/office/drawing/2014/main" id="{E94264A2-1FE4-4710-A782-90106559A49C}"/>
              </a:ext>
            </a:extLst>
          </p:cNvPr>
          <p:cNvSpPr/>
          <p:nvPr/>
        </p:nvSpPr>
        <p:spPr>
          <a:xfrm rot="14472420">
            <a:off x="9825287" y="3486944"/>
            <a:ext cx="2267079" cy="2193756"/>
          </a:xfrm>
          <a:prstGeom prst="teardrop">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7" name="TextBox 16">
            <a:extLst>
              <a:ext uri="{FF2B5EF4-FFF2-40B4-BE49-F238E27FC236}">
                <a16:creationId xmlns:a16="http://schemas.microsoft.com/office/drawing/2014/main" id="{C8425AD5-EAD0-437C-8C69-3AE6BA446918}"/>
              </a:ext>
            </a:extLst>
          </p:cNvPr>
          <p:cNvSpPr txBox="1"/>
          <p:nvPr/>
        </p:nvSpPr>
        <p:spPr>
          <a:xfrm>
            <a:off x="403810" y="3653814"/>
            <a:ext cx="3550648" cy="211891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Keep in touch &amp; sign-up: </a:t>
            </a:r>
            <a:r>
              <a:rPr lang="en-US" dirty="0">
                <a:solidFill>
                  <a:srgbClr val="23BAED"/>
                </a:solidFill>
                <a:latin typeface="Arial"/>
                <a:hlinkClick r:id="rId3">
                  <a:extLst>
                    <a:ext uri="{A12FA001-AC4F-418D-AE19-62706E023703}">
                      <ahyp:hlinkClr xmlns:ahyp="http://schemas.microsoft.com/office/drawing/2018/hyperlinkcolor" val="tx"/>
                    </a:ext>
                  </a:extLst>
                </a:hlinkClick>
              </a:rPr>
              <a:t>wevaluenature.eu</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Exchange with peers: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1" b="0" i="0" u="sng" strike="noStrike" kern="1200" cap="none" spc="0" normalizeH="0" baseline="0" noProof="0" dirty="0">
                <a:ln>
                  <a:noFill/>
                </a:ln>
                <a:solidFill>
                  <a:srgbClr val="23BAED"/>
                </a:solidFill>
                <a:effectLst/>
                <a:uLnTx/>
                <a:uFillTx/>
                <a:latin typeface="Arial"/>
                <a:ea typeface="+mn-ea"/>
                <a:cs typeface="+mn-cs"/>
              </a:rPr>
              <a:t>We Value Nature - Natural Capital uptake support group</a:t>
            </a:r>
            <a:endParaRPr kumimoji="0" lang="en-US" sz="1801" b="0" i="0" u="sng" strike="noStrike" kern="1200" cap="none" spc="0" normalizeH="0" baseline="0" noProof="0" dirty="0">
              <a:ln>
                <a:noFill/>
              </a:ln>
              <a:solidFill>
                <a:srgbClr val="23BAED"/>
              </a:solidFill>
              <a:effectLst/>
              <a:uLnTx/>
              <a:uFillTx/>
              <a:latin typeface="Arial"/>
              <a:ea typeface="+mn-ea"/>
              <a:cs typeface="+mn-cs"/>
            </a:endParaRPr>
          </a:p>
        </p:txBody>
      </p:sp>
      <p:sp>
        <p:nvSpPr>
          <p:cNvPr id="3" name="TextBox 2">
            <a:extLst>
              <a:ext uri="{FF2B5EF4-FFF2-40B4-BE49-F238E27FC236}">
                <a16:creationId xmlns:a16="http://schemas.microsoft.com/office/drawing/2014/main" id="{15184447-9615-4C5F-9F42-D2F95075C309}"/>
              </a:ext>
            </a:extLst>
          </p:cNvPr>
          <p:cNvSpPr txBox="1"/>
          <p:nvPr/>
        </p:nvSpPr>
        <p:spPr>
          <a:xfrm>
            <a:off x="9767159" y="4100445"/>
            <a:ext cx="2254730" cy="1015663"/>
          </a:xfrm>
          <a:prstGeom prst="rect">
            <a:avLst/>
          </a:prstGeom>
          <a:noFill/>
        </p:spPr>
        <p:txBody>
          <a:bodyPr wrap="square" rtlCol="0">
            <a:spAutoFit/>
          </a:bodyPr>
          <a:lstStyle/>
          <a:p>
            <a:pPr algn="ctr"/>
            <a:r>
              <a:rPr lang="en-US" sz="2000">
                <a:solidFill>
                  <a:prstClr val="black">
                    <a:lumMod val="65000"/>
                    <a:lumOff val="35000"/>
                  </a:prstClr>
                </a:solidFill>
              </a:rPr>
              <a:t>We want to learn too – how have we helped?</a:t>
            </a:r>
            <a:endParaRPr lang="en-CH" sz="2000">
              <a:solidFill>
                <a:prstClr val="black">
                  <a:lumMod val="65000"/>
                  <a:lumOff val="35000"/>
                </a:prstClr>
              </a:solidFill>
            </a:endParaRPr>
          </a:p>
        </p:txBody>
      </p:sp>
      <p:pic>
        <p:nvPicPr>
          <p:cNvPr id="18" name="Graphic 17" descr="Right pointing backhand index">
            <a:extLst>
              <a:ext uri="{FF2B5EF4-FFF2-40B4-BE49-F238E27FC236}">
                <a16:creationId xmlns:a16="http://schemas.microsoft.com/office/drawing/2014/main" id="{F9A051EF-10B5-4060-8793-8F6B94229E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8167566" y="4505330"/>
            <a:ext cx="738533" cy="738533"/>
          </a:xfrm>
          <a:prstGeom prst="rect">
            <a:avLst/>
          </a:prstGeom>
        </p:spPr>
      </p:pic>
      <p:sp>
        <p:nvSpPr>
          <p:cNvPr id="7" name="TextBox 6">
            <a:extLst>
              <a:ext uri="{FF2B5EF4-FFF2-40B4-BE49-F238E27FC236}">
                <a16:creationId xmlns:a16="http://schemas.microsoft.com/office/drawing/2014/main" id="{8A950701-3FE6-4D0C-A5C2-D3B8004C1F85}"/>
              </a:ext>
            </a:extLst>
          </p:cNvPr>
          <p:cNvSpPr txBox="1"/>
          <p:nvPr/>
        </p:nvSpPr>
        <p:spPr>
          <a:xfrm>
            <a:off x="5358827" y="3953225"/>
            <a:ext cx="3550648" cy="369460"/>
          </a:xfrm>
          <a:prstGeom prst="rect">
            <a:avLst/>
          </a:prstGeom>
          <a:noFill/>
          <a:ln>
            <a:solidFill>
              <a:srgbClr val="262E8D"/>
            </a:solidFill>
          </a:ln>
        </p:spPr>
        <p:txBody>
          <a:bodyPr wrap="square" rtlCol="0">
            <a:spAutoFit/>
          </a:bodyPr>
          <a:lstStyle/>
          <a:p>
            <a:r>
              <a:rPr kumimoji="0" lang="en-US" sz="1801" b="1" i="0" u="none" strike="noStrike" kern="1200" cap="none" spc="0" normalizeH="0" baseline="0" noProof="0" dirty="0">
                <a:ln>
                  <a:noFill/>
                </a:ln>
                <a:solidFill>
                  <a:prstClr val="black">
                    <a:lumMod val="65000"/>
                    <a:lumOff val="35000"/>
                  </a:prstClr>
                </a:solidFill>
                <a:effectLst/>
                <a:uLnTx/>
                <a:uFillTx/>
                <a:latin typeface="Arial"/>
                <a:ea typeface="+mn-ea"/>
                <a:cs typeface="+mn-cs"/>
              </a:rPr>
              <a:t>Provide your feedback: </a:t>
            </a:r>
            <a:r>
              <a:rPr lang="en-US" sz="1801" b="1" dirty="0">
                <a:solidFill>
                  <a:srgbClr val="23BAED"/>
                </a:solidFill>
                <a:latin typeface="Arial"/>
                <a:hlinkClick r:id="rId6">
                  <a:extLst>
                    <a:ext uri="{A12FA001-AC4F-418D-AE19-62706E023703}">
                      <ahyp:hlinkClr xmlns:ahyp="http://schemas.microsoft.com/office/drawing/2018/hyperlinkcolor" val="tx"/>
                    </a:ext>
                  </a:extLst>
                </a:hlinkClick>
              </a:rPr>
              <a:t>Survey</a:t>
            </a:r>
            <a:endParaRPr lang="en-CH" sz="1801" b="1" dirty="0">
              <a:solidFill>
                <a:srgbClr val="23BAED"/>
              </a:solidFill>
              <a:latin typeface="Arial"/>
            </a:endParaRPr>
          </a:p>
        </p:txBody>
      </p:sp>
      <p:sp>
        <p:nvSpPr>
          <p:cNvPr id="21" name="Teardrop 20">
            <a:extLst>
              <a:ext uri="{FF2B5EF4-FFF2-40B4-BE49-F238E27FC236}">
                <a16:creationId xmlns:a16="http://schemas.microsoft.com/office/drawing/2014/main" id="{A1E7E3DA-2020-4525-A997-BE03506BA6CD}"/>
              </a:ext>
            </a:extLst>
          </p:cNvPr>
          <p:cNvSpPr/>
          <p:nvPr/>
        </p:nvSpPr>
        <p:spPr>
          <a:xfrm rot="10800000">
            <a:off x="7268673" y="109236"/>
            <a:ext cx="1463040" cy="146304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TextBox 21">
            <a:extLst>
              <a:ext uri="{FF2B5EF4-FFF2-40B4-BE49-F238E27FC236}">
                <a16:creationId xmlns:a16="http://schemas.microsoft.com/office/drawing/2014/main" id="{7F14A953-33D3-4DD5-A41C-341682A28677}"/>
              </a:ext>
            </a:extLst>
          </p:cNvPr>
          <p:cNvSpPr txBox="1"/>
          <p:nvPr/>
        </p:nvSpPr>
        <p:spPr>
          <a:xfrm>
            <a:off x="7216579" y="260355"/>
            <a:ext cx="1463040" cy="553998"/>
          </a:xfrm>
          <a:prstGeom prst="rect">
            <a:avLst/>
          </a:prstGeom>
          <a:noFill/>
        </p:spPr>
        <p:txBody>
          <a:bodyPr wrap="square" rtlCol="0">
            <a:spAutoFit/>
          </a:bodyPr>
          <a:lstStyle/>
          <a:p>
            <a:pPr algn="ctr"/>
            <a:r>
              <a:rPr lang="en-US" sz="1500" u="sng" dirty="0">
                <a:solidFill>
                  <a:schemeClr val="bg1"/>
                </a:solidFill>
              </a:rPr>
              <a:t>Next call</a:t>
            </a:r>
            <a:r>
              <a:rPr lang="en-US" sz="1500" dirty="0">
                <a:solidFill>
                  <a:schemeClr val="bg1"/>
                </a:solidFill>
              </a:rPr>
              <a:t>:</a:t>
            </a:r>
          </a:p>
          <a:p>
            <a:pPr algn="ctr"/>
            <a:endParaRPr lang="en-US" sz="1500" u="sng" dirty="0">
              <a:solidFill>
                <a:schemeClr val="bg1"/>
              </a:solidFill>
            </a:endParaRPr>
          </a:p>
        </p:txBody>
      </p:sp>
      <p:sp>
        <p:nvSpPr>
          <p:cNvPr id="20" name="Teardrop 19">
            <a:extLst>
              <a:ext uri="{FF2B5EF4-FFF2-40B4-BE49-F238E27FC236}">
                <a16:creationId xmlns:a16="http://schemas.microsoft.com/office/drawing/2014/main" id="{D970A759-2A41-407A-8B12-0994C0A674FB}"/>
              </a:ext>
            </a:extLst>
          </p:cNvPr>
          <p:cNvSpPr/>
          <p:nvPr/>
        </p:nvSpPr>
        <p:spPr>
          <a:xfrm rot="9854747">
            <a:off x="9110047" y="-335"/>
            <a:ext cx="1463040" cy="146304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TextBox 22">
            <a:extLst>
              <a:ext uri="{FF2B5EF4-FFF2-40B4-BE49-F238E27FC236}">
                <a16:creationId xmlns:a16="http://schemas.microsoft.com/office/drawing/2014/main" id="{AC7751E7-9EC1-479C-A8D3-C66C6196503A}"/>
              </a:ext>
            </a:extLst>
          </p:cNvPr>
          <p:cNvSpPr txBox="1"/>
          <p:nvPr/>
        </p:nvSpPr>
        <p:spPr>
          <a:xfrm>
            <a:off x="9076364" y="299484"/>
            <a:ext cx="1513927" cy="400110"/>
          </a:xfrm>
          <a:prstGeom prst="rect">
            <a:avLst/>
          </a:prstGeom>
          <a:noFill/>
        </p:spPr>
        <p:txBody>
          <a:bodyPr wrap="square" rtlCol="0" anchor="t">
            <a:spAutoFit/>
          </a:bodyPr>
          <a:lstStyle/>
          <a:p>
            <a:pPr algn="ctr"/>
            <a:r>
              <a:rPr lang="en-US" sz="1500" u="sng" dirty="0">
                <a:solidFill>
                  <a:schemeClr val="bg1"/>
                </a:solidFill>
              </a:rPr>
              <a:t>Next training</a:t>
            </a:r>
            <a:r>
              <a:rPr lang="en-US" sz="1500" dirty="0">
                <a:solidFill>
                  <a:schemeClr val="bg1"/>
                </a:solidFill>
              </a:rPr>
              <a:t>:</a:t>
            </a:r>
          </a:p>
          <a:p>
            <a:pPr algn="ctr"/>
            <a:endParaRPr lang="en-US" sz="500" u="sng" dirty="0">
              <a:solidFill>
                <a:schemeClr val="bg1"/>
              </a:solidFill>
            </a:endParaRPr>
          </a:p>
        </p:txBody>
      </p:sp>
      <p:sp>
        <p:nvSpPr>
          <p:cNvPr id="25" name="Slide Number Placeholder 4">
            <a:extLst>
              <a:ext uri="{FF2B5EF4-FFF2-40B4-BE49-F238E27FC236}">
                <a16:creationId xmlns:a16="http://schemas.microsoft.com/office/drawing/2014/main" id="{C9428393-50FD-4CCC-B3ED-DECCC675BDD6}"/>
              </a:ext>
            </a:extLst>
          </p:cNvPr>
          <p:cNvSpPr txBox="1">
            <a:spLocks/>
          </p:cNvSpPr>
          <p:nvPr/>
        </p:nvSpPr>
        <p:spPr>
          <a:xfrm>
            <a:off x="796636" y="633678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71CEC84-1649-40CE-BFF6-7286506FEA08}" type="slidenum">
              <a:rPr lang="en-GB" sz="1600" smtClean="0">
                <a:solidFill>
                  <a:prstClr val="black">
                    <a:lumMod val="65000"/>
                    <a:lumOff val="35000"/>
                  </a:prstClr>
                </a:solidFill>
                <a:latin typeface="Arial"/>
              </a:rPr>
              <a:pPr>
                <a:defRPr/>
              </a:pPr>
              <a:t>84</a:t>
            </a:fld>
            <a:endParaRPr lang="en-GB" sz="1600">
              <a:solidFill>
                <a:prstClr val="black">
                  <a:lumMod val="65000"/>
                  <a:lumOff val="35000"/>
                </a:prstClr>
              </a:solidFill>
              <a:latin typeface="Arial"/>
            </a:endParaRPr>
          </a:p>
        </p:txBody>
      </p:sp>
      <p:pic>
        <p:nvPicPr>
          <p:cNvPr id="24" name="Graphic 23" descr="Teacher">
            <a:extLst>
              <a:ext uri="{FF2B5EF4-FFF2-40B4-BE49-F238E27FC236}">
                <a16:creationId xmlns:a16="http://schemas.microsoft.com/office/drawing/2014/main" id="{BE474B13-F285-4D47-8AEC-7434D26D75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40487" y="4961769"/>
            <a:ext cx="905462" cy="905462"/>
          </a:xfrm>
          <a:prstGeom prst="rect">
            <a:avLst/>
          </a:prstGeom>
        </p:spPr>
      </p:pic>
      <p:pic>
        <p:nvPicPr>
          <p:cNvPr id="26" name="Graphic 25" descr="Internet">
            <a:extLst>
              <a:ext uri="{FF2B5EF4-FFF2-40B4-BE49-F238E27FC236}">
                <a16:creationId xmlns:a16="http://schemas.microsoft.com/office/drawing/2014/main" id="{38A473EA-1A66-42CB-907B-495159B569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54278" y="4961769"/>
            <a:ext cx="905462" cy="905462"/>
          </a:xfrm>
          <a:prstGeom prst="rect">
            <a:avLst/>
          </a:prstGeom>
        </p:spPr>
      </p:pic>
      <p:pic>
        <p:nvPicPr>
          <p:cNvPr id="27" name="Graphic 26" descr="Call center">
            <a:extLst>
              <a:ext uri="{FF2B5EF4-FFF2-40B4-BE49-F238E27FC236}">
                <a16:creationId xmlns:a16="http://schemas.microsoft.com/office/drawing/2014/main" id="{FA8FB3ED-238F-45FB-9B08-F47D8709DB6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75305" y="4961769"/>
            <a:ext cx="905462" cy="905462"/>
          </a:xfrm>
          <a:prstGeom prst="rect">
            <a:avLst/>
          </a:prstGeom>
        </p:spPr>
      </p:pic>
    </p:spTree>
    <p:extLst>
      <p:ext uri="{BB962C8B-B14F-4D97-AF65-F5344CB8AC3E}">
        <p14:creationId xmlns:p14="http://schemas.microsoft.com/office/powerpoint/2010/main" val="26525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png"/>
          <p:cNvPicPr>
            <a:picLocks noChangeAspect="1"/>
          </p:cNvPicPr>
          <p:nvPr/>
        </p:nvPicPr>
        <p:blipFill>
          <a:blip r:embed="rId3"/>
          <a:stretch>
            <a:fillRect/>
          </a:stretch>
        </p:blipFill>
        <p:spPr>
          <a:xfrm>
            <a:off x="-2864" y="1115878"/>
            <a:ext cx="12194864" cy="6858000"/>
          </a:xfrm>
          <a:prstGeom prst="rect">
            <a:avLst/>
          </a:prstGeom>
        </p:spPr>
      </p:pic>
      <p:pic>
        <p:nvPicPr>
          <p:cNvPr id="3" name="Picture 2">
            <a:extLst>
              <a:ext uri="{FF2B5EF4-FFF2-40B4-BE49-F238E27FC236}">
                <a16:creationId xmlns:a16="http://schemas.microsoft.com/office/drawing/2014/main" id="{32E8BF90-536B-CB40-85B7-1AE8305F36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4915" y="1255363"/>
            <a:ext cx="1759306" cy="11570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4AB-E370-4017-9835-90F5FCAD6C49}"/>
              </a:ext>
            </a:extLst>
          </p:cNvPr>
          <p:cNvSpPr>
            <a:spLocks noGrp="1"/>
          </p:cNvSpPr>
          <p:nvPr>
            <p:ph type="title"/>
          </p:nvPr>
        </p:nvSpPr>
        <p:spPr>
          <a:xfrm>
            <a:off x="578628" y="211742"/>
            <a:ext cx="10515600" cy="782656"/>
          </a:xfrm>
        </p:spPr>
        <p:txBody>
          <a:bodyPr/>
          <a:lstStyle/>
          <a:p>
            <a:r>
              <a:rPr lang="en-GB" sz="3200">
                <a:solidFill>
                  <a:schemeClr val="tx1">
                    <a:lumMod val="65000"/>
                    <a:lumOff val="35000"/>
                  </a:schemeClr>
                </a:solidFill>
                <a:latin typeface="+mj-lt"/>
                <a:cs typeface="+mj-cs"/>
              </a:rPr>
              <a:t>Disclaimer</a:t>
            </a:r>
            <a:endParaRPr lang="en-CH" sz="3200">
              <a:solidFill>
                <a:schemeClr val="tx1">
                  <a:lumMod val="65000"/>
                  <a:lumOff val="35000"/>
                </a:schemeClr>
              </a:solidFill>
              <a:latin typeface="+mj-lt"/>
              <a:cs typeface="+mj-cs"/>
            </a:endParaRPr>
          </a:p>
        </p:txBody>
      </p:sp>
      <p:sp>
        <p:nvSpPr>
          <p:cNvPr id="9" name="TextBox 8">
            <a:extLst>
              <a:ext uri="{FF2B5EF4-FFF2-40B4-BE49-F238E27FC236}">
                <a16:creationId xmlns:a16="http://schemas.microsoft.com/office/drawing/2014/main" id="{AA0411DD-189E-42BF-BC7F-C2C10DAF9F62}"/>
              </a:ext>
            </a:extLst>
          </p:cNvPr>
          <p:cNvSpPr txBox="1"/>
          <p:nvPr/>
        </p:nvSpPr>
        <p:spPr>
          <a:xfrm>
            <a:off x="643205" y="1351139"/>
            <a:ext cx="10896077" cy="4770537"/>
          </a:xfrm>
          <a:prstGeom prst="rect">
            <a:avLst/>
          </a:prstGeom>
          <a:noFill/>
        </p:spPr>
        <p:txBody>
          <a:bodyPr wrap="square" rtlCol="0" anchor="t">
            <a:spAutoFit/>
          </a:bodyPr>
          <a:lstStyle/>
          <a:p>
            <a:r>
              <a:rPr lang="en-US" sz="1600" b="1" dirty="0">
                <a:solidFill>
                  <a:schemeClr val="tx1">
                    <a:lumMod val="50000"/>
                    <a:lumOff val="50000"/>
                  </a:schemeClr>
                </a:solidFill>
              </a:rPr>
              <a:t>Disclaimer </a:t>
            </a:r>
            <a:endParaRPr lang="en-US" sz="1600" dirty="0">
              <a:solidFill>
                <a:schemeClr val="tx1">
                  <a:lumMod val="50000"/>
                  <a:lumOff val="50000"/>
                </a:schemeClr>
              </a:solidFill>
            </a:endParaRPr>
          </a:p>
          <a:p>
            <a:r>
              <a:rPr lang="en-GB" sz="1600" b="1" i="1" dirty="0">
                <a:solidFill>
                  <a:schemeClr val="tx1">
                    <a:lumMod val="50000"/>
                    <a:lumOff val="50000"/>
                  </a:schemeClr>
                </a:solidFill>
              </a:rPr>
              <a:t>WVN F&amp;B module 1 is a capacity building program released in the name of the WVN network. It is the result of a collaborative effort by WBCSD, Nature^Squared, Little Blue Research, Ltd. with input from an Advisory Board composed of experts on natural capital, businesses, NGOs, academic institutions, and others. </a:t>
            </a:r>
          </a:p>
          <a:p>
            <a:endParaRPr lang="en-GB" sz="1600" b="1" i="1" dirty="0">
              <a:solidFill>
                <a:schemeClr val="tx1">
                  <a:lumMod val="50000"/>
                  <a:lumOff val="50000"/>
                </a:schemeClr>
              </a:solidFill>
            </a:endParaRPr>
          </a:p>
          <a:p>
            <a:r>
              <a:rPr lang="en-GB" sz="1600" b="1" i="1" dirty="0">
                <a:solidFill>
                  <a:schemeClr val="tx1">
                    <a:lumMod val="50000"/>
                    <a:lumOff val="50000"/>
                  </a:schemeClr>
                </a:solidFill>
              </a:rPr>
              <a:t>The training was tested with the WBCSD membership. It does not mean, however, that every advisory board member, and WBCSD member company agrees with every word.  The WVN module 1 has been prepared for capacity building only and does not constitute professional advice. You should not act upon the information contained in the WVN module 1 training without obtaining specific professional advice. No representation or warranty (expressed or implied) is given as to the accuracy or completeness of the information contained in the WVN module 1 training and its translations in different languages, and, to the extent permitted by law, WBCSD, Nature^Squared, Little Blue Research, Ltd., members of the Advisory Board, their members, employees and agents do not accept or assume any liability, responsibility or duty of care for any consequences of you or anyone else acting, or refraining to act, in reliance on the information contained in this capacity building program or for any decision based on it. </a:t>
            </a:r>
            <a:endParaRPr lang="en-GB" sz="1600" dirty="0">
              <a:solidFill>
                <a:schemeClr val="tx1">
                  <a:lumMod val="50000"/>
                  <a:lumOff val="50000"/>
                </a:schemeClr>
              </a:solidFill>
            </a:endParaRPr>
          </a:p>
          <a:p>
            <a:endParaRPr lang="en-GB" sz="1600" b="1" i="1" dirty="0">
              <a:solidFill>
                <a:schemeClr val="tx1">
                  <a:lumMod val="50000"/>
                  <a:lumOff val="50000"/>
                </a:schemeClr>
              </a:solidFill>
            </a:endParaRPr>
          </a:p>
          <a:p>
            <a:r>
              <a:rPr lang="en-GB" sz="1600" b="1" i="1" dirty="0">
                <a:solidFill>
                  <a:schemeClr val="tx1">
                    <a:lumMod val="50000"/>
                    <a:lumOff val="50000"/>
                  </a:schemeClr>
                </a:solidFill>
              </a:rPr>
              <a:t>Copyright © WVN</a:t>
            </a:r>
            <a:endParaRPr lang="en-GB" sz="1600" dirty="0">
              <a:solidFill>
                <a:schemeClr val="tx1">
                  <a:lumMod val="50000"/>
                  <a:lumOff val="50000"/>
                </a:schemeClr>
              </a:solidFill>
            </a:endParaRPr>
          </a:p>
          <a:p>
            <a:r>
              <a:rPr lang="en-US" sz="1600" b="1" i="1" dirty="0">
                <a:solidFill>
                  <a:schemeClr val="tx1">
                    <a:lumMod val="50000"/>
                    <a:lumOff val="50000"/>
                  </a:schemeClr>
                </a:solidFill>
              </a:rPr>
              <a:t>February 2021</a:t>
            </a:r>
            <a:endParaRPr lang="en-US" sz="1600" dirty="0">
              <a:solidFill>
                <a:schemeClr val="tx1">
                  <a:lumMod val="50000"/>
                  <a:lumOff val="50000"/>
                </a:schemeClr>
              </a:solidFill>
            </a:endParaRPr>
          </a:p>
          <a:p>
            <a:endParaRPr lang="en-CH" sz="1600" dirty="0">
              <a:solidFill>
                <a:schemeClr val="tx1">
                  <a:lumMod val="50000"/>
                  <a:lumOff val="50000"/>
                </a:schemeClr>
              </a:solidFill>
            </a:endParaRPr>
          </a:p>
        </p:txBody>
      </p:sp>
    </p:spTree>
    <p:extLst>
      <p:ext uri="{BB962C8B-B14F-4D97-AF65-F5344CB8AC3E}">
        <p14:creationId xmlns:p14="http://schemas.microsoft.com/office/powerpoint/2010/main" val="1934101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60E3-960F-46D6-99DC-BDB42605EF8A}"/>
              </a:ext>
            </a:extLst>
          </p:cNvPr>
          <p:cNvSpPr>
            <a:spLocks noGrp="1"/>
          </p:cNvSpPr>
          <p:nvPr>
            <p:ph type="title" idx="4294967295"/>
          </p:nvPr>
        </p:nvSpPr>
        <p:spPr>
          <a:xfrm>
            <a:off x="314194" y="125352"/>
            <a:ext cx="11498123" cy="878150"/>
          </a:xfrm>
        </p:spPr>
        <p:txBody>
          <a:bodyPr/>
          <a:lstStyle/>
          <a:p>
            <a:r>
              <a:rPr lang="en-US"/>
              <a:t>Training material</a:t>
            </a:r>
            <a:endParaRPr lang="en-CH"/>
          </a:p>
        </p:txBody>
      </p:sp>
      <p:sp>
        <p:nvSpPr>
          <p:cNvPr id="19" name="Slide Number Placeholder 3">
            <a:extLst>
              <a:ext uri="{FF2B5EF4-FFF2-40B4-BE49-F238E27FC236}">
                <a16:creationId xmlns:a16="http://schemas.microsoft.com/office/drawing/2014/main" id="{7DAA4F82-5845-4339-9955-C505E14E1540}"/>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E0CD275B-3AFB-4FAD-8275-8A9659155CAB}"/>
              </a:ext>
            </a:extLst>
          </p:cNvPr>
          <p:cNvGrpSpPr/>
          <p:nvPr/>
        </p:nvGrpSpPr>
        <p:grpSpPr>
          <a:xfrm>
            <a:off x="93764" y="2978218"/>
            <a:ext cx="1488295" cy="1433878"/>
            <a:chOff x="4164440" y="3621813"/>
            <a:chExt cx="1371155" cy="1212497"/>
          </a:xfrm>
        </p:grpSpPr>
        <p:sp>
          <p:nvSpPr>
            <p:cNvPr id="22" name="Teardrop 21">
              <a:extLst>
                <a:ext uri="{FF2B5EF4-FFF2-40B4-BE49-F238E27FC236}">
                  <a16:creationId xmlns:a16="http://schemas.microsoft.com/office/drawing/2014/main" id="{792BF5F8-99C4-4A21-970E-931DB63287E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1954FA95-6A0B-456D-88D5-82DBBF6EF268}"/>
                </a:ext>
              </a:extLst>
            </p:cNvPr>
            <p:cNvSpPr txBox="1"/>
            <p:nvPr/>
          </p:nvSpPr>
          <p:spPr>
            <a:xfrm>
              <a:off x="4339091" y="3894728"/>
              <a:ext cx="1139086" cy="546542"/>
            </a:xfrm>
            <a:prstGeom prst="rect">
              <a:avLst/>
            </a:prstGeom>
            <a:noFill/>
          </p:spPr>
          <p:txBody>
            <a:bodyPr wrap="square" rtlCol="0">
              <a:spAutoFit/>
            </a:bodyPr>
            <a:lstStyle/>
            <a:p>
              <a:pPr algn="ctr"/>
              <a:r>
                <a:rPr lang="en-GB" b="1" dirty="0">
                  <a:solidFill>
                    <a:schemeClr val="bg1"/>
                  </a:solidFill>
                </a:rPr>
                <a:t>Take notes!</a:t>
              </a:r>
            </a:p>
          </p:txBody>
        </p:sp>
      </p:grpSp>
      <p:pic>
        <p:nvPicPr>
          <p:cNvPr id="24" name="Graphic 23" descr="Pencil">
            <a:extLst>
              <a:ext uri="{FF2B5EF4-FFF2-40B4-BE49-F238E27FC236}">
                <a16:creationId xmlns:a16="http://schemas.microsoft.com/office/drawing/2014/main" id="{6360E3CB-777C-4385-96D6-37E49D13CD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6279" y="3826232"/>
            <a:ext cx="495654" cy="495654"/>
          </a:xfrm>
          <a:prstGeom prst="rect">
            <a:avLst/>
          </a:prstGeom>
        </p:spPr>
      </p:pic>
      <p:sp>
        <p:nvSpPr>
          <p:cNvPr id="27" name="Rectangle 26">
            <a:extLst>
              <a:ext uri="{FF2B5EF4-FFF2-40B4-BE49-F238E27FC236}">
                <a16:creationId xmlns:a16="http://schemas.microsoft.com/office/drawing/2014/main" id="{6F78E5C6-40DD-49BC-A45A-FD323B4C1297}"/>
              </a:ext>
            </a:extLst>
          </p:cNvPr>
          <p:cNvSpPr/>
          <p:nvPr/>
        </p:nvSpPr>
        <p:spPr>
          <a:xfrm>
            <a:off x="2649599" y="5382705"/>
            <a:ext cx="827118" cy="160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9" name="Picture Placeholder 5">
            <a:extLst>
              <a:ext uri="{FF2B5EF4-FFF2-40B4-BE49-F238E27FC236}">
                <a16:creationId xmlns:a16="http://schemas.microsoft.com/office/drawing/2014/main" id="{8C43C85B-3E73-4723-AAF9-E0C7B8A5D6E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890395" y="1268841"/>
            <a:ext cx="2492074" cy="3520873"/>
          </a:xfrm>
          <a:prstGeom prst="rect">
            <a:avLst/>
          </a:prstGeom>
          <a:solidFill>
            <a:srgbClr val="FF6699"/>
          </a:solidFill>
          <a:ln>
            <a:noFill/>
          </a:ln>
        </p:spPr>
      </p:pic>
      <p:sp>
        <p:nvSpPr>
          <p:cNvPr id="30" name="Flowchart: Off-page Connector 29">
            <a:extLst>
              <a:ext uri="{FF2B5EF4-FFF2-40B4-BE49-F238E27FC236}">
                <a16:creationId xmlns:a16="http://schemas.microsoft.com/office/drawing/2014/main" id="{FEAB82BB-8A1C-42D6-B109-F26556BFD8DA}"/>
              </a:ext>
            </a:extLst>
          </p:cNvPr>
          <p:cNvSpPr/>
          <p:nvPr/>
        </p:nvSpPr>
        <p:spPr>
          <a:xfrm rot="10800000">
            <a:off x="5540731" y="4859126"/>
            <a:ext cx="584774"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 name="TextBox 30">
            <a:extLst>
              <a:ext uri="{FF2B5EF4-FFF2-40B4-BE49-F238E27FC236}">
                <a16:creationId xmlns:a16="http://schemas.microsoft.com/office/drawing/2014/main" id="{6B364246-B414-4FFD-9418-7A3BA338F1D0}"/>
              </a:ext>
            </a:extLst>
          </p:cNvPr>
          <p:cNvSpPr txBox="1"/>
          <p:nvPr/>
        </p:nvSpPr>
        <p:spPr>
          <a:xfrm rot="5400000">
            <a:off x="5113303" y="5637771"/>
            <a:ext cx="1447060" cy="584775"/>
          </a:xfrm>
          <a:prstGeom prst="rect">
            <a:avLst/>
          </a:prstGeom>
          <a:noFill/>
        </p:spPr>
        <p:txBody>
          <a:bodyPr wrap="square" rtlCol="0">
            <a:spAutoFit/>
          </a:bodyPr>
          <a:lstStyle/>
          <a:p>
            <a:r>
              <a:rPr lang="en-US" sz="1600" b="1">
                <a:solidFill>
                  <a:schemeClr val="bg1"/>
                </a:solidFill>
                <a:hlinkClick r:id="rId6"/>
              </a:rPr>
              <a:t>Executive summary</a:t>
            </a:r>
            <a:endParaRPr lang="en-CH" sz="1600" b="1">
              <a:solidFill>
                <a:schemeClr val="bg1"/>
              </a:solidFill>
            </a:endParaRPr>
          </a:p>
        </p:txBody>
      </p:sp>
      <p:pic>
        <p:nvPicPr>
          <p:cNvPr id="32" name="Picture 31">
            <a:extLst>
              <a:ext uri="{FF2B5EF4-FFF2-40B4-BE49-F238E27FC236}">
                <a16:creationId xmlns:a16="http://schemas.microsoft.com/office/drawing/2014/main" id="{454C38B2-CDD2-47C0-B69A-9749AEB8C403}"/>
              </a:ext>
            </a:extLst>
          </p:cNvPr>
          <p:cNvPicPr>
            <a:picLocks noChangeAspect="1"/>
          </p:cNvPicPr>
          <p:nvPr/>
        </p:nvPicPr>
        <p:blipFill>
          <a:blip r:embed="rId7"/>
          <a:stretch>
            <a:fillRect/>
          </a:stretch>
        </p:blipFill>
        <p:spPr>
          <a:xfrm>
            <a:off x="7301485" y="1260777"/>
            <a:ext cx="2478124" cy="3528937"/>
          </a:xfrm>
          <a:prstGeom prst="rect">
            <a:avLst/>
          </a:prstGeom>
        </p:spPr>
      </p:pic>
      <p:sp>
        <p:nvSpPr>
          <p:cNvPr id="33" name="Flowchart: Off-page Connector 32">
            <a:extLst>
              <a:ext uri="{FF2B5EF4-FFF2-40B4-BE49-F238E27FC236}">
                <a16:creationId xmlns:a16="http://schemas.microsoft.com/office/drawing/2014/main" id="{EC4CF90C-4F66-46BE-926A-07258890A20E}"/>
              </a:ext>
            </a:extLst>
          </p:cNvPr>
          <p:cNvSpPr/>
          <p:nvPr/>
        </p:nvSpPr>
        <p:spPr>
          <a:xfrm rot="10800000">
            <a:off x="8367192" y="4859126"/>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4" name="TextBox 33">
            <a:extLst>
              <a:ext uri="{FF2B5EF4-FFF2-40B4-BE49-F238E27FC236}">
                <a16:creationId xmlns:a16="http://schemas.microsoft.com/office/drawing/2014/main" id="{EAE89F03-C07C-4E74-A660-360840A829DE}"/>
              </a:ext>
            </a:extLst>
          </p:cNvPr>
          <p:cNvSpPr txBox="1"/>
          <p:nvPr/>
        </p:nvSpPr>
        <p:spPr>
          <a:xfrm rot="5400000">
            <a:off x="7881945" y="5620598"/>
            <a:ext cx="1447060" cy="338554"/>
          </a:xfrm>
          <a:prstGeom prst="rect">
            <a:avLst/>
          </a:prstGeom>
          <a:noFill/>
        </p:spPr>
        <p:txBody>
          <a:bodyPr wrap="square" rtlCol="0">
            <a:spAutoFit/>
          </a:bodyPr>
          <a:lstStyle/>
          <a:p>
            <a:r>
              <a:rPr lang="en-US" sz="1600" b="1">
                <a:solidFill>
                  <a:schemeClr val="bg1"/>
                </a:solidFill>
                <a:hlinkClick r:id="rId8"/>
              </a:rPr>
              <a:t>Full version</a:t>
            </a:r>
            <a:endParaRPr lang="en-CH" sz="1600" b="1">
              <a:solidFill>
                <a:schemeClr val="bg1"/>
              </a:solidFill>
            </a:endParaRPr>
          </a:p>
        </p:txBody>
      </p:sp>
      <p:sp>
        <p:nvSpPr>
          <p:cNvPr id="35" name="Flowchart: Off-page Connector 34">
            <a:extLst>
              <a:ext uri="{FF2B5EF4-FFF2-40B4-BE49-F238E27FC236}">
                <a16:creationId xmlns:a16="http://schemas.microsoft.com/office/drawing/2014/main" id="{D598357D-F342-4300-B9CE-7CBE392C9400}"/>
              </a:ext>
            </a:extLst>
          </p:cNvPr>
          <p:cNvSpPr/>
          <p:nvPr/>
        </p:nvSpPr>
        <p:spPr>
          <a:xfrm rot="10800000">
            <a:off x="6496926" y="4859126"/>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6" name="TextBox 35">
            <a:extLst>
              <a:ext uri="{FF2B5EF4-FFF2-40B4-BE49-F238E27FC236}">
                <a16:creationId xmlns:a16="http://schemas.microsoft.com/office/drawing/2014/main" id="{9CE343F2-B598-4EFD-A62B-1C057502CA34}"/>
              </a:ext>
            </a:extLst>
          </p:cNvPr>
          <p:cNvSpPr txBox="1"/>
          <p:nvPr/>
        </p:nvSpPr>
        <p:spPr>
          <a:xfrm rot="5400000">
            <a:off x="6011679" y="5620598"/>
            <a:ext cx="1447060" cy="338554"/>
          </a:xfrm>
          <a:prstGeom prst="rect">
            <a:avLst/>
          </a:prstGeom>
          <a:noFill/>
        </p:spPr>
        <p:txBody>
          <a:bodyPr wrap="square" rtlCol="0">
            <a:spAutoFit/>
          </a:bodyPr>
          <a:lstStyle/>
          <a:p>
            <a:r>
              <a:rPr lang="en-US" sz="1600" b="1">
                <a:solidFill>
                  <a:schemeClr val="bg1"/>
                </a:solidFill>
                <a:hlinkClick r:id="rId9"/>
              </a:rPr>
              <a:t>Full version</a:t>
            </a:r>
            <a:endParaRPr lang="en-CH" sz="1600" b="1">
              <a:solidFill>
                <a:schemeClr val="bg1"/>
              </a:solidFill>
            </a:endParaRPr>
          </a:p>
        </p:txBody>
      </p:sp>
      <p:pic>
        <p:nvPicPr>
          <p:cNvPr id="38" name="Picture 37">
            <a:extLst>
              <a:ext uri="{FF2B5EF4-FFF2-40B4-BE49-F238E27FC236}">
                <a16:creationId xmlns:a16="http://schemas.microsoft.com/office/drawing/2014/main" id="{00F46131-23F9-4838-BFCF-487AB232825F}"/>
              </a:ext>
            </a:extLst>
          </p:cNvPr>
          <p:cNvPicPr>
            <a:picLocks noChangeAspect="1"/>
          </p:cNvPicPr>
          <p:nvPr/>
        </p:nvPicPr>
        <p:blipFill>
          <a:blip r:embed="rId10"/>
          <a:stretch>
            <a:fillRect/>
          </a:stretch>
        </p:blipFill>
        <p:spPr>
          <a:xfrm>
            <a:off x="9770287" y="1260777"/>
            <a:ext cx="2361131" cy="3340252"/>
          </a:xfrm>
          <a:prstGeom prst="rect">
            <a:avLst/>
          </a:prstGeom>
        </p:spPr>
      </p:pic>
      <p:sp>
        <p:nvSpPr>
          <p:cNvPr id="39" name="Flowchart: Off-page Connector 38">
            <a:extLst>
              <a:ext uri="{FF2B5EF4-FFF2-40B4-BE49-F238E27FC236}">
                <a16:creationId xmlns:a16="http://schemas.microsoft.com/office/drawing/2014/main" id="{57CC865D-43C3-4B9B-A0D0-B25666D37AD6}"/>
              </a:ext>
            </a:extLst>
          </p:cNvPr>
          <p:cNvSpPr/>
          <p:nvPr/>
        </p:nvSpPr>
        <p:spPr>
          <a:xfrm rot="10800000">
            <a:off x="9988378" y="4859125"/>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0" name="TextBox 39">
            <a:extLst>
              <a:ext uri="{FF2B5EF4-FFF2-40B4-BE49-F238E27FC236}">
                <a16:creationId xmlns:a16="http://schemas.microsoft.com/office/drawing/2014/main" id="{8E300DE1-0E07-4CE5-96E4-9CBE937B164D}"/>
              </a:ext>
            </a:extLst>
          </p:cNvPr>
          <p:cNvSpPr txBox="1"/>
          <p:nvPr/>
        </p:nvSpPr>
        <p:spPr>
          <a:xfrm rot="5400000">
            <a:off x="9503131" y="5620597"/>
            <a:ext cx="1447060" cy="338554"/>
          </a:xfrm>
          <a:prstGeom prst="rect">
            <a:avLst/>
          </a:prstGeom>
          <a:noFill/>
        </p:spPr>
        <p:txBody>
          <a:bodyPr wrap="square" rtlCol="0">
            <a:spAutoFit/>
          </a:bodyPr>
          <a:lstStyle/>
          <a:p>
            <a:r>
              <a:rPr lang="en-US" sz="1600" b="1" dirty="0">
                <a:solidFill>
                  <a:schemeClr val="bg1"/>
                </a:solidFill>
                <a:hlinkClick r:id="rId11"/>
              </a:rPr>
              <a:t>Full version</a:t>
            </a:r>
            <a:endParaRPr lang="en-CH" sz="1600" b="1" dirty="0">
              <a:solidFill>
                <a:schemeClr val="bg1"/>
              </a:solidFill>
            </a:endParaRPr>
          </a:p>
        </p:txBody>
      </p:sp>
      <p:pic>
        <p:nvPicPr>
          <p:cNvPr id="4" name="Afbeelding 3" descr="Afbeelding met tekst&#10;&#10;Automatisch gegenereerde beschrijving">
            <a:extLst>
              <a:ext uri="{FF2B5EF4-FFF2-40B4-BE49-F238E27FC236}">
                <a16:creationId xmlns:a16="http://schemas.microsoft.com/office/drawing/2014/main" id="{15D961DF-C396-7546-99E7-816E55C6C4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07412" y="1281033"/>
            <a:ext cx="2995450" cy="42741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46942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03C7C89-6941-4A25-BDD1-15BCCB406BCC}">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4D2E92EA5F24F41B9AC79018400E951" ma:contentTypeVersion="11" ma:contentTypeDescription="Create a new document." ma:contentTypeScope="" ma:versionID="4bd7bfb7912a09140907d02da8c23b8c">
  <xsd:schema xmlns:xsd="http://www.w3.org/2001/XMLSchema" xmlns:xs="http://www.w3.org/2001/XMLSchema" xmlns:p="http://schemas.microsoft.com/office/2006/metadata/properties" xmlns:ns2="27657a64-86c2-4c71-aebb-288e310c7206" xmlns:ns3="9d6dd342-95b8-4d64-a82c-3640566df34d" targetNamespace="http://schemas.microsoft.com/office/2006/metadata/properties" ma:root="true" ma:fieldsID="4da4ddbeda1e04f4adf1cef613958126" ns2:_="" ns3:_="">
    <xsd:import namespace="27657a64-86c2-4c71-aebb-288e310c7206"/>
    <xsd:import namespace="9d6dd342-95b8-4d64-a82c-3640566df3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57a64-86c2-4c71-aebb-288e310c72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dd342-95b8-4d64-a82c-3640566df34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88494A-E5AE-4A28-B7D5-E117D33D1BFE}">
  <ds:schemaRefs>
    <ds:schemaRef ds:uri="9d6dd342-95b8-4d64-a82c-3640566df34d"/>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27657a64-86c2-4c71-aebb-288e310c7206"/>
    <ds:schemaRef ds:uri="http://purl.org/dc/terms/"/>
    <ds:schemaRef ds:uri="http://schemas.microsoft.com/office/infopath/2007/PartnerControls"/>
    <ds:schemaRef ds:uri="http://purl.org/dc/dcmitype/"/>
    <ds:schemaRef ds:uri="http://purl.org/dc/elements/1.1/"/>
  </ds:schemaRefs>
</ds:datastoreItem>
</file>

<file path=customXml/itemProps2.xml><?xml version="1.0" encoding="utf-8"?>
<ds:datastoreItem xmlns:ds="http://schemas.openxmlformats.org/officeDocument/2006/customXml" ds:itemID="{47ED968B-C5A9-4509-ADB1-4818BCAF05A1}">
  <ds:schemaRefs>
    <ds:schemaRef ds:uri="27657a64-86c2-4c71-aebb-288e310c7206"/>
    <ds:schemaRef ds:uri="9d6dd342-95b8-4d64-a82c-3640566df3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FB6ACDA-4AE5-4B64-AEA3-4B1969DE24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3217</TotalTime>
  <Words>15097</Words>
  <Application>Microsoft Office PowerPoint</Application>
  <PresentationFormat>Breedbeeld</PresentationFormat>
  <Paragraphs>1465</Paragraphs>
  <Slides>86</Slides>
  <Notes>86</Notes>
  <HiddenSlides>6</HiddenSlides>
  <MMClips>0</MMClips>
  <ScaleCrop>false</ScaleCrop>
  <HeadingPairs>
    <vt:vector size="6" baseType="variant">
      <vt:variant>
        <vt:lpstr>Gebruikte lettertypen</vt:lpstr>
      </vt:variant>
      <vt:variant>
        <vt:i4>18</vt:i4>
      </vt:variant>
      <vt:variant>
        <vt:lpstr>Thema</vt:lpstr>
      </vt:variant>
      <vt:variant>
        <vt:i4>7</vt:i4>
      </vt:variant>
      <vt:variant>
        <vt:lpstr>Diatitels</vt:lpstr>
      </vt:variant>
      <vt:variant>
        <vt:i4>86</vt:i4>
      </vt:variant>
    </vt:vector>
  </HeadingPairs>
  <TitlesOfParts>
    <vt:vector size="111" baseType="lpstr">
      <vt:lpstr>Arial</vt:lpstr>
      <vt:lpstr>Arial</vt:lpstr>
      <vt:lpstr>Buenard</vt:lpstr>
      <vt:lpstr>Calibri</vt:lpstr>
      <vt:lpstr>Calibri Light</vt:lpstr>
      <vt:lpstr>DM Serif Text</vt:lpstr>
      <vt:lpstr>Fira Sans</vt:lpstr>
      <vt:lpstr>Gotham-Book</vt:lpstr>
      <vt:lpstr>GuardianTextEgyptian</vt:lpstr>
      <vt:lpstr>Helvetica Neue Light</vt:lpstr>
      <vt:lpstr>Nespresso</vt:lpstr>
      <vt:lpstr>Neue Helvetica W01</vt:lpstr>
      <vt:lpstr>Noto Sans Symbols</vt:lpstr>
      <vt:lpstr>Open Sans</vt:lpstr>
      <vt:lpstr>Proxima Soft</vt:lpstr>
      <vt:lpstr>Roboto</vt:lpstr>
      <vt:lpstr>Verdana</vt:lpstr>
      <vt:lpstr>Wingdings</vt:lpstr>
      <vt:lpstr>Office Theme</vt:lpstr>
      <vt:lpstr>Office Theme</vt:lpstr>
      <vt:lpstr>1_Office Theme</vt:lpstr>
      <vt:lpstr>2_Office Theme</vt:lpstr>
      <vt:lpstr>3_Office Theme</vt:lpstr>
      <vt:lpstr>4_Office Theme</vt:lpstr>
      <vt:lpstr>6_Office Theme</vt:lpstr>
      <vt:lpstr>We Value Nature</vt:lpstr>
      <vt:lpstr>We Value Nature – Who are we?</vt:lpstr>
      <vt:lpstr>Module 1 training development – Acknowledging contributors </vt:lpstr>
      <vt:lpstr>We Value Nature training is open </vt:lpstr>
      <vt:lpstr>A few “house rules” – virtual training</vt:lpstr>
      <vt:lpstr>A few “house rules” – in person training</vt:lpstr>
      <vt:lpstr>Learning objectives of module 1</vt:lpstr>
      <vt:lpstr>Agenda – 2 hour training</vt:lpstr>
      <vt:lpstr>Training material</vt:lpstr>
      <vt:lpstr>Introductions</vt:lpstr>
      <vt:lpstr>Who is your support team for today?</vt:lpstr>
      <vt:lpstr>Introductions – who are you? </vt:lpstr>
      <vt:lpstr>Introductions – who are you? </vt:lpstr>
      <vt:lpstr>Who is in the room?</vt:lpstr>
      <vt:lpstr>Introductions </vt:lpstr>
      <vt:lpstr>Agenda – 2 hour training</vt:lpstr>
      <vt:lpstr>Harmonizing approaches</vt:lpstr>
      <vt:lpstr>What is the Natural Capital Protocol &amp; how does it work?</vt:lpstr>
      <vt:lpstr>The Natural Capital Protocol</vt:lpstr>
      <vt:lpstr>What parts of the Natural Capital Protocol will we cover?</vt:lpstr>
      <vt:lpstr>Concrete steps to undertaking a 1st natural capital assessment</vt:lpstr>
      <vt:lpstr>Integrating approaches and linking with other capitals</vt:lpstr>
      <vt:lpstr>Linkages with other key concepts</vt:lpstr>
      <vt:lpstr>Linkages with other key concepts: examples</vt:lpstr>
      <vt:lpstr>Collaboration and alignment on natural capital in the F&amp;B sector</vt:lpstr>
      <vt:lpstr>Agenda – 2 hour training</vt:lpstr>
      <vt:lpstr>Setting the scene</vt:lpstr>
      <vt:lpstr>The scale of the challenge ahead…</vt:lpstr>
      <vt:lpstr>Why should business care about natural capital?</vt:lpstr>
      <vt:lpstr>The global risk landscape has changed</vt:lpstr>
      <vt:lpstr>PowerPoint-presentatie</vt:lpstr>
      <vt:lpstr>What are the risks &amp; opportunities for your business?</vt:lpstr>
      <vt:lpstr>How to use Mentimeter</vt:lpstr>
      <vt:lpstr>Mentimeter questions</vt:lpstr>
      <vt:lpstr>Agenda – 2 hour training</vt:lpstr>
      <vt:lpstr>What is natural capital &amp; the business case for assessing it</vt:lpstr>
      <vt:lpstr>PowerPoint-presentatie</vt:lpstr>
      <vt:lpstr>Natural Capital Definition</vt:lpstr>
      <vt:lpstr>PowerPoint-presentatie</vt:lpstr>
      <vt:lpstr>Ecosystem Services</vt:lpstr>
      <vt:lpstr>Business depends on &amp; impacts natural capital</vt:lpstr>
      <vt:lpstr>Natural capital dependencies</vt:lpstr>
      <vt:lpstr>Dependency pathway</vt:lpstr>
      <vt:lpstr>Dependency pathway</vt:lpstr>
      <vt:lpstr>Natural capital impacts</vt:lpstr>
      <vt:lpstr>Impact drivers</vt:lpstr>
      <vt:lpstr>Impact pathway</vt:lpstr>
      <vt:lpstr>Agenda – 2 hour training</vt:lpstr>
      <vt:lpstr>Hypothetical example</vt:lpstr>
      <vt:lpstr>Group discussions in breakout rooms</vt:lpstr>
      <vt:lpstr>Share your key highlights!</vt:lpstr>
      <vt:lpstr>Example of a qualitative assessment from an SME in the fishery industry</vt:lpstr>
      <vt:lpstr>Why assess your impacts &amp; dependencies? The business case</vt:lpstr>
      <vt:lpstr>Where are we in our learning objectives?</vt:lpstr>
      <vt:lpstr>PowerPoint-presentatie</vt:lpstr>
      <vt:lpstr>Agenda – 2 hour training</vt:lpstr>
      <vt:lpstr>How can business apply natural capital</vt:lpstr>
      <vt:lpstr>Business application</vt:lpstr>
      <vt:lpstr>Overview of current assessments in the F&amp;B sector</vt:lpstr>
      <vt:lpstr>PowerPoint-presentatie</vt:lpstr>
      <vt:lpstr>PowerPoint-presentatie</vt:lpstr>
      <vt:lpstr>Natural Capital Stories</vt:lpstr>
      <vt:lpstr>Business example – </vt:lpstr>
      <vt:lpstr>Companies are Experimenting &amp; Sharing</vt:lpstr>
      <vt:lpstr>Useful tools &amp; resources</vt:lpstr>
      <vt:lpstr>Agenda – 2 hour training</vt:lpstr>
      <vt:lpstr>1st step to assessing natural capital</vt:lpstr>
      <vt:lpstr>Concrete steps to undertaking a 1st natural capital assessment</vt:lpstr>
      <vt:lpstr>Actions to take when setting an objective</vt:lpstr>
      <vt:lpstr>Agenda – 2 hour training</vt:lpstr>
      <vt:lpstr>Presentation of case studies</vt:lpstr>
      <vt:lpstr>Case study presentation from xyz</vt:lpstr>
      <vt:lpstr>Agenda – 2 hour training</vt:lpstr>
      <vt:lpstr>Wrap-up &amp; next steps</vt:lpstr>
      <vt:lpstr>Where are we in our learning objectives?</vt:lpstr>
      <vt:lpstr>Key take-aways / Closing word</vt:lpstr>
      <vt:lpstr>Creating an inducive company environment for integrating natural capital</vt:lpstr>
      <vt:lpstr>Creating an inducive company environment for integrating natural capital</vt:lpstr>
      <vt:lpstr>Mentimeter closing questions</vt:lpstr>
      <vt:lpstr>How to use Mentimeter</vt:lpstr>
      <vt:lpstr>Sneak preview to next training module</vt:lpstr>
      <vt:lpstr>PowerPoint-presentatie</vt:lpstr>
      <vt:lpstr>Next steps that YOU can take</vt:lpstr>
      <vt:lpstr>We are here to help!</vt:lpstr>
      <vt:lpstr>PowerPoint-presentatie</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Training on the value of nature</dc:title>
  <dc:creator>Katia Bonga</dc:creator>
  <cp:lastModifiedBy>Iris Visser</cp:lastModifiedBy>
  <cp:revision>194</cp:revision>
  <cp:lastPrinted>2021-04-15T13:41:47Z</cp:lastPrinted>
  <dcterms:created xsi:type="dcterms:W3CDTF">2019-08-06T12:21:00Z</dcterms:created>
  <dcterms:modified xsi:type="dcterms:W3CDTF">2021-05-17T15:01:19Z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0x01010014D2E92EA5F24F41B9AC79018400E951</vt:lpwstr>
  </property>
</Properties>
</file>