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83" r:id="rId6"/>
    <p:sldMasterId id="2147483715" r:id="rId7"/>
    <p:sldMasterId id="2147483728" r:id="rId8"/>
    <p:sldMasterId id="2147483740" r:id="rId9"/>
    <p:sldMasterId id="2147483752" r:id="rId10"/>
    <p:sldMasterId id="2147483767" r:id="rId11"/>
  </p:sldMasterIdLst>
  <p:notesMasterIdLst>
    <p:notesMasterId r:id="rId135"/>
  </p:notesMasterIdLst>
  <p:handoutMasterIdLst>
    <p:handoutMasterId r:id="rId136"/>
  </p:handoutMasterIdLst>
  <p:sldIdLst>
    <p:sldId id="4617" r:id="rId12"/>
    <p:sldId id="4405" r:id="rId13"/>
    <p:sldId id="2134804431" r:id="rId14"/>
    <p:sldId id="4588" r:id="rId15"/>
    <p:sldId id="272" r:id="rId16"/>
    <p:sldId id="2134804364" r:id="rId17"/>
    <p:sldId id="4595" r:id="rId18"/>
    <p:sldId id="4592" r:id="rId19"/>
    <p:sldId id="4591" r:id="rId20"/>
    <p:sldId id="1887" r:id="rId21"/>
    <p:sldId id="259" r:id="rId22"/>
    <p:sldId id="4587" r:id="rId23"/>
    <p:sldId id="2134804260" r:id="rId24"/>
    <p:sldId id="4412" r:id="rId25"/>
    <p:sldId id="2134804426" r:id="rId26"/>
    <p:sldId id="1890" r:id="rId27"/>
    <p:sldId id="2134804363" r:id="rId28"/>
    <p:sldId id="1895" r:id="rId29"/>
    <p:sldId id="4416" r:id="rId30"/>
    <p:sldId id="4417" r:id="rId31"/>
    <p:sldId id="4414" r:id="rId32"/>
    <p:sldId id="2134804252" r:id="rId33"/>
    <p:sldId id="2134804362" r:id="rId34"/>
    <p:sldId id="1888" r:id="rId35"/>
    <p:sldId id="867" r:id="rId36"/>
    <p:sldId id="878" r:id="rId37"/>
    <p:sldId id="4629" r:id="rId38"/>
    <p:sldId id="2134804343" r:id="rId39"/>
    <p:sldId id="2134804384" r:id="rId40"/>
    <p:sldId id="4455" r:id="rId41"/>
    <p:sldId id="2134804344" r:id="rId42"/>
    <p:sldId id="2134804334" r:id="rId43"/>
    <p:sldId id="2134804336" r:id="rId44"/>
    <p:sldId id="2134804355" r:id="rId45"/>
    <p:sldId id="2134804300" r:id="rId46"/>
    <p:sldId id="4458" r:id="rId47"/>
    <p:sldId id="2134804349" r:id="rId48"/>
    <p:sldId id="2134804359" r:id="rId49"/>
    <p:sldId id="2134804348" r:id="rId50"/>
    <p:sldId id="4457" r:id="rId51"/>
    <p:sldId id="4620" r:id="rId52"/>
    <p:sldId id="2134804360" r:id="rId53"/>
    <p:sldId id="4481" r:id="rId54"/>
    <p:sldId id="4483" r:id="rId55"/>
    <p:sldId id="4632" r:id="rId56"/>
    <p:sldId id="2134804350" r:id="rId57"/>
    <p:sldId id="4583" r:id="rId58"/>
    <p:sldId id="4633" r:id="rId59"/>
    <p:sldId id="2134804357" r:id="rId60"/>
    <p:sldId id="4584" r:id="rId61"/>
    <p:sldId id="4585" r:id="rId62"/>
    <p:sldId id="4605" r:id="rId63"/>
    <p:sldId id="4377" r:id="rId64"/>
    <p:sldId id="2134804361" r:id="rId65"/>
    <p:sldId id="871" r:id="rId66"/>
    <p:sldId id="4361" r:id="rId67"/>
    <p:sldId id="4425" r:id="rId68"/>
    <p:sldId id="264" r:id="rId69"/>
    <p:sldId id="2134804427" r:id="rId70"/>
    <p:sldId id="4328" r:id="rId71"/>
    <p:sldId id="4440" r:id="rId72"/>
    <p:sldId id="4593" r:id="rId73"/>
    <p:sldId id="4594" r:id="rId74"/>
    <p:sldId id="4461" r:id="rId75"/>
    <p:sldId id="4418" r:id="rId76"/>
    <p:sldId id="4315" r:id="rId77"/>
    <p:sldId id="4484" r:id="rId78"/>
    <p:sldId id="2134804428" r:id="rId79"/>
    <p:sldId id="4636" r:id="rId80"/>
    <p:sldId id="4637" r:id="rId81"/>
    <p:sldId id="2134804313" r:id="rId82"/>
    <p:sldId id="4331" r:id="rId83"/>
    <p:sldId id="4634" r:id="rId84"/>
    <p:sldId id="4635" r:id="rId85"/>
    <p:sldId id="4454" r:id="rId86"/>
    <p:sldId id="2134804314" r:id="rId87"/>
    <p:sldId id="4347" r:id="rId88"/>
    <p:sldId id="4603" r:id="rId89"/>
    <p:sldId id="4317" r:id="rId90"/>
    <p:sldId id="4424" r:id="rId91"/>
    <p:sldId id="4627" r:id="rId92"/>
    <p:sldId id="2134804291" r:id="rId93"/>
    <p:sldId id="4611" r:id="rId94"/>
    <p:sldId id="4613" r:id="rId95"/>
    <p:sldId id="2134804342" r:id="rId96"/>
    <p:sldId id="4572" r:id="rId97"/>
    <p:sldId id="2134804236" r:id="rId98"/>
    <p:sldId id="2134804262" r:id="rId99"/>
    <p:sldId id="2134804288" r:id="rId100"/>
    <p:sldId id="2134804258" r:id="rId101"/>
    <p:sldId id="4386" r:id="rId102"/>
    <p:sldId id="4385" r:id="rId103"/>
    <p:sldId id="4601" r:id="rId104"/>
    <p:sldId id="875" r:id="rId105"/>
    <p:sldId id="2134804340" r:id="rId106"/>
    <p:sldId id="2134804356" r:id="rId107"/>
    <p:sldId id="2134804290" r:id="rId108"/>
    <p:sldId id="4402" r:id="rId109"/>
    <p:sldId id="4314" r:id="rId110"/>
    <p:sldId id="4338" r:id="rId111"/>
    <p:sldId id="2134804432" r:id="rId112"/>
    <p:sldId id="2134804430" r:id="rId113"/>
    <p:sldId id="4322" r:id="rId114"/>
    <p:sldId id="4442" r:id="rId115"/>
    <p:sldId id="4451" r:id="rId116"/>
    <p:sldId id="4607" r:id="rId117"/>
    <p:sldId id="4573" r:id="rId118"/>
    <p:sldId id="2134804354" r:id="rId119"/>
    <p:sldId id="4574" r:id="rId120"/>
    <p:sldId id="4376" r:id="rId121"/>
    <p:sldId id="4497" r:id="rId122"/>
    <p:sldId id="4404" r:id="rId123"/>
    <p:sldId id="4431" r:id="rId124"/>
    <p:sldId id="4598" r:id="rId125"/>
    <p:sldId id="2134804429" r:id="rId126"/>
    <p:sldId id="4462" r:id="rId127"/>
    <p:sldId id="4463" r:id="rId128"/>
    <p:sldId id="2134804234" r:id="rId129"/>
    <p:sldId id="4430" r:id="rId130"/>
    <p:sldId id="4578" r:id="rId131"/>
    <p:sldId id="4446" r:id="rId132"/>
    <p:sldId id="257" r:id="rId133"/>
    <p:sldId id="2134804243" r:id="rId134"/>
  </p:sldIdLst>
  <p:sldSz cx="12192000" cy="6858000"/>
  <p:notesSz cx="189547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2]" lastIdx="17" clrIdx="6">
    <p:extLst>
      <p:ext uri="{19B8F6BF-5375-455C-9EA6-DF929625EA0E}">
        <p15:presenceInfo xmlns:p15="http://schemas.microsoft.com/office/powerpoint/2012/main" userId="S::urn:spo:anon#bb09362be0f916736ac721a0a3071673f4fca2700aceb2c9c7186c0f62a0272a::" providerId="AD"/>
      </p:ext>
    </p:extLst>
  </p:cmAuthor>
  <p:cmAuthor id="1" name="Katia Bonga" initials="KB" lastIdx="56" clrIdx="0">
    <p:extLst>
      <p:ext uri="{19B8F6BF-5375-455C-9EA6-DF929625EA0E}">
        <p15:presenceInfo xmlns:p15="http://schemas.microsoft.com/office/powerpoint/2012/main" userId="S::Bonga@wbcsd.org::5e24d649-f790-44c8-b336-b53f1207ffb2" providerId="AD"/>
      </p:ext>
    </p:extLst>
  </p:cmAuthor>
  <p:cmAuthor id="8" name="Lotte  Van Helden" initials="LVH" lastIdx="4" clrIdx="7">
    <p:extLst>
      <p:ext uri="{19B8F6BF-5375-455C-9EA6-DF929625EA0E}">
        <p15:presenceInfo xmlns:p15="http://schemas.microsoft.com/office/powerpoint/2012/main" userId="Lotte  Van Helden" providerId="None"/>
      </p:ext>
    </p:extLst>
  </p:cmAuthor>
  <p:cmAuthor id="2" name="Guest User" initials="GU" lastIdx="23" clrIdx="1">
    <p:extLst>
      <p:ext uri="{19B8F6BF-5375-455C-9EA6-DF929625EA0E}">
        <p15:presenceInfo xmlns:p15="http://schemas.microsoft.com/office/powerpoint/2012/main" userId="S::urn:spo:anon#8ae6e2a7a3b67701052d3067a6ba580ea01565f7cf8bb02b5144515cebeecd57::" providerId="AD"/>
      </p:ext>
    </p:extLst>
  </p:cmAuthor>
  <p:cmAuthor id="9" name="Iris Visser" initials="IV [2]" lastIdx="14" clrIdx="8">
    <p:extLst>
      <p:ext uri="{19B8F6BF-5375-455C-9EA6-DF929625EA0E}">
        <p15:presenceInfo xmlns:p15="http://schemas.microsoft.com/office/powerpoint/2012/main" userId="S::iris@natuurverdubbelaars.onmicrosoft.com::0f884832-f886-4163-a751-3c84f91db516" providerId="AD"/>
      </p:ext>
    </p:extLst>
  </p:cmAuthor>
  <p:cmAuthor id="3" name="Francesca Jaworska" initials="FJ" lastIdx="30" clrIdx="2">
    <p:extLst>
      <p:ext uri="{19B8F6BF-5375-455C-9EA6-DF929625EA0E}">
        <p15:presenceInfo xmlns:p15="http://schemas.microsoft.com/office/powerpoint/2012/main" userId="S::Jaworska@wbcsd.org::9ea13185-f500-4e8b-879d-7f5c007fa537" providerId="AD"/>
      </p:ext>
    </p:extLst>
  </p:cmAuthor>
  <p:cmAuthor id="4" name="Iris Visser" initials="IV" lastIdx="42" clrIdx="3">
    <p:extLst>
      <p:ext uri="{19B8F6BF-5375-455C-9EA6-DF929625EA0E}">
        <p15:presenceInfo xmlns:p15="http://schemas.microsoft.com/office/powerpoint/2012/main" userId="b3b80e0e0de5c98e" providerId="Windows Live"/>
      </p:ext>
    </p:extLst>
  </p:cmAuthor>
  <p:cmAuthor id="5" name="Helden, L.B.J. van (Lotte)" initials="HLv(" lastIdx="73" clrIdx="4">
    <p:extLst>
      <p:ext uri="{19B8F6BF-5375-455C-9EA6-DF929625EA0E}">
        <p15:presenceInfo xmlns:p15="http://schemas.microsoft.com/office/powerpoint/2012/main" userId="Helden, L.B.J. van (Lotte)" providerId="None"/>
      </p:ext>
    </p:extLst>
  </p:cmAuthor>
  <p:cmAuthor id="6" name="Daan Groot" initials="DG" lastIdx="1" clrIdx="5">
    <p:extLst>
      <p:ext uri="{19B8F6BF-5375-455C-9EA6-DF929625EA0E}">
        <p15:presenceInfo xmlns:p15="http://schemas.microsoft.com/office/powerpoint/2012/main" userId="S::natuurverdubbelaars@natuurverdubbelaars.onmicrosoft.com::d328ca3e-1f49-4a6a-b26b-42374e5c0e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AED"/>
    <a:srgbClr val="21BAED"/>
    <a:srgbClr val="00BCF2"/>
    <a:srgbClr val="B8CF4A"/>
    <a:srgbClr val="4A7D95"/>
    <a:srgbClr val="FF6699"/>
    <a:srgbClr val="000000"/>
    <a:srgbClr val="33CCCC"/>
    <a:srgbClr val="FFCC66"/>
    <a:srgbClr val="BBD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47"/>
    <p:restoredTop sz="85634" autoAdjust="0"/>
  </p:normalViewPr>
  <p:slideViewPr>
    <p:cSldViewPr snapToGrid="0">
      <p:cViewPr varScale="1">
        <p:scale>
          <a:sx n="65" d="100"/>
          <a:sy n="65" d="100"/>
        </p:scale>
        <p:origin x="42" y="795"/>
      </p:cViewPr>
      <p:guideLst>
        <p:guide orient="horz" pos="2160"/>
        <p:guide pos="3840"/>
      </p:guideLst>
    </p:cSldViewPr>
  </p:slideViewPr>
  <p:notesTextViewPr>
    <p:cViewPr>
      <p:scale>
        <a:sx n="66" d="100"/>
        <a:sy n="66"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presProps" Target="presProps.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viewProps" Target="viewProp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notesMaster" Target="notesMasters/notesMaster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handoutMaster" Target="handoutMasters/handoutMaster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IMVis\Downloads\NCC%20CSDB%20highlights_adapted.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98-4274-A3E8-9DAA6FD46E8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98-4274-A3E8-9DAA6FD46E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D98-4274-A3E8-9DAA6FD46E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D98-4274-A3E8-9DAA6FD46E8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D98-4274-A3E8-9DAA6FD46E8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D98-4274-A3E8-9DAA6FD46E8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D98-4274-A3E8-9DAA6FD46E8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D98-4274-A3E8-9DAA6FD46E8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D98-4274-A3E8-9DAA6FD46E8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DD98-4274-A3E8-9DAA6FD46E8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D98-4274-A3E8-9DAA6FD46E87}"/>
              </c:ext>
            </c:extLst>
          </c:dPt>
          <c:dLbls>
            <c:dLbl>
              <c:idx val="10"/>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DD98-4274-A3E8-9DAA6FD46E87}"/>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Sector!$B$2:$B$26</c:f>
              <c:strCache>
                <c:ptCount val="11"/>
                <c:pt idx="0">
                  <c:v>Apparel</c:v>
                </c:pt>
                <c:pt idx="1">
                  <c:v>Chemicals</c:v>
                </c:pt>
                <c:pt idx="2">
                  <c:v>Construction Materials </c:v>
                </c:pt>
                <c:pt idx="3">
                  <c:v>Consumer Products </c:v>
                </c:pt>
                <c:pt idx="4">
                  <c:v>Energy and Utilities</c:v>
                </c:pt>
                <c:pt idx="5">
                  <c:v>Food and Beverage</c:v>
                </c:pt>
                <c:pt idx="6">
                  <c:v>Forest Products</c:v>
                </c:pt>
                <c:pt idx="7">
                  <c:v>Multi-sector</c:v>
                </c:pt>
                <c:pt idx="8">
                  <c:v>Pharmaceuticals</c:v>
                </c:pt>
                <c:pt idx="9">
                  <c:v>Transport</c:v>
                </c:pt>
                <c:pt idx="10">
                  <c:v>Other</c:v>
                </c:pt>
              </c:strCache>
            </c:strRef>
          </c:cat>
          <c:val>
            <c:numRef>
              <c:f>Sector!$C$2:$C$26</c:f>
              <c:numCache>
                <c:formatCode>General</c:formatCode>
                <c:ptCount val="11"/>
                <c:pt idx="0">
                  <c:v>5</c:v>
                </c:pt>
                <c:pt idx="1">
                  <c:v>11</c:v>
                </c:pt>
                <c:pt idx="2">
                  <c:v>7</c:v>
                </c:pt>
                <c:pt idx="3">
                  <c:v>7</c:v>
                </c:pt>
                <c:pt idx="4">
                  <c:v>13</c:v>
                </c:pt>
                <c:pt idx="5">
                  <c:v>19</c:v>
                </c:pt>
                <c:pt idx="6">
                  <c:v>20</c:v>
                </c:pt>
                <c:pt idx="7">
                  <c:v>24</c:v>
                </c:pt>
                <c:pt idx="8">
                  <c:v>5</c:v>
                </c:pt>
                <c:pt idx="9">
                  <c:v>5</c:v>
                </c:pt>
                <c:pt idx="10">
                  <c:v>29</c:v>
                </c:pt>
              </c:numCache>
            </c:numRef>
          </c:val>
          <c:extLst>
            <c:ext xmlns:c16="http://schemas.microsoft.com/office/drawing/2014/chart" uri="{C3380CC4-5D6E-409C-BE32-E72D297353CC}">
              <c16:uniqueId val="{00000016-DD98-4274-A3E8-9DAA6FD46E8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86-40ED-89C5-3B22DFE4E4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86-40ED-89C5-3B22DFE4E4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86-40ED-89C5-3B22DFE4E4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86-40ED-89C5-3B22DFE4E49F}"/>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105</c:v>
                </c:pt>
                <c:pt idx="1">
                  <c:v>27</c:v>
                </c:pt>
                <c:pt idx="2">
                  <c:v>10</c:v>
                </c:pt>
                <c:pt idx="3">
                  <c:v>31</c:v>
                </c:pt>
              </c:numCache>
            </c:numRef>
          </c:val>
          <c:extLst>
            <c:ext xmlns:c16="http://schemas.microsoft.com/office/drawing/2014/chart" uri="{C3380CC4-5D6E-409C-BE32-E72D297353CC}">
              <c16:uniqueId val="{00000008-CA86-40ED-89C5-3B22DFE4E49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D3-4F8E-807E-C408EA4EF0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D3-4F8E-807E-C408EA4EF0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D3-4F8E-807E-C408EA4EF085}"/>
              </c:ext>
            </c:extLst>
          </c:dPt>
          <c:dLbls>
            <c:dLbl>
              <c:idx val="1"/>
              <c:dLblPos val="outEnd"/>
              <c:showLegendKey val="0"/>
              <c:showVal val="0"/>
              <c:showCatName val="1"/>
              <c:showSerName val="0"/>
              <c:showPercent val="1"/>
              <c:showBubbleSize val="0"/>
              <c:extLst>
                <c:ext xmlns:c15="http://schemas.microsoft.com/office/drawing/2012/chart" uri="{CE6537A1-D6FC-4f65-9D91-7224C49458BB}">
                  <c15:layout>
                    <c:manualLayout>
                      <c:w val="0.22532188163659492"/>
                      <c:h val="0.17591256994387461"/>
                    </c:manualLayout>
                  </c15:layout>
                </c:ext>
                <c:ext xmlns:c16="http://schemas.microsoft.com/office/drawing/2014/chart" uri="{C3380CC4-5D6E-409C-BE32-E72D297353CC}">
                  <c16:uniqueId val="{00000003-FAD3-4F8E-807E-C408EA4EF085}"/>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type'!$B$2:$B$4</c:f>
              <c:strCache>
                <c:ptCount val="3"/>
                <c:pt idx="0">
                  <c:v>Business </c:v>
                </c:pt>
                <c:pt idx="1">
                  <c:v>Government</c:v>
                </c:pt>
                <c:pt idx="2">
                  <c:v>Finance</c:v>
                </c:pt>
              </c:strCache>
            </c:strRef>
          </c:cat>
          <c:val>
            <c:numRef>
              <c:f>'Company type'!$C$2:$C$4</c:f>
              <c:numCache>
                <c:formatCode>General</c:formatCode>
                <c:ptCount val="3"/>
                <c:pt idx="0">
                  <c:v>112</c:v>
                </c:pt>
                <c:pt idx="1">
                  <c:v>43</c:v>
                </c:pt>
                <c:pt idx="2">
                  <c:v>17</c:v>
                </c:pt>
              </c:numCache>
            </c:numRef>
          </c:val>
          <c:extLst>
            <c:ext xmlns:c16="http://schemas.microsoft.com/office/drawing/2014/chart" uri="{C3380CC4-5D6E-409C-BE32-E72D297353CC}">
              <c16:uniqueId val="{00000006-FAD3-4F8E-807E-C408EA4EF08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76-4B97-A6B4-1A09082A81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76-4B97-A6B4-1A09082A81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776-4B97-A6B4-1A09082A81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76-4B97-A6B4-1A09082A81CC}"/>
              </c:ext>
            </c:extLst>
          </c:dPt>
          <c:dLbls>
            <c:dLbl>
              <c:idx val="2"/>
              <c:layout>
                <c:manualLayout>
                  <c:x val="-4.5352646790824007E-2"/>
                  <c:y val="0.1385759062619831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776-4B97-A6B4-1A09082A81CC}"/>
                </c:ext>
              </c:extLst>
            </c:dLbl>
            <c:dLbl>
              <c:idx val="3"/>
              <c:layout>
                <c:manualLayout>
                  <c:x val="6.2808781286743283E-3"/>
                  <c:y val="0"/>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3153657782115017"/>
                      <c:h val="0.18629017356757999"/>
                    </c:manualLayout>
                  </c15:layout>
                </c:ext>
                <c:ext xmlns:c16="http://schemas.microsoft.com/office/drawing/2014/chart" uri="{C3380CC4-5D6E-409C-BE32-E72D297353CC}">
                  <c16:uniqueId val="{00000007-B776-4B97-A6B4-1A09082A81CC}"/>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'NC SHC'!$B$2:$B$5</c:f>
              <c:strCache>
                <c:ptCount val="4"/>
                <c:pt idx="0">
                  <c:v>Natural capital only</c:v>
                </c:pt>
                <c:pt idx="1">
                  <c:v>Natural, social and human</c:v>
                </c:pt>
                <c:pt idx="2">
                  <c:v>Social and human only</c:v>
                </c:pt>
                <c:pt idx="3">
                  <c:v>Unspecified</c:v>
                </c:pt>
              </c:strCache>
            </c:strRef>
          </c:cat>
          <c:val>
            <c:numRef>
              <c:f>'NC SHC'!$C$2:$C$5</c:f>
              <c:numCache>
                <c:formatCode>General</c:formatCode>
                <c:ptCount val="4"/>
                <c:pt idx="0">
                  <c:v>12</c:v>
                </c:pt>
                <c:pt idx="1">
                  <c:v>4</c:v>
                </c:pt>
                <c:pt idx="2">
                  <c:v>2</c:v>
                </c:pt>
                <c:pt idx="3">
                  <c:v>2</c:v>
                </c:pt>
              </c:numCache>
            </c:numRef>
          </c:val>
          <c:extLst>
            <c:ext xmlns:c16="http://schemas.microsoft.com/office/drawing/2014/chart" uri="{C3380CC4-5D6E-409C-BE32-E72D297353CC}">
              <c16:uniqueId val="{00000008-B776-4B97-A6B4-1A09082A81C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4D-44E1-855E-71649135EDB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D-44E1-855E-71649135EDBA}"/>
              </c:ext>
            </c:extLst>
          </c:dPt>
          <c:dLbls>
            <c:dLbl>
              <c:idx val="0"/>
              <c:layout>
                <c:manualLayout>
                  <c:x val="8.2016538338475178E-2"/>
                  <c:y val="-8.79326057737218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44D-44E1-855E-71649135EDBA}"/>
                </c:ext>
              </c:extLst>
            </c:dLbl>
            <c:dLbl>
              <c:idx val="1"/>
              <c:layout>
                <c:manualLayout>
                  <c:x val="-7.7480077753561624E-2"/>
                  <c:y val="8.3961633830588397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81549"/>
                        <a:gd name="adj2" fmla="val 67396"/>
                      </a:avLst>
                    </a:prstGeom>
                    <a:noFill/>
                    <a:ln>
                      <a:noFill/>
                    </a:ln>
                  </c15:spPr>
                </c:ext>
                <c:ext xmlns:c16="http://schemas.microsoft.com/office/drawing/2014/chart" uri="{C3380CC4-5D6E-409C-BE32-E72D297353CC}">
                  <c16:uniqueId val="{00000003-444D-44E1-855E-71649135EDB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'Company type'!$B$2:$B$3</c:f>
              <c:strCache>
                <c:ptCount val="2"/>
                <c:pt idx="0">
                  <c:v>Business </c:v>
                </c:pt>
                <c:pt idx="1">
                  <c:v>Finance</c:v>
                </c:pt>
              </c:strCache>
            </c:strRef>
          </c:cat>
          <c:val>
            <c:numRef>
              <c:f>'Company type'!$C$2:$C$3</c:f>
              <c:numCache>
                <c:formatCode>General</c:formatCode>
                <c:ptCount val="2"/>
                <c:pt idx="0">
                  <c:v>16</c:v>
                </c:pt>
                <c:pt idx="1">
                  <c:v>3</c:v>
                </c:pt>
              </c:numCache>
            </c:numRef>
          </c:val>
          <c:extLst>
            <c:ext xmlns:c16="http://schemas.microsoft.com/office/drawing/2014/chart" uri="{C3380CC4-5D6E-409C-BE32-E72D297353CC}">
              <c16:uniqueId val="{00000004-444D-44E1-855E-71649135EDB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436-4C4F-818C-627915D288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436-4C4F-818C-627915D288A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436-4C4F-818C-627915D288A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36-4C4F-818C-627915D288A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436-4C4F-818C-627915D288A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436-4C4F-818C-627915D288A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436-4C4F-818C-627915D288AB}"/>
              </c:ext>
            </c:extLst>
          </c:dPt>
          <c:dLbls>
            <c:dLbl>
              <c:idx val="6"/>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436-4C4F-818C-627915D288A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'Business apps'!$B$2:$B$11</c:f>
              <c:strCache>
                <c:ptCount val="7"/>
                <c:pt idx="0">
                  <c:v>Assess impacts on stakeholders</c:v>
                </c:pt>
                <c:pt idx="1">
                  <c:v>Assess risks and opportunities</c:v>
                </c:pt>
                <c:pt idx="2">
                  <c:v>Compare options</c:v>
                </c:pt>
                <c:pt idx="3">
                  <c:v>Create and support insights </c:v>
                </c:pt>
                <c:pt idx="4">
                  <c:v>Estimate total value and/or net impact</c:v>
                </c:pt>
                <c:pt idx="5">
                  <c:v>Integrate and mainstream natural capital into policy</c:v>
                </c:pt>
                <c:pt idx="6">
                  <c:v>Other</c:v>
                </c:pt>
              </c:strCache>
            </c:strRef>
          </c:cat>
          <c:val>
            <c:numRef>
              <c:f>'Business apps'!$C$2:$C$11</c:f>
              <c:numCache>
                <c:formatCode>General</c:formatCode>
                <c:ptCount val="7"/>
                <c:pt idx="0">
                  <c:v>17</c:v>
                </c:pt>
                <c:pt idx="1">
                  <c:v>37</c:v>
                </c:pt>
                <c:pt idx="2">
                  <c:v>7</c:v>
                </c:pt>
                <c:pt idx="3">
                  <c:v>7</c:v>
                </c:pt>
                <c:pt idx="4">
                  <c:v>46</c:v>
                </c:pt>
                <c:pt idx="5">
                  <c:v>10</c:v>
                </c:pt>
                <c:pt idx="6">
                  <c:v>12</c:v>
                </c:pt>
              </c:numCache>
            </c:numRef>
          </c:val>
          <c:extLst>
            <c:ext xmlns:c16="http://schemas.microsoft.com/office/drawing/2014/chart" uri="{C3380CC4-5D6E-409C-BE32-E72D297353CC}">
              <c16:uniqueId val="{0000000E-F436-4C4F-818C-627915D288A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0A3-4553-AE73-9475E312F9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0A3-4553-AE73-9475E312F9C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0A3-4553-AE73-9475E312F9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0A3-4553-AE73-9475E312F9C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0A3-4553-AE73-9475E312F9C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0A3-4553-AE73-9475E312F9C0}"/>
              </c:ext>
            </c:extLst>
          </c:dPt>
          <c:dLbls>
            <c:dLbl>
              <c:idx val="0"/>
              <c:layout>
                <c:manualLayout>
                  <c:x val="0.10565013636185078"/>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0A3-4553-AE73-9475E312F9C0}"/>
                </c:ext>
              </c:extLst>
            </c:dLbl>
            <c:dLbl>
              <c:idx val="5"/>
              <c:layout>
                <c:manualLayout>
                  <c:x val="-6.5824117956819389E-2"/>
                  <c:y val="4.56621004566210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0A3-4553-AE73-9475E312F9C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nl-NL"/>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'Business apps'!$B$2:$B$10</c:f>
              <c:strCache>
                <c:ptCount val="4"/>
                <c:pt idx="0">
                  <c:v>Assess impacts on stakeholders</c:v>
                </c:pt>
                <c:pt idx="1">
                  <c:v>Assess risks and opportunities</c:v>
                </c:pt>
                <c:pt idx="2">
                  <c:v>Estimate total value and/or net impact</c:v>
                </c:pt>
                <c:pt idx="3">
                  <c:v>Unspecified</c:v>
                </c:pt>
              </c:strCache>
            </c:strRef>
          </c:cat>
          <c:val>
            <c:numRef>
              <c:f>'Business apps'!$C$2:$C$10</c:f>
              <c:numCache>
                <c:formatCode>General</c:formatCode>
                <c:ptCount val="6"/>
                <c:pt idx="0">
                  <c:v>2</c:v>
                </c:pt>
                <c:pt idx="1">
                  <c:v>9</c:v>
                </c:pt>
                <c:pt idx="2">
                  <c:v>6</c:v>
                </c:pt>
                <c:pt idx="3">
                  <c:v>2</c:v>
                </c:pt>
              </c:numCache>
            </c:numRef>
          </c:val>
          <c:extLst>
            <c:ext xmlns:c16="http://schemas.microsoft.com/office/drawing/2014/chart" uri="{C3380CC4-5D6E-409C-BE32-E72D297353CC}">
              <c16:uniqueId val="{0000000C-20A3-4553-AE73-9475E312F9C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EEF02-94B0-468F-800E-4D3DB6DC7B99}" type="doc">
      <dgm:prSet loTypeId="urn:microsoft.com/office/officeart/2005/8/layout/process1" loCatId="process" qsTypeId="urn:microsoft.com/office/officeart/2005/8/quickstyle/simple1" qsCatId="simple" csTypeId="urn:microsoft.com/office/officeart/2005/8/colors/colorful5" csCatId="colorful" phldr="1"/>
      <dgm:spPr/>
    </dgm:pt>
    <dgm:pt modelId="{EF49CD9A-3372-408A-93C2-8866B26F4D44}">
      <dgm:prSet phldrT="[Text]" custT="1"/>
      <dgm:spPr>
        <a:solidFill>
          <a:srgbClr val="23BAED"/>
        </a:solidFill>
      </dgm:spPr>
      <dgm:t>
        <a:bodyPr/>
        <a:lstStyle/>
        <a:p>
          <a:pPr algn="ctr"/>
          <a:r>
            <a:rPr lang="en-GB" sz="1600" b="1" u="sng" kern="1200" dirty="0">
              <a:solidFill>
                <a:prstClr val="white"/>
              </a:solidFill>
              <a:latin typeface="Arial"/>
              <a:ea typeface="+mn-ea"/>
              <a:cs typeface="+mn-cs"/>
            </a:rPr>
            <a:t>Module 1</a:t>
          </a:r>
        </a:p>
        <a:p>
          <a:pPr algn="ctr"/>
          <a:r>
            <a:rPr lang="en-GB" sz="1600" b="0" kern="1200" dirty="0">
              <a:solidFill>
                <a:prstClr val="white"/>
              </a:solidFill>
              <a:latin typeface="+mn-lt"/>
              <a:ea typeface="+mn-ea"/>
              <a:cs typeface="+mn-cs"/>
            </a:rPr>
            <a:t>Understanding natural capital and the relationships with business decision-making &amp; risk management</a:t>
          </a:r>
          <a:endParaRPr lang="en-GB" sz="1600" kern="1200" dirty="0">
            <a:latin typeface="+mn-lt"/>
          </a:endParaRPr>
        </a:p>
      </dgm:t>
    </dgm:pt>
    <dgm:pt modelId="{4109B4CD-70AD-4982-8B39-404859283A24}" type="parTrans" cxnId="{700304F2-6802-4B7F-8C50-3E0C7759179C}">
      <dgm:prSet/>
      <dgm:spPr/>
      <dgm:t>
        <a:bodyPr/>
        <a:lstStyle/>
        <a:p>
          <a:endParaRPr lang="en-GB" sz="1600"/>
        </a:p>
      </dgm:t>
    </dgm:pt>
    <dgm:pt modelId="{791A1EDE-3759-4FF6-B31B-6F7F8BDAF7B7}" type="sibTrans" cxnId="{700304F2-6802-4B7F-8C50-3E0C7759179C}">
      <dgm:prSet custT="1"/>
      <dgm:spPr>
        <a:solidFill>
          <a:srgbClr val="23BAED"/>
        </a:solidFill>
      </dgm:spPr>
      <dgm:t>
        <a:bodyPr/>
        <a:lstStyle/>
        <a:p>
          <a:endParaRPr lang="en-GB" sz="1600"/>
        </a:p>
      </dgm:t>
    </dgm:pt>
    <dgm:pt modelId="{977B6136-457B-4825-8B86-BFF2E38C9FFD}">
      <dgm:prSet phldrT="[Text]" custT="1"/>
      <dgm:spPr>
        <a:solidFill>
          <a:srgbClr val="92D050"/>
        </a:solidFill>
      </dgm:spPr>
      <dgm:t>
        <a:bodyPr/>
        <a:lstStyle/>
        <a:p>
          <a:pPr algn="ctr"/>
          <a:r>
            <a:rPr lang="en-GB" sz="1600" b="1" u="sng" dirty="0"/>
            <a:t>Module 2</a:t>
          </a:r>
        </a:p>
        <a:p>
          <a:pPr algn="ctr"/>
          <a:r>
            <a:rPr lang="en-GB" sz="1600" dirty="0"/>
            <a:t>Acquiring the resources &amp; understanding needed to scope a first natural capital assessment</a:t>
          </a:r>
        </a:p>
      </dgm:t>
    </dgm:pt>
    <dgm:pt modelId="{323A3055-57A1-44E1-AA0A-BDDA34358FA0}" type="parTrans" cxnId="{E661B3F4-A4D4-4576-B3B4-D6B90281EFF4}">
      <dgm:prSet/>
      <dgm:spPr/>
      <dgm:t>
        <a:bodyPr/>
        <a:lstStyle/>
        <a:p>
          <a:endParaRPr lang="en-GB" sz="1600"/>
        </a:p>
      </dgm:t>
    </dgm:pt>
    <dgm:pt modelId="{1980FBE3-2FE3-4867-9FBD-3E15270B0E75}" type="sibTrans" cxnId="{E661B3F4-A4D4-4576-B3B4-D6B90281EFF4}">
      <dgm:prSet/>
      <dgm:spPr>
        <a:solidFill>
          <a:srgbClr val="92D050"/>
        </a:solidFill>
      </dgm:spPr>
      <dgm:t>
        <a:bodyPr/>
        <a:lstStyle/>
        <a:p>
          <a:endParaRPr lang="en-GB" sz="1600"/>
        </a:p>
      </dgm:t>
    </dgm:pt>
    <dgm:pt modelId="{542E2CEF-BB60-45C2-B97D-DABFC65725BC}" type="pres">
      <dgm:prSet presAssocID="{E5DEEF02-94B0-468F-800E-4D3DB6DC7B99}" presName="Name0" presStyleCnt="0">
        <dgm:presLayoutVars>
          <dgm:dir/>
          <dgm:resizeHandles val="exact"/>
        </dgm:presLayoutVars>
      </dgm:prSet>
      <dgm:spPr/>
    </dgm:pt>
    <dgm:pt modelId="{A561E466-6C07-4FCD-B168-C21C9454CB3D}" type="pres">
      <dgm:prSet presAssocID="{EF49CD9A-3372-408A-93C2-8866B26F4D44}" presName="node" presStyleLbl="node1" presStyleIdx="0" presStyleCnt="2" custScaleY="63760" custLinFactNeighborX="-19047" custLinFactNeighborY="-262">
        <dgm:presLayoutVars>
          <dgm:bulletEnabled val="1"/>
        </dgm:presLayoutVars>
      </dgm:prSet>
      <dgm:spPr/>
    </dgm:pt>
    <dgm:pt modelId="{B3051D62-54B2-454D-BBBC-213D255DA6F9}" type="pres">
      <dgm:prSet presAssocID="{791A1EDE-3759-4FF6-B31B-6F7F8BDAF7B7}" presName="sibTrans" presStyleLbl="sibTrans2D1" presStyleIdx="0" presStyleCnt="1" custLinFactNeighborX="13244" custLinFactNeighborY="-711"/>
      <dgm:spPr/>
    </dgm:pt>
    <dgm:pt modelId="{16D91A14-D01E-466B-92D4-0B69A222683A}" type="pres">
      <dgm:prSet presAssocID="{791A1EDE-3759-4FF6-B31B-6F7F8BDAF7B7}" presName="connectorText" presStyleLbl="sibTrans2D1" presStyleIdx="0" presStyleCnt="1"/>
      <dgm:spPr/>
    </dgm:pt>
    <dgm:pt modelId="{E121EC85-CF63-4342-9EA2-E629CB077C6F}" type="pres">
      <dgm:prSet presAssocID="{977B6136-457B-4825-8B86-BFF2E38C9FFD}" presName="node" presStyleLbl="node1" presStyleIdx="1" presStyleCnt="2" custScaleY="63760" custLinFactNeighborX="-13113" custLinFactNeighborY="-571">
        <dgm:presLayoutVars>
          <dgm:bulletEnabled val="1"/>
        </dgm:presLayoutVars>
      </dgm:prSet>
      <dgm:spPr/>
    </dgm:pt>
  </dgm:ptLst>
  <dgm:cxnLst>
    <dgm:cxn modelId="{133A114E-AF98-4F1D-B6D0-1EF1B7F42337}" type="presOf" srcId="{977B6136-457B-4825-8B86-BFF2E38C9FFD}" destId="{E121EC85-CF63-4342-9EA2-E629CB077C6F}" srcOrd="0" destOrd="0" presId="urn:microsoft.com/office/officeart/2005/8/layout/process1"/>
    <dgm:cxn modelId="{8F352777-880F-4DD6-8803-6201FBA876BE}" type="presOf" srcId="{791A1EDE-3759-4FF6-B31B-6F7F8BDAF7B7}" destId="{16D91A14-D01E-466B-92D4-0B69A222683A}" srcOrd="1" destOrd="0" presId="urn:microsoft.com/office/officeart/2005/8/layout/process1"/>
    <dgm:cxn modelId="{9DFD37D9-ACE6-4BA5-A51B-328E41768F63}" type="presOf" srcId="{EF49CD9A-3372-408A-93C2-8866B26F4D44}" destId="{A561E466-6C07-4FCD-B168-C21C9454CB3D}" srcOrd="0" destOrd="0" presId="urn:microsoft.com/office/officeart/2005/8/layout/process1"/>
    <dgm:cxn modelId="{700304F2-6802-4B7F-8C50-3E0C7759179C}" srcId="{E5DEEF02-94B0-468F-800E-4D3DB6DC7B99}" destId="{EF49CD9A-3372-408A-93C2-8866B26F4D44}" srcOrd="0" destOrd="0" parTransId="{4109B4CD-70AD-4982-8B39-404859283A24}" sibTransId="{791A1EDE-3759-4FF6-B31B-6F7F8BDAF7B7}"/>
    <dgm:cxn modelId="{411D98F3-DC3E-4B0B-95CF-EE6370147A44}" type="presOf" srcId="{E5DEEF02-94B0-468F-800E-4D3DB6DC7B99}" destId="{542E2CEF-BB60-45C2-B97D-DABFC65725BC}" srcOrd="0" destOrd="0" presId="urn:microsoft.com/office/officeart/2005/8/layout/process1"/>
    <dgm:cxn modelId="{E661B3F4-A4D4-4576-B3B4-D6B90281EFF4}" srcId="{E5DEEF02-94B0-468F-800E-4D3DB6DC7B99}" destId="{977B6136-457B-4825-8B86-BFF2E38C9FFD}" srcOrd="1" destOrd="0" parTransId="{323A3055-57A1-44E1-AA0A-BDDA34358FA0}" sibTransId="{1980FBE3-2FE3-4867-9FBD-3E15270B0E75}"/>
    <dgm:cxn modelId="{7DBDBBFC-8972-4318-9EEA-734C99F5DC1E}" type="presOf" srcId="{791A1EDE-3759-4FF6-B31B-6F7F8BDAF7B7}" destId="{B3051D62-54B2-454D-BBBC-213D255DA6F9}" srcOrd="0" destOrd="0" presId="urn:microsoft.com/office/officeart/2005/8/layout/process1"/>
    <dgm:cxn modelId="{5667D5E5-D352-4E41-9BA0-8411A368D432}" type="presParOf" srcId="{542E2CEF-BB60-45C2-B97D-DABFC65725BC}" destId="{A561E466-6C07-4FCD-B168-C21C9454CB3D}" srcOrd="0" destOrd="0" presId="urn:microsoft.com/office/officeart/2005/8/layout/process1"/>
    <dgm:cxn modelId="{3C802958-7B77-44CD-B239-909B65B3C29C}" type="presParOf" srcId="{542E2CEF-BB60-45C2-B97D-DABFC65725BC}" destId="{B3051D62-54B2-454D-BBBC-213D255DA6F9}" srcOrd="1" destOrd="0" presId="urn:microsoft.com/office/officeart/2005/8/layout/process1"/>
    <dgm:cxn modelId="{125712A2-57BD-4961-A886-76A1588B54E8}" type="presParOf" srcId="{B3051D62-54B2-454D-BBBC-213D255DA6F9}" destId="{16D91A14-D01E-466B-92D4-0B69A222683A}" srcOrd="0" destOrd="0" presId="urn:microsoft.com/office/officeart/2005/8/layout/process1"/>
    <dgm:cxn modelId="{466AD0B4-35AB-4398-A88C-CEC221A34A97}" type="presParOf" srcId="{542E2CEF-BB60-45C2-B97D-DABFC65725BC}" destId="{E121EC85-CF63-4342-9EA2-E629CB077C6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1E466-6C07-4FCD-B168-C21C9454CB3D}">
      <dsp:nvSpPr>
        <dsp:cNvPr id="0" name=""/>
        <dsp:cNvSpPr/>
      </dsp:nvSpPr>
      <dsp:spPr>
        <a:xfrm>
          <a:off x="0" y="0"/>
          <a:ext cx="3978113" cy="1203401"/>
        </a:xfrm>
        <a:prstGeom prst="roundRect">
          <a:avLst>
            <a:gd name="adj" fmla="val 10000"/>
          </a:avLst>
        </a:prstGeom>
        <a:solidFill>
          <a:srgbClr val="23BA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u="sng" kern="1200" dirty="0">
              <a:solidFill>
                <a:prstClr val="white"/>
              </a:solidFill>
              <a:latin typeface="Arial"/>
              <a:ea typeface="+mn-ea"/>
              <a:cs typeface="+mn-cs"/>
            </a:rPr>
            <a:t>Module 1</a:t>
          </a:r>
        </a:p>
        <a:p>
          <a:pPr marL="0" lvl="0" indent="0" algn="ctr" defTabSz="711200">
            <a:lnSpc>
              <a:spcPct val="90000"/>
            </a:lnSpc>
            <a:spcBef>
              <a:spcPct val="0"/>
            </a:spcBef>
            <a:spcAft>
              <a:spcPct val="35000"/>
            </a:spcAft>
            <a:buNone/>
          </a:pPr>
          <a:r>
            <a:rPr lang="en-GB" sz="1600" b="0" kern="1200" dirty="0">
              <a:solidFill>
                <a:prstClr val="white"/>
              </a:solidFill>
              <a:latin typeface="+mn-lt"/>
              <a:ea typeface="+mn-ea"/>
              <a:cs typeface="+mn-cs"/>
            </a:rPr>
            <a:t>Understanding natural capital and the relationships with business decision-making &amp; risk management</a:t>
          </a:r>
          <a:endParaRPr lang="en-GB" sz="1600" kern="1200" dirty="0">
            <a:latin typeface="+mn-lt"/>
          </a:endParaRPr>
        </a:p>
      </dsp:txBody>
      <dsp:txXfrm>
        <a:off x="35246" y="35246"/>
        <a:ext cx="3907621" cy="1132909"/>
      </dsp:txXfrm>
    </dsp:sp>
    <dsp:sp modelId="{B3051D62-54B2-454D-BBBC-213D255DA6F9}">
      <dsp:nvSpPr>
        <dsp:cNvPr id="0" name=""/>
        <dsp:cNvSpPr/>
      </dsp:nvSpPr>
      <dsp:spPr>
        <a:xfrm>
          <a:off x="4422900" y="101399"/>
          <a:ext cx="736233" cy="986572"/>
        </a:xfrm>
        <a:prstGeom prst="rightArrow">
          <a:avLst>
            <a:gd name="adj1" fmla="val 60000"/>
            <a:gd name="adj2" fmla="val 50000"/>
          </a:avLst>
        </a:prstGeom>
        <a:solidFill>
          <a:srgbClr val="23BA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422900" y="298713"/>
        <a:ext cx="515363" cy="591944"/>
      </dsp:txXfrm>
    </dsp:sp>
    <dsp:sp modelId="{E121EC85-CF63-4342-9EA2-E629CB077C6F}">
      <dsp:nvSpPr>
        <dsp:cNvPr id="0" name=""/>
        <dsp:cNvSpPr/>
      </dsp:nvSpPr>
      <dsp:spPr>
        <a:xfrm>
          <a:off x="5367233" y="0"/>
          <a:ext cx="3978113" cy="120340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u="sng" kern="1200" dirty="0"/>
            <a:t>Module 2</a:t>
          </a:r>
        </a:p>
        <a:p>
          <a:pPr marL="0" lvl="0" indent="0" algn="ctr" defTabSz="711200">
            <a:lnSpc>
              <a:spcPct val="90000"/>
            </a:lnSpc>
            <a:spcBef>
              <a:spcPct val="0"/>
            </a:spcBef>
            <a:spcAft>
              <a:spcPct val="35000"/>
            </a:spcAft>
            <a:buNone/>
          </a:pPr>
          <a:r>
            <a:rPr lang="en-GB" sz="1600" kern="1200" dirty="0"/>
            <a:t>Acquiring the resources &amp; understanding needed to scope a first natural capital assessment</a:t>
          </a:r>
        </a:p>
      </dsp:txBody>
      <dsp:txXfrm>
        <a:off x="5402479" y="35246"/>
        <a:ext cx="3907621" cy="11329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CECE54-6A4D-4031-8150-AC5DF77F93E6}"/>
              </a:ext>
            </a:extLst>
          </p:cNvPr>
          <p:cNvSpPr>
            <a:spLocks noGrp="1"/>
          </p:cNvSpPr>
          <p:nvPr>
            <p:ph type="hdr" sz="quarter"/>
          </p:nvPr>
        </p:nvSpPr>
        <p:spPr>
          <a:xfrm>
            <a:off x="0" y="2"/>
            <a:ext cx="820738" cy="344489"/>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A6DF8DD-C7C4-4FA5-A11A-4A447D177614}"/>
              </a:ext>
            </a:extLst>
          </p:cNvPr>
          <p:cNvSpPr>
            <a:spLocks noGrp="1"/>
          </p:cNvSpPr>
          <p:nvPr>
            <p:ph type="dt" sz="quarter" idx="1"/>
          </p:nvPr>
        </p:nvSpPr>
        <p:spPr>
          <a:xfrm>
            <a:off x="1073151" y="2"/>
            <a:ext cx="822325" cy="344489"/>
          </a:xfrm>
          <a:prstGeom prst="rect">
            <a:avLst/>
          </a:prstGeom>
        </p:spPr>
        <p:txBody>
          <a:bodyPr vert="horz" lIns="91440" tIns="45720" rIns="91440" bIns="45720" rtlCol="0"/>
          <a:lstStyle>
            <a:lvl1pPr algn="r">
              <a:defRPr sz="1200"/>
            </a:lvl1pPr>
          </a:lstStyle>
          <a:p>
            <a:fld id="{13594F17-9172-4368-B2DE-7DC97B131A01}" type="datetimeFigureOut">
              <a:rPr lang="en-GB" smtClean="0"/>
              <a:t>19/04/2021</a:t>
            </a:fld>
            <a:endParaRPr lang="en-GB"/>
          </a:p>
        </p:txBody>
      </p:sp>
      <p:sp>
        <p:nvSpPr>
          <p:cNvPr id="4" name="Footer Placeholder 3">
            <a:extLst>
              <a:ext uri="{FF2B5EF4-FFF2-40B4-BE49-F238E27FC236}">
                <a16:creationId xmlns:a16="http://schemas.microsoft.com/office/drawing/2014/main" id="{1C3CA2C0-A4D4-4152-821D-B07E33F205DC}"/>
              </a:ext>
            </a:extLst>
          </p:cNvPr>
          <p:cNvSpPr>
            <a:spLocks noGrp="1"/>
          </p:cNvSpPr>
          <p:nvPr>
            <p:ph type="ftr" sz="quarter" idx="2"/>
          </p:nvPr>
        </p:nvSpPr>
        <p:spPr>
          <a:xfrm>
            <a:off x="0" y="6513514"/>
            <a:ext cx="820738" cy="34448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B42D783-5FD7-42CD-AF8C-3344D94195A3}"/>
              </a:ext>
            </a:extLst>
          </p:cNvPr>
          <p:cNvSpPr>
            <a:spLocks noGrp="1"/>
          </p:cNvSpPr>
          <p:nvPr>
            <p:ph type="sldNum" sz="quarter" idx="3"/>
          </p:nvPr>
        </p:nvSpPr>
        <p:spPr>
          <a:xfrm>
            <a:off x="1073151" y="6513514"/>
            <a:ext cx="822325" cy="344486"/>
          </a:xfrm>
          <a:prstGeom prst="rect">
            <a:avLst/>
          </a:prstGeom>
        </p:spPr>
        <p:txBody>
          <a:bodyPr vert="horz" lIns="91440" tIns="45720" rIns="91440" bIns="45720" rtlCol="0" anchor="b"/>
          <a:lstStyle>
            <a:lvl1pPr algn="r">
              <a:defRPr sz="1200"/>
            </a:lvl1pPr>
          </a:lstStyle>
          <a:p>
            <a:fld id="{9CB2FDFE-A050-4360-A6CE-2B7B5A88BAA9}" type="slidenum">
              <a:rPr lang="en-GB" smtClean="0"/>
              <a:t>‹nr.›</a:t>
            </a:fld>
            <a:endParaRPr lang="en-GB"/>
          </a:p>
        </p:txBody>
      </p:sp>
    </p:spTree>
    <p:extLst>
      <p:ext uri="{BB962C8B-B14F-4D97-AF65-F5344CB8AC3E}">
        <p14:creationId xmlns:p14="http://schemas.microsoft.com/office/powerpoint/2010/main" val="2870167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821373" cy="165993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073664" y="0"/>
            <a:ext cx="821373" cy="1659936"/>
          </a:xfrm>
          <a:prstGeom prst="rect">
            <a:avLst/>
          </a:prstGeom>
        </p:spPr>
        <p:txBody>
          <a:bodyPr vert="horz" lIns="91440" tIns="45720" rIns="91440" bIns="45720" rtlCol="0"/>
          <a:lstStyle>
            <a:lvl1pPr algn="r">
              <a:defRPr sz="1200"/>
            </a:lvl1pPr>
          </a:lstStyle>
          <a:p>
            <a:fld id="{9695287B-AAB4-4E14-862C-AC4E04998DAF}" type="datetimeFigureOut">
              <a:rPr lang="en-GB" smtClean="0"/>
              <a:t>19/04/2021</a:t>
            </a:fld>
            <a:endParaRPr lang="en-GB"/>
          </a:p>
        </p:txBody>
      </p:sp>
      <p:sp>
        <p:nvSpPr>
          <p:cNvPr id="4" name="Slide Image Placeholder 3"/>
          <p:cNvSpPr>
            <a:spLocks noGrp="1" noRot="1" noChangeAspect="1"/>
          </p:cNvSpPr>
          <p:nvPr>
            <p:ph type="sldImg" idx="2"/>
          </p:nvPr>
        </p:nvSpPr>
        <p:spPr>
          <a:xfrm>
            <a:off x="-8977313" y="4135438"/>
            <a:ext cx="19850101" cy="111664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89548" y="15921588"/>
            <a:ext cx="1516380" cy="130267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31423892"/>
            <a:ext cx="821373" cy="16599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073664" y="31423892"/>
            <a:ext cx="821373" cy="1659933"/>
          </a:xfrm>
          <a:prstGeom prst="rect">
            <a:avLst/>
          </a:prstGeom>
        </p:spPr>
        <p:txBody>
          <a:bodyPr vert="horz" lIns="91440" tIns="45720" rIns="91440" bIns="45720" rtlCol="0" anchor="b"/>
          <a:lstStyle>
            <a:lvl1pPr algn="r">
              <a:defRPr sz="1200"/>
            </a:lvl1pPr>
          </a:lstStyle>
          <a:p>
            <a:fld id="{7DBAF288-DB09-4B38-A774-AED1A4768F10}" type="slidenum">
              <a:rPr lang="en-GB" smtClean="0"/>
              <a:t>‹nr.›</a:t>
            </a:fld>
            <a:endParaRPr lang="en-GB"/>
          </a:p>
        </p:txBody>
      </p:sp>
    </p:spTree>
    <p:extLst>
      <p:ext uri="{BB962C8B-B14F-4D97-AF65-F5344CB8AC3E}">
        <p14:creationId xmlns:p14="http://schemas.microsoft.com/office/powerpoint/2010/main" val="2187666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www.nestle.com/csv/environmental-sustainability/natural-capital" TargetMode="External"/><Relationship Id="rId7" Type="http://schemas.openxmlformats.org/officeDocument/2006/relationships/hyperlink" Target="https://www.naturabrasil.fr/en/our-values/sustainable-development"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www.kering.com/en/sustainability/epl" TargetMode="External"/><Relationship Id="rId5" Type="http://schemas.openxmlformats.org/officeDocument/2006/relationships/hyperlink" Target="http://www.dow.com/en-us/science-and-sustainability/2025-sustainability-goals/valuing-nature" TargetMode="External"/><Relationship Id="rId4" Type="http://schemas.openxmlformats.org/officeDocument/2006/relationships/hyperlink" Target="http://www.roche.com/" TargetMode="Externa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naturalcapitalcoalition.org/protocol-training/"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UXZhlJyuw8A"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ipbes.net/news/Media-Release-Global-Assessment"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www.ft.com/content/836e9e4a-b4bc-11e9-8cb2-799a3a8cf37b" TargetMode="External"/><Relationship Id="rId13" Type="http://schemas.openxmlformats.org/officeDocument/2006/relationships/hyperlink" Target="https://www.nytimes.com/2019/09/26/us/louisiana-freeport-mcmoran-deal.html?emc=rss&amp;partner=rss" TargetMode="External"/><Relationship Id="rId3" Type="http://schemas.openxmlformats.org/officeDocument/2006/relationships/hyperlink" Target="https://pitchfornature.org/" TargetMode="External"/><Relationship Id="rId7" Type="http://schemas.openxmlformats.org/officeDocument/2006/relationships/hyperlink" Target="https://www.ft.com/video/87defc86-8c45-478b-a9c1-2b3b21e1ad6f" TargetMode="External"/><Relationship Id="rId12" Type="http://schemas.openxmlformats.org/officeDocument/2006/relationships/hyperlink" Target="https://platform.reprisk.com/news/detail/?id=966736"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forbes.com/sites/linhanhcat/2019/05/21/soil-erosion-washes-away-8-billion/#25f56dca5b6c" TargetMode="External"/><Relationship Id="rId11" Type="http://schemas.openxmlformats.org/officeDocument/2006/relationships/hyperlink" Target="https://www.fastcompany.com/90288343/bad-air-makes-you-bad-at-your-job" TargetMode="External"/><Relationship Id="rId5" Type="http://schemas.openxmlformats.org/officeDocument/2006/relationships/hyperlink" Target="https://www.sciencedirect.com/science/article/pii/S0264837718319343" TargetMode="External"/><Relationship Id="rId10" Type="http://schemas.openxmlformats.org/officeDocument/2006/relationships/hyperlink" Target="https://fortune.com/2019/09/05/the-worlds-biodiversity-collapse-is-a-business-issue/" TargetMode="External"/><Relationship Id="rId4" Type="http://schemas.openxmlformats.org/officeDocument/2006/relationships/hyperlink" Target="https://www.theguardian.com/environment/2016/apr/04/climate-change-will-blow-a-25tn-hole-in-global-financial-assets-study-warns" TargetMode="External"/><Relationship Id="rId9" Type="http://schemas.openxmlformats.org/officeDocument/2006/relationships/hyperlink" Target="https://www.cnbc.com/2019/09/04/hurricane-dorian-to-cost-retailers-1point5-billion-threaten-back-to-school-sales.html" TargetMode="Externa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s://www.beveragedaily.com/Article/2020/09/17/Nespresso-Every-cup-of-our-coffee-will-be-carbon-neutral-by-2022" TargetMode="External"/><Relationship Id="rId3" Type="http://schemas.openxmlformats.org/officeDocument/2006/relationships/hyperlink" Target="https://www.theguardian.com/environment/2018/jul/20/crop-failure-and-bankruptcy-threaten-farmers-as-drought-grips-europe" TargetMode="External"/><Relationship Id="rId7" Type="http://schemas.openxmlformats.org/officeDocument/2006/relationships/hyperlink" Target="https://www.bakeryandsnacks.com/Article/2020/01/31/General-Mills-ups-the-ante-on-its-regenerative-agriculture-push"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pwc.co.uk/assets/pdf/wef-biodiversity-and-business-risk.pdf" TargetMode="External"/><Relationship Id="rId5" Type="http://schemas.openxmlformats.org/officeDocument/2006/relationships/hyperlink" Target="https://www.grainmart.in/news/price-of-thai-rice-skyrocket-due-to-drought-in-thailand-buyers-lean-to-india/" TargetMode="External"/><Relationship Id="rId10" Type="http://schemas.openxmlformats.org/officeDocument/2006/relationships/hyperlink" Target="https://www.nytimes.com/2018/07/09/business/starbucks-plastic-straws.html" TargetMode="External"/><Relationship Id="rId4" Type="http://schemas.openxmlformats.org/officeDocument/2006/relationships/hyperlink" Target="https://www.bbc.com/news/10565838" TargetMode="External"/><Relationship Id="rId9" Type="http://schemas.openxmlformats.org/officeDocument/2006/relationships/hyperlink" Target="https://edition.cnn.com/2020/09/10/business/starbucks-straw-free-lids-plastic-straws-sustainability/index.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sciencediscoveries.degruyter.com/sugarcane-plantations-deforestation-threaten-brazils-carnivores/"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https://pixabay.com/nl/photos/asia-vietnam-rijstveld-rijst-4252014/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3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BAF288-DB09-4B38-A774-AED1A4768F10}" type="slidenum">
              <a:rPr lang="en-GB" smtClean="0"/>
              <a:t>10</a:t>
            </a:fld>
            <a:endParaRPr lang="en-GB"/>
          </a:p>
        </p:txBody>
      </p:sp>
    </p:spTree>
    <p:extLst>
      <p:ext uri="{BB962C8B-B14F-4D97-AF65-F5344CB8AC3E}">
        <p14:creationId xmlns:p14="http://schemas.microsoft.com/office/powerpoint/2010/main" val="27332714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 of this exercise is that:</a:t>
            </a:r>
          </a:p>
          <a:p>
            <a:pPr marL="171450" indent="-171450">
              <a:buFontTx/>
              <a:buChar char="-"/>
            </a:pPr>
            <a:r>
              <a:rPr lang="en-US"/>
              <a:t>There are no perfect answers!</a:t>
            </a:r>
          </a:p>
          <a:p>
            <a:pPr marL="171450" indent="-171450">
              <a:buFontTx/>
              <a:buChar char="-"/>
            </a:pPr>
            <a:r>
              <a:rPr lang="en-US"/>
              <a:t>The choice of tool will depend on various factors:</a:t>
            </a:r>
          </a:p>
          <a:p>
            <a:pPr marL="628650" lvl="1" indent="-171450">
              <a:buFontTx/>
              <a:buChar char="-"/>
            </a:pPr>
            <a:r>
              <a:rPr lang="en-US" sz="2400"/>
              <a:t>What is the objective / what are you trying to achieve? / What decision are you trying to inform? – Is it to inform business strategy? Business management? Or operating decision?</a:t>
            </a:r>
          </a:p>
          <a:p>
            <a:pPr marL="628650" lvl="1" indent="-171450">
              <a:buFontTx/>
              <a:buChar char="-"/>
            </a:pPr>
            <a:r>
              <a:rPr lang="en-US" sz="2400"/>
              <a:t>What is the scope? Are you looking at product, corporate level?</a:t>
            </a:r>
          </a:p>
          <a:p>
            <a:pPr marL="628650" lvl="1" indent="-171450">
              <a:buFontTx/>
              <a:buChar char="-"/>
            </a:pPr>
            <a:r>
              <a:rPr lang="en-US" sz="2400"/>
              <a:t>What perspective are you looking at? Business? Societal? Both?</a:t>
            </a:r>
          </a:p>
          <a:p>
            <a:pPr marL="628650" lvl="1" indent="-171450">
              <a:buFontTx/>
              <a:buChar char="-"/>
            </a:pPr>
            <a:r>
              <a:rPr lang="en-US" sz="2400"/>
              <a:t>How much resources do you have available to conduct the assessment?</a:t>
            </a:r>
          </a:p>
          <a:p>
            <a:pPr marL="628650" lvl="1" indent="-171450">
              <a:buFontTx/>
              <a:buChar char="-"/>
            </a:pPr>
            <a:r>
              <a:rPr lang="en-US" sz="2400"/>
              <a:t>How much information / data do you already have?</a:t>
            </a:r>
          </a:p>
          <a:p>
            <a:pPr marL="628650" lvl="1" indent="-171450">
              <a:buFontTx/>
              <a:buChar char="-"/>
            </a:pPr>
            <a:r>
              <a:rPr lang="en-US" sz="2400"/>
              <a:t>Will you need external help?</a:t>
            </a:r>
          </a:p>
          <a:p>
            <a:pPr marL="628650" lvl="1" indent="-171450">
              <a:buFontTx/>
              <a:buChar char="-"/>
            </a:pPr>
            <a:r>
              <a:rPr lang="en-US" sz="2400"/>
              <a:t>Etc.</a:t>
            </a:r>
            <a:endParaRPr lang="en-CH" sz="2400"/>
          </a:p>
          <a:p>
            <a:pPr marL="628650" lvl="1" indent="-171450">
              <a:buFontTx/>
              <a:buChar char="-"/>
            </a:pP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100</a:t>
            </a:fld>
            <a:endParaRPr lang="en-GB"/>
          </a:p>
        </p:txBody>
      </p:sp>
    </p:spTree>
    <p:extLst>
      <p:ext uri="{BB962C8B-B14F-4D97-AF65-F5344CB8AC3E}">
        <p14:creationId xmlns:p14="http://schemas.microsoft.com/office/powerpoint/2010/main" val="29942871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101</a:t>
            </a:fld>
            <a:endParaRPr lang="en-GB"/>
          </a:p>
        </p:txBody>
      </p:sp>
    </p:spTree>
    <p:extLst>
      <p:ext uri="{BB962C8B-B14F-4D97-AF65-F5344CB8AC3E}">
        <p14:creationId xmlns:p14="http://schemas.microsoft.com/office/powerpoint/2010/main" val="8877212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4248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speakers from 3 different companies will be invited to the training to share their experience in integrating natural capital into their business decision-making processes.</a:t>
            </a:r>
          </a:p>
          <a:p>
            <a:endParaRPr lang="en-US" dirty="0"/>
          </a:p>
          <a:p>
            <a:r>
              <a:rPr lang="en-US" dirty="0"/>
              <a:t>Speakers will be encouraged to share:</a:t>
            </a:r>
          </a:p>
          <a:p>
            <a:pPr marL="171450" indent="-171450">
              <a:buFontTx/>
              <a:buChar char="-"/>
            </a:pPr>
            <a:r>
              <a:rPr lang="en-US" dirty="0"/>
              <a:t>Their experience</a:t>
            </a:r>
          </a:p>
          <a:p>
            <a:pPr marL="171450" indent="-171450">
              <a:buFontTx/>
              <a:buChar char="-"/>
            </a:pPr>
            <a:r>
              <a:rPr lang="en-US" dirty="0"/>
              <a:t>The solutions put in place</a:t>
            </a:r>
          </a:p>
          <a:p>
            <a:pPr marL="171450" indent="-171450">
              <a:buFontTx/>
              <a:buChar char="-"/>
            </a:pPr>
            <a:r>
              <a:rPr lang="en-US" dirty="0"/>
              <a:t>Challenges/barriers faced, how these were overcome and what would they do differently looking back</a:t>
            </a:r>
          </a:p>
          <a:p>
            <a:pPr marL="171450" indent="-171450">
              <a:buFontTx/>
              <a:buChar char="-"/>
            </a:pPr>
            <a:r>
              <a:rPr lang="en-US" dirty="0"/>
              <a:t>Collaboration with stakeholders involved in the process – who was key in supporting the solution, making it happen and perhaps also discussion around communications, how do you have to communicate differently e.g. if trying to convince risk management vs </a:t>
            </a:r>
          </a:p>
          <a:p>
            <a:pPr marL="0" indent="0">
              <a:buFontTx/>
              <a:buNone/>
            </a:pPr>
            <a:endParaRPr lang="en-US" dirty="0"/>
          </a:p>
          <a:p>
            <a:pPr marL="0" indent="0">
              <a:buFontTx/>
              <a:buNone/>
            </a:pPr>
            <a:r>
              <a:rPr lang="en-US" dirty="0"/>
              <a:t>During presentation of case studies, participants will be encouraged to take note of:</a:t>
            </a:r>
          </a:p>
          <a:p>
            <a:pPr marL="171450" indent="-171450">
              <a:buFontTx/>
              <a:buChar char="-"/>
            </a:pPr>
            <a:r>
              <a:rPr lang="en-US" dirty="0"/>
              <a:t>Challenges &amp; barriers</a:t>
            </a:r>
          </a:p>
          <a:p>
            <a:pPr marL="171450" indent="-171450">
              <a:buFontTx/>
              <a:buChar char="-"/>
            </a:pPr>
            <a:r>
              <a:rPr lang="en-US" dirty="0"/>
              <a:t>Solutions, activities</a:t>
            </a:r>
          </a:p>
          <a:p>
            <a:pPr marL="171450" indent="-171450">
              <a:buFontTx/>
              <a:buChar char="-"/>
            </a:pPr>
            <a:r>
              <a:rPr lang="en-US" dirty="0"/>
              <a:t>Key stakeholders / enablers in the process </a:t>
            </a:r>
          </a:p>
          <a:p>
            <a:pPr marL="0" indent="0">
              <a:buFontTx/>
              <a:buNone/>
            </a:pPr>
            <a:endParaRPr lang="en-US" dirty="0"/>
          </a:p>
          <a:p>
            <a:r>
              <a:rPr lang="en-US" dirty="0"/>
              <a:t>Encourage case studies speakers to also discuss how they would have done things differently.</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103</a:t>
            </a:fld>
            <a:endParaRPr lang="en-GB"/>
          </a:p>
        </p:txBody>
      </p:sp>
    </p:spTree>
    <p:extLst>
      <p:ext uri="{BB962C8B-B14F-4D97-AF65-F5344CB8AC3E}">
        <p14:creationId xmlns:p14="http://schemas.microsoft.com/office/powerpoint/2010/main" val="2924197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104</a:t>
            </a:fld>
            <a:endParaRPr lang="en-GB"/>
          </a:p>
        </p:txBody>
      </p:sp>
    </p:spTree>
    <p:extLst>
      <p:ext uri="{BB962C8B-B14F-4D97-AF65-F5344CB8AC3E}">
        <p14:creationId xmlns:p14="http://schemas.microsoft.com/office/powerpoint/2010/main" val="37614177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companies believe that the real value of using consultants is in the valuation itself, meaning the number-crunching analysis. This is because - unfortunately! - the Protocol isn't a calculator and it won't tell you which monetary values to use in any given situation. However, companies can start to conduct many other aspects of an assessment themselves by doing things like getting the project going, scoping the assessment and integrating natural capital considerations into internal processes.</a:t>
            </a:r>
          </a:p>
          <a:p>
            <a:r>
              <a:rPr lang="en-US" sz="1200" b="0" i="0" kern="1200" dirty="0">
                <a:solidFill>
                  <a:schemeClr val="tx1"/>
                </a:solidFill>
                <a:effectLst/>
                <a:latin typeface="+mn-lt"/>
                <a:ea typeface="+mn-ea"/>
                <a:cs typeface="+mn-cs"/>
              </a:rPr>
              <a:t>It's usually much more efficient to build on existing data that's readily available in-house, and the Protocol provides guidance on gathering and using that data too.</a:t>
            </a:r>
          </a:p>
          <a:p>
            <a:r>
              <a:rPr lang="en-US" sz="1200" b="0" i="0" kern="1200" dirty="0">
                <a:solidFill>
                  <a:schemeClr val="tx1"/>
                </a:solidFill>
                <a:effectLst/>
                <a:latin typeface="+mn-lt"/>
                <a:ea typeface="+mn-ea"/>
                <a:cs typeface="+mn-cs"/>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p>
          <a:p>
            <a:endParaRPr lang="en-US" dirty="0"/>
          </a:p>
          <a:p>
            <a:r>
              <a:rPr lang="en-US" b="1" dirty="0"/>
              <a:t>How much will it cost? </a:t>
            </a:r>
            <a:r>
              <a:rPr lang="en-US" dirty="0"/>
              <a:t>It depends on what you're trying to do. It will depend on the scope of the assessment, what you're asking for and what data is already available.</a:t>
            </a:r>
          </a:p>
          <a:p>
            <a:r>
              <a:rPr lang="en-US" b="1" dirty="0"/>
              <a:t>Skills and data: what have you got and what do you need to get? </a:t>
            </a:r>
            <a:r>
              <a:rPr lang="en-US" dirty="0"/>
              <a:t>companies can start to conduct many other aspects of an assessment themselves by doing things like getting the project going, scoping the assessment and integrating natural capital considerations into internal processes.</a:t>
            </a:r>
          </a:p>
          <a:p>
            <a:r>
              <a:rPr lang="en-US" b="1" dirty="0"/>
              <a:t>How can we secure the resources? </a:t>
            </a:r>
            <a:r>
              <a:rPr lang="en-US" dirty="0"/>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 One way to facilitate engagement internally can be to show that </a:t>
            </a:r>
            <a:r>
              <a:rPr lang="en-US" i="1" dirty="0"/>
              <a:t>"many companies are already doing natural capital assessments; they're just using different terminology and steps. </a:t>
            </a:r>
            <a:endParaRPr lang="en-US" dirty="0"/>
          </a:p>
          <a:p>
            <a:endParaRPr lang="en-US" dirty="0"/>
          </a:p>
          <a:p>
            <a:pPr marL="171450" indent="-171450">
              <a:buFont typeface="Wingdings" panose="05000000000000000000" pitchFamily="2" charset="2"/>
              <a:buChar char="à"/>
            </a:pPr>
            <a:r>
              <a:rPr lang="en-US" b="1" dirty="0"/>
              <a:t>The bottom line is that although carrying out a natural capital assessment is technical, it's also achievable.</a:t>
            </a:r>
            <a:r>
              <a:rPr lang="en-US" dirty="0"/>
              <a:t> Not every assessment has to be a huge undertaking, so companies should start off with a scope that makes most sense to their situation. The Protocol will help you do this.</a:t>
            </a:r>
          </a:p>
          <a:p>
            <a:pPr marL="171450" indent="-171450">
              <a:buFont typeface="Wingdings" panose="05000000000000000000" pitchFamily="2" charset="2"/>
              <a:buChar char="à"/>
            </a:pPr>
            <a:endParaRPr lang="en-US" dirty="0"/>
          </a:p>
          <a:p>
            <a:pPr marL="171450" indent="-171450">
              <a:buFont typeface="Wingdings" panose="05000000000000000000" pitchFamily="2" charset="2"/>
              <a:buChar char="à"/>
            </a:pPr>
            <a:r>
              <a:rPr lang="en-US" dirty="0"/>
              <a:t>Also to keep in mind:</a:t>
            </a:r>
          </a:p>
          <a:p>
            <a:pPr marL="0" indent="0">
              <a:buFont typeface="Wingdings" panose="05000000000000000000" pitchFamily="2" charset="2"/>
              <a:buNone/>
            </a:pPr>
            <a:endParaRPr lang="en-US" dirty="0"/>
          </a:p>
          <a:p>
            <a:pPr marL="457200" indent="-457200">
              <a:buFont typeface="+mj-lt"/>
              <a:buAutoNum type="arabicPeriod"/>
            </a:pPr>
            <a:r>
              <a:rPr lang="en-US" b="1" dirty="0"/>
              <a:t>How will assessments</a:t>
            </a:r>
            <a:r>
              <a:rPr lang="en-GB" b="1" dirty="0">
                <a:solidFill>
                  <a:schemeClr val="tx1"/>
                </a:solidFill>
                <a:latin typeface="Arial" panose="020B0604020202020204" pitchFamily="34" charset="0"/>
                <a:cs typeface="Arial" panose="020B0604020202020204" pitchFamily="34" charset="0"/>
              </a:rPr>
              <a:t> </a:t>
            </a:r>
            <a:r>
              <a:rPr lang="en-GB" b="1" dirty="0"/>
              <a:t>help your company and who is asking for this information, e.g. customers, investors?</a:t>
            </a:r>
          </a:p>
          <a:p>
            <a:pPr marL="971550" lvl="1" indent="-514350">
              <a:buFont typeface="+mj-lt"/>
              <a:buAutoNum type="romanLcPeriod"/>
            </a:pPr>
            <a:r>
              <a:rPr lang="en-GB" dirty="0"/>
              <a:t>Decision-making</a:t>
            </a:r>
          </a:p>
          <a:p>
            <a:pPr marL="971550" lvl="1" indent="-514350">
              <a:buFont typeface="+mj-lt"/>
              <a:buAutoNum type="romanLcPeriod"/>
            </a:pPr>
            <a:r>
              <a:rPr lang="en-GB" dirty="0"/>
              <a:t>External reporting</a:t>
            </a:r>
          </a:p>
          <a:p>
            <a:pPr marL="971550" lvl="1" indent="-514350">
              <a:buFont typeface="+mj-lt"/>
              <a:buAutoNum type="romanLcPeriod"/>
            </a:pPr>
            <a:r>
              <a:rPr lang="en-GB" dirty="0"/>
              <a:t>Stakeholder engagement</a:t>
            </a:r>
          </a:p>
          <a:p>
            <a:pPr marL="971550" lvl="1" indent="-514350">
              <a:buFont typeface="+mj-lt"/>
              <a:buAutoNum type="romanLcPeriod"/>
            </a:pPr>
            <a:endParaRPr lang="en-GB" dirty="0"/>
          </a:p>
          <a:p>
            <a:pPr marL="457200" indent="-457200">
              <a:buFont typeface="+mj-lt"/>
              <a:buAutoNum type="arabicPeriod"/>
            </a:pPr>
            <a:r>
              <a:rPr lang="en-GB" b="1" dirty="0"/>
              <a:t>What kind of information would help?</a:t>
            </a:r>
          </a:p>
          <a:p>
            <a:pPr marL="971550" lvl="1" indent="-514350">
              <a:buFont typeface="+mj-lt"/>
              <a:buAutoNum type="romanLcPeriod"/>
            </a:pPr>
            <a:r>
              <a:rPr lang="en-GB" sz="2500" dirty="0"/>
              <a:t>How good does the information have to be, e.g. financial grade?</a:t>
            </a:r>
          </a:p>
          <a:p>
            <a:pPr marL="971550" lvl="1" indent="-514350">
              <a:buFont typeface="+mj-lt"/>
              <a:buAutoNum type="romanLcPeriod"/>
            </a:pPr>
            <a:r>
              <a:rPr lang="en-GB" sz="2500" dirty="0"/>
              <a:t>Comparable? </a:t>
            </a:r>
          </a:p>
          <a:p>
            <a:pPr marL="971550" lvl="1" indent="-514350">
              <a:buFont typeface="+mj-lt"/>
              <a:buAutoNum type="romanLcPeriod"/>
            </a:pPr>
            <a:r>
              <a:rPr lang="en-GB" sz="2500" dirty="0"/>
              <a:t>Monetary (and what does it mean?)</a:t>
            </a:r>
          </a:p>
          <a:p>
            <a:pPr marL="457200" lvl="1" indent="0">
              <a:buNone/>
            </a:pPr>
            <a:endParaRPr lang="en-GB" dirty="0"/>
          </a:p>
          <a:p>
            <a:pPr marL="457200" indent="-457200">
              <a:buFont typeface="+mj-lt"/>
              <a:buAutoNum type="arabicPeriod"/>
            </a:pPr>
            <a:r>
              <a:rPr lang="en-GB" b="1" dirty="0"/>
              <a:t>How much of a leader does your company want to be in this space?</a:t>
            </a:r>
          </a:p>
          <a:p>
            <a:pPr marL="971550" lvl="1" indent="-514350">
              <a:buFont typeface="+mj-lt"/>
              <a:buAutoNum type="romanLcPeriod"/>
            </a:pPr>
            <a:r>
              <a:rPr lang="en-GB" sz="2500" dirty="0"/>
              <a:t>Share to help converge on what is practical, e.g. case studies, learnings</a:t>
            </a:r>
          </a:p>
          <a:p>
            <a:pPr marL="971550" lvl="1" indent="-514350">
              <a:buFont typeface="+mj-lt"/>
              <a:buAutoNum type="romanLcPeriod"/>
            </a:pPr>
            <a:r>
              <a:rPr lang="en-GB" sz="2500" dirty="0"/>
              <a:t>Explicitly connect your approach with generally-accepted frameworks like Natural Capital and Social &amp; Human Capital Protocols.</a:t>
            </a:r>
          </a:p>
          <a:p>
            <a:pPr marL="971550" lvl="1" indent="-514350">
              <a:buFont typeface="+mj-lt"/>
              <a:buAutoNum type="romanLcPeriod"/>
            </a:pPr>
            <a:r>
              <a:rPr lang="en-GB" sz="2500" dirty="0"/>
              <a:t>Influence WBCSD’s RV Board, raise awareness around monetary valuation</a:t>
            </a:r>
          </a:p>
          <a:p>
            <a:pPr marL="0" indent="0">
              <a:buFont typeface="Wingdings" panose="05000000000000000000" pitchFamily="2" charset="2"/>
              <a:buNone/>
            </a:pP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14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0705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7DBAF288-DB09-4B38-A774-AED1A4768F10}" type="slidenum">
              <a:rPr lang="en-GB" smtClean="0"/>
              <a:t>107</a:t>
            </a:fld>
            <a:endParaRPr lang="en-GB"/>
          </a:p>
        </p:txBody>
      </p:sp>
    </p:spTree>
    <p:extLst>
      <p:ext uri="{BB962C8B-B14F-4D97-AF65-F5344CB8AC3E}">
        <p14:creationId xmlns:p14="http://schemas.microsoft.com/office/powerpoint/2010/main" val="1854148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to explain the steps to undertaking a 1st natural capital assessment using the diagram on the slide. Presenter to explain that defining the objective can be quite difficult. </a:t>
            </a:r>
          </a:p>
        </p:txBody>
      </p:sp>
      <p:sp>
        <p:nvSpPr>
          <p:cNvPr id="4" name="Slide Number Placeholder 3"/>
          <p:cNvSpPr>
            <a:spLocks noGrp="1"/>
          </p:cNvSpPr>
          <p:nvPr>
            <p:ph type="sldNum" sz="quarter" idx="5"/>
          </p:nvPr>
        </p:nvSpPr>
        <p:spPr/>
        <p:txBody>
          <a:bodyPr/>
          <a:lstStyle/>
          <a:p>
            <a:fld id="{3D8C6B78-E725-420E-9A4E-2F78CBAA16FC}" type="slidenum">
              <a:rPr lang="en-US" smtClean="0"/>
              <a:t>108</a:t>
            </a:fld>
            <a:endParaRPr lang="en-US"/>
          </a:p>
        </p:txBody>
      </p:sp>
    </p:spTree>
    <p:extLst>
      <p:ext uri="{BB962C8B-B14F-4D97-AF65-F5344CB8AC3E}">
        <p14:creationId xmlns:p14="http://schemas.microsoft.com/office/powerpoint/2010/main" val="27735993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109</a:t>
            </a:fld>
            <a:endParaRPr lang="en-GB"/>
          </a:p>
        </p:txBody>
      </p:sp>
    </p:spTree>
    <p:extLst>
      <p:ext uri="{BB962C8B-B14F-4D97-AF65-F5344CB8AC3E}">
        <p14:creationId xmlns:p14="http://schemas.microsoft.com/office/powerpoint/2010/main" val="383944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endParaRPr lang="en-GB" b="1">
              <a:cs typeface="Calibri"/>
            </a:endParaRPr>
          </a:p>
        </p:txBody>
      </p:sp>
      <p:sp>
        <p:nvSpPr>
          <p:cNvPr id="4" name="Slide Number Placeholder 3"/>
          <p:cNvSpPr>
            <a:spLocks noGrp="1"/>
          </p:cNvSpPr>
          <p:nvPr>
            <p:ph type="sldNum" sz="quarter" idx="5"/>
          </p:nvPr>
        </p:nvSpPr>
        <p:spPr/>
        <p:txBody>
          <a:bodyPr/>
          <a:lstStyle/>
          <a:p>
            <a:fld id="{3D8C6B78-E725-420E-9A4E-2F78CBAA16FC}" type="slidenum">
              <a:rPr lang="en-US" smtClean="0"/>
              <a:t>11</a:t>
            </a:fld>
            <a:endParaRPr lang="en-US"/>
          </a:p>
        </p:txBody>
      </p:sp>
    </p:spTree>
    <p:extLst>
      <p:ext uri="{BB962C8B-B14F-4D97-AF65-F5344CB8AC3E}">
        <p14:creationId xmlns:p14="http://schemas.microsoft.com/office/powerpoint/2010/main" val="622206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9343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b="1"/>
          </a:p>
        </p:txBody>
      </p:sp>
      <p:sp>
        <p:nvSpPr>
          <p:cNvPr id="4" name="Slide Number Placeholder 3"/>
          <p:cNvSpPr>
            <a:spLocks noGrp="1"/>
          </p:cNvSpPr>
          <p:nvPr>
            <p:ph type="sldNum" sz="quarter" idx="5"/>
          </p:nvPr>
        </p:nvSpPr>
        <p:spPr/>
        <p:txBody>
          <a:bodyPr/>
          <a:lstStyle/>
          <a:p>
            <a:fld id="{8BA301F5-20D8-456B-8F82-D08BC0ADD896}" type="slidenum">
              <a:rPr lang="en-CH" smtClean="0"/>
              <a:t>111</a:t>
            </a:fld>
            <a:endParaRPr lang="en-CH"/>
          </a:p>
        </p:txBody>
      </p:sp>
    </p:spTree>
    <p:extLst>
      <p:ext uri="{BB962C8B-B14F-4D97-AF65-F5344CB8AC3E}">
        <p14:creationId xmlns:p14="http://schemas.microsoft.com/office/powerpoint/2010/main" val="9922125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112</a:t>
            </a:fld>
            <a:endParaRPr lang="en-GB"/>
          </a:p>
        </p:txBody>
      </p:sp>
    </p:spTree>
    <p:extLst>
      <p:ext uri="{BB962C8B-B14F-4D97-AF65-F5344CB8AC3E}">
        <p14:creationId xmlns:p14="http://schemas.microsoft.com/office/powerpoint/2010/main" val="24424478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mj-lt"/>
              <a:buAutoNum type="arabicPeriod"/>
            </a:pPr>
            <a:r>
              <a:rPr lang="en-US" sz="1200" b="1"/>
              <a:t>Business impacts and depends on nature </a:t>
            </a:r>
            <a:r>
              <a:rPr lang="en-US" sz="1200"/>
              <a:t>– the NCP provides the framework to identify and assess impacts and dependencies,</a:t>
            </a:r>
          </a:p>
          <a:p>
            <a:pPr marL="457200" indent="-457200">
              <a:lnSpc>
                <a:spcPct val="100000"/>
              </a:lnSpc>
              <a:buFont typeface="+mj-lt"/>
              <a:buAutoNum type="arabicPeriod"/>
            </a:pPr>
            <a:r>
              <a:rPr lang="en-US" sz="1200"/>
              <a:t>Understanding, measuring and valuing natural capital (i.e. taking into account) will help business </a:t>
            </a:r>
            <a:r>
              <a:rPr lang="en-US" sz="1200" b="1"/>
              <a:t>make better decisions</a:t>
            </a:r>
            <a:r>
              <a:rPr lang="en-US" sz="1200"/>
              <a:t>, </a:t>
            </a:r>
          </a:p>
          <a:p>
            <a:pPr marL="457200" indent="-457200">
              <a:lnSpc>
                <a:spcPct val="100000"/>
              </a:lnSpc>
              <a:buFont typeface="+mj-lt"/>
              <a:buAutoNum type="arabicPeriod"/>
            </a:pPr>
            <a:r>
              <a:rPr lang="en-US" sz="1200" b="1"/>
              <a:t>There are many existing tools &amp; resources</a:t>
            </a:r>
            <a:r>
              <a:rPr lang="en-US" sz="1200"/>
              <a:t> to measure and value impacts and dependencies. The one you chose </a:t>
            </a:r>
            <a:r>
              <a:rPr lang="en-GB" sz="1200"/>
              <a:t>depends on the information you are aiming to get or the decision you are trying to inform,</a:t>
            </a:r>
          </a:p>
          <a:p>
            <a:pPr marL="457200" indent="-457200">
              <a:lnSpc>
                <a:spcPct val="100000"/>
              </a:lnSpc>
              <a:buFont typeface="+mj-lt"/>
              <a:buAutoNum type="arabicPeriod"/>
            </a:pPr>
            <a:r>
              <a:rPr lang="en-US" sz="1200" b="1"/>
              <a:t>Companies can start to conduct an assessment themselves </a:t>
            </a:r>
            <a:r>
              <a:rPr lang="en-US" sz="1200"/>
              <a:t>by getting the project going, scoping the assessment and integrating natural capital considerations into internal processes,</a:t>
            </a:r>
          </a:p>
          <a:p>
            <a:pPr marL="457200" indent="-457200">
              <a:lnSpc>
                <a:spcPct val="100000"/>
              </a:lnSpc>
              <a:buFont typeface="+mj-lt"/>
              <a:buAutoNum type="arabicPeriod"/>
            </a:pPr>
            <a:r>
              <a:rPr lang="en-US" sz="1200"/>
              <a:t>For natural capital to become strategically important, </a:t>
            </a:r>
            <a:r>
              <a:rPr lang="en-US" sz="1200" b="1"/>
              <a:t>buy-in must extend beyond the sustainability team.</a:t>
            </a:r>
          </a:p>
          <a:p>
            <a:endParaRPr lang="en-US" b="1"/>
          </a:p>
          <a:p>
            <a:r>
              <a:rPr lang="en-US" b="0" i="1"/>
              <a:t>ADDITIONAL BACKGROUND INFORMATION</a:t>
            </a:r>
          </a:p>
          <a:p>
            <a:r>
              <a:rPr lang="en-US" b="1"/>
              <a:t>How much will an assessment cost?</a:t>
            </a:r>
          </a:p>
          <a:p>
            <a:r>
              <a:rPr lang="en-US" sz="1200" b="0" i="0" kern="1200">
                <a:solidFill>
                  <a:schemeClr val="tx1"/>
                </a:solidFill>
                <a:effectLst/>
                <a:latin typeface="+mn-lt"/>
                <a:ea typeface="+mn-ea"/>
                <a:cs typeface="+mn-cs"/>
              </a:rPr>
              <a:t>Some of the Protocol pilot testers - like our members </a:t>
            </a:r>
            <a:r>
              <a:rPr lang="en-US" sz="1200" b="0" i="0" u="sng" kern="1200">
                <a:solidFill>
                  <a:schemeClr val="tx1"/>
                </a:solidFill>
                <a:effectLst/>
                <a:latin typeface="+mn-lt"/>
                <a:ea typeface="+mn-ea"/>
                <a:cs typeface="+mn-cs"/>
                <a:hlinkClick r:id="rId3"/>
              </a:rPr>
              <a:t>Nestlé</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4"/>
              </a:rPr>
              <a:t>Roche</a:t>
            </a:r>
            <a:r>
              <a:rPr lang="en-US" sz="1200" b="0" i="0" kern="1200">
                <a:solidFill>
                  <a:schemeClr val="tx1"/>
                </a:solidFill>
                <a:effectLst/>
                <a:latin typeface="+mn-lt"/>
                <a:ea typeface="+mn-ea"/>
                <a:cs typeface="+mn-cs"/>
              </a:rPr>
              <a:t> - estimated they spent about USD $50,000 on consulting services for their assessments over a six-month period. Some companies spend less, others spend more.</a:t>
            </a:r>
          </a:p>
          <a:p>
            <a:r>
              <a:rPr lang="en-US" sz="1200" b="0" i="0" u="sng" kern="1200">
                <a:solidFill>
                  <a:schemeClr val="tx1"/>
                </a:solidFill>
                <a:effectLst/>
                <a:latin typeface="+mn-lt"/>
                <a:ea typeface="+mn-ea"/>
                <a:cs typeface="+mn-cs"/>
                <a:hlinkClick r:id="rId5"/>
              </a:rPr>
              <a:t>Dow</a:t>
            </a:r>
            <a:r>
              <a:rPr lang="en-US" sz="1200" b="0" i="0" kern="1200">
                <a:solidFill>
                  <a:schemeClr val="tx1"/>
                </a:solidFill>
                <a:effectLst/>
                <a:latin typeface="+mn-lt"/>
                <a:ea typeface="+mn-ea"/>
                <a:cs typeface="+mn-cs"/>
              </a:rPr>
              <a:t>, </a:t>
            </a:r>
            <a:r>
              <a:rPr lang="en-US" sz="1200" b="0" i="0" u="sng" kern="1200" err="1">
                <a:solidFill>
                  <a:schemeClr val="tx1"/>
                </a:solidFill>
                <a:effectLst/>
                <a:latin typeface="+mn-lt"/>
                <a:ea typeface="+mn-ea"/>
                <a:cs typeface="+mn-cs"/>
                <a:hlinkClick r:id="rId6"/>
              </a:rPr>
              <a:t>Kering</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7"/>
              </a:rPr>
              <a:t>Natura</a:t>
            </a:r>
            <a:r>
              <a:rPr lang="en-US" sz="1200" b="0" i="0" kern="1200">
                <a:solidFill>
                  <a:schemeClr val="tx1"/>
                </a:solidFill>
                <a:effectLst/>
                <a:latin typeface="+mn-lt"/>
                <a:ea typeface="+mn-ea"/>
                <a:cs typeface="+mn-cs"/>
              </a:rPr>
              <a:t> have invested significantly more over a longer term, for in-depth assessments that contribute to their multi-year strategic ambitions</a:t>
            </a:r>
          </a:p>
          <a:p>
            <a:r>
              <a:rPr lang="en-US" sz="1200" b="0" i="0" kern="1200">
                <a:solidFill>
                  <a:schemeClr val="tx1"/>
                </a:solidFill>
                <a:effectLst/>
                <a:latin typeface="+mn-lt"/>
                <a:ea typeface="+mn-ea"/>
                <a:cs typeface="+mn-cs"/>
              </a:rPr>
              <a:t>The Protocol can help companies navigate these kinds of situations by making sure the services required align with the assessment's objective.</a:t>
            </a:r>
            <a:endParaRPr lang="en-CH"/>
          </a:p>
          <a:p>
            <a:endParaRPr lang="en-US"/>
          </a:p>
          <a:p>
            <a:r>
              <a:rPr lang="en-US" b="1"/>
              <a:t>Skills &amp; data needed:</a:t>
            </a:r>
          </a:p>
          <a:p>
            <a:r>
              <a:rPr lang="en-US" sz="1200" b="0" i="0" kern="1200">
                <a:solidFill>
                  <a:schemeClr val="tx1"/>
                </a:solidFill>
                <a:effectLst/>
                <a:latin typeface="+mn-lt"/>
                <a:ea typeface="+mn-ea"/>
                <a:cs typeface="+mn-cs"/>
              </a:rPr>
              <a:t>It's usually much more efficient to build on existing data that's readily available in-house, and the Protocol provides guidance on gathering and using that data too.</a:t>
            </a:r>
          </a:p>
          <a:p>
            <a:r>
              <a:rPr lang="en-US" sz="1200" b="0" i="0" kern="1200">
                <a:solidFill>
                  <a:schemeClr val="tx1"/>
                </a:solidFill>
                <a:effectLst/>
                <a:latin typeface="+mn-lt"/>
                <a:ea typeface="+mn-ea"/>
                <a:cs typeface="+mn-cs"/>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p>
          <a:p>
            <a:endParaRPr lang="en-US"/>
          </a:p>
          <a:p>
            <a:r>
              <a:rPr lang="en-US" b="1"/>
              <a:t>Internal buy-in:</a:t>
            </a:r>
          </a:p>
          <a:p>
            <a:r>
              <a:rPr lang="en-US" sz="1200" b="0" i="0" kern="1200">
                <a:solidFill>
                  <a:schemeClr val="tx1"/>
                </a:solidFill>
                <a:effectLst/>
                <a:latin typeface="+mn-lt"/>
                <a:ea typeface="+mn-ea"/>
                <a:cs typeface="+mn-cs"/>
              </a:rPr>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a:t>
            </a:r>
          </a:p>
          <a:p>
            <a:r>
              <a:rPr lang="en-US" sz="1200" b="0" i="0" kern="1200">
                <a:solidFill>
                  <a:schemeClr val="tx1"/>
                </a:solidFill>
                <a:effectLst/>
                <a:latin typeface="+mn-lt"/>
                <a:ea typeface="+mn-ea"/>
                <a:cs typeface="+mn-cs"/>
              </a:rPr>
              <a:t>One way to facilitate engagement internally can be to show that "many companies are already doing natural capital assessments; they're just using different terminology and steps. </a:t>
            </a:r>
          </a:p>
          <a:p>
            <a:r>
              <a:rPr lang="en-US" sz="1200" b="0" i="0" kern="1200">
                <a:solidFill>
                  <a:schemeClr val="tx1"/>
                </a:solidFill>
                <a:effectLst/>
                <a:latin typeface="+mn-lt"/>
                <a:ea typeface="+mn-ea"/>
                <a:cs typeface="+mn-cs"/>
              </a:rPr>
              <a:t>To support this engagement, it is important to look beyond those benefits that can be valued through the natural capital assessment itself, and acknowledge how a natural capital approach can motivate organizational change in support of broader business goals." This means that there will be more leadership from the top to better measure, value and then integrate natural capital into business.</a:t>
            </a:r>
          </a:p>
          <a:p>
            <a:endParaRPr lang="en-US" sz="1200" b="0" i="0" kern="1200">
              <a:solidFill>
                <a:schemeClr val="tx1"/>
              </a:solidFill>
              <a:effectLst/>
              <a:latin typeface="+mn-lt"/>
              <a:ea typeface="+mn-ea"/>
              <a:cs typeface="+mn-cs"/>
            </a:endParaRPr>
          </a:p>
          <a:p>
            <a:r>
              <a:rPr lang="en-US" sz="1200" b="1" i="0" u="sng" kern="1200">
                <a:solidFill>
                  <a:schemeClr val="tx1"/>
                </a:solidFill>
                <a:effectLst/>
                <a:latin typeface="+mn-lt"/>
                <a:ea typeface="+mn-ea"/>
                <a:cs typeface="+mn-cs"/>
              </a:rPr>
              <a:t>The bottom line is</a:t>
            </a:r>
            <a:r>
              <a:rPr lang="en-US" sz="1200" b="0" i="0" kern="1200">
                <a:solidFill>
                  <a:schemeClr val="tx1"/>
                </a:solidFill>
                <a:effectLst/>
                <a:latin typeface="+mn-lt"/>
                <a:ea typeface="+mn-ea"/>
                <a:cs typeface="+mn-cs"/>
              </a:rPr>
              <a:t> that although carrying out a natural capital assessment is technical, it's also achievable. Not every assessment has to be a huge undertaking, so companies should start off with a scope that makes most sense to their situation. The Protocol will help you do this.</a:t>
            </a:r>
          </a:p>
          <a:p>
            <a:r>
              <a:rPr lang="en-US" sz="1200" b="0" i="0" kern="1200">
                <a:solidFill>
                  <a:schemeClr val="tx1"/>
                </a:solidFill>
                <a:effectLst/>
                <a:latin typeface="+mn-lt"/>
                <a:ea typeface="+mn-ea"/>
                <a:cs typeface="+mn-cs"/>
              </a:rPr>
              <a:t>Finally, we must make sure the information obtained from the assessment is included in core business decision-making. This will ensure you have the best possible impact on your business, and on the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697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00000"/>
              </a:lnSpc>
              <a:buNone/>
            </a:pPr>
            <a:r>
              <a:rPr lang="en-US" dirty="0"/>
              <a:t>Through </a:t>
            </a:r>
            <a:r>
              <a:rPr lang="en-US" dirty="0" err="1"/>
              <a:t>Mentimeter</a:t>
            </a:r>
            <a:r>
              <a:rPr lang="en-US" dirty="0"/>
              <a:t>, we will ask you to share:</a:t>
            </a:r>
          </a:p>
          <a:p>
            <a:pPr marL="0" indent="0">
              <a:lnSpc>
                <a:spcPct val="100000"/>
              </a:lnSpc>
              <a:buNone/>
            </a:pPr>
            <a:endParaRPr lang="en-GB" sz="100" dirty="0"/>
          </a:p>
          <a:p>
            <a:pPr>
              <a:lnSpc>
                <a:spcPct val="100000"/>
              </a:lnSpc>
            </a:pPr>
            <a:r>
              <a:rPr lang="en-US" b="1" dirty="0"/>
              <a:t>2</a:t>
            </a:r>
            <a:r>
              <a:rPr lang="en-US" dirty="0"/>
              <a:t> </a:t>
            </a:r>
            <a:r>
              <a:rPr lang="en-US" b="1" dirty="0"/>
              <a:t>key learnings </a:t>
            </a:r>
            <a:r>
              <a:rPr lang="en-US" dirty="0"/>
              <a:t>that were most useful to you today,</a:t>
            </a:r>
          </a:p>
          <a:p>
            <a:pPr marL="0" indent="0">
              <a:lnSpc>
                <a:spcPct val="100000"/>
              </a:lnSpc>
              <a:buNone/>
            </a:pPr>
            <a:endParaRPr lang="en-US" sz="300" dirty="0"/>
          </a:p>
          <a:p>
            <a:pPr>
              <a:lnSpc>
                <a:spcPct val="100000"/>
              </a:lnSpc>
            </a:pPr>
            <a:r>
              <a:rPr lang="en-GB" b="1" dirty="0"/>
              <a:t>1</a:t>
            </a:r>
            <a:r>
              <a:rPr lang="en-GB" dirty="0"/>
              <a:t> </a:t>
            </a:r>
            <a:r>
              <a:rPr lang="en-GB" b="1" dirty="0"/>
              <a:t>concrete next step / activity </a:t>
            </a:r>
            <a:r>
              <a:rPr lang="en-GB" dirty="0"/>
              <a:t>you could take to move your company forward in the natural capital journey? </a:t>
            </a:r>
            <a:endParaRPr lang="en-US" dirty="0"/>
          </a:p>
          <a:p>
            <a:endParaRPr lang="nl-NL"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114</a:t>
            </a:fld>
            <a:endParaRPr lang="en-GB"/>
          </a:p>
        </p:txBody>
      </p:sp>
    </p:spTree>
    <p:extLst>
      <p:ext uri="{BB962C8B-B14F-4D97-AF65-F5344CB8AC3E}">
        <p14:creationId xmlns:p14="http://schemas.microsoft.com/office/powerpoint/2010/main" val="995135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115</a:t>
            </a:fld>
            <a:endParaRPr lang="en-GB"/>
          </a:p>
        </p:txBody>
      </p:sp>
    </p:spTree>
    <p:extLst>
      <p:ext uri="{BB962C8B-B14F-4D97-AF65-F5344CB8AC3E}">
        <p14:creationId xmlns:p14="http://schemas.microsoft.com/office/powerpoint/2010/main" val="49603937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116</a:t>
            </a:fld>
            <a:endParaRPr lang="en-GB"/>
          </a:p>
        </p:txBody>
      </p:sp>
    </p:spTree>
    <p:extLst>
      <p:ext uri="{BB962C8B-B14F-4D97-AF65-F5344CB8AC3E}">
        <p14:creationId xmlns:p14="http://schemas.microsoft.com/office/powerpoint/2010/main" val="31136483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117</a:t>
            </a:fld>
            <a:endParaRPr lang="en-GB"/>
          </a:p>
        </p:txBody>
      </p:sp>
    </p:spTree>
    <p:extLst>
      <p:ext uri="{BB962C8B-B14F-4D97-AF65-F5344CB8AC3E}">
        <p14:creationId xmlns:p14="http://schemas.microsoft.com/office/powerpoint/2010/main" val="20698270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marL="457128" lvl="1" indent="0">
              <a:buFont typeface="Arial" panose="020B0604020202020204" pitchFamily="34" charset="0"/>
              <a:buNone/>
            </a:pPr>
            <a:r>
              <a:rPr lang="en-GB" u="none" dirty="0">
                <a:solidFill>
                  <a:srgbClr val="FF0000"/>
                </a:solidFill>
              </a:rPr>
              <a:t>Module 1 focused on understanding natural capital and the relations with decision-making &amp; risk management. </a:t>
            </a:r>
          </a:p>
          <a:p>
            <a:pPr marL="457128" lvl="1" indent="0">
              <a:buFont typeface="Arial" panose="020B0604020202020204" pitchFamily="34" charset="0"/>
              <a:buNone/>
            </a:pPr>
            <a:endParaRPr lang="en-GB" u="none" dirty="0">
              <a:solidFill>
                <a:srgbClr val="FF0000"/>
              </a:solidFill>
            </a:endParaRPr>
          </a:p>
          <a:p>
            <a:pPr marL="457128" lvl="1" indent="0">
              <a:buFont typeface="Arial" panose="020B0604020202020204" pitchFamily="34" charset="0"/>
              <a:buNone/>
            </a:pPr>
            <a:r>
              <a:rPr lang="en-GB" u="none" dirty="0">
                <a:solidFill>
                  <a:srgbClr val="FF0000"/>
                </a:solidFill>
              </a:rPr>
              <a:t>Module 2 will focus on acquiring the resources &amp; understanding needed to scope a first natural capital assessment. An introduction to valuation techniques is also included in this training. </a:t>
            </a:r>
          </a:p>
        </p:txBody>
      </p:sp>
      <p:sp>
        <p:nvSpPr>
          <p:cNvPr id="4" name="Slide Number Placeholder 3"/>
          <p:cNvSpPr>
            <a:spLocks noGrp="1"/>
          </p:cNvSpPr>
          <p:nvPr>
            <p:ph type="sldNum" sz="quarter" idx="5"/>
          </p:nvPr>
        </p:nvSpPr>
        <p:spPr/>
        <p:txBody>
          <a:bodyPr/>
          <a:lstStyle/>
          <a:p>
            <a:fld id="{3D8C6B78-E725-420E-9A4E-2F78CBAA16FC}" type="slidenum">
              <a:rPr lang="en-US" smtClean="0"/>
              <a:t>118</a:t>
            </a:fld>
            <a:endParaRPr lang="en-US"/>
          </a:p>
        </p:txBody>
      </p:sp>
    </p:spTree>
    <p:extLst>
      <p:ext uri="{BB962C8B-B14F-4D97-AF65-F5344CB8AC3E}">
        <p14:creationId xmlns:p14="http://schemas.microsoft.com/office/powerpoint/2010/main" val="16288279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52996">
              <a:defRPr/>
            </a:pPr>
            <a:r>
              <a:rPr lang="en-US" sz="2300"/>
              <a:t>The Natural Capital Coalition has recently launched a set of training videos that will guide you in an interactive way </a:t>
            </a:r>
            <a:r>
              <a:rPr lang="en-CH" sz="2300"/>
              <a:t>through a light natural capital assessment to explore just how much can be achieved with limited resources.</a:t>
            </a:r>
            <a:r>
              <a:rPr lang="en-US" sz="2300"/>
              <a:t> Interested to learn more? Check out these videos </a:t>
            </a:r>
            <a:r>
              <a:rPr lang="en-US" sz="2300" u="sng">
                <a:hlinkClick r:id="rId3"/>
              </a:rPr>
              <a:t>here</a:t>
            </a:r>
            <a:r>
              <a:rPr lang="en-US" sz="2300"/>
              <a:t>. </a:t>
            </a:r>
            <a:endParaRPr lang="en-CH" sz="2300"/>
          </a:p>
          <a:p>
            <a:endParaRPr lang="en-GB"/>
          </a:p>
        </p:txBody>
      </p:sp>
      <p:sp>
        <p:nvSpPr>
          <p:cNvPr id="4" name="Slide Number Placeholder 3"/>
          <p:cNvSpPr>
            <a:spLocks noGrp="1"/>
          </p:cNvSpPr>
          <p:nvPr>
            <p:ph type="sldNum" sz="quarter" idx="5"/>
          </p:nvPr>
        </p:nvSpPr>
        <p:spPr/>
        <p:txBody>
          <a:bodyPr/>
          <a:lstStyle/>
          <a:p>
            <a:pPr defTabSz="1752996">
              <a:defRPr/>
            </a:pPr>
            <a:fld id="{7DBAF288-DB09-4B38-A774-AED1A4768F10}" type="slidenum">
              <a:rPr lang="en-GB">
                <a:solidFill>
                  <a:prstClr val="black"/>
                </a:solidFill>
                <a:latin typeface="Calibri" panose="020F0502020204030204"/>
              </a:rPr>
              <a:pPr defTabSz="1752996">
                <a:defRPr/>
              </a:pPr>
              <a:t>119</a:t>
            </a:fld>
            <a:endParaRPr lang="en-GB">
              <a:solidFill>
                <a:prstClr val="black"/>
              </a:solidFill>
              <a:latin typeface="Calibri" panose="020F0502020204030204"/>
            </a:endParaRPr>
          </a:p>
        </p:txBody>
      </p:sp>
    </p:spTree>
    <p:extLst>
      <p:ext uri="{BB962C8B-B14F-4D97-AF65-F5344CB8AC3E}">
        <p14:creationId xmlns:p14="http://schemas.microsoft.com/office/powerpoint/2010/main" val="1508263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12</a:t>
            </a:fld>
            <a:endParaRPr lang="en-CH"/>
          </a:p>
        </p:txBody>
      </p:sp>
    </p:spTree>
    <p:extLst>
      <p:ext uri="{BB962C8B-B14F-4D97-AF65-F5344CB8AC3E}">
        <p14:creationId xmlns:p14="http://schemas.microsoft.com/office/powerpoint/2010/main" val="35981958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120</a:t>
            </a:fld>
            <a:endParaRPr lang="en-GB"/>
          </a:p>
        </p:txBody>
      </p:sp>
    </p:spTree>
    <p:extLst>
      <p:ext uri="{BB962C8B-B14F-4D97-AF65-F5344CB8AC3E}">
        <p14:creationId xmlns:p14="http://schemas.microsoft.com/office/powerpoint/2010/main" val="188530905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WHAT ELSE would you need? What support would you need?</a:t>
            </a:r>
          </a:p>
          <a:p>
            <a:pPr lvl="1"/>
            <a:r>
              <a:rPr lang="en-US"/>
              <a:t>Sign-up for in-person day training, t-t-t</a:t>
            </a:r>
          </a:p>
          <a:p>
            <a:pPr lvl="1"/>
            <a:r>
              <a:rPr lang="en-US"/>
              <a:t>If want support, need to fill out survey (Google form survey)</a:t>
            </a:r>
          </a:p>
          <a:p>
            <a:pPr lvl="1"/>
            <a:r>
              <a:rPr lang="en-US"/>
              <a:t>Refining training further, keen to know how have used this training and catch-up via call (if don’t want to, let us know)</a:t>
            </a:r>
          </a:p>
          <a:p>
            <a:endParaRPr lang="en-CH"/>
          </a:p>
        </p:txBody>
      </p:sp>
      <p:sp>
        <p:nvSpPr>
          <p:cNvPr id="4" name="Slide Number Placeholder 3"/>
          <p:cNvSpPr>
            <a:spLocks noGrp="1"/>
          </p:cNvSpPr>
          <p:nvPr>
            <p:ph type="sldNum" sz="quarter" idx="5"/>
          </p:nvPr>
        </p:nvSpPr>
        <p:spPr/>
        <p:txBody>
          <a:bodyPr/>
          <a:lstStyle/>
          <a:p>
            <a:pPr defTabSz="1752996">
              <a:defRPr/>
            </a:pPr>
            <a:fld id="{8BA301F5-20D8-456B-8F82-D08BC0ADD896}" type="slidenum">
              <a:rPr lang="en-CH">
                <a:solidFill>
                  <a:prstClr val="black"/>
                </a:solidFill>
                <a:latin typeface="Calibri" panose="020F0502020204030204"/>
              </a:rPr>
              <a:pPr defTabSz="1752996">
                <a:defRPr/>
              </a:pPr>
              <a:t>121</a:t>
            </a:fld>
            <a:endParaRPr lang="en-CH">
              <a:solidFill>
                <a:prstClr val="black"/>
              </a:solidFill>
              <a:latin typeface="Calibri" panose="020F0502020204030204"/>
            </a:endParaRPr>
          </a:p>
        </p:txBody>
      </p:sp>
    </p:spTree>
    <p:extLst>
      <p:ext uri="{BB962C8B-B14F-4D97-AF65-F5344CB8AC3E}">
        <p14:creationId xmlns:p14="http://schemas.microsoft.com/office/powerpoint/2010/main" val="42851474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122</a:t>
            </a:fld>
            <a:endParaRPr lang="en-GB"/>
          </a:p>
        </p:txBody>
      </p:sp>
    </p:spTree>
    <p:extLst>
      <p:ext uri="{BB962C8B-B14F-4D97-AF65-F5344CB8AC3E}">
        <p14:creationId xmlns:p14="http://schemas.microsoft.com/office/powerpoint/2010/main" val="12350759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63C681CC-C11B-3645-8C41-4F5A9A85CA91}" type="slidenum">
              <a:rPr lang="en-US" smtClean="0"/>
              <a:t>123</a:t>
            </a:fld>
            <a:endParaRPr lang="en-US"/>
          </a:p>
        </p:txBody>
      </p:sp>
    </p:spTree>
    <p:extLst>
      <p:ext uri="{BB962C8B-B14F-4D97-AF65-F5344CB8AC3E}">
        <p14:creationId xmlns:p14="http://schemas.microsoft.com/office/powerpoint/2010/main" val="3711440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13</a:t>
            </a:fld>
            <a:endParaRPr lang="en-CH"/>
          </a:p>
        </p:txBody>
      </p:sp>
    </p:spTree>
    <p:extLst>
      <p:ext uri="{BB962C8B-B14F-4D97-AF65-F5344CB8AC3E}">
        <p14:creationId xmlns:p14="http://schemas.microsoft.com/office/powerpoint/2010/main" val="306553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3D8C6B78-E725-420E-9A4E-2F78CBAA16FC}" type="slidenum">
              <a:rPr lang="en-US" smtClean="0"/>
              <a:t>14</a:t>
            </a:fld>
            <a:endParaRPr lang="en-US"/>
          </a:p>
        </p:txBody>
      </p:sp>
    </p:spTree>
    <p:extLst>
      <p:ext uri="{BB962C8B-B14F-4D97-AF65-F5344CB8AC3E}">
        <p14:creationId xmlns:p14="http://schemas.microsoft.com/office/powerpoint/2010/main" val="316055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641253-FB2F-49D0-ADB9-2038AA856BCA}" type="slidenum">
              <a:rPr lang="en-CH" smtClean="0"/>
              <a:t>15</a:t>
            </a:fld>
            <a:endParaRPr lang="en-CH"/>
          </a:p>
        </p:txBody>
      </p:sp>
    </p:spTree>
    <p:extLst>
      <p:ext uri="{BB962C8B-B14F-4D97-AF65-F5344CB8AC3E}">
        <p14:creationId xmlns:p14="http://schemas.microsoft.com/office/powerpoint/2010/main" val="124444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16</a:t>
            </a:fld>
            <a:endParaRPr lang="en-GB"/>
          </a:p>
        </p:txBody>
      </p:sp>
    </p:spTree>
    <p:extLst>
      <p:ext uri="{BB962C8B-B14F-4D97-AF65-F5344CB8AC3E}">
        <p14:creationId xmlns:p14="http://schemas.microsoft.com/office/powerpoint/2010/main" val="107584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788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18</a:t>
            </a:fld>
            <a:endParaRPr lang="en-GB"/>
          </a:p>
        </p:txBody>
      </p:sp>
    </p:spTree>
    <p:extLst>
      <p:ext uri="{BB962C8B-B14F-4D97-AF65-F5344CB8AC3E}">
        <p14:creationId xmlns:p14="http://schemas.microsoft.com/office/powerpoint/2010/main" val="182053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marL="0" algn="l" defTabSz="914400" rtl="0" eaLnBrk="1" latinLnBrk="0" hangingPunct="1">
              <a:lnSpc>
                <a:spcPct val="110000"/>
              </a:lnSpc>
              <a:spcAft>
                <a:spcPts val="600"/>
              </a:spcAft>
            </a:pP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Natural Capital Coalition </a:t>
            </a:r>
            <a:r>
              <a:rPr lang="en-US" sz="1200" b="0" i="0" u="none" strike="noStrike" kern="1200" baseline="0" dirty="0">
                <a:solidFill>
                  <a:schemeClr val="tx1"/>
                </a:solidFill>
                <a:latin typeface="+mn-lt"/>
                <a:ea typeface="+mn-ea"/>
                <a:cs typeface="+mn-cs"/>
              </a:rPr>
              <a:t>is a collaborative space to harmonize approaches to natural capital.</a:t>
            </a:r>
          </a:p>
          <a:p>
            <a:pPr marL="0" algn="l" defTabSz="914400" rtl="0" eaLnBrk="1" latinLnBrk="0" hangingPunct="1">
              <a:lnSpc>
                <a:spcPct val="110000"/>
              </a:lnSpc>
              <a:spcAft>
                <a:spcPts val="600"/>
              </a:spcAft>
            </a:pPr>
            <a:r>
              <a:rPr lang="en-US" sz="1200" b="0" i="0" u="none" strike="noStrike" kern="1200" baseline="0" dirty="0">
                <a:solidFill>
                  <a:schemeClr val="tx1"/>
                </a:solidFill>
                <a:latin typeface="+mn-lt"/>
                <a:ea typeface="+mn-ea"/>
                <a:cs typeface="+mn-cs"/>
              </a:rPr>
              <a:t>The network represents over 300 organizations across all parts of society and around the world.</a:t>
            </a:r>
          </a:p>
          <a:p>
            <a:pPr defTabSz="736264">
              <a:lnSpc>
                <a:spcPct val="114000"/>
              </a:lnSpc>
              <a:buClr>
                <a:srgbClr val="FF6F49"/>
              </a:buClr>
            </a:pPr>
            <a:r>
              <a:rPr lang="en-GB"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Purpose: </a:t>
            </a: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To mainstream</a:t>
            </a: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the inclusion of natural capital in decision making, </a:t>
            </a: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harmonizing approaches and getting them to scale, quickly.</a:t>
            </a:r>
            <a:endParaRPr lang="en-GB" sz="1200" b="1"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t>
            </a:r>
            <a:r>
              <a:rPr lang="en-GB" sz="1200" b="1" i="0" u="none" strike="noStrike" kern="1200" baseline="0" dirty="0">
                <a:solidFill>
                  <a:schemeClr val="tx1"/>
                </a:solidFill>
                <a:latin typeface="+mn-lt"/>
                <a:ea typeface="+mn-ea"/>
                <a:cs typeface="+mn-cs"/>
              </a:rPr>
              <a:t>Protocol</a:t>
            </a:r>
            <a:r>
              <a:rPr lang="en-GB" sz="1200" b="0" i="0" u="none" strike="noStrike" kern="1200" baseline="0" dirty="0">
                <a:solidFill>
                  <a:schemeClr val="tx1"/>
                </a:solidFill>
                <a:latin typeface="+mn-lt"/>
                <a:ea typeface="+mn-ea"/>
                <a:cs typeface="+mn-cs"/>
              </a:rPr>
              <a:t> aims to </a:t>
            </a:r>
            <a:r>
              <a:rPr lang="en-GB" sz="1200" b="1" i="0" u="none" strike="noStrike" kern="1200" baseline="0" dirty="0">
                <a:solidFill>
                  <a:schemeClr val="tx1"/>
                </a:solidFill>
                <a:latin typeface="+mn-lt"/>
                <a:ea typeface="+mn-ea"/>
                <a:cs typeface="+mn-cs"/>
              </a:rPr>
              <a:t>support better decisions </a:t>
            </a:r>
            <a:r>
              <a:rPr lang="en-GB" sz="1200" b="0" i="0" u="none" strike="noStrike" kern="1200" baseline="0" dirty="0">
                <a:solidFill>
                  <a:schemeClr val="tx1"/>
                </a:solidFill>
                <a:latin typeface="+mn-lt"/>
                <a:ea typeface="+mn-ea"/>
                <a:cs typeface="+mn-cs"/>
              </a:rPr>
              <a:t>by taking into account how business interacts with natural capital in decision making. Until now, natural capital has for the most part and still is, being excluded from decisions. </a:t>
            </a:r>
          </a:p>
          <a:p>
            <a:r>
              <a:rPr lang="en-GB" sz="1200" b="0" i="0" u="none" strike="noStrike" kern="1200" baseline="0" dirty="0">
                <a:solidFill>
                  <a:schemeClr val="tx1"/>
                </a:solidFill>
                <a:latin typeface="+mn-lt"/>
                <a:ea typeface="+mn-ea"/>
                <a:cs typeface="+mn-cs"/>
              </a:rPr>
              <a:t>So it is to be understood as a Framework that was really designed to help </a:t>
            </a:r>
            <a:r>
              <a:rPr lang="en-GB" sz="1200" b="1" i="0" u="none" strike="noStrike" kern="1200" baseline="0" dirty="0">
                <a:solidFill>
                  <a:schemeClr val="tx1"/>
                </a:solidFill>
                <a:latin typeface="+mn-lt"/>
                <a:ea typeface="+mn-ea"/>
                <a:cs typeface="+mn-cs"/>
              </a:rPr>
              <a:t>generate trusted, credible and actionable information </a:t>
            </a:r>
            <a:r>
              <a:rPr lang="en-GB" sz="1200" b="0" i="0" u="none" strike="noStrike" kern="1200" baseline="0" dirty="0">
                <a:solidFill>
                  <a:schemeClr val="tx1"/>
                </a:solidFill>
                <a:latin typeface="+mn-lt"/>
                <a:ea typeface="+mn-ea"/>
                <a:cs typeface="+mn-cs"/>
              </a:rPr>
              <a:t>that business managers need to inform decisions by identifying, measuring and valuing impacts and dependencies on natural capital. </a:t>
            </a:r>
          </a:p>
          <a:p>
            <a:endParaRPr lang="en-GB" sz="1200" b="0" i="0" u="none" strike="noStrike" kern="1200" baseline="0" dirty="0">
              <a:solidFill>
                <a:schemeClr val="tx1"/>
              </a:solidFill>
              <a:latin typeface="+mn-lt"/>
              <a:ea typeface="+mn-ea"/>
              <a:cs typeface="+mn-cs"/>
            </a:endParaRPr>
          </a:p>
          <a:p>
            <a:r>
              <a:rPr lang="en-US" sz="1200" dirty="0">
                <a:solidFill>
                  <a:schemeClr val="tx1">
                    <a:lumMod val="65000"/>
                    <a:lumOff val="35000"/>
                  </a:schemeClr>
                </a:solidFill>
              </a:rPr>
              <a:t>The Protocol </a:t>
            </a:r>
            <a:r>
              <a:rPr lang="en-US" sz="1200" b="1" dirty="0">
                <a:solidFill>
                  <a:srgbClr val="23BAED"/>
                </a:solidFill>
              </a:rPr>
              <a:t>builds upon many approaches </a:t>
            </a:r>
            <a:r>
              <a:rPr lang="en-US" sz="1200" dirty="0">
                <a:solidFill>
                  <a:schemeClr val="tx1">
                    <a:lumMod val="65000"/>
                    <a:lumOff val="35000"/>
                  </a:schemeClr>
                </a:solidFill>
              </a:rPr>
              <a:t>already used within business. </a:t>
            </a:r>
          </a:p>
          <a:p>
            <a:r>
              <a:rPr lang="en-US" sz="1200" dirty="0">
                <a:solidFill>
                  <a:schemeClr val="tx1">
                    <a:lumMod val="65000"/>
                    <a:lumOff val="35000"/>
                  </a:schemeClr>
                </a:solidFill>
              </a:rPr>
              <a:t>It acts as an </a:t>
            </a:r>
            <a:r>
              <a:rPr lang="en-US" sz="1200" b="1" dirty="0">
                <a:solidFill>
                  <a:srgbClr val="23BAED"/>
                </a:solidFill>
              </a:rPr>
              <a:t>overarching globally accepted framework </a:t>
            </a:r>
            <a:r>
              <a:rPr lang="en-US" sz="1200" dirty="0">
                <a:solidFill>
                  <a:schemeClr val="tx1">
                    <a:lumMod val="65000"/>
                    <a:lumOff val="35000"/>
                  </a:schemeClr>
                </a:solidFill>
              </a:rPr>
              <a:t>to build and expand this information into robust natural capital assessments.</a:t>
            </a:r>
          </a:p>
          <a:p>
            <a:endParaRPr lang="en-US" sz="1200" dirty="0">
              <a:solidFill>
                <a:schemeClr val="tx1">
                  <a:lumMod val="65000"/>
                  <a:lumOff val="35000"/>
                </a:schemeClr>
              </a:solidFill>
            </a:endParaRPr>
          </a:p>
          <a:p>
            <a:r>
              <a:rPr lang="en-GB" sz="1200" b="0" i="0" u="none" strike="noStrike" kern="1200" baseline="0" dirty="0">
                <a:solidFill>
                  <a:schemeClr val="tx1"/>
                </a:solidFill>
                <a:latin typeface="+mn-lt"/>
                <a:ea typeface="+mn-ea"/>
                <a:cs typeface="+mn-cs"/>
              </a:rPr>
              <a:t>STRUCTURE of the Protocol:</a:t>
            </a:r>
          </a:p>
          <a:p>
            <a:r>
              <a:rPr lang="en-GB" sz="1200" b="1" i="0" u="none" strike="noStrike" kern="1200" baseline="0" dirty="0">
                <a:solidFill>
                  <a:schemeClr val="tx1"/>
                </a:solidFill>
                <a:latin typeface="+mn-lt"/>
                <a:ea typeface="+mn-ea"/>
                <a:cs typeface="+mn-cs"/>
              </a:rPr>
              <a:t>4 overarching stages</a:t>
            </a:r>
            <a:r>
              <a:rPr lang="en-GB" sz="1200" b="0" i="0" u="none" strike="noStrike" kern="1200" baseline="0" dirty="0">
                <a:solidFill>
                  <a:schemeClr val="tx1"/>
                </a:solidFill>
                <a:latin typeface="+mn-lt"/>
                <a:ea typeface="+mn-ea"/>
                <a:cs typeface="+mn-cs"/>
              </a:rPr>
              <a:t> of frame (why), scope (what), measure and value (how) and apply (so what) and </a:t>
            </a:r>
            <a:r>
              <a:rPr lang="en-GB" sz="1200" b="1" i="0" u="none" strike="noStrike" kern="1200" baseline="0" dirty="0">
                <a:solidFill>
                  <a:schemeClr val="tx1"/>
                </a:solidFill>
                <a:latin typeface="+mn-lt"/>
                <a:ea typeface="+mn-ea"/>
                <a:cs typeface="+mn-cs"/>
              </a:rPr>
              <a:t>9 logical steps</a:t>
            </a:r>
            <a:r>
              <a:rPr lang="en-GB" sz="1200" b="0" i="0" u="none" strike="noStrike" kern="1200" baseline="0" dirty="0">
                <a:solidFill>
                  <a:schemeClr val="tx1"/>
                </a:solidFill>
                <a:latin typeface="+mn-lt"/>
                <a:ea typeface="+mn-ea"/>
                <a:cs typeface="+mn-cs"/>
              </a:rPr>
              <a:t>. It should be easy to follow and should be suitable for any business across any sector or geography. </a:t>
            </a:r>
          </a:p>
          <a:p>
            <a:r>
              <a:rPr lang="en-GB" sz="1200" b="0" i="0" u="none" strike="noStrike" kern="1200" baseline="0" dirty="0">
                <a:solidFill>
                  <a:schemeClr val="tx1"/>
                </a:solidFill>
                <a:latin typeface="+mn-lt"/>
                <a:ea typeface="+mn-ea"/>
                <a:cs typeface="+mn-cs"/>
              </a:rPr>
              <a:t>The stages and steps are </a:t>
            </a:r>
            <a:r>
              <a:rPr lang="en-GB" sz="1200" b="1" i="0" u="none" strike="noStrike" kern="1200" baseline="0" dirty="0">
                <a:solidFill>
                  <a:schemeClr val="tx1"/>
                </a:solidFill>
                <a:latin typeface="+mn-lt"/>
                <a:ea typeface="+mn-ea"/>
                <a:cs typeface="+mn-cs"/>
              </a:rPr>
              <a:t>iterative </a:t>
            </a:r>
            <a:r>
              <a:rPr lang="en-GB" sz="1200" b="0" i="0" u="none" strike="noStrike" kern="1200" baseline="0" dirty="0">
                <a:solidFill>
                  <a:schemeClr val="tx1"/>
                </a:solidFill>
                <a:latin typeface="+mn-lt"/>
                <a:ea typeface="+mn-ea"/>
                <a:cs typeface="+mn-cs"/>
              </a:rPr>
              <a:t>so expect that you may need to revisit a previous step. </a:t>
            </a:r>
          </a:p>
          <a:p>
            <a:endParaRPr lang="en-GB" sz="1200" b="0" i="0" u="none" strike="noStrike" kern="1200" baseline="0" dirty="0">
              <a:solidFill>
                <a:schemeClr val="tx1"/>
              </a:solidFill>
              <a:latin typeface="+mn-lt"/>
              <a:ea typeface="+mn-ea"/>
              <a:cs typeface="+mn-cs"/>
            </a:endParaRPr>
          </a:p>
          <a:p>
            <a:r>
              <a:rPr lang="en-US" b="1" dirty="0"/>
              <a:t>4 principles:</a:t>
            </a:r>
          </a:p>
          <a:p>
            <a:r>
              <a:rPr lang="en-US" b="1" dirty="0"/>
              <a:t>Relevance</a:t>
            </a:r>
            <a:r>
              <a:rPr lang="en-US" dirty="0"/>
              <a:t>: Ensure that you consider the most relevant issues throughout your natural capital assessment including the impacts and/or dependencies that are most material for the business and its stakeholders (adapted from CDSB 2015 and WRI and WBCSD 2004). </a:t>
            </a:r>
            <a:br>
              <a:rPr lang="en-US" dirty="0"/>
            </a:br>
            <a:r>
              <a:rPr lang="en-US" b="1" dirty="0"/>
              <a:t>Rigor:</a:t>
            </a:r>
            <a:r>
              <a:rPr lang="en-US" dirty="0"/>
              <a:t> Use technically robust (from a scientific and economic perspective) information, data, and methods that are also fit for purpose. </a:t>
            </a:r>
            <a:br>
              <a:rPr lang="en-US" dirty="0"/>
            </a:br>
            <a:r>
              <a:rPr lang="en-US" b="1" dirty="0"/>
              <a:t>Replicability:</a:t>
            </a:r>
            <a:r>
              <a:rPr lang="en-US" dirty="0"/>
              <a:t> Ensure that all assumptions, data, caveats, and methods used are transparent, traceable, fully documented, and repeatable. This allows for eventual verification or audit, as required (adapted from GRI 2013). </a:t>
            </a:r>
            <a:br>
              <a:rPr lang="en-US" dirty="0"/>
            </a:br>
            <a:r>
              <a:rPr lang="en-US" b="1" dirty="0"/>
              <a:t>Consistency:</a:t>
            </a:r>
            <a:r>
              <a:rPr lang="en-US" dirty="0"/>
              <a:t> Ensure the data and methods used for an assessment are compatible with each other and with the scope of analysis, which depends on the overall objective and expected application (adapted from WRI and WBCSD 2004 and IIRC 2013).</a:t>
            </a:r>
          </a:p>
          <a:p>
            <a:endParaRPr lang="en-US"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19</a:t>
            </a:fld>
            <a:endParaRPr lang="en-US"/>
          </a:p>
        </p:txBody>
      </p:sp>
    </p:spTree>
    <p:extLst>
      <p:ext uri="{BB962C8B-B14F-4D97-AF65-F5344CB8AC3E}">
        <p14:creationId xmlns:p14="http://schemas.microsoft.com/office/powerpoint/2010/main" val="3613096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kicking-off the training, introduce that this training is being given as part of the We Value Nature Campaign and explain what it is, its purpose, objectives and partners involved:</a:t>
            </a:r>
          </a:p>
          <a:p>
            <a:endParaRPr lang="en-GB" dirty="0"/>
          </a:p>
          <a:p>
            <a:r>
              <a:rPr lang="en-GB" dirty="0"/>
              <a:t>The We Value Nature Campaign is a €2 million EU-funded campaign supporting </a:t>
            </a:r>
            <a:r>
              <a:rPr lang="en-US" dirty="0"/>
              <a:t>businesses and the natural capital community across Europe</a:t>
            </a:r>
            <a:r>
              <a:rPr lang="en-GB" dirty="0"/>
              <a:t> with the aim of making valuing nature the new normal for business. As we will have a chance to explore during today’s training, </a:t>
            </a:r>
            <a:r>
              <a:rPr lang="en-US" dirty="0"/>
              <a:t>by valuing nature, businesses can make smarter decisions that benefit themselves, society and the planet as a whole. </a:t>
            </a:r>
          </a:p>
          <a:p>
            <a:endParaRPr lang="en-US" dirty="0"/>
          </a:p>
          <a:p>
            <a:r>
              <a:rPr lang="en-US" dirty="0"/>
              <a:t>The campaign is coordinated by the Institute of Chartered Accountants in England and Wales (ICAEW), World Business Council for Sustainable Development (WBCSD), The International Union for Conservation of Nature (IUCN) and </a:t>
            </a:r>
            <a:r>
              <a:rPr lang="en-US" dirty="0" err="1"/>
              <a:t>Oppla</a:t>
            </a:r>
            <a:r>
              <a:rPr lang="en-US" dirty="0"/>
              <a:t>. And it is supporting the Natural Capital Coalition, which has recently merged with the Social &amp; Human Capital Coalition to become now the ‘Capitals Coalition’.</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campaign will aim to increase the uptake of the natural capital approach (</a:t>
            </a:r>
            <a:r>
              <a:rPr kumimoji="0" lang="en-GB" sz="1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dirty="0"/>
              <a:t>) by identifying barriers and opportunities, providing practical support to business through activities (such as webinars, helpdesk calls, etc.) and training such as this one, as well as by inspiring businesses to adopt the NCP.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Take this opportunity to also thank the different stakeholders that supported the training (if relevant).</a:t>
            </a:r>
            <a:endParaRPr lang="en-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2</a:t>
            </a:fld>
            <a:endParaRPr lang="en-GB"/>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Important to note that the NCP as an overarching framework, won’t give you actual results and need to therefore use the Nat Cap toolkit to get tools.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https://naturalcapitalcoalition.org/wp-content/uploads/2016/07/NCC_Primer_WEB_2016-07-08.pdf</a:t>
            </a:r>
          </a:p>
        </p:txBody>
      </p:sp>
      <p:sp>
        <p:nvSpPr>
          <p:cNvPr id="4" name="Slide Number Placeholder 3"/>
          <p:cNvSpPr>
            <a:spLocks noGrp="1"/>
          </p:cNvSpPr>
          <p:nvPr>
            <p:ph type="sldNum" sz="quarter" idx="5"/>
          </p:nvPr>
        </p:nvSpPr>
        <p:spPr/>
        <p:txBody>
          <a:bodyPr/>
          <a:lstStyle/>
          <a:p>
            <a:fld id="{3D8C6B78-E725-420E-9A4E-2F78CBAA16FC}" type="slidenum">
              <a:rPr lang="en-US" smtClean="0"/>
              <a:t>20</a:t>
            </a:fld>
            <a:endParaRPr lang="en-US"/>
          </a:p>
        </p:txBody>
      </p:sp>
    </p:spTree>
    <p:extLst>
      <p:ext uri="{BB962C8B-B14F-4D97-AF65-F5344CB8AC3E}">
        <p14:creationId xmlns:p14="http://schemas.microsoft.com/office/powerpoint/2010/main" val="2675673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Highlight that the aim of the training will focus on the first stage </a:t>
            </a:r>
            <a:r>
              <a:rPr lang="en-GB" sz="1200" b="1" i="0" u="none" strike="noStrike" kern="1200" baseline="0" dirty="0" err="1">
                <a:solidFill>
                  <a:schemeClr val="tx1"/>
                </a:solidFill>
                <a:latin typeface="+mn-lt"/>
                <a:ea typeface="+mn-ea"/>
                <a:cs typeface="+mn-cs"/>
              </a:rPr>
              <a:t>stage</a:t>
            </a:r>
            <a:r>
              <a:rPr lang="en-GB" sz="1200" b="1" i="0" u="none" strike="noStrike" kern="1200" baseline="0" dirty="0">
                <a:solidFill>
                  <a:schemeClr val="tx1"/>
                </a:solidFill>
                <a:latin typeface="+mn-lt"/>
                <a:ea typeface="+mn-ea"/>
                <a:cs typeface="+mn-cs"/>
              </a:rPr>
              <a:t> of the Nat Cap protocol (frame) and step two (defining the objective) of the scoping stage.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D8C6B78-E725-420E-9A4E-2F78CBAA16FC}" type="slidenum">
              <a:rPr lang="en-US" smtClean="0"/>
              <a:t>21</a:t>
            </a:fld>
            <a:endParaRPr lang="en-US"/>
          </a:p>
        </p:txBody>
      </p:sp>
    </p:spTree>
    <p:extLst>
      <p:ext uri="{BB962C8B-B14F-4D97-AF65-F5344CB8AC3E}">
        <p14:creationId xmlns:p14="http://schemas.microsoft.com/office/powerpoint/2010/main" val="2413237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Building on the Natural Capital Protocol, </a:t>
            </a:r>
            <a:r>
              <a:rPr lang="en-US" sz="1200" b="1" dirty="0" err="1">
                <a:solidFill>
                  <a:srgbClr val="BBD151"/>
                </a:solidFill>
              </a:rPr>
              <a:t>TEEBagrifood</a:t>
            </a:r>
            <a:r>
              <a:rPr lang="en-US" sz="1200" b="1" dirty="0">
                <a:solidFill>
                  <a:srgbClr val="BBD151"/>
                </a:solidFill>
              </a:rPr>
              <a:t> has drafted Operational Guidelines for Business </a:t>
            </a:r>
            <a:r>
              <a:rPr lang="en-US" sz="1200" dirty="0"/>
              <a:t>which provide further guidance for business by considering the interdependencies between nature and people in the food value chain.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p:cNvSpPr>
            <a:spLocks noGrp="1"/>
          </p:cNvSpPr>
          <p:nvPr>
            <p:ph type="sldNum" sz="quarter" idx="5"/>
          </p:nvPr>
        </p:nvSpPr>
        <p:spPr/>
        <p:txBody>
          <a:bodyPr/>
          <a:lstStyle/>
          <a:p>
            <a:fld id="{9E447784-F7B0-422E-AF2C-2EF2220A930A}" type="slidenum">
              <a:rPr lang="en-CH" smtClean="0"/>
              <a:t>22</a:t>
            </a:fld>
            <a:endParaRPr lang="en-CH"/>
          </a:p>
        </p:txBody>
      </p:sp>
    </p:spTree>
    <p:extLst>
      <p:ext uri="{BB962C8B-B14F-4D97-AF65-F5344CB8AC3E}">
        <p14:creationId xmlns:p14="http://schemas.microsoft.com/office/powerpoint/2010/main" val="1320601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explain the steps to undertaking a 1st natural capital assessment using the diagram on the slide. Presenter to explain that the first stage is the Frame stage, the step is ‘Get Started’ and the central question is: Why should you conduct a natural capital assessment?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763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showing the video, open the floor to anyone that wishes to share something.</a:t>
            </a:r>
          </a:p>
          <a:p>
            <a:r>
              <a:rPr lang="en-GB" dirty="0"/>
              <a:t>Potential questions that can be asked to participants:</a:t>
            </a:r>
          </a:p>
          <a:p>
            <a:pPr marL="171450" indent="-171450">
              <a:buFontTx/>
              <a:buChar char="-"/>
            </a:pPr>
            <a:r>
              <a:rPr lang="en-GB" dirty="0"/>
              <a:t>Has anyone of you seen this video before? Show of hands. Direct them to where they can find the video: </a:t>
            </a:r>
            <a:r>
              <a:rPr lang="fr-CH" dirty="0">
                <a:hlinkClick r:id="rId3"/>
              </a:rPr>
              <a:t>https://www.youtube.com/watch?v=UXZhlJyuw8A</a:t>
            </a:r>
            <a:r>
              <a:rPr lang="fr-CH" dirty="0"/>
              <a:t>. The </a:t>
            </a:r>
            <a:r>
              <a:rPr lang="fr-CH" dirty="0" err="1"/>
              <a:t>video</a:t>
            </a:r>
            <a:r>
              <a:rPr lang="fr-CH" dirty="0"/>
              <a:t> </a:t>
            </a:r>
            <a:r>
              <a:rPr lang="fr-CH" dirty="0" err="1"/>
              <a:t>was</a:t>
            </a:r>
            <a:r>
              <a:rPr lang="fr-CH" dirty="0"/>
              <a:t> </a:t>
            </a:r>
            <a:r>
              <a:rPr lang="fr-CH" dirty="0" err="1"/>
              <a:t>produced</a:t>
            </a:r>
            <a:r>
              <a:rPr lang="fr-CH" dirty="0"/>
              <a:t> by WBCSD </a:t>
            </a:r>
            <a:r>
              <a:rPr lang="fr-CH" dirty="0" err="1"/>
              <a:t>with</a:t>
            </a:r>
            <a:r>
              <a:rPr lang="fr-CH" dirty="0"/>
              <a:t> the help of </a:t>
            </a:r>
            <a:r>
              <a:rPr lang="fr-CH" dirty="0" err="1"/>
              <a:t>many</a:t>
            </a:r>
            <a:r>
              <a:rPr lang="fr-CH" dirty="0"/>
              <a:t> of </a:t>
            </a:r>
            <a:r>
              <a:rPr lang="fr-CH" dirty="0" err="1"/>
              <a:t>its</a:t>
            </a:r>
            <a:r>
              <a:rPr lang="fr-CH" dirty="0"/>
              <a:t> </a:t>
            </a:r>
            <a:r>
              <a:rPr lang="fr-CH" dirty="0" err="1"/>
              <a:t>members</a:t>
            </a:r>
            <a:r>
              <a:rPr lang="fr-CH" dirty="0"/>
              <a:t> and </a:t>
            </a:r>
            <a:r>
              <a:rPr lang="fr-CH" dirty="0" err="1"/>
              <a:t>with</a:t>
            </a:r>
            <a:r>
              <a:rPr lang="fr-CH" dirty="0"/>
              <a:t> the </a:t>
            </a:r>
            <a:r>
              <a:rPr lang="fr-CH" dirty="0" err="1"/>
              <a:t>aim</a:t>
            </a:r>
            <a:r>
              <a:rPr lang="fr-CH" dirty="0"/>
              <a:t> to </a:t>
            </a:r>
            <a:r>
              <a:rPr lang="fr-CH" dirty="0" err="1"/>
              <a:t>raise</a:t>
            </a:r>
            <a:r>
              <a:rPr lang="fr-CH" dirty="0"/>
              <a:t> </a:t>
            </a:r>
            <a:r>
              <a:rPr lang="fr-CH" dirty="0" err="1"/>
              <a:t>awareness</a:t>
            </a:r>
            <a:r>
              <a:rPr lang="fr-CH" dirty="0"/>
              <a:t> </a:t>
            </a:r>
            <a:r>
              <a:rPr lang="fr-CH" dirty="0" err="1"/>
              <a:t>among</a:t>
            </a:r>
            <a:r>
              <a:rPr lang="fr-CH" dirty="0"/>
              <a:t> businesses on the importance to </a:t>
            </a:r>
            <a:r>
              <a:rPr lang="fr-CH" dirty="0" err="1"/>
              <a:t>apply</a:t>
            </a:r>
            <a:r>
              <a:rPr lang="fr-CH" dirty="0"/>
              <a:t> </a:t>
            </a:r>
            <a:r>
              <a:rPr lang="fr-CH" dirty="0" err="1"/>
              <a:t>natural</a:t>
            </a:r>
            <a:r>
              <a:rPr lang="fr-CH" dirty="0"/>
              <a:t> capital </a:t>
            </a:r>
            <a:r>
              <a:rPr lang="fr-CH" dirty="0" err="1"/>
              <a:t>thinking</a:t>
            </a:r>
            <a:r>
              <a:rPr lang="fr-CH" dirty="0"/>
              <a:t> </a:t>
            </a:r>
            <a:r>
              <a:rPr lang="fr-CH" dirty="0" err="1"/>
              <a:t>into</a:t>
            </a:r>
            <a:r>
              <a:rPr lang="fr-CH" dirty="0"/>
              <a:t> business.</a:t>
            </a:r>
            <a:endParaRPr lang="en-GB" dirty="0"/>
          </a:p>
          <a:p>
            <a:pPr marL="171450" indent="-171450">
              <a:buFontTx/>
              <a:buChar char="-"/>
            </a:pPr>
            <a:r>
              <a:rPr lang="en-GB" dirty="0"/>
              <a:t>What did you think of the video? </a:t>
            </a:r>
          </a:p>
          <a:p>
            <a:pPr marL="171450" indent="-171450">
              <a:buFontTx/>
              <a:buChar char="-"/>
            </a:pPr>
            <a:r>
              <a:rPr lang="en-GB" dirty="0"/>
              <a:t>What feelings or perceptions were perhaps triggered when viewing the video?</a:t>
            </a:r>
          </a:p>
        </p:txBody>
      </p:sp>
      <p:sp>
        <p:nvSpPr>
          <p:cNvPr id="4" name="Slide Number Placeholder 3"/>
          <p:cNvSpPr>
            <a:spLocks noGrp="1"/>
          </p:cNvSpPr>
          <p:nvPr>
            <p:ph type="sldNum" sz="quarter" idx="5"/>
          </p:nvPr>
        </p:nvSpPr>
        <p:spPr/>
        <p:txBody>
          <a:bodyPr/>
          <a:lstStyle/>
          <a:p>
            <a:fld id="{7DBAF288-DB09-4B38-A774-AED1A4768F10}" type="slidenum">
              <a:rPr lang="en-GB" smtClean="0"/>
              <a:t>24</a:t>
            </a:fld>
            <a:endParaRPr lang="en-GB"/>
          </a:p>
        </p:txBody>
      </p:sp>
    </p:spTree>
    <p:extLst>
      <p:ext uri="{BB962C8B-B14F-4D97-AF65-F5344CB8AC3E}">
        <p14:creationId xmlns:p14="http://schemas.microsoft.com/office/powerpoint/2010/main" val="903758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participants 5’ to reflect on both questions at their respective table and then offer each table to very briefly mention what ideas came out. Depending on how you have framed your training, you may wish to allow more time for this.</a:t>
            </a:r>
          </a:p>
          <a:p>
            <a:r>
              <a:rPr lang="en-US" dirty="0"/>
              <a:t>Reflect on responses:</a:t>
            </a:r>
          </a:p>
          <a:p>
            <a:pPr marL="171450" indent="-171450">
              <a:buFontTx/>
              <a:buChar char="-"/>
            </a:pPr>
            <a:r>
              <a:rPr lang="en-US" dirty="0"/>
              <a:t>Reference of resources </a:t>
            </a:r>
          </a:p>
          <a:p>
            <a:pPr marL="171450" indent="-171450">
              <a:buFontTx/>
              <a:buChar char="-"/>
            </a:pPr>
            <a:r>
              <a:rPr lang="en-US" dirty="0"/>
              <a:t>Scope of impacts – some examples referenced at product level others at supply chain level – direct operations or through supply chain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Some may be directly related to the business. Others more indirect: water use through the process and noise/disturbances in extracting and manufacturing process, small particles</a:t>
            </a:r>
          </a:p>
          <a:p>
            <a:pPr marL="171450" indent="-171450">
              <a:buFontTx/>
              <a:buChar char="-"/>
            </a:pPr>
            <a:r>
              <a:rPr lang="en-US" dirty="0"/>
              <a:t>Manufacturing process, customer phase – thinking about full suit</a:t>
            </a:r>
          </a:p>
          <a:p>
            <a:pPr marL="171450" indent="-171450">
              <a:buFontTx/>
              <a:buChar char="-"/>
            </a:pPr>
            <a:r>
              <a:rPr lang="en-US" dirty="0"/>
              <a:t>How may depend on nature: if car manufacturing downstream from a forest for example, it depends on it to protect from flooding which if didn’t have that forest, factory could be at risk of being swamped</a:t>
            </a:r>
          </a:p>
          <a:p>
            <a:pPr marL="0" indent="0">
              <a:buFontTx/>
              <a:buNone/>
            </a:pPr>
            <a:endParaRPr lang="en-US" dirty="0"/>
          </a:p>
          <a:p>
            <a:pPr marL="0" indent="0">
              <a:buFontTx/>
              <a:buNone/>
            </a:pPr>
            <a:r>
              <a:rPr lang="en-US" dirty="0"/>
              <a:t>Potential answers: </a:t>
            </a:r>
          </a:p>
          <a:p>
            <a:pPr marL="0" indent="0">
              <a:buFontTx/>
              <a:buNone/>
            </a:pPr>
            <a:r>
              <a:rPr lang="en-US" dirty="0"/>
              <a:t>Impacts: water use, soil degradation through overuse, (but also health: preventing too much rainwater runoff etc.), absorbing carbon, biodiversity (loss because of monoculture, or helping through providing habitats), use of fertilizer</a:t>
            </a:r>
          </a:p>
          <a:p>
            <a:pPr marL="0" indent="0">
              <a:buFontTx/>
              <a:buNone/>
            </a:pPr>
            <a:r>
              <a:rPr lang="en-US" dirty="0"/>
              <a:t>Dependencies: water, fertile soil, appropriate temperature and climate.</a:t>
            </a:r>
          </a:p>
          <a:p>
            <a:pPr marL="0" indent="0">
              <a:buFontTx/>
              <a:buNone/>
            </a:pPr>
            <a:endParaRPr lang="en-US" dirty="0"/>
          </a:p>
          <a:p>
            <a:pPr marL="0" indent="0">
              <a:buFontTx/>
              <a:buNone/>
            </a:pPr>
            <a:r>
              <a:rPr lang="en-US" dirty="0"/>
              <a:t>Elements to be considered: </a:t>
            </a:r>
          </a:p>
          <a:p>
            <a:pPr marL="0" indent="0">
              <a:buFontTx/>
              <a:buNone/>
            </a:pPr>
            <a:r>
              <a:rPr lang="en-US" dirty="0"/>
              <a:t>What stages of value chain are we considering, where is the farm located, is it organic or mass production?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25</a:t>
            </a:fld>
            <a:endParaRPr lang="en-GB"/>
          </a:p>
        </p:txBody>
      </p:sp>
    </p:spTree>
    <p:extLst>
      <p:ext uri="{BB962C8B-B14F-4D97-AF65-F5344CB8AC3E}">
        <p14:creationId xmlns:p14="http://schemas.microsoft.com/office/powerpoint/2010/main" val="3938386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Biodiversity: </a:t>
            </a:r>
            <a:r>
              <a:rPr lang="en-US" b="1" i="0" dirty="0">
                <a:solidFill>
                  <a:srgbClr val="222222"/>
                </a:solidFill>
                <a:effectLst/>
                <a:latin typeface="arial" panose="020B0604020202020204" pitchFamily="34" charset="0"/>
              </a:rPr>
              <a:t>the variety of plant and animal life in the world or in a particular habitat, a high level of which is usually considered to be important and desirable.</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started thinking about natural resources an agricultural producer relies and impacts on but what do we mean when we talk about natural capital?</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Well in fact, everything you have discussed through the previous example is natural capital is some form or another. Whether it is the assets/resources it represents (such as water and soil you have identified as needed for the farm) or the services it brings. </a:t>
            </a:r>
            <a:endParaRPr lang="en-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the definition according to the Natural Capital Protocol. Refer to p. 12 of Natural Capital Protocol.</a:t>
            </a:r>
          </a:p>
          <a:p>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stocks </a:t>
            </a:r>
            <a:r>
              <a:rPr lang="en-GB" sz="1200" kern="1200" dirty="0">
                <a:solidFill>
                  <a:schemeClr val="tx1"/>
                </a:solidFill>
                <a:effectLst/>
                <a:latin typeface="+mn-lt"/>
                <a:ea typeface="+mn-ea"/>
                <a:cs typeface="+mn-cs"/>
              </a:rPr>
              <a:t>refer to the natural resources available to us (</a:t>
            </a:r>
            <a:r>
              <a:rPr lang="en-US" b="1" dirty="0">
                <a:solidFill>
                  <a:srgbClr val="FFFF00"/>
                </a:solidFill>
                <a:cs typeface="Calibri"/>
              </a:rPr>
              <a:t>biodiversity, plants, animals, water, soils and minerals</a:t>
            </a:r>
            <a:r>
              <a:rPr lang="en-US" b="0" dirty="0">
                <a:solidFill>
                  <a:srgbClr val="FFFF00"/>
                </a:solidFill>
                <a:cs typeface="Calibri"/>
              </a:rPr>
              <a:t>) </a:t>
            </a:r>
            <a:r>
              <a:rPr lang="en-GB" sz="1200" kern="1200" dirty="0">
                <a:solidFill>
                  <a:schemeClr val="tx1"/>
                </a:solidFill>
                <a:effectLst/>
                <a:latin typeface="+mn-lt"/>
                <a:ea typeface="+mn-ea"/>
                <a:cs typeface="+mn-cs"/>
              </a:rPr>
              <a:t>while the </a:t>
            </a:r>
            <a:r>
              <a:rPr lang="en-GB" sz="1200" b="1" kern="1200" dirty="0">
                <a:solidFill>
                  <a:schemeClr val="tx1"/>
                </a:solidFill>
                <a:effectLst/>
                <a:latin typeface="+mn-lt"/>
                <a:ea typeface="+mn-ea"/>
                <a:cs typeface="+mn-cs"/>
              </a:rPr>
              <a:t>flows</a:t>
            </a:r>
            <a:r>
              <a:rPr lang="en-GB" sz="1200" kern="1200" dirty="0">
                <a:solidFill>
                  <a:schemeClr val="tx1"/>
                </a:solidFill>
                <a:effectLst/>
                <a:latin typeface="+mn-lt"/>
                <a:ea typeface="+mn-ea"/>
                <a:cs typeface="+mn-cs"/>
              </a:rPr>
              <a:t> refer to the different benefits people receive from ecosystems such as:</a:t>
            </a:r>
            <a:endParaRPr lang="en-CH" sz="1200" kern="1200" dirty="0">
              <a:solidFill>
                <a:schemeClr val="tx1"/>
              </a:solidFill>
              <a:effectLst/>
              <a:latin typeface="+mn-lt"/>
              <a:ea typeface="+mn-ea"/>
              <a:cs typeface="+mn-cs"/>
            </a:endParaRPr>
          </a:p>
          <a:p>
            <a:pPr marL="171450" lvl="0" indent="-171450">
              <a:buFontTx/>
              <a:buChar char="-"/>
            </a:pPr>
            <a:r>
              <a:rPr lang="en-US" b="1" dirty="0">
                <a:solidFill>
                  <a:srgbClr val="FFFF00"/>
                </a:solidFill>
                <a:cs typeface="Calibri"/>
              </a:rPr>
              <a:t>Pollination</a:t>
            </a:r>
          </a:p>
          <a:p>
            <a:pPr marL="171450" lvl="0" indent="-171450">
              <a:buFontTx/>
              <a:buChar char="-"/>
            </a:pPr>
            <a:r>
              <a:rPr lang="en-US" b="1" dirty="0">
                <a:solidFill>
                  <a:srgbClr val="FFFF00"/>
                </a:solidFill>
                <a:cs typeface="Calibri"/>
              </a:rPr>
              <a:t>Water regulation &amp; purification</a:t>
            </a:r>
          </a:p>
          <a:p>
            <a:pPr marL="171450" lvl="0" indent="-171450">
              <a:buFontTx/>
              <a:buChar char="-"/>
            </a:pPr>
            <a:r>
              <a:rPr lang="en-US" b="1" dirty="0">
                <a:solidFill>
                  <a:srgbClr val="FFFF00"/>
                </a:solidFill>
                <a:cs typeface="Calibri"/>
              </a:rPr>
              <a:t>Pest control</a:t>
            </a:r>
          </a:p>
          <a:p>
            <a:pPr marL="171450" lvl="0" indent="-171450">
              <a:buFontTx/>
              <a:buChar char="-"/>
            </a:pPr>
            <a:r>
              <a:rPr lang="en-US" b="1" dirty="0">
                <a:solidFill>
                  <a:srgbClr val="FFFF00"/>
                </a:solidFill>
                <a:cs typeface="Calibri"/>
              </a:rPr>
              <a:t>Climate regulation </a:t>
            </a:r>
          </a:p>
          <a:p>
            <a:pPr marL="171450" lvl="0" indent="-171450">
              <a:buFontTx/>
              <a:buChar char="-"/>
            </a:pPr>
            <a:r>
              <a:rPr lang="en-US" b="1" dirty="0">
                <a:solidFill>
                  <a:srgbClr val="FFFF00"/>
                </a:solidFill>
                <a:cs typeface="Calibri"/>
              </a:rPr>
              <a:t>Erosion regulation</a:t>
            </a:r>
          </a:p>
          <a:p>
            <a:pPr marL="171450" lvl="0" indent="-171450">
              <a:buFontTx/>
              <a:buChar char="-"/>
            </a:pPr>
            <a:r>
              <a:rPr lang="en-US" b="1" dirty="0">
                <a:solidFill>
                  <a:srgbClr val="FFFF00"/>
                </a:solidFill>
                <a:cs typeface="Calibri"/>
              </a:rPr>
              <a:t>Nutrient retention</a:t>
            </a:r>
          </a:p>
          <a:p>
            <a:pPr marL="171450" lvl="0" indent="-171450">
              <a:buFontTx/>
              <a:buChar char="-"/>
            </a:pPr>
            <a:r>
              <a:rPr lang="en-US" b="1" dirty="0">
                <a:solidFill>
                  <a:srgbClr val="FFFF00"/>
                </a:solidFill>
                <a:cs typeface="Calibri"/>
              </a:rPr>
              <a:t>Ecotourism</a:t>
            </a:r>
          </a:p>
          <a:p>
            <a:pPr marL="171450" lvl="0" indent="-171450">
              <a:buFontTx/>
              <a:buChar char="-"/>
            </a:pPr>
            <a:endParaRPr lang="en-US" b="1" dirty="0">
              <a:solidFill>
                <a:srgbClr val="FFFF0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Protocol biodiversity (part of stocks) is considered to be critical to the health and also the stability of natural capital in so much that it provides resilience to shocks like:</a:t>
            </a:r>
            <a:endParaRPr lang="en-CH"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Floods</a:t>
            </a:r>
          </a:p>
          <a:p>
            <a:pPr marL="171450" lvl="0" indent="-171450">
              <a:buFontTx/>
              <a:buChar char="-"/>
            </a:pPr>
            <a:r>
              <a:rPr lang="en-GB" sz="1200" kern="1200" dirty="0">
                <a:solidFill>
                  <a:schemeClr val="tx1"/>
                </a:solidFill>
                <a:effectLst/>
                <a:latin typeface="+mn-lt"/>
                <a:ea typeface="+mn-ea"/>
                <a:cs typeface="+mn-cs"/>
              </a:rPr>
              <a:t>Droughts</a:t>
            </a:r>
          </a:p>
          <a:p>
            <a:pPr marL="0" lvl="0" indent="0">
              <a:buFontTx/>
              <a:buNone/>
            </a:pPr>
            <a:r>
              <a:rPr lang="en-GB" sz="1200" kern="1200" dirty="0">
                <a:solidFill>
                  <a:schemeClr val="tx1"/>
                </a:solidFill>
                <a:effectLst/>
                <a:latin typeface="+mn-lt"/>
                <a:ea typeface="+mn-ea"/>
                <a:cs typeface="+mn-cs"/>
              </a:rPr>
              <a:t>As well as supports fundamental processes such as:</a:t>
            </a:r>
            <a:endParaRPr lang="en-CH"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carbon and water cycles</a:t>
            </a:r>
          </a:p>
          <a:p>
            <a:pPr marL="171450" lvl="0" indent="-171450">
              <a:buFontTx/>
              <a:buChar char="-"/>
            </a:pPr>
            <a:r>
              <a:rPr lang="en-GB" sz="1200" kern="1200" dirty="0">
                <a:solidFill>
                  <a:schemeClr val="tx1"/>
                </a:solidFill>
                <a:effectLst/>
                <a:latin typeface="+mn-lt"/>
                <a:ea typeface="+mn-ea"/>
                <a:cs typeface="+mn-cs"/>
              </a:rPr>
              <a:t>soil formation</a:t>
            </a:r>
            <a:endParaRPr lang="en-CH" sz="1200" kern="1200" dirty="0">
              <a:solidFill>
                <a:schemeClr val="tx1"/>
              </a:solidFill>
              <a:effectLst/>
              <a:latin typeface="+mn-lt"/>
              <a:ea typeface="+mn-ea"/>
              <a:cs typeface="+mn-cs"/>
            </a:endParaRPr>
          </a:p>
          <a:p>
            <a:pPr marL="0" lvl="0" indent="0">
              <a:buFontTx/>
              <a:buNone/>
            </a:pPr>
            <a:endParaRPr lang="en-US" b="1" dirty="0">
              <a:solidFill>
                <a:srgbClr val="FFFF00"/>
              </a:solidFill>
              <a:cs typeface="Calibri"/>
            </a:endParaRPr>
          </a:p>
          <a:p>
            <a:r>
              <a:rPr lang="en-US" b="0" dirty="0">
                <a:solidFill>
                  <a:srgbClr val="FFFF00"/>
                </a:solidFill>
                <a:cs typeface="Calibri"/>
              </a:rPr>
              <a:t>Examples of </a:t>
            </a:r>
            <a:r>
              <a:rPr lang="en-US" b="1" dirty="0">
                <a:solidFill>
                  <a:srgbClr val="FFFF00"/>
                </a:solidFill>
                <a:cs typeface="Calibri"/>
              </a:rPr>
              <a:t>values </a:t>
            </a:r>
            <a:r>
              <a:rPr lang="en-US" b="0" dirty="0">
                <a:solidFill>
                  <a:srgbClr val="FFFF00"/>
                </a:solidFill>
                <a:cs typeface="Calibri"/>
              </a:rPr>
              <a:t>are </a:t>
            </a:r>
            <a:r>
              <a:rPr lang="en-US" b="1" dirty="0">
                <a:solidFill>
                  <a:srgbClr val="FFFF00"/>
                </a:solidFill>
                <a:cs typeface="Calibri"/>
              </a:rPr>
              <a:t>fresh water and agriculture (food).</a:t>
            </a:r>
            <a:endParaRPr lang="en-GB" sz="1200" kern="1200" dirty="0">
              <a:solidFill>
                <a:schemeClr val="tx1"/>
              </a:solidFill>
              <a:effectLst/>
              <a:latin typeface="+mn-lt"/>
              <a:ea typeface="+mn-ea"/>
              <a:cs typeface="+mn-cs"/>
            </a:endParaRPr>
          </a:p>
          <a:p>
            <a:pPr lvl="0"/>
            <a:endParaRPr lang="en-CH"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Bee example:</a:t>
            </a:r>
            <a:br>
              <a:rPr lang="en-GB" sz="1200" kern="1200" dirty="0">
                <a:solidFill>
                  <a:schemeClr val="tx1"/>
                </a:solidFill>
                <a:effectLst/>
                <a:latin typeface="+mn-lt"/>
                <a:ea typeface="+mn-ea"/>
                <a:cs typeface="+mn-cs"/>
              </a:rPr>
            </a:br>
            <a:r>
              <a:rPr lang="en-GB" sz="1200" dirty="0"/>
              <a:t>Bees pollinate 87 of the leading food crops worldwide. Insect pollination can increase crop yield by a quarter.</a:t>
            </a:r>
            <a:r>
              <a:rPr lang="nl-NL" sz="1200" dirty="0"/>
              <a:t> </a:t>
            </a:r>
            <a:r>
              <a:rPr lang="nl-NL" sz="1200" kern="1200" dirty="0">
                <a:solidFill>
                  <a:schemeClr val="tx1"/>
                </a:solidFill>
                <a:effectLst/>
                <a:latin typeface="+mn-lt"/>
                <a:ea typeface="+mn-ea"/>
                <a:cs typeface="+mn-cs"/>
              </a:rPr>
              <a:t>(FAO, 2018)</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http://www.fao.org/3/i9527en/i9527en.pdf</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Ecosystem services – key distinction between:</a:t>
            </a:r>
            <a:endParaRPr lang="en-CH"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Supporting services: fundamental ecological processes that support the delivery of our ecosystem services</a:t>
            </a:r>
            <a:endParaRPr lang="en-CH"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en-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H"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511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Presenter to explain ecosystem services using the notes below and referring to p. 12 /111 of the Natural Capital Protocol:</a:t>
            </a:r>
          </a:p>
          <a:p>
            <a:endParaRPr lang="en-US"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a:t>
            </a:r>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a:t>
            </a:r>
          </a:p>
          <a:p>
            <a:pPr marL="628650" lvl="1" indent="-171450">
              <a:buFont typeface="Arial" panose="020B0604020202020204" pitchFamily="34" charset="0"/>
              <a:buChar char="•"/>
            </a:pPr>
            <a:r>
              <a:rPr lang="en-US" u="none" dirty="0"/>
              <a:t>Cultural: non-material benefits from nature (e.g. recreational, </a:t>
            </a:r>
            <a:r>
              <a:rPr lang="en-US" b="1" u="none" dirty="0"/>
              <a:t>ecotourism, </a:t>
            </a:r>
            <a:r>
              <a:rPr lang="en-US" u="none" dirty="0"/>
              <a:t>spiritual, aesthetic)</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a:t>
            </a:r>
            <a:r>
              <a:rPr lang="en-US" u="none" dirty="0"/>
              <a:t>) </a:t>
            </a:r>
          </a:p>
          <a:p>
            <a:pPr marL="0" indent="0">
              <a:buFont typeface="Arial" panose="020B0604020202020204" pitchFamily="34" charset="0"/>
              <a:buNone/>
            </a:pPr>
            <a:endParaRPr lang="en-US" u="none" dirty="0"/>
          </a:p>
          <a:p>
            <a:pPr marL="0" indent="0">
              <a:buFont typeface="Arial" panose="020B0604020202020204" pitchFamily="34" charset="0"/>
              <a:buNone/>
            </a:pPr>
            <a:r>
              <a:rPr lang="en-US" u="none" dirty="0"/>
              <a:t>There are many classification schemes for ecosystem services including the CICES and the FEGS-CS which measure ecosystem outputs that are directly consumed or used by beneficiaries </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endParaRPr lang="en-US"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177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This slide describes the four categories of ecosystem services and provides examples for each of the categories. The green line highlights the ecosystem services that are particularly relevant for the F&amp;B sector.</a:t>
            </a:r>
            <a:endParaRPr lang="en-US" b="1" u="none" dirty="0"/>
          </a:p>
          <a:p>
            <a:endParaRPr lang="en-US"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 </a:t>
            </a:r>
            <a:r>
              <a:rPr lang="en-US" b="0" u="none" dirty="0"/>
              <a:t>– the F&amp;B sector is highly dependent on water and food to produce their final products.</a:t>
            </a:r>
            <a:endParaRPr lang="en-US" b="1" u="none" dirty="0"/>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 </a:t>
            </a:r>
            <a:r>
              <a:rPr lang="en-US" b="0" u="none" dirty="0"/>
              <a:t>– processes such as pollination and prevention of erosion improve soil fertility and can positively impact crop quality and yield.</a:t>
            </a:r>
            <a:endParaRPr lang="en-US" b="1" u="none" dirty="0"/>
          </a:p>
          <a:p>
            <a:pPr marL="628650" lvl="1" indent="-171450">
              <a:buFont typeface="Arial" panose="020B0604020202020204" pitchFamily="34" charset="0"/>
              <a:buChar char="•"/>
            </a:pPr>
            <a:r>
              <a:rPr lang="en-US" u="none" dirty="0"/>
              <a:t>Cultural: non-material benefits from nature (e.g. </a:t>
            </a:r>
            <a:r>
              <a:rPr lang="en-US" b="1" u="none" dirty="0"/>
              <a:t>recreational, ecotourism, educational, </a:t>
            </a:r>
            <a:r>
              <a:rPr lang="en-US" u="none" dirty="0"/>
              <a:t>spiritual, </a:t>
            </a:r>
            <a:r>
              <a:rPr lang="en-US" b="1" u="none" dirty="0"/>
              <a:t>ethical</a:t>
            </a:r>
            <a:r>
              <a:rPr lang="en-US" u="none" dirty="0"/>
              <a:t>) – while the benefits of cultural ecosystem services may not always be directly visible, they are part of the larger system around food &amp; beverage production. While these benefits are strongly interlinked, we have provided a green line for the services that are most discussed in the F&amp;B sector.</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 water cycling</a:t>
            </a:r>
            <a:r>
              <a:rPr lang="en-US" u="none" dirty="0"/>
              <a:t>) – without these services, the F&amp;B sector would not benefit from the other services provided by the ecosystem such as pollination and fresh water.</a:t>
            </a:r>
          </a:p>
          <a:p>
            <a:pPr marL="171450" indent="-171450">
              <a:buFont typeface="Arial" panose="020B0604020202020204" pitchFamily="34" charset="0"/>
              <a:buChar char="•"/>
            </a:pPr>
            <a:r>
              <a:rPr lang="en-US" u="none" dirty="0"/>
              <a:t>There are many classification schemes for ecosystem services including the CICES and the FEGS-CS which measure ecosystem outputs that are directly consumed or used by beneficiaries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059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fontAlgn="base"/>
            <a:r>
              <a:rPr lang="en-GB" b="1" dirty="0"/>
              <a:t>Presenter to explain that natural capital should not be approached in isolation and that it is closely interlinked with other capitals (incl. social and human capital).</a:t>
            </a:r>
            <a:br>
              <a:rPr lang="en-GB" b="0" dirty="0"/>
            </a:br>
            <a:endParaRPr lang="en-GB" b="0" dirty="0"/>
          </a:p>
          <a:p>
            <a:pPr fontAlgn="base"/>
            <a:r>
              <a:rPr lang="en-US" dirty="0"/>
              <a:t>The </a:t>
            </a:r>
            <a:r>
              <a:rPr lang="en-US" b="1" dirty="0"/>
              <a:t>International Integrated Reporting Council’s (IIRC) </a:t>
            </a:r>
            <a:r>
              <a:rPr lang="en-US" dirty="0"/>
              <a:t>categorization of </a:t>
            </a:r>
            <a:r>
              <a:rPr lang="en-US" b="1" dirty="0"/>
              <a:t>six capitals</a:t>
            </a:r>
            <a:r>
              <a:rPr lang="en-US" dirty="0"/>
              <a:t>. </a:t>
            </a:r>
          </a:p>
          <a:p>
            <a:pPr fontAlgn="base"/>
            <a:endParaRPr lang="en-US" dirty="0"/>
          </a:p>
          <a:p>
            <a:pPr fontAlgn="base"/>
            <a:r>
              <a:rPr lang="en-GB" dirty="0"/>
              <a:t>Sustainable development is composed of different ‘’spheres’’ including the </a:t>
            </a:r>
            <a:r>
              <a:rPr lang="en-GB" b="1" dirty="0"/>
              <a:t>natural environment, society and economy</a:t>
            </a:r>
            <a:r>
              <a:rPr lang="en-GB" dirty="0"/>
              <a:t>. The Stockholm Resilience Institute (2016) </a:t>
            </a:r>
            <a:r>
              <a:rPr lang="en-GB" b="1" dirty="0"/>
              <a:t>represents nature – and natural capital – as the basis of the other development goals. Without a strong natural base, we will not be able to contribute to a resilient economy and just society. </a:t>
            </a:r>
            <a:br>
              <a:rPr lang="en-GB" dirty="0"/>
            </a:br>
            <a:r>
              <a:rPr lang="en-GB" dirty="0"/>
              <a:t>https://www.stockholmresilience.org/research/research-news/2016-06-14-how-food-connects-all-the-sdgs.html</a:t>
            </a:r>
            <a:br>
              <a:rPr lang="en-GB" dirty="0"/>
            </a:br>
            <a:endParaRPr lang="en-GB" dirty="0"/>
          </a:p>
          <a:p>
            <a:pPr fontAlgn="base"/>
            <a:r>
              <a:rPr lang="en-GB" dirty="0"/>
              <a:t>The Natural Capital and Social &amp; Human Capitals Coalition recognized the important linkages between social, human and natural capital, and united their efforts under the </a:t>
            </a:r>
            <a:r>
              <a:rPr lang="en-GB" b="1" dirty="0"/>
              <a:t>Capitals Coalition (2020). </a:t>
            </a:r>
            <a:r>
              <a:rPr lang="en-GB" b="0" dirty="0"/>
              <a:t>The Capitals Coalition works towards transforming the way decisions are made by including the value provided by nature, people &amp; society.</a:t>
            </a:r>
            <a:endParaRPr lang="en-GB" b="1" dirty="0"/>
          </a:p>
        </p:txBody>
      </p:sp>
      <p:sp>
        <p:nvSpPr>
          <p:cNvPr id="4" name="Slide Number Placeholder 3"/>
          <p:cNvSpPr>
            <a:spLocks noGrp="1"/>
          </p:cNvSpPr>
          <p:nvPr>
            <p:ph type="sldNum" sz="quarter" idx="5"/>
          </p:nvPr>
        </p:nvSpPr>
        <p:spPr/>
        <p:txBody>
          <a:bodyPr/>
          <a:lstStyle/>
          <a:p>
            <a:fld id="{3D8C6B78-E725-420E-9A4E-2F78CBAA16FC}" type="slidenum">
              <a:rPr lang="en-US" smtClean="0"/>
              <a:t>29</a:t>
            </a:fld>
            <a:endParaRPr lang="en-US"/>
          </a:p>
        </p:txBody>
      </p:sp>
    </p:spTree>
    <p:extLst>
      <p:ext uri="{BB962C8B-B14F-4D97-AF65-F5344CB8AC3E}">
        <p14:creationId xmlns:p14="http://schemas.microsoft.com/office/powerpoint/2010/main" val="412513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D8C6B78-E725-420E-9A4E-2F78CBAA16FC}" type="slidenum">
              <a:rPr lang="en-US" smtClean="0"/>
              <a:t>3</a:t>
            </a:fld>
            <a:endParaRPr lang="en-US"/>
          </a:p>
        </p:txBody>
      </p:sp>
    </p:spTree>
    <p:extLst>
      <p:ext uri="{BB962C8B-B14F-4D97-AF65-F5344CB8AC3E}">
        <p14:creationId xmlns:p14="http://schemas.microsoft.com/office/powerpoint/2010/main" val="420246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30</a:t>
            </a:fld>
            <a:endParaRPr lang="en-GB"/>
          </a:p>
        </p:txBody>
      </p:sp>
    </p:spTree>
    <p:extLst>
      <p:ext uri="{BB962C8B-B14F-4D97-AF65-F5344CB8AC3E}">
        <p14:creationId xmlns:p14="http://schemas.microsoft.com/office/powerpoint/2010/main" val="3856312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UNDERSTANDING NATURAL CAPITAL</a:t>
            </a:r>
          </a:p>
          <a:p>
            <a:r>
              <a:rPr lang="en-GB" sz="1200" b="0" kern="1200" dirty="0">
                <a:solidFill>
                  <a:schemeClr val="tx1"/>
                </a:solidFill>
                <a:effectLst/>
                <a:latin typeface="+mn-lt"/>
                <a:ea typeface="+mn-ea"/>
                <a:cs typeface="+mn-cs"/>
              </a:rPr>
              <a:t>A lot is happening on sustainability and that can be overwhelming. Luckily, a lot of synergy exists between various concepts and efforts can often be aligned to contribute to several goals. In this infographic we aim to illustrate how natural capital is linked to many sustainability concepts that your company may already be working on. </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Even if natural capital is a relative new concept to you or your organizations, you will find it is closely linked to other things you are already familiar with. Natural capital can be seen as an additional lens which allows you to uncover important issues for your organizations sustainability journey and connect the dots between various ongoing sustainability efforts. This infographic explains for each concept, goal, methodology, scheme or framework what it is and how it is linked to natural capital.</a:t>
            </a: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770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three examples of concepts. All key concepts can be found via this link (will be added later). </a:t>
            </a:r>
          </a:p>
          <a:p>
            <a:endParaRPr lang="en-US"/>
          </a:p>
          <a:p>
            <a:r>
              <a:rPr lang="en-US"/>
              <a:t>Planetary Boundaries: Planetary boundaries are a concept developed by </a:t>
            </a:r>
            <a:r>
              <a:rPr lang="en-US" err="1"/>
              <a:t>Rockström</a:t>
            </a:r>
            <a:r>
              <a:rPr lang="en-US"/>
              <a:t> of the Stockholm Resilience Centre, stating that earth has natural boundaries within we must operate. Crossing these boundaries may be catastrophic because this may cause abrupt environmental change within continental-scale to planetary-scale systems. The largest overshoot of these boundaries is currently occurring on the nutrient cycle, biodiversity and climate change. Natural capital assessments provide insight into how your company is performing against these ecological ceilings. If you are already reporting against indicators for the planetary boundaries, you already have performed at least a partial natural capital assessment.</a:t>
            </a:r>
          </a:p>
          <a:p>
            <a:endParaRPr lang="en-US"/>
          </a:p>
          <a:p>
            <a:r>
              <a:rPr lang="en-US"/>
              <a:t>Sustainable Development Goals: The Wedding Cake Model orders the Sustainable Development Goals (SDGs) across three layers: the biosphere, the </a:t>
            </a:r>
            <a:r>
              <a:rPr lang="en-US" err="1"/>
              <a:t>sociosphere</a:t>
            </a:r>
            <a:r>
              <a:rPr lang="en-US"/>
              <a:t> and the economic sphere. This model indicates the conditionality and hierarchy between the goals. The bottom layer (biosphere), consisting of Clear Water (6), Climate Action (13), Life Below Water (14) and Life on Land (15), forms a foundation for the layers above. If your company is already committed to the SDGs, securing goals 6, 13, 14 and 15 is essential to achieve the other goals. By working on natural capital, you are contributing to these goals and the SDGs as a whole.</a:t>
            </a:r>
          </a:p>
          <a:p>
            <a:endParaRPr lang="en-US"/>
          </a:p>
          <a:p>
            <a:r>
              <a:rPr lang="en-US"/>
              <a:t>Integrated Reporting / SASB: Integrated Reporting is a reporting standard that considers several (financial, manufactured, human, intellectual, natural and social) capitals, and aims to provide an integrated overview of how companies create value. The SASB reporting standard connects businesses and investors on the financial impacts of sustainability. These frameworks will be merged into the new Value Reporting Foundation in the foreseeable future. Within this framework, Natural Capital is one of the key capitals to report on. Performing a natural capital assessment is a way to implement this framework on the element of natural capital.</a:t>
            </a:r>
          </a:p>
          <a:p>
            <a:endParaRPr lang="en-US"/>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493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301F5-20D8-456B-8F82-D08BC0ADD896}"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095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to explain why businesses should engage with consumers on the topic of natural capital. </a:t>
            </a:r>
          </a:p>
          <a:p>
            <a:pPr marL="171450" indent="-171450">
              <a:buFontTx/>
              <a:buChar char="-"/>
            </a:pPr>
            <a:r>
              <a:rPr lang="en-GB" dirty="0"/>
              <a:t>Consumers are the actors in the supply chain who eventually buy the F&amp;B products. </a:t>
            </a:r>
          </a:p>
          <a:p>
            <a:pPr marL="0" indent="0">
              <a:buFontTx/>
              <a:buNone/>
            </a:pPr>
            <a:endParaRPr lang="en-GB" dirty="0"/>
          </a:p>
          <a:p>
            <a:pPr marL="0" indent="0">
              <a:buFontTx/>
              <a:buNone/>
            </a:pPr>
            <a:r>
              <a:rPr lang="en-GB" dirty="0"/>
              <a:t>Finding a market for sustainably produced products is important for your business. It is therefore key to engage consumers on the topic of natural capital.</a:t>
            </a:r>
          </a:p>
          <a:p>
            <a:endParaRPr lang="en-GB" dirty="0"/>
          </a:p>
          <a:p>
            <a:pPr marL="0" indent="0">
              <a:buFontTx/>
              <a:buNone/>
            </a:pPr>
            <a:endParaRPr lang="en-GB" dirty="0"/>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40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tx1">
                    <a:lumMod val="50000"/>
                    <a:lumOff val="50000"/>
                  </a:schemeClr>
                </a:solidFill>
              </a:rPr>
              <a:t>All businesses </a:t>
            </a:r>
            <a:r>
              <a:rPr lang="en-US" sz="1200" b="1" dirty="0">
                <a:solidFill>
                  <a:schemeClr val="tx1">
                    <a:lumMod val="50000"/>
                    <a:lumOff val="50000"/>
                  </a:schemeClr>
                </a:solidFill>
              </a:rPr>
              <a:t>impact and depend </a:t>
            </a:r>
            <a:r>
              <a:rPr lang="en-US" sz="1200" dirty="0">
                <a:solidFill>
                  <a:schemeClr val="tx1">
                    <a:lumMod val="50000"/>
                    <a:lumOff val="50000"/>
                  </a:schemeClr>
                </a:solidFill>
              </a:rPr>
              <a:t>upon natural capital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impacts: harmful substances used in packaging (waste, greenhouse gas emissions, discharges to soil and water, water extraction)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dependencies: health of workers (energy, climate regulation, pollination, materials, erosion and soil regulation,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sz="1200" dirty="0">
                <a:solidFill>
                  <a:schemeClr val="tx1">
                    <a:lumMod val="50000"/>
                    <a:lumOff val="50000"/>
                  </a:schemeClr>
                </a:solidFill>
              </a:rPr>
              <a:t>This relationship delivers </a:t>
            </a:r>
            <a:r>
              <a:rPr lang="en-US" sz="1200" b="1" dirty="0">
                <a:solidFill>
                  <a:schemeClr val="tx1">
                    <a:lumMod val="50000"/>
                    <a:lumOff val="50000"/>
                  </a:schemeClr>
                </a:solidFill>
              </a:rPr>
              <a:t>costs and benefits </a:t>
            </a:r>
            <a:r>
              <a:rPr lang="en-US" sz="1200" dirty="0">
                <a:solidFill>
                  <a:schemeClr val="tx1">
                    <a:lumMod val="50000"/>
                    <a:lumOff val="50000"/>
                  </a:schemeClr>
                </a:solidFill>
              </a:rPr>
              <a:t>back to themselves and to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costs: consumers get ill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Examples benefits: increased productivity due to a program of health checks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sz="1200" dirty="0">
                <a:solidFill>
                  <a:schemeClr val="tx1">
                    <a:lumMod val="50000"/>
                    <a:lumOff val="50000"/>
                  </a:schemeClr>
                </a:solidFill>
              </a:rPr>
              <a:t>These in turn lead to </a:t>
            </a:r>
            <a:r>
              <a:rPr lang="en-US" sz="1200" b="1" dirty="0">
                <a:solidFill>
                  <a:schemeClr val="tx1">
                    <a:lumMod val="50000"/>
                    <a:lumOff val="50000"/>
                  </a:schemeClr>
                </a:solidFill>
              </a:rPr>
              <a:t>risks and opportunities </a:t>
            </a:r>
            <a:r>
              <a:rPr lang="en-US" sz="1200" dirty="0">
                <a:solidFill>
                  <a:schemeClr val="tx1">
                    <a:lumMod val="50000"/>
                    <a:lumOff val="50000"/>
                  </a:schemeClr>
                </a:solidFill>
              </a:rPr>
              <a:t>to the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rPr>
              <a:t>Example risks: operational, reputational and financial risk (</a:t>
            </a:r>
            <a:r>
              <a:rPr lang="en-US" sz="1800" b="0" i="0" u="none" strike="noStrike" baseline="0" dirty="0">
                <a:solidFill>
                  <a:srgbClr val="262626"/>
                </a:solidFill>
                <a:latin typeface="Gotham-Book"/>
              </a:rPr>
              <a:t>Increased raw material or resource costs, New regulations or license fees, </a:t>
            </a:r>
            <a:r>
              <a:rPr lang="nl-NL" sz="1800" b="0" i="0" u="none" strike="noStrike" baseline="0" dirty="0" err="1">
                <a:solidFill>
                  <a:srgbClr val="262626"/>
                </a:solidFill>
                <a:latin typeface="Gotham-Book"/>
              </a:rPr>
              <a:t>Changing</a:t>
            </a:r>
            <a:r>
              <a:rPr lang="nl-NL" sz="1800" b="0" i="0" u="none" strike="noStrike" baseline="0" dirty="0">
                <a:solidFill>
                  <a:srgbClr val="262626"/>
                </a:solidFill>
                <a:latin typeface="Gotham-Book"/>
              </a:rPr>
              <a:t> customer </a:t>
            </a:r>
            <a:r>
              <a:rPr lang="nl-NL" sz="1800" b="0" i="0" u="none" strike="noStrike" baseline="0" dirty="0" err="1">
                <a:solidFill>
                  <a:srgbClr val="262626"/>
                </a:solidFill>
                <a:latin typeface="Gotham-Book"/>
              </a:rPr>
              <a:t>values</a:t>
            </a:r>
            <a:r>
              <a:rPr lang="nl-NL" sz="1800" b="0" i="0" u="none" strike="noStrike" baseline="0" dirty="0">
                <a:solidFill>
                  <a:srgbClr val="262626"/>
                </a:solidFill>
                <a:latin typeface="Gotham-Book"/>
              </a:rPr>
              <a:t>)</a:t>
            </a:r>
            <a:endParaRPr lang="en-US" sz="1200" dirty="0">
              <a:solidFill>
                <a:schemeClr val="tx1">
                  <a:lumMod val="50000"/>
                  <a:lumOff val="50000"/>
                </a:schemeClr>
              </a:solidFill>
            </a:endParaRPr>
          </a:p>
          <a:p>
            <a:pPr algn="l"/>
            <a:r>
              <a:rPr lang="en-US" sz="1200" dirty="0">
                <a:solidFill>
                  <a:schemeClr val="tx1">
                    <a:lumMod val="50000"/>
                    <a:lumOff val="50000"/>
                  </a:schemeClr>
                </a:solidFill>
              </a:rPr>
              <a:t>Example opportunities: operational opportunity (</a:t>
            </a:r>
            <a:r>
              <a:rPr lang="en-US" sz="1800" b="0" i="0" u="none" strike="noStrike" baseline="0" dirty="0">
                <a:solidFill>
                  <a:srgbClr val="262626"/>
                </a:solidFill>
                <a:latin typeface="Gotham-Book"/>
              </a:rPr>
              <a:t>Reduce the costs of resource inputs (e.g. through efficiency gains or switching </a:t>
            </a:r>
            <a:r>
              <a:rPr lang="nl-NL" sz="1800" b="0" i="0" u="none" strike="noStrike" baseline="0" dirty="0" err="1">
                <a:solidFill>
                  <a:srgbClr val="262626"/>
                </a:solidFill>
                <a:latin typeface="Gotham-Book"/>
              </a:rPr>
              <a:t>suppliers</a:t>
            </a:r>
            <a:r>
              <a:rPr lang="nl-NL" sz="1800" b="0" i="0" u="none" strike="noStrike" baseline="0" dirty="0">
                <a:solidFill>
                  <a:srgbClr val="262626"/>
                </a:solidFill>
                <a:latin typeface="Gotham-Book"/>
              </a:rPr>
              <a:t>), </a:t>
            </a:r>
            <a:r>
              <a:rPr lang="en-US" sz="1800" b="0" i="0" u="none" strike="noStrike" baseline="0" dirty="0">
                <a:solidFill>
                  <a:srgbClr val="262626"/>
                </a:solidFill>
                <a:latin typeface="Gotham-Book"/>
              </a:rPr>
              <a:t>Reduce environmental fees and charges, Growing demand for credibly certified </a:t>
            </a:r>
            <a:r>
              <a:rPr lang="nl-NL" sz="1800" b="0" i="0" u="none" strike="noStrike" baseline="0" dirty="0" err="1">
                <a:solidFill>
                  <a:srgbClr val="262626"/>
                </a:solidFill>
                <a:latin typeface="Gotham-Book"/>
              </a:rPr>
              <a:t>products</a:t>
            </a:r>
            <a:r>
              <a:rPr lang="nl-NL" sz="1800" b="0" i="0" u="none" strike="noStrike" baseline="0" dirty="0">
                <a:solidFill>
                  <a:srgbClr val="262626"/>
                </a:solidFill>
                <a:latin typeface="Gotham-Book"/>
              </a:rPr>
              <a:t>)</a:t>
            </a:r>
            <a:endParaRPr lang="en-US" sz="1200" dirty="0">
              <a:solidFill>
                <a:schemeClr val="tx1">
                  <a:lumMod val="50000"/>
                  <a:lumOff val="50000"/>
                </a:schemeClr>
              </a:solidFill>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the examples show (rice example below)</a:t>
            </a:r>
            <a:r>
              <a:rPr lang="en-GB" b="1" i="1" dirty="0">
                <a:highlight>
                  <a:srgbClr val="FFFF00"/>
                </a:highlight>
              </a:rPr>
              <a:t> </a:t>
            </a:r>
            <a:r>
              <a:rPr lang="en-GB" dirty="0"/>
              <a:t>is that </a:t>
            </a:r>
            <a:r>
              <a:rPr lang="en-US" sz="1200" dirty="0">
                <a:solidFill>
                  <a:schemeClr val="tx1">
                    <a:lumMod val="65000"/>
                    <a:lumOff val="35000"/>
                  </a:schemeClr>
                </a:solidFill>
                <a:latin typeface="Verdana" panose="020B0604030504040204" pitchFamily="34" charset="0"/>
                <a:ea typeface="Verdana" panose="020B0604030504040204" pitchFamily="34" charset="0"/>
              </a:rPr>
              <a:t>n</a:t>
            </a:r>
            <a:r>
              <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atural, social and economic issues are fundamentally interconnected and cannot be separated from one another. It also illustrates how natural capital underpins all the other capitals and without it we would not have social and human or financial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Example: rice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1. All businesses </a:t>
            </a:r>
            <a:r>
              <a:rPr lang="en-US" sz="1200" b="1" dirty="0">
                <a:solidFill>
                  <a:schemeClr val="tx1">
                    <a:lumMod val="50000"/>
                    <a:lumOff val="50000"/>
                  </a:schemeClr>
                </a:solidFill>
              </a:rPr>
              <a:t>impact and depend </a:t>
            </a:r>
            <a:r>
              <a:rPr lang="en-US" sz="1200" b="0" dirty="0">
                <a:solidFill>
                  <a:schemeClr val="tx1">
                    <a:lumMod val="50000"/>
                    <a:lumOff val="50000"/>
                  </a:schemeClr>
                </a:solidFill>
              </a:rPr>
              <a:t>upon natural capital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impacts: </a:t>
            </a:r>
            <a:r>
              <a:rPr lang="nl-NL" sz="1200" b="0" i="0" u="none" strike="noStrike" baseline="0" dirty="0">
                <a:solidFill>
                  <a:srgbClr val="262626"/>
                </a:solidFill>
                <a:latin typeface="Gotham-Book"/>
              </a:rPr>
              <a:t>water </a:t>
            </a:r>
            <a:r>
              <a:rPr lang="nl-NL" sz="1200" b="0" i="0" u="none" strike="noStrike" baseline="0" dirty="0" err="1">
                <a:solidFill>
                  <a:srgbClr val="262626"/>
                </a:solidFill>
                <a:latin typeface="Gotham-Book"/>
              </a:rPr>
              <a:t>pollutants</a:t>
            </a: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dependencies: water to flood the rice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US" sz="1200" b="0" dirty="0">
                <a:solidFill>
                  <a:schemeClr val="tx1">
                    <a:lumMod val="50000"/>
                    <a:lumOff val="50000"/>
                  </a:schemeClr>
                </a:solidFill>
              </a:rPr>
              <a:t>This relationship delivers </a:t>
            </a:r>
            <a:r>
              <a:rPr lang="en-US" sz="1200" b="1" dirty="0">
                <a:solidFill>
                  <a:schemeClr val="tx1">
                    <a:lumMod val="50000"/>
                    <a:lumOff val="50000"/>
                  </a:schemeClr>
                </a:solidFill>
              </a:rPr>
              <a:t>costs and benefits </a:t>
            </a:r>
            <a:r>
              <a:rPr lang="en-US" sz="1200" b="0" dirty="0">
                <a:solidFill>
                  <a:schemeClr val="tx1">
                    <a:lumMod val="50000"/>
                    <a:lumOff val="50000"/>
                  </a:schemeClr>
                </a:solidFill>
              </a:rPr>
              <a:t>back to themselves and to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costs: poor water quality can affect the quality of the rice produced / poor water quality can impact the health of downstream water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benefits: higher quality rice/less absence of employees due to an improved wastewater treatment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US" sz="1200" b="0" dirty="0">
                <a:solidFill>
                  <a:schemeClr val="tx1">
                    <a:lumMod val="50000"/>
                    <a:lumOff val="50000"/>
                  </a:schemeClr>
                </a:solidFill>
              </a:rPr>
              <a:t>These in turn lead </a:t>
            </a:r>
            <a:r>
              <a:rPr lang="en-US" sz="1200" b="1" dirty="0">
                <a:solidFill>
                  <a:schemeClr val="tx1">
                    <a:lumMod val="50000"/>
                    <a:lumOff val="50000"/>
                  </a:schemeClr>
                </a:solidFill>
              </a:rPr>
              <a:t>to risks and opportunities </a:t>
            </a:r>
            <a:r>
              <a:rPr lang="en-US" sz="1200" b="0" dirty="0">
                <a:solidFill>
                  <a:schemeClr val="tx1">
                    <a:lumMod val="50000"/>
                    <a:lumOff val="50000"/>
                  </a:schemeClr>
                </a:solidFill>
              </a:rPr>
              <a:t>to the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risks: This may pose operational risks if social conflict over polluted water adds to security costs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lumOff val="50000"/>
                  </a:schemeClr>
                </a:solidFill>
              </a:rPr>
              <a:t>Example opportunities: </a:t>
            </a:r>
            <a:r>
              <a:rPr lang="en-GB" b="0" dirty="0"/>
              <a:t>This may also pose societal opportunities if businesses use managed water catchments to improve water quality for local communities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515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Presenter to provide detail on natural capital dependencies using the notes below and referring to p. 34 of the Natural Capital Protocol:</a:t>
            </a:r>
            <a:endParaRPr lang="en-GB" dirty="0"/>
          </a:p>
          <a:p>
            <a:endParaRPr lang="en-GB" dirty="0"/>
          </a:p>
          <a:p>
            <a:r>
              <a:rPr lang="en-GB" dirty="0"/>
              <a:t>The protocol defines </a:t>
            </a:r>
            <a:r>
              <a:rPr lang="en-GB" b="0" dirty="0"/>
              <a:t>natural capital dependency</a:t>
            </a:r>
            <a:r>
              <a:rPr lang="en-GB" dirty="0"/>
              <a:t> as: A business reliance on or use of natural capital. This can occur in your direct operations or somewhere else in your value chain. </a:t>
            </a:r>
          </a:p>
          <a:p>
            <a:endParaRPr lang="en-GB" dirty="0"/>
          </a:p>
          <a:p>
            <a:r>
              <a:rPr lang="en-GB" b="1" u="none" dirty="0"/>
              <a:t>Presenter to link natural capital dependencies with the risks and opportunities material covered in M1, using the notes below. Presenter to elaborate on the business impact diagram, using some examples:</a:t>
            </a:r>
          </a:p>
          <a:p>
            <a:endParaRPr lang="en-GB" dirty="0"/>
          </a:p>
          <a:p>
            <a:pPr marL="171450" indent="-171450">
              <a:buFont typeface="Arial" panose="020B0604020202020204" pitchFamily="34" charset="0"/>
              <a:buChar char="•"/>
            </a:pPr>
            <a:r>
              <a:rPr lang="en-GB" dirty="0"/>
              <a:t>Again, </a:t>
            </a:r>
            <a:r>
              <a:rPr lang="en-GB" u="none" dirty="0"/>
              <a:t>thinking back to some of the content in M1, we can see how natural capital dependencies can pose different risks and opportunities for businesses. This is useful in establishing the value of natural capital dependencies in relation to other inputs and services that you rely on. </a:t>
            </a:r>
          </a:p>
          <a:p>
            <a:pPr marL="171450" indent="-171450">
              <a:buFont typeface="Arial" panose="020B0604020202020204" pitchFamily="34" charset="0"/>
              <a:buChar char="•"/>
            </a:pPr>
            <a:endParaRPr lang="en-GB" b="1" dirty="0"/>
          </a:p>
          <a:p>
            <a:pPr marL="171450" indent="-171450">
              <a:buFont typeface="Arial" panose="020B0604020202020204" pitchFamily="34" charset="0"/>
              <a:buChar char="•"/>
            </a:pPr>
            <a:r>
              <a:rPr lang="en-GB" b="1" dirty="0"/>
              <a:t>Energy e.g. energy as a critical production input in a factory</a:t>
            </a:r>
          </a:p>
          <a:p>
            <a:pPr marL="628650" lvl="1" indent="-171450">
              <a:buFont typeface="Arial" panose="020B0604020202020204" pitchFamily="34" charset="0"/>
              <a:buChar char="•"/>
            </a:pPr>
            <a:r>
              <a:rPr lang="en-GB" dirty="0"/>
              <a:t>A reliance on energy may pose financial risks due to volatilities in the energy market which could impose higher costs on the business </a:t>
            </a:r>
          </a:p>
          <a:p>
            <a:pPr marL="628650" lvl="1" indent="-171450">
              <a:buFont typeface="Arial" panose="020B0604020202020204" pitchFamily="34" charset="0"/>
              <a:buChar char="•"/>
            </a:pPr>
            <a:r>
              <a:rPr lang="en-GB" dirty="0"/>
              <a:t>This could also open up financial opportunities if “green funds” become available for more renewable energy sources </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r>
              <a:rPr lang="en-GB" b="1" dirty="0"/>
              <a:t>Pollination e.g. regulating service critical in agriculture </a:t>
            </a:r>
          </a:p>
          <a:p>
            <a:pPr marL="628650" lvl="1" indent="-171450">
              <a:buFont typeface="Arial" panose="020B0604020202020204" pitchFamily="34" charset="0"/>
              <a:buChar char="•"/>
            </a:pPr>
            <a:r>
              <a:rPr lang="en-GB" dirty="0"/>
              <a:t>This may pose an operational risk for agricultural sectors if pollination services start to vary</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Materials e.g. reliance on food crops</a:t>
            </a:r>
          </a:p>
          <a:p>
            <a:pPr marL="628650" lvl="1" indent="-171450">
              <a:buFont typeface="Arial" panose="020B0604020202020204" pitchFamily="34" charset="0"/>
              <a:buChar char="•"/>
            </a:pPr>
            <a:r>
              <a:rPr lang="en-GB" dirty="0"/>
              <a:t>This may pose a societal risk if local communities start to experience reduced access to woodland or related ecosystem services as a result of business activities </a:t>
            </a:r>
          </a:p>
          <a:p>
            <a:pPr marL="628650" lvl="1" indent="-171450">
              <a:buFont typeface="Arial" panose="020B0604020202020204" pitchFamily="34" charset="0"/>
              <a:buChar char="•"/>
            </a:pPr>
            <a:r>
              <a:rPr lang="en-GB" dirty="0"/>
              <a:t>This may pose a societal opportunity if local communities start to benefit from agriculture</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Erosion</a:t>
            </a:r>
            <a:r>
              <a:rPr lang="en-GB" dirty="0"/>
              <a:t> </a:t>
            </a:r>
            <a:r>
              <a:rPr lang="en-GB" b="1" dirty="0"/>
              <a:t>and soil regulation e.g. essential for beverage companies </a:t>
            </a:r>
          </a:p>
          <a:p>
            <a:pPr marL="628650" lvl="1" indent="-171450">
              <a:buFont typeface="Arial" panose="020B0604020202020204" pitchFamily="34" charset="0"/>
              <a:buChar char="•"/>
            </a:pPr>
            <a:r>
              <a:rPr lang="en-GB" dirty="0"/>
              <a:t>This may post legal and regulatory risk if businesses are faced with fines, penalties, compensation or legal cost from regulation efforts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Water e.g. reliance on water to produce beer</a:t>
            </a:r>
          </a:p>
          <a:p>
            <a:pPr marL="628650" lvl="1" indent="-171450">
              <a:buFont typeface="Arial" panose="020B0604020202020204" pitchFamily="34" charset="0"/>
              <a:buChar char="•"/>
            </a:pPr>
            <a:r>
              <a:rPr lang="en-GB" dirty="0"/>
              <a:t>This may pose reputational and marketing risk if loyalty of key suppliers of business services in the water industry falls</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r>
              <a:rPr lang="en-GB" b="1" dirty="0"/>
              <a:t>Storm and flood protection e.g. local flood barriers </a:t>
            </a:r>
          </a:p>
          <a:p>
            <a:pPr marL="628650" lvl="1" indent="-171450">
              <a:buFont typeface="Arial" panose="020B0604020202020204" pitchFamily="34" charset="0"/>
              <a:buChar char="•"/>
            </a:pPr>
            <a:r>
              <a:rPr lang="en-GB" dirty="0"/>
              <a:t>Reliance on flood barriers could pose increasing risk as climate change makes flooding more likely in certain regions</a:t>
            </a:r>
          </a:p>
          <a:p>
            <a:pPr marL="628650" lvl="1" indent="-171450">
              <a:buFont typeface="Arial" panose="020B0604020202020204" pitchFamily="34" charset="0"/>
              <a:buChar char="•"/>
            </a:pPr>
            <a:r>
              <a:rPr lang="en-GB" dirty="0"/>
              <a:t>Investing in natural flood measures could provide wider benefits to local communities and thus benefit the business through reputation </a:t>
            </a:r>
          </a:p>
          <a:p>
            <a:pPr marL="171450" lvl="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Recreation e.g. for tourist attraction </a:t>
            </a:r>
          </a:p>
          <a:p>
            <a:pPr marL="628650" lvl="1" indent="-171450">
              <a:buFont typeface="Arial" panose="020B0604020202020204" pitchFamily="34" charset="0"/>
              <a:buChar char="•"/>
            </a:pPr>
            <a:r>
              <a:rPr lang="en-GB" dirty="0"/>
              <a:t>If businesses rely on recreation such as tourist attractions to raise employee morale, they may be at risk of attracting and attaining their employees due to the volatility of the tourism industry – this could lead to higher recruitment and retention costs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Climate regulation e.g. natural filtration of water </a:t>
            </a:r>
          </a:p>
          <a:p>
            <a:pPr marL="628650" lvl="1" indent="-171450">
              <a:buFont typeface="Arial" panose="020B0604020202020204" pitchFamily="34" charset="0"/>
              <a:buChar char="•"/>
            </a:pPr>
            <a:r>
              <a:rPr lang="en-GB" dirty="0"/>
              <a:t>This may provide an operational opportunity if businesses invest in green infrastructure like water filtration services, thus reducing overall costs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475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Presenter to explain dependency pathways, using the notes on the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22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Presenter to then walk through the sugarcane example using the notes below and referring to p. 24 of the F&amp;B sector guide:</a:t>
            </a:r>
          </a:p>
          <a:p>
            <a:endParaRPr lang="en-US" dirty="0"/>
          </a:p>
          <a:p>
            <a:pPr marL="171450" indent="-171450">
              <a:buFont typeface="Arial" panose="020B0604020202020204" pitchFamily="34" charset="0"/>
              <a:buChar char="•"/>
            </a:pPr>
            <a:r>
              <a:rPr lang="en-US" dirty="0"/>
              <a:t>Business activities at a sugarcane plantation have a dependency on water to irrigate the crops.</a:t>
            </a:r>
          </a:p>
          <a:p>
            <a:pPr marL="171450" indent="-171450">
              <a:buFont typeface="Arial" panose="020B0604020202020204" pitchFamily="34" charset="0"/>
              <a:buChar char="•"/>
            </a:pPr>
            <a:r>
              <a:rPr lang="en-US" dirty="0"/>
              <a:t>Changes in natural capital cause the availability of water to decline due to:</a:t>
            </a:r>
          </a:p>
          <a:p>
            <a:pPr marL="171450" indent="-171450">
              <a:buFontTx/>
              <a:buChar char="-"/>
            </a:pPr>
            <a:r>
              <a:rPr lang="en-US" dirty="0"/>
              <a:t>Sugarcane farming itself, for example over-abstraction of water</a:t>
            </a:r>
          </a:p>
          <a:p>
            <a:pPr marL="171450" indent="-171450">
              <a:buFontTx/>
              <a:buChar char="-"/>
            </a:pPr>
            <a:r>
              <a:rPr lang="en-US" dirty="0"/>
              <a:t>Natural changes such as drought</a:t>
            </a:r>
          </a:p>
          <a:p>
            <a:pPr marL="171450" indent="-171450">
              <a:buFontTx/>
              <a:buChar char="-"/>
            </a:pPr>
            <a:r>
              <a:rPr lang="en-US" dirty="0"/>
              <a:t>Human-induced changes including other local farms and businesses abstracting water for their own purposes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company may be paying more for the water now, but at some point it may no longer have access to water in the area, no matter how much it costs - and this puts the company at risk, not just the cost of doing business. </a:t>
            </a:r>
          </a:p>
          <a:p>
            <a:pPr marL="171450" indent="-171450">
              <a:buFont typeface="Arial" panose="020B0604020202020204" pitchFamily="34" charset="0"/>
              <a:buChar char="•"/>
            </a:pPr>
            <a:endParaRPr lang="en-US" dirty="0"/>
          </a:p>
          <a:p>
            <a:pPr marL="0" indent="0">
              <a:buFontTx/>
              <a:buNone/>
            </a:pPr>
            <a:r>
              <a:rPr lang="en-US" dirty="0"/>
              <a:t>Changes in natural capital affect business dependency (by paying more for water to out-compete other users), so water availability is important.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25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a:t>Presenter to provide detail on natural capital impacts using the notes below and referring to p. 16 of the Natural Capital Protocol:</a:t>
            </a:r>
          </a:p>
          <a:p>
            <a:endParaRPr lang="en-GB" dirty="0"/>
          </a:p>
          <a:p>
            <a:r>
              <a:rPr lang="en-GB" dirty="0"/>
              <a:t>The Protocol defines a </a:t>
            </a:r>
            <a:r>
              <a:rPr lang="en-GB" b="0" dirty="0"/>
              <a:t>natural capital impact </a:t>
            </a:r>
            <a:r>
              <a:rPr lang="en-GB" dirty="0"/>
              <a:t>as: The negative or positive effect of business activity on natural capital. They can arise directly from business operations or indirectly from the use of products and services. As a result of your impact on natural capital you can generate impacts on your business as well as impacts on society.</a:t>
            </a:r>
          </a:p>
          <a:p>
            <a:endParaRPr lang="en-GB" u="none" dirty="0"/>
          </a:p>
          <a:p>
            <a:r>
              <a:rPr lang="en-GB" b="1" u="none" dirty="0"/>
              <a:t>Presenter to link natural capital impacts with the risks and opportunities material covered in M1, using the notes below. Presenter to elaborate on the business impact diagram, using some examples:</a:t>
            </a:r>
          </a:p>
          <a:p>
            <a:endParaRPr lang="en-GB" u="sng" dirty="0"/>
          </a:p>
          <a:p>
            <a:pPr marL="171450" indent="-171450">
              <a:buFont typeface="Arial" panose="020B0604020202020204" pitchFamily="34" charset="0"/>
              <a:buChar char="•"/>
            </a:pPr>
            <a:r>
              <a:rPr lang="en-GB" u="none" dirty="0"/>
              <a:t>Thinking back to some of the content in M1, we can see how natural capital impacts can pose different risks and opportunities for businesses. </a:t>
            </a:r>
          </a:p>
          <a:p>
            <a:endParaRPr lang="en-GB" i="1" dirty="0"/>
          </a:p>
          <a:p>
            <a:pPr marL="171450" indent="-171450">
              <a:buFont typeface="Arial" panose="020B0604020202020204" pitchFamily="34" charset="0"/>
              <a:buChar char="•"/>
            </a:pPr>
            <a:r>
              <a:rPr lang="en-GB" b="1" dirty="0"/>
              <a:t>GHG emissions e.g. transportation, primary production</a:t>
            </a:r>
          </a:p>
          <a:p>
            <a:pPr marL="628650" lvl="1" indent="-171450">
              <a:buFont typeface="Arial" panose="020B0604020202020204" pitchFamily="34" charset="0"/>
              <a:buChar char="•"/>
            </a:pPr>
            <a:r>
              <a:rPr lang="en-GB" dirty="0"/>
              <a:t>This may pose societal risks for businesses due to the health risks arising from the effect of air pollution on respiratory disease </a:t>
            </a:r>
          </a:p>
          <a:p>
            <a:pPr marL="628650" lvl="1" indent="-171450">
              <a:buFont typeface="Arial" panose="020B0604020202020204" pitchFamily="34" charset="0"/>
              <a:buChar char="•"/>
            </a:pPr>
            <a:r>
              <a:rPr lang="en-GB" dirty="0"/>
              <a:t>On the other hand, this could pose a reputational and marketing opportunity due to new revenue streams offered in areas like carbon offsetting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Land management e.g. forest management</a:t>
            </a:r>
          </a:p>
          <a:p>
            <a:pPr marL="628650" lvl="1" indent="-171450">
              <a:buFont typeface="Arial" panose="020B0604020202020204" pitchFamily="34" charset="0"/>
              <a:buChar char="•"/>
            </a:pPr>
            <a:r>
              <a:rPr lang="en-GB" dirty="0"/>
              <a:t>This may pose an operational risk by increasing natural hazard costs through degradation of natural ecosystems </a:t>
            </a:r>
          </a:p>
          <a:p>
            <a:pPr marL="628650" lvl="1" indent="-171450">
              <a:buFont typeface="Arial" panose="020B0604020202020204" pitchFamily="34" charset="0"/>
              <a:buChar char="•"/>
            </a:pPr>
            <a:r>
              <a:rPr lang="en-GB" dirty="0"/>
              <a:t>This may also pose an operational opportunity if businesses invest in sustainable and green land management, reducing costs by protecting against natural hazards and contributing to tackling the loss of biodiversity</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Waste e.g. post-consumer waste</a:t>
            </a:r>
          </a:p>
          <a:p>
            <a:pPr marL="628650" lvl="1" indent="-171450">
              <a:buFont typeface="Arial" panose="020B0604020202020204" pitchFamily="34" charset="0"/>
              <a:buChar char="•"/>
            </a:pPr>
            <a:r>
              <a:rPr lang="en-GB" dirty="0"/>
              <a:t>This may pose legal and regulatory risks if new laws or license fees are established, charging more for waste disposal </a:t>
            </a:r>
          </a:p>
          <a:p>
            <a:pPr marL="628650" lvl="1" indent="-171450">
              <a:buFont typeface="Arial" panose="020B0604020202020204" pitchFamily="34" charset="0"/>
              <a:buChar char="•"/>
            </a:pPr>
            <a:r>
              <a:rPr lang="en-GB" dirty="0"/>
              <a:t>This may also pose an operational opportunity for businesses if they minimise or add value to waste and recapture valuable materials otherwise discarded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Discharges to soil e.g. fertilizers &amp; pesticides</a:t>
            </a:r>
          </a:p>
          <a:p>
            <a:pPr marL="628650" lvl="1" indent="-171450">
              <a:buFont typeface="Arial" panose="020B0604020202020204" pitchFamily="34" charset="0"/>
              <a:buChar char="•"/>
            </a:pPr>
            <a:r>
              <a:rPr lang="en-GB" dirty="0"/>
              <a:t>This may pose a financial risk if the business’ sales fall due to negative publicity about the business’ impacts on natural capital</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Groundwater discharge e.g. wastewater</a:t>
            </a:r>
          </a:p>
          <a:p>
            <a:pPr marL="628650" lvl="1" indent="-171450">
              <a:buFont typeface="Arial" panose="020B0604020202020204" pitchFamily="34" charset="0"/>
              <a:buChar char="•"/>
            </a:pPr>
            <a:r>
              <a:rPr lang="en-GB" dirty="0"/>
              <a:t>This may pose operational risks if social conflict over polluted water adds to security costs </a:t>
            </a:r>
          </a:p>
          <a:p>
            <a:pPr marL="628650" lvl="1" indent="-171450">
              <a:buFont typeface="Arial" panose="020B0604020202020204" pitchFamily="34" charset="0"/>
              <a:buChar char="•"/>
            </a:pPr>
            <a:r>
              <a:rPr lang="en-GB" dirty="0"/>
              <a:t>This may also pose societal opportunities if businesses use managed water catchments to improve water quality for local communities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Water extraction and management e.g. factory equipment cleaning</a:t>
            </a:r>
          </a:p>
          <a:p>
            <a:pPr marL="628650" lvl="1" indent="-171450">
              <a:buFont typeface="Arial" panose="020B0604020202020204" pitchFamily="34" charset="0"/>
              <a:buChar char="•"/>
            </a:pPr>
            <a:r>
              <a:rPr lang="en-GB" dirty="0"/>
              <a:t>This may pose a financial opportunity if businesses alter the way in which they go about water extraction, thus attaining ”green funds” or investor interest in sustainability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Disturbances e.g. heavy machinery operation</a:t>
            </a:r>
          </a:p>
          <a:p>
            <a:pPr marL="628650" lvl="1" indent="-171450">
              <a:buFont typeface="Arial" panose="020B0604020202020204" pitchFamily="34" charset="0"/>
              <a:buChar char="•"/>
            </a:pPr>
            <a:r>
              <a:rPr lang="en-GB" dirty="0"/>
              <a:t>This may pose societal issues again as wider society is impacted negatively from heightened noise and light </a:t>
            </a:r>
          </a:p>
          <a:p>
            <a:endParaRPr lang="en-GB" dirty="0"/>
          </a:p>
          <a:p>
            <a:pPr marL="0" indent="0">
              <a:buFont typeface="Arial" panose="020B0604020202020204" pitchFamily="34" charset="0"/>
              <a:buNone/>
            </a:pPr>
            <a:r>
              <a:rPr lang="en-GB" sz="1200" b="0" u="sng" dirty="0">
                <a:highlight>
                  <a:srgbClr val="FFFF00"/>
                </a:highlight>
              </a:rPr>
              <a:t>Links to risk – read one example from module 1</a:t>
            </a:r>
            <a:endParaRPr lang="en-GB" sz="1200" b="0" dirty="0">
              <a:highlight>
                <a:srgbClr val="FFFF00"/>
              </a:highlight>
            </a:endParaRPr>
          </a:p>
          <a:p>
            <a:pPr marL="0" indent="0">
              <a:buFont typeface="Arial" panose="020B0604020202020204" pitchFamily="34" charset="0"/>
              <a:buNone/>
            </a:pPr>
            <a:r>
              <a:rPr lang="en-GB" sz="1200" b="0" dirty="0">
                <a:highlight>
                  <a:srgbClr val="FFFF00"/>
                </a:highlight>
              </a:rPr>
              <a:t>Reputation risk – increased public &amp; consumer awareness of environmental and social damages + </a:t>
            </a:r>
            <a:r>
              <a:rPr lang="en-GB" sz="1400" b="0" i="0" kern="1200" dirty="0">
                <a:solidFill>
                  <a:schemeClr val="tx1"/>
                </a:solidFill>
                <a:effectLst/>
                <a:highlight>
                  <a:srgbClr val="FFFF00"/>
                </a:highlight>
                <a:latin typeface="+mn-lt"/>
                <a:ea typeface="+mn-ea"/>
                <a:cs typeface="+mn-cs"/>
              </a:rPr>
              <a:t>consumers are increasingly demanding assurance that the products they buy are produced in way that protect our environment (link to pollution)</a:t>
            </a:r>
          </a:p>
          <a:p>
            <a:pPr marL="0" indent="0">
              <a:buFont typeface="Arial" panose="020B0604020202020204" pitchFamily="34" charset="0"/>
              <a:buNone/>
            </a:pPr>
            <a:endParaRPr lang="en-GB" sz="1200" b="0" dirty="0">
              <a:highlight>
                <a:srgbClr val="FFFF00"/>
              </a:highlight>
            </a:endParaRPr>
          </a:p>
          <a:p>
            <a:pPr marL="0" indent="0">
              <a:buFont typeface="Arial" panose="020B0604020202020204" pitchFamily="34" charset="0"/>
              <a:buNone/>
            </a:pPr>
            <a:r>
              <a:rPr lang="en-GB" sz="1200" b="0" dirty="0">
                <a:highlight>
                  <a:srgbClr val="FFFF00"/>
                </a:highlight>
              </a:rPr>
              <a:t>Legal risk – </a:t>
            </a:r>
            <a:r>
              <a:rPr lang="en-US" b="0" i="0" dirty="0">
                <a:solidFill>
                  <a:srgbClr val="121212"/>
                </a:solidFill>
                <a:effectLst/>
                <a:latin typeface="GuardianTextEgyptian"/>
              </a:rPr>
              <a:t>California looks set to regulate groundwater for the first time</a:t>
            </a:r>
            <a:r>
              <a:rPr lang="en-GB" sz="1200" b="0" i="0" dirty="0">
                <a:solidFill>
                  <a:srgbClr val="121212"/>
                </a:solidFill>
                <a:effectLst/>
                <a:highlight>
                  <a:srgbClr val="FFFF00"/>
                </a:highlight>
                <a:latin typeface="GuardianTextEgyptian"/>
              </a:rPr>
              <a:t> </a:t>
            </a:r>
          </a:p>
          <a:p>
            <a:pPr marL="0" indent="0">
              <a:buFont typeface="Arial" panose="020B0604020202020204" pitchFamily="34" charset="0"/>
              <a:buNone/>
            </a:pPr>
            <a:r>
              <a:rPr lang="en-GB" sz="1200" b="0" i="0" u="none" kern="1200" dirty="0">
                <a:solidFill>
                  <a:srgbClr val="121212"/>
                </a:solidFill>
                <a:effectLst/>
                <a:highlight>
                  <a:srgbClr val="FFFF00"/>
                </a:highlight>
                <a:latin typeface="GuardianTextEgyptian"/>
                <a:ea typeface="+mn-ea"/>
                <a:cs typeface="+mn-cs"/>
              </a:rPr>
              <a:t>Source: </a:t>
            </a:r>
            <a:r>
              <a:rPr lang="en-GB" sz="1400" b="0" i="0" u="none" kern="1200" dirty="0">
                <a:solidFill>
                  <a:schemeClr val="accent5"/>
                </a:solidFill>
                <a:effectLst/>
                <a:highlight>
                  <a:srgbClr val="FFFF00"/>
                </a:highlight>
                <a:latin typeface="+mn-lt"/>
                <a:ea typeface="+mn-ea"/>
                <a:cs typeface="+mn-cs"/>
              </a:rPr>
              <a:t>https://www.theguardian.com/sustainable-business/2014/sep/03/california-drought-water-groundwater-regulation-bill-law-farm</a:t>
            </a:r>
            <a:r>
              <a:rPr lang="en-GB" sz="1400" b="0" i="0" u="sng" kern="1200" dirty="0">
                <a:solidFill>
                  <a:schemeClr val="accent5"/>
                </a:solidFill>
                <a:effectLst/>
                <a:highlight>
                  <a:srgbClr val="FFFF00"/>
                </a:highlight>
                <a:latin typeface="+mn-lt"/>
                <a:ea typeface="+mn-ea"/>
                <a:cs typeface="+mn-cs"/>
              </a:rPr>
              <a:t> </a:t>
            </a:r>
          </a:p>
          <a:p>
            <a:pPr marL="0" indent="0">
              <a:buFont typeface="Arial" panose="020B0604020202020204" pitchFamily="34" charset="0"/>
              <a:buNone/>
            </a:pPr>
            <a:endParaRPr lang="en-GB" sz="1200" b="0" dirty="0">
              <a:highlight>
                <a:srgbClr val="FFFF00"/>
              </a:highlight>
            </a:endParaRPr>
          </a:p>
          <a:p>
            <a:pPr>
              <a:spcBef>
                <a:spcPts val="0"/>
              </a:spcBef>
              <a:spcAft>
                <a:spcPts val="0"/>
              </a:spcAft>
            </a:pPr>
            <a:r>
              <a:rPr lang="en-GB" sz="1200" b="0" dirty="0">
                <a:highlight>
                  <a:srgbClr val="FFFF00"/>
                </a:highlight>
              </a:rPr>
              <a:t>Financial risk – Underlying all of these risks &amp; opportunities are financial ones! As we have seen, these risks imply important financial costs. </a:t>
            </a:r>
            <a:r>
              <a:rPr lang="en-US" sz="1200" dirty="0" err="1">
                <a:solidFill>
                  <a:schemeClr val="tx1">
                    <a:lumMod val="50000"/>
                  </a:schemeClr>
                </a:solidFill>
                <a:highlight>
                  <a:srgbClr val="FFFF00"/>
                </a:highlight>
                <a:latin typeface="+mn-lt"/>
              </a:rPr>
              <a:t>Oatly</a:t>
            </a:r>
            <a:r>
              <a:rPr lang="en-US" sz="1200" dirty="0">
                <a:solidFill>
                  <a:schemeClr val="tx1">
                    <a:lumMod val="50000"/>
                  </a:schemeClr>
                </a:solidFill>
                <a:highlight>
                  <a:srgbClr val="FFFF00"/>
                </a:highlight>
                <a:latin typeface="+mn-lt"/>
              </a:rPr>
              <a:t>, t</a:t>
            </a:r>
            <a:r>
              <a:rPr lang="en-US" b="0" i="0" dirty="0">
                <a:solidFill>
                  <a:srgbClr val="343434"/>
                </a:solidFill>
                <a:effectLst/>
                <a:latin typeface="Open Sans"/>
              </a:rPr>
              <a:t>he plant-based brand, is facing consumer backlash following a recent investment round led by Blackstone – a name muddied by alleged ties with deforestation in the Amazon.</a:t>
            </a:r>
            <a:endParaRPr lang="en-US" sz="1200" dirty="0">
              <a:solidFill>
                <a:schemeClr val="tx1">
                  <a:lumMod val="50000"/>
                </a:schemeClr>
              </a:solidFill>
              <a:highlight>
                <a:srgbClr val="FFFF00"/>
              </a:highlight>
              <a:latin typeface="+mn-lt"/>
            </a:endParaRPr>
          </a:p>
          <a:p>
            <a:pPr>
              <a:spcBef>
                <a:spcPts val="0"/>
              </a:spcBef>
              <a:spcAft>
                <a:spcPts val="0"/>
              </a:spcAft>
            </a:pPr>
            <a:r>
              <a:rPr lang="en-US" sz="1200" dirty="0">
                <a:solidFill>
                  <a:schemeClr val="tx1">
                    <a:lumMod val="50000"/>
                  </a:schemeClr>
                </a:solidFill>
                <a:highlight>
                  <a:srgbClr val="FFFF00"/>
                </a:highlight>
                <a:latin typeface="+mn-lt"/>
              </a:rPr>
              <a:t>Source: Food Navigator (2020) https://www.foodnavigator.com/Article/2020/09/04/Oatly-cancelled-Fans-pledge-boycott-over-contentious-shareholder-Blackstone?utm_source=copyright&amp;utm_medium=OnSite&amp;utm_campaign=copyright </a:t>
            </a:r>
          </a:p>
          <a:p>
            <a:pPr>
              <a:spcBef>
                <a:spcPts val="0"/>
              </a:spcBef>
              <a:spcAft>
                <a:spcPts val="0"/>
              </a:spcAft>
            </a:pPr>
            <a:endParaRPr lang="en-US" sz="1200" dirty="0">
              <a:solidFill>
                <a:schemeClr val="tx1">
                  <a:lumMod val="50000"/>
                </a:schemeClr>
              </a:solidFill>
              <a:highlight>
                <a:srgbClr val="FFFF00"/>
              </a:highlight>
              <a:latin typeface="+mn-lt"/>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Buenard"/>
              </a:rPr>
              <a:t>Campaigners defeat Coca-Cola plant in South India </a:t>
            </a:r>
            <a:r>
              <a:rPr lang="en-US" b="0" i="0" dirty="0">
                <a:solidFill>
                  <a:srgbClr val="443D39"/>
                </a:solidFill>
                <a:effectLst/>
                <a:latin typeface="Fira Sans"/>
              </a:rPr>
              <a:t>because it would worsen the already existing water shortages in the area and bring more pollution into the area.</a:t>
            </a:r>
            <a:r>
              <a:rPr lang="en-US" sz="1200" b="0" i="0" dirty="0">
                <a:solidFill>
                  <a:schemeClr val="tx1">
                    <a:lumMod val="50000"/>
                  </a:schemeClr>
                </a:solidFill>
                <a:effectLst/>
                <a:highlight>
                  <a:srgbClr val="FFFF00"/>
                </a:highlight>
                <a:latin typeface="+mn-lt"/>
                <a:cs typeface="Arial" pitchFamily="34" charset="0"/>
              </a:rPr>
              <a:t> </a:t>
            </a:r>
            <a:endParaRPr lang="en-US" sz="1200" dirty="0">
              <a:solidFill>
                <a:schemeClr val="tx1">
                  <a:lumMod val="50000"/>
                </a:schemeClr>
              </a:solidFill>
              <a:highlight>
                <a:srgbClr val="FFFF00"/>
              </a:highlight>
              <a:latin typeface="+mn-lt"/>
              <a:cs typeface="Arial" pitchFamily="34" charset="0"/>
            </a:endParaRPr>
          </a:p>
          <a:p>
            <a:pPr>
              <a:spcBef>
                <a:spcPts val="0"/>
              </a:spcBef>
              <a:spcAft>
                <a:spcPts val="0"/>
              </a:spcAft>
            </a:pPr>
            <a:r>
              <a:rPr lang="en-US" sz="1200" dirty="0">
                <a:solidFill>
                  <a:schemeClr val="tx1">
                    <a:lumMod val="50000"/>
                  </a:schemeClr>
                </a:solidFill>
                <a:highlight>
                  <a:srgbClr val="FFFF00"/>
                </a:highlight>
                <a:latin typeface="+mn-lt"/>
                <a:cs typeface="Arial" pitchFamily="34" charset="0"/>
              </a:rPr>
              <a:t>Source: The Ecologist (2015) https://theecologist.org/2015/apr/21/campaigners-defeat-coca-cola-plant-south-india</a:t>
            </a:r>
          </a:p>
          <a:p>
            <a:endParaRPr lang="en-GB" dirty="0"/>
          </a:p>
          <a:p>
            <a:r>
              <a:rPr lang="en-GB" u="sng" dirty="0"/>
              <a:t>Links to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21212"/>
                </a:solidFill>
                <a:effectLst/>
                <a:latin typeface="GuardianTextEgyptian"/>
              </a:rPr>
              <a:t>Operational opportunity – </a:t>
            </a:r>
            <a:r>
              <a:rPr lang="en-US" b="0" i="0" dirty="0" err="1">
                <a:solidFill>
                  <a:srgbClr val="121212"/>
                </a:solidFill>
                <a:effectLst/>
                <a:latin typeface="GuardianTextEgyptian"/>
              </a:rPr>
              <a:t>Adnams</a:t>
            </a:r>
            <a:r>
              <a:rPr lang="en-US" b="0" i="0" dirty="0">
                <a:solidFill>
                  <a:srgbClr val="121212"/>
                </a:solidFill>
                <a:effectLst/>
                <a:latin typeface="GuardianTextEgyptian"/>
              </a:rPr>
              <a:t>, a beer producing company in the UK, implemented rainwater harvesting and grey water recycling systems. The company uses around three pints of water for every pint of beer produced: that's almost half the industry average.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21212"/>
                </a:solidFill>
                <a:effectLst/>
                <a:latin typeface="GuardianTextEgyptian"/>
              </a:rPr>
              <a:t>Source: https://www.theguardian.com/sustainable-business/localism-water-security-food-drink-industry</a:t>
            </a:r>
            <a:r>
              <a:rPr lang="en-GB" b="0" i="0" dirty="0">
                <a:solidFill>
                  <a:srgbClr val="121212"/>
                </a:solidFill>
                <a:effectLst/>
                <a:latin typeface="GuardianTextEgyptian"/>
              </a:rPr>
              <a:t> (2012)</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Reputation opportunity – </a:t>
            </a:r>
            <a:r>
              <a:rPr lang="en-US" sz="1200" b="0" dirty="0"/>
              <a:t>Heineken’s goal is to be fully circular by 2030, with breweries that are completely climate neutral.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Source: https://www.foodbev.com/news/heineken-beer-in-the-netherlands-brewed-with-green-energy/ </a:t>
            </a:r>
            <a:r>
              <a:rPr lang="en-GB" sz="1200" b="0" dirty="0"/>
              <a:t> (2020)</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693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684CAF3-BBC6-41FB-9A43-C6631CFA1EE0}" type="slidenum">
              <a:rPr lang="en-GB" smtClean="0"/>
              <a:t>4</a:t>
            </a:fld>
            <a:endParaRPr lang="en-GB"/>
          </a:p>
        </p:txBody>
      </p:sp>
    </p:spTree>
    <p:extLst>
      <p:ext uri="{BB962C8B-B14F-4D97-AF65-F5344CB8AC3E}">
        <p14:creationId xmlns:p14="http://schemas.microsoft.com/office/powerpoint/2010/main" val="4281868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u="none" dirty="0"/>
              <a:t>Presenter to list some example impact drivers for the pork processor below:</a:t>
            </a:r>
            <a:br>
              <a:rPr lang="en-GB" b="1" u="none" dirty="0"/>
            </a:br>
            <a:br>
              <a:rPr lang="en-GB" b="1" u="none" dirty="0"/>
            </a:br>
            <a:r>
              <a:rPr lang="en-GB" b="1" u="none" dirty="0"/>
              <a:t>Pork processor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Inputs: fresh water, land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Outputs: waste, manure, water and soil discharges, air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644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walk through the slide, explaining the general steps of an impact pathway.</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788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walk through the slide, explaining the general steps of an impact pathway, using the notes below and referring to p. 23 of the F&amp;B sector guide: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Business activities produce an impact driver (e.g. water pollution)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Impact drivers lead to changes in natural capital (e.g. polluted river)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Changes in natural capital result in impacts (e.g. health problems, decreasing fish stocks)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257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to read the question out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Once poll is complete, presenter should explain that there are different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171450" indent="-171450">
              <a:buFont typeface="Arial" panose="020B0604020202020204" pitchFamily="34" charset="0"/>
              <a:buChar char="•"/>
            </a:pPr>
            <a:r>
              <a:rPr lang="en-GB" u="none" dirty="0"/>
              <a:t>Impacts and dependencies are inter-related. Your assessment may cover your impacts, dependencies or both. This, in part, depends on business application and your objective. A complete assessment considers both impacts and dependencies to gain a full understanding of your company’s risk and opportunity related to natural capital. </a:t>
            </a:r>
          </a:p>
          <a:p>
            <a:pPr marL="0" indent="0">
              <a:buFontTx/>
              <a:buNone/>
            </a:pPr>
            <a:endParaRPr lang="en-GB" u="none" dirty="0"/>
          </a:p>
          <a:p>
            <a:pPr marL="171450" indent="-171450">
              <a:buFont typeface="Arial" panose="020B0604020202020204" pitchFamily="34" charset="0"/>
              <a:buChar char="•"/>
            </a:pPr>
            <a:r>
              <a:rPr lang="en-GB" u="none" dirty="0"/>
              <a:t>Soil regulation – fundamental ecological process related to maintaining soil health (e.g. nutrient cycling, soil formation)</a:t>
            </a:r>
          </a:p>
          <a:p>
            <a:pPr marL="628650" lvl="1" indent="-171450">
              <a:buFont typeface="Arial" panose="020B0604020202020204" pitchFamily="34" charset="0"/>
              <a:buChar char="•"/>
            </a:pPr>
            <a:r>
              <a:rPr lang="en-GB" u="none" dirty="0"/>
              <a:t>Businesses can be dependent on soil regulation. For example in the agricultural industry, businesses may be dependent on nutrient cycling in the soil to grow crops.</a:t>
            </a:r>
          </a:p>
          <a:p>
            <a:pPr marL="628650" lvl="1" indent="-171450">
              <a:buFont typeface="Arial" panose="020B0604020202020204" pitchFamily="34" charset="0"/>
              <a:buChar char="•"/>
            </a:pPr>
            <a:r>
              <a:rPr lang="en-GB" u="none" dirty="0"/>
              <a:t>At the same time, heavy use of soil by a business can degrade the quality of the soil. For example, if an agricultural company uses chemical fertilisers or pesticides on the soil which harm </a:t>
            </a:r>
            <a:r>
              <a:rPr lang="en-GB" dirty="0"/>
              <a:t>soil quality</a:t>
            </a:r>
            <a:endParaRPr lang="en-GB" u="none" dirty="0">
              <a:cs typeface="Calibri"/>
            </a:endParaRPr>
          </a:p>
          <a:p>
            <a:pPr marL="628650" lvl="1" indent="-171450">
              <a:buFont typeface="Arial" panose="020B0604020202020204" pitchFamily="34" charset="0"/>
              <a:buChar char="•"/>
            </a:pPr>
            <a:endParaRPr lang="en-GB" u="none" dirty="0"/>
          </a:p>
          <a:p>
            <a:pPr marL="171450" indent="-171450">
              <a:buFont typeface="Arial" panose="020B0604020202020204" pitchFamily="34" charset="0"/>
              <a:buChar char="•"/>
            </a:pPr>
            <a:r>
              <a:rPr lang="en-GB" u="none" dirty="0"/>
              <a:t>Water extraction </a:t>
            </a:r>
          </a:p>
          <a:p>
            <a:pPr marL="628650" lvl="1" indent="-171450">
              <a:buFont typeface="Arial" panose="020B0604020202020204" pitchFamily="34" charset="0"/>
              <a:buChar char="•"/>
            </a:pPr>
            <a:r>
              <a:rPr lang="en-GB" u="none" dirty="0"/>
              <a:t>Businesses can be dependent on water resources as critical production inputs in their business </a:t>
            </a:r>
          </a:p>
          <a:p>
            <a:pPr marL="628650" lvl="1" indent="-171450">
              <a:buFont typeface="Arial" panose="020B0604020202020204" pitchFamily="34" charset="0"/>
              <a:buChar char="•"/>
            </a:pPr>
            <a:r>
              <a:rPr lang="en-GB" u="none" dirty="0"/>
              <a:t>At the same time, water use by a company will often mean less water or lower quality water available for other stakeholders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u="none" dirty="0"/>
              <a:t>This shows how dependencies on natural capital can result in natural capital impacts – they are interrelated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Virtual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Add question  &amp; answers to a live poll in zoom as per instructions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 person session – https://www.mentimeter.com/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Add questions and answers to the presentation as per instructions</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149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522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flag that this is an advanced level of identifying impacts and dependencies. Presenter to explain the case study using the notes on the slide and referring to some of the added context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171450" indent="-171450">
              <a:buFont typeface="Arial" panose="020B0604020202020204" pitchFamily="34" charset="0"/>
              <a:buChar char="•"/>
              <a:defRPr/>
            </a:pPr>
            <a:r>
              <a:rPr lang="en-GB"/>
              <a:t>A leading rice brand owner in Spain, sells the rice mainly in North-West Europe.</a:t>
            </a:r>
          </a:p>
          <a:p>
            <a:pPr marL="171450" indent="-171450">
              <a:buFont typeface="Arial" panose="020B0604020202020204" pitchFamily="34" charset="0"/>
              <a:buChar char="•"/>
              <a:defRPr/>
            </a:pPr>
            <a:r>
              <a:rPr lang="en-GB"/>
              <a:t>The rice production process uses water and fertilizer and involves drying, storage and milling. </a:t>
            </a:r>
          </a:p>
          <a:p>
            <a:pPr marL="171450" indent="-171450">
              <a:buFont typeface="Arial" panose="020B0604020202020204" pitchFamily="34" charset="0"/>
              <a:buChar char="•"/>
              <a:defRPr/>
            </a:pPr>
            <a:r>
              <a:rPr lang="en-GB"/>
              <a:t>The company is involved in </a:t>
            </a:r>
            <a:r>
              <a:rPr lang="nl-NL" sz="1800" b="0" i="0" u="none" strike="noStrike" baseline="0" err="1">
                <a:solidFill>
                  <a:srgbClr val="262626"/>
                </a:solidFill>
                <a:latin typeface="Gotham-Book"/>
              </a:rPr>
              <a:t>rice</a:t>
            </a:r>
            <a:r>
              <a:rPr lang="nl-NL" sz="1800" b="0" i="0" u="none" strike="noStrike" baseline="0">
                <a:solidFill>
                  <a:srgbClr val="262626"/>
                </a:solidFill>
                <a:latin typeface="Gotham-Book"/>
              </a:rPr>
              <a:t> </a:t>
            </a:r>
            <a:r>
              <a:rPr lang="nl-NL" sz="1800" b="0" i="0" u="none" strike="noStrike" baseline="0" err="1">
                <a:solidFill>
                  <a:srgbClr val="262626"/>
                </a:solidFill>
                <a:latin typeface="Gotham-Book"/>
              </a:rPr>
              <a:t>packaging</a:t>
            </a:r>
            <a:r>
              <a:rPr lang="nl-NL" sz="1800" b="0" i="0" u="none" strike="noStrike" baseline="0">
                <a:solidFill>
                  <a:srgbClr val="262626"/>
                </a:solidFill>
                <a:latin typeface="Gotham-Book"/>
              </a:rPr>
              <a:t>, </a:t>
            </a:r>
            <a:r>
              <a:rPr lang="nl-NL" sz="1800" b="0" i="0" u="none" strike="noStrike" baseline="0" err="1">
                <a:solidFill>
                  <a:srgbClr val="262626"/>
                </a:solidFill>
                <a:latin typeface="Gotham-Book"/>
              </a:rPr>
              <a:t>distribution</a:t>
            </a:r>
            <a:r>
              <a:rPr lang="nl-NL" sz="1800" b="0" i="0" u="none" strike="noStrike" baseline="0">
                <a:solidFill>
                  <a:srgbClr val="262626"/>
                </a:solidFill>
                <a:latin typeface="Gotham-Book"/>
              </a:rPr>
              <a:t>, </a:t>
            </a:r>
            <a:r>
              <a:rPr lang="nl-NL" sz="1800" b="0" i="0" u="none" strike="noStrike" baseline="0" err="1">
                <a:solidFill>
                  <a:srgbClr val="262626"/>
                </a:solidFill>
                <a:latin typeface="Gotham-Book"/>
              </a:rPr>
              <a:t>and</a:t>
            </a:r>
            <a:r>
              <a:rPr lang="nl-NL" sz="1800" b="0" i="0" u="none" strike="noStrike" baseline="0">
                <a:solidFill>
                  <a:srgbClr val="262626"/>
                </a:solidFill>
                <a:latin typeface="Gotham-Book"/>
              </a:rPr>
              <a:t> </a:t>
            </a:r>
            <a:r>
              <a:rPr lang="nl-NL" sz="1800" b="0" i="0" u="none" strike="noStrike" baseline="0" err="1">
                <a:solidFill>
                  <a:srgbClr val="262626"/>
                </a:solidFill>
                <a:latin typeface="Gotham-Book"/>
              </a:rPr>
              <a:t>retail</a:t>
            </a:r>
            <a:endParaRPr lang="en-GB" b="1"/>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238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err="1"/>
              <a:t>This</a:t>
            </a:r>
            <a:r>
              <a:rPr lang="nl-NL" b="1" dirty="0"/>
              <a:t> slide </a:t>
            </a:r>
            <a:r>
              <a:rPr lang="nl-NL" b="1" dirty="0" err="1"/>
              <a:t>describes</a:t>
            </a:r>
            <a:r>
              <a:rPr lang="nl-NL" b="1" dirty="0"/>
              <a:t> </a:t>
            </a:r>
            <a:r>
              <a:rPr lang="nl-NL" b="1" dirty="0" err="1"/>
              <a:t>the</a:t>
            </a:r>
            <a:r>
              <a:rPr lang="nl-NL" b="1" dirty="0"/>
              <a:t> </a:t>
            </a:r>
            <a:r>
              <a:rPr lang="nl-NL" b="1" dirty="0" err="1"/>
              <a:t>four</a:t>
            </a:r>
            <a:r>
              <a:rPr lang="nl-NL" b="1" dirty="0"/>
              <a:t> </a:t>
            </a:r>
            <a:r>
              <a:rPr lang="nl-NL" b="1" dirty="0" err="1"/>
              <a:t>categories</a:t>
            </a:r>
            <a:r>
              <a:rPr lang="nl-NL" b="1" dirty="0"/>
              <a:t> of </a:t>
            </a:r>
            <a:r>
              <a:rPr lang="nl-NL" b="1" dirty="0" err="1"/>
              <a:t>ecosystem</a:t>
            </a:r>
            <a:r>
              <a:rPr lang="nl-NL" b="1" dirty="0"/>
              <a:t> services </a:t>
            </a:r>
            <a:r>
              <a:rPr lang="nl-NL" b="1" dirty="0" err="1"/>
              <a:t>and</a:t>
            </a:r>
            <a:r>
              <a:rPr lang="nl-NL" b="1" dirty="0"/>
              <a:t> </a:t>
            </a:r>
            <a:r>
              <a:rPr lang="nl-NL" b="1" dirty="0" err="1"/>
              <a:t>provides</a:t>
            </a:r>
            <a:r>
              <a:rPr lang="nl-NL" b="1" dirty="0"/>
              <a:t> </a:t>
            </a:r>
            <a:r>
              <a:rPr lang="nl-NL" b="1" dirty="0" err="1"/>
              <a:t>examples</a:t>
            </a:r>
            <a:r>
              <a:rPr lang="nl-NL" b="1" dirty="0"/>
              <a:t> </a:t>
            </a:r>
            <a:r>
              <a:rPr lang="nl-NL" b="1" dirty="0" err="1"/>
              <a:t>for</a:t>
            </a:r>
            <a:r>
              <a:rPr lang="nl-NL" b="1" dirty="0"/>
              <a:t> </a:t>
            </a:r>
            <a:r>
              <a:rPr lang="nl-NL" b="1" dirty="0" err="1"/>
              <a:t>each</a:t>
            </a:r>
            <a:r>
              <a:rPr lang="nl-NL" b="1" dirty="0"/>
              <a:t> of </a:t>
            </a:r>
            <a:r>
              <a:rPr lang="nl-NL" b="1" dirty="0" err="1"/>
              <a:t>the</a:t>
            </a:r>
            <a:r>
              <a:rPr lang="nl-NL" b="1" dirty="0"/>
              <a:t> </a:t>
            </a:r>
            <a:r>
              <a:rPr lang="nl-NL" b="1" dirty="0" err="1"/>
              <a:t>categories</a:t>
            </a:r>
            <a:r>
              <a:rPr lang="nl-NL" b="1" dirty="0"/>
              <a:t>. The green line </a:t>
            </a:r>
            <a:r>
              <a:rPr lang="nl-NL" b="1" dirty="0" err="1"/>
              <a:t>highlights</a:t>
            </a:r>
            <a:r>
              <a:rPr lang="nl-NL" b="1" dirty="0"/>
              <a:t> </a:t>
            </a:r>
            <a:r>
              <a:rPr lang="nl-NL" b="1" dirty="0" err="1"/>
              <a:t>the</a:t>
            </a:r>
            <a:r>
              <a:rPr lang="nl-NL" b="1" dirty="0"/>
              <a:t> </a:t>
            </a:r>
            <a:r>
              <a:rPr lang="nl-NL" b="1" dirty="0" err="1"/>
              <a:t>ecosystem</a:t>
            </a:r>
            <a:r>
              <a:rPr lang="nl-NL" b="1" dirty="0"/>
              <a:t> services </a:t>
            </a:r>
            <a:r>
              <a:rPr lang="nl-NL" b="1" dirty="0" err="1"/>
              <a:t>that</a:t>
            </a:r>
            <a:r>
              <a:rPr lang="nl-NL" b="1" dirty="0"/>
              <a:t> are </a:t>
            </a:r>
            <a:r>
              <a:rPr lang="nl-NL" b="1" dirty="0" err="1"/>
              <a:t>particularly</a:t>
            </a:r>
            <a:r>
              <a:rPr lang="nl-NL" b="1" dirty="0"/>
              <a:t> relevant </a:t>
            </a:r>
            <a:r>
              <a:rPr lang="nl-NL" b="1" dirty="0" err="1"/>
              <a:t>for</a:t>
            </a:r>
            <a:r>
              <a:rPr lang="nl-NL" b="1" dirty="0"/>
              <a:t> </a:t>
            </a:r>
            <a:r>
              <a:rPr lang="nl-NL" b="1" dirty="0" err="1"/>
              <a:t>the</a:t>
            </a:r>
            <a:r>
              <a:rPr lang="nl-NL" b="1" dirty="0"/>
              <a:t> F&amp;B sector.</a:t>
            </a:r>
            <a:endParaRPr lang="en-US" b="1" u="none" dirty="0"/>
          </a:p>
          <a:p>
            <a:endParaRPr lang="en-US" u="none" dirty="0"/>
          </a:p>
          <a:p>
            <a:pPr marL="171450" indent="-171450">
              <a:buFont typeface="Arial" panose="020B0604020202020204" pitchFamily="34" charset="0"/>
              <a:buChar char="•"/>
            </a:pPr>
            <a:r>
              <a:rPr lang="en-US" u="none" dirty="0"/>
              <a:t>Ecosystems services are the benefits to people from ecosystems, where an ecosystem is defined as the interaction between complex plants, animals and microorganisms and their non-living environment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Examples of ecosystem services </a:t>
            </a:r>
            <a:r>
              <a:rPr lang="en-US" b="1" u="none" dirty="0"/>
              <a:t>include pollination, water regulation &amp; purification, soil biodiversity, </a:t>
            </a:r>
            <a:r>
              <a:rPr lang="en-US" b="1" dirty="0">
                <a:cs typeface="Calibri"/>
              </a:rPr>
              <a:t>pest control, climate regulation, erosion regulation, nutrient retention</a:t>
            </a:r>
            <a:endParaRPr lang="en-US" b="1" u="none" dirty="0"/>
          </a:p>
          <a:p>
            <a:pPr marL="171450" indent="-171450">
              <a:buFont typeface="Arial" panose="020B0604020202020204" pitchFamily="34" charset="0"/>
              <a:buChar char="•"/>
            </a:pPr>
            <a:r>
              <a:rPr lang="en-US" u="none" dirty="0"/>
              <a:t>Ecosystem services can be classified into provisioning, regulating, cultural and supporting services </a:t>
            </a:r>
          </a:p>
          <a:p>
            <a:pPr marL="628650" lvl="1" indent="-171450">
              <a:buFont typeface="Arial" panose="020B0604020202020204" pitchFamily="34" charset="0"/>
              <a:buChar char="•"/>
            </a:pPr>
            <a:r>
              <a:rPr lang="en-US" u="none" dirty="0"/>
              <a:t>Provisioning: material outputs from nature (</a:t>
            </a:r>
            <a:r>
              <a:rPr lang="en-US" b="1" u="none" dirty="0"/>
              <a:t>e.g. fresh water, food) </a:t>
            </a:r>
            <a:r>
              <a:rPr lang="en-US" b="0" u="none" dirty="0"/>
              <a:t>– the F&amp;B sector is highly dependent on water and food to produce their final products.</a:t>
            </a:r>
            <a:endParaRPr lang="en-US" b="1" u="none" dirty="0"/>
          </a:p>
          <a:p>
            <a:pPr marL="628650" lvl="1" indent="-171450">
              <a:buFont typeface="Arial" panose="020B0604020202020204" pitchFamily="34" charset="0"/>
              <a:buChar char="•"/>
            </a:pPr>
            <a:r>
              <a:rPr lang="en-US" u="none" dirty="0"/>
              <a:t>Regulating: indirect benefits from nature generated through regulation of ecosystem processes (</a:t>
            </a:r>
            <a:r>
              <a:rPr lang="en-US" b="1" u="none" dirty="0"/>
              <a:t>e.g. Erosion prevention and maintenance of soil fertility, pollination, biological control) </a:t>
            </a:r>
            <a:r>
              <a:rPr lang="en-US" b="0" u="none" dirty="0"/>
              <a:t>– processes such as pollination and prevention of erosion improve soil fertility and can positively impact crop quality and yield.</a:t>
            </a:r>
            <a:endParaRPr lang="en-US" b="1" u="none" dirty="0"/>
          </a:p>
          <a:p>
            <a:pPr marL="628650" lvl="1" indent="-171450">
              <a:buFont typeface="Arial" panose="020B0604020202020204" pitchFamily="34" charset="0"/>
              <a:buChar char="•"/>
            </a:pPr>
            <a:r>
              <a:rPr lang="en-US" u="none" dirty="0"/>
              <a:t>Cultural: non-material benefits from nature (e.g. </a:t>
            </a:r>
            <a:r>
              <a:rPr lang="en-US" b="1" u="none" dirty="0"/>
              <a:t>recreational, ecotourism, educational, </a:t>
            </a:r>
            <a:r>
              <a:rPr lang="en-US" u="none" dirty="0"/>
              <a:t>spiritual, </a:t>
            </a:r>
            <a:r>
              <a:rPr lang="en-US" b="1" u="none" dirty="0"/>
              <a:t>ethical</a:t>
            </a:r>
            <a:r>
              <a:rPr lang="en-US" u="none" dirty="0"/>
              <a:t>) – while the benefits of cultural ecosystem services may not always be directly visible, they are part of the larger system around food &amp; beverage production. While these benefits are strongly interlinked, we have provided a dotted line for the services that are most discussed in the F&amp;B sector.</a:t>
            </a:r>
          </a:p>
          <a:p>
            <a:pPr marL="628650" lvl="1" indent="-171450">
              <a:buFont typeface="Arial" panose="020B0604020202020204" pitchFamily="34" charset="0"/>
              <a:buChar char="•"/>
            </a:pPr>
            <a:r>
              <a:rPr lang="en-US" u="none" dirty="0"/>
              <a:t>Supporting: fundamental ecosystem processes that support the delivery of other ecosystem services (e.g. </a:t>
            </a:r>
            <a:r>
              <a:rPr lang="en-US" b="1" u="none" dirty="0"/>
              <a:t>nutrient cycling, water cycling</a:t>
            </a:r>
            <a:r>
              <a:rPr lang="en-US" u="none" dirty="0"/>
              <a:t>) – without these services, the F&amp;B sector would not benefit from the other services provided by the ecosystem such as pollination and fresh water.</a:t>
            </a:r>
          </a:p>
          <a:p>
            <a:pPr marL="171450" indent="-171450">
              <a:buFont typeface="Arial" panose="020B0604020202020204" pitchFamily="34" charset="0"/>
              <a:buChar char="•"/>
            </a:pPr>
            <a:r>
              <a:rPr lang="en-US" u="none" dirty="0"/>
              <a:t>There are many classification schemes for ecosystem services including the CICES and the FEGS-CS which measure ecosystem outputs that are directly consumed or used by beneficiaries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335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GB" sz="1800" b="1" i="0" u="none" strike="noStrike" kern="1200" dirty="0">
                <a:solidFill>
                  <a:srgbClr val="FFFFFF"/>
                </a:solidFill>
                <a:effectLst/>
                <a:latin typeface="Arial" panose="020B0604020202020204" pitchFamily="34" charset="0"/>
              </a:rPr>
              <a:t>Rice brand owner: Key impacts &amp; dependencies identified in the value chain</a:t>
            </a:r>
            <a:endParaRPr lang="nl-NL" sz="1800" b="0" i="0" u="none" strike="noStrike" dirty="0">
              <a:effectLst/>
              <a:latin typeface="Arial" panose="020B0604020202020204" pitchFamily="34" charset="0"/>
            </a:endParaRPr>
          </a:p>
          <a:p>
            <a:endParaRPr lang="nl-NL" dirty="0"/>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Water</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High</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High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Land use</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High</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High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Climate</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High</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Medium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Air quality</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Medium</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Low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Soil quality</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High</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High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Biodiversity</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High</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High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Ecotourism</a:t>
            </a:r>
            <a:endParaRPr lang="nl-NL" sz="1800" b="0" i="0" u="none" strike="noStrike" dirty="0">
              <a:effectLst/>
              <a:latin typeface="Arial" panose="020B0604020202020204" pitchFamily="34" charset="0"/>
            </a:endParaRPr>
          </a:p>
          <a:p>
            <a:pPr marL="285750" indent="-285750" algn="l" rtl="0" eaLnBrk="1" fontAlgn="t" latinLnBrk="0" hangingPunct="1">
              <a:spcBef>
                <a:spcPts val="0"/>
              </a:spcBef>
              <a:spcAft>
                <a:spcPts val="0"/>
              </a:spcAft>
              <a:buFontTx/>
              <a:buChar char="-"/>
            </a:pPr>
            <a:r>
              <a:rPr lang="en-GB" sz="1200" b="0" i="0" u="none" strike="noStrike" kern="1200" dirty="0">
                <a:solidFill>
                  <a:srgbClr val="595959"/>
                </a:solidFill>
                <a:effectLst/>
                <a:latin typeface="Arial" panose="020B0604020202020204" pitchFamily="34" charset="0"/>
              </a:rPr>
              <a:t>Impact: Medium</a:t>
            </a:r>
          </a:p>
          <a:p>
            <a:pPr marL="285750" indent="-285750" algn="l" rtl="0" eaLnBrk="1" fontAlgn="t" latinLnBrk="0" hangingPunct="1">
              <a:spcBef>
                <a:spcPts val="0"/>
              </a:spcBef>
              <a:spcAft>
                <a:spcPts val="0"/>
              </a:spcAft>
              <a:buFontTx/>
              <a:buChar char="-"/>
            </a:pPr>
            <a:r>
              <a:rPr lang="en-GB" sz="1200" b="0" i="0" u="none" strike="noStrike" kern="1200" dirty="0">
                <a:solidFill>
                  <a:srgbClr val="595959"/>
                </a:solidFill>
                <a:effectLst/>
                <a:latin typeface="Arial" panose="020B0604020202020204" pitchFamily="34" charset="0"/>
              </a:rPr>
              <a:t>Dependency: High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47</a:t>
            </a:fld>
            <a:endParaRPr lang="en-GB"/>
          </a:p>
        </p:txBody>
      </p:sp>
    </p:spTree>
    <p:extLst>
      <p:ext uri="{BB962C8B-B14F-4D97-AF65-F5344CB8AC3E}">
        <p14:creationId xmlns:p14="http://schemas.microsoft.com/office/powerpoint/2010/main" val="1135994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Presenter to flag that this is an advanced level of identifying impacts and dependencies. Presenter to explain the case study using the notes on the slide and referring to some of the added context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171450" indent="-171450">
              <a:buFont typeface="Arial" panose="020B0604020202020204" pitchFamily="34" charset="0"/>
              <a:buChar char="•"/>
              <a:defRPr/>
            </a:pPr>
            <a:r>
              <a:rPr lang="en-GB"/>
              <a:t>A leading beer brewing company in Brazil, operates in several countries in South-America, including Brazil. </a:t>
            </a:r>
          </a:p>
          <a:p>
            <a:pPr marL="171450" indent="-171450">
              <a:buFont typeface="Arial" panose="020B0604020202020204" pitchFamily="34" charset="0"/>
              <a:buChar char="•"/>
              <a:defRPr/>
            </a:pPr>
            <a:r>
              <a:rPr lang="en-GB"/>
              <a:t>The beer brewing process uses water, fertilizers and energy and involves </a:t>
            </a:r>
            <a:r>
              <a:rPr lang="nl-NL" sz="1800" b="0" i="0" u="none" strike="noStrike" baseline="0" err="1">
                <a:solidFill>
                  <a:srgbClr val="262626"/>
                </a:solidFill>
                <a:latin typeface="Gotham-Book"/>
              </a:rPr>
              <a:t>malting</a:t>
            </a:r>
            <a:r>
              <a:rPr lang="nl-NL" sz="1800" b="0" i="0" u="none" strike="noStrike" baseline="0">
                <a:solidFill>
                  <a:srgbClr val="262626"/>
                </a:solidFill>
                <a:latin typeface="Gotham-Book"/>
              </a:rPr>
              <a:t>, processing </a:t>
            </a:r>
            <a:r>
              <a:rPr lang="nl-NL" sz="1800" b="0" i="0" u="none" strike="noStrike" baseline="0" err="1">
                <a:solidFill>
                  <a:srgbClr val="262626"/>
                </a:solidFill>
                <a:latin typeface="Gotham-Book"/>
              </a:rPr>
              <a:t>and</a:t>
            </a:r>
            <a:r>
              <a:rPr lang="nl-NL" sz="1800" b="0" i="0" u="none" strike="noStrike" baseline="0">
                <a:solidFill>
                  <a:srgbClr val="262626"/>
                </a:solidFill>
                <a:latin typeface="Gotham-Book"/>
              </a:rPr>
              <a:t> </a:t>
            </a:r>
            <a:r>
              <a:rPr lang="nl-NL" sz="1800" b="0" i="0" u="none" strike="noStrike" baseline="0" err="1">
                <a:solidFill>
                  <a:srgbClr val="262626"/>
                </a:solidFill>
                <a:latin typeface="Gotham-Book"/>
              </a:rPr>
              <a:t>fermentation</a:t>
            </a:r>
            <a:r>
              <a:rPr lang="en-GB" sz="1800" b="0" i="0" u="none" strike="noStrike" baseline="0">
                <a:solidFill>
                  <a:srgbClr val="262626"/>
                </a:solidFill>
                <a:latin typeface="Gotham-Book"/>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 company is involved in </a:t>
            </a:r>
            <a:r>
              <a:rPr lang="en-GB" sz="1800"/>
              <a:t>both processing and packaging, distribution and retail</a:t>
            </a:r>
          </a:p>
          <a:p>
            <a:pPr marL="0" indent="0">
              <a:buFont typeface="Arial" panose="020B0604020202020204" pitchFamily="34" charset="0"/>
              <a:buNone/>
              <a:defRPr/>
            </a:pPr>
            <a:endParaRPr lang="en-GB"/>
          </a:p>
          <a:p>
            <a:pPr marL="0" indent="0">
              <a:buFont typeface="Arial" panose="020B0604020202020204" pitchFamily="34" charset="0"/>
              <a:buNone/>
              <a:defRPr/>
            </a:pPr>
            <a:r>
              <a:rPr lang="en-GB"/>
              <a:t>Grain: https://www.pexels.com/nl-nl/foto/akkerland-bebouwbaar-boerderij-bouwland-265216/ </a:t>
            </a:r>
          </a:p>
          <a:p>
            <a:pPr marL="0" indent="0">
              <a:buFont typeface="Arial" panose="020B0604020202020204" pitchFamily="34" charset="0"/>
              <a:buNone/>
              <a:defRPr/>
            </a:pPr>
            <a:r>
              <a:rPr lang="en-GB"/>
              <a:t>Hop: https://unsplash.com/photos/0376tfLb89c </a:t>
            </a:r>
          </a:p>
          <a:p>
            <a:r>
              <a:rPr lang="nl-NL"/>
              <a:t>Landscape: https://www.pexels.com/nl-nl/foto/akkerland-akkers-atletiek-boerderij-206893/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726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GB" sz="1800" b="1" i="0" u="none" strike="noStrike" kern="1200" dirty="0">
                <a:solidFill>
                  <a:srgbClr val="FFFFFF"/>
                </a:solidFill>
                <a:effectLst/>
                <a:latin typeface="Arial" panose="020B0604020202020204" pitchFamily="34" charset="0"/>
              </a:rPr>
              <a:t>Beer producer: Key impacts &amp; dependencies identified in the value chain</a:t>
            </a:r>
            <a:endParaRPr lang="nl-NL" sz="1800" b="0" i="0" u="none" strike="noStrike" dirty="0">
              <a:effectLst/>
              <a:latin typeface="Arial" panose="020B0604020202020204" pitchFamily="34" charset="0"/>
            </a:endParaRPr>
          </a:p>
          <a:p>
            <a:endParaRPr lang="nl-NL" sz="1800" dirty="0"/>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Water</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High</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High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Land use</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High</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High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Climate</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High</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Medium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Air quality</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Medium</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Low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Soil quality</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High</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High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Biodiversity</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Impact: High</a:t>
            </a:r>
          </a:p>
          <a:p>
            <a:pPr marL="285750" indent="-285750" algn="l" rtl="0" eaLnBrk="1" fontAlgn="t" latinLnBrk="0" hangingPunct="1">
              <a:spcBef>
                <a:spcPts val="0"/>
              </a:spcBef>
              <a:spcAft>
                <a:spcPts val="0"/>
              </a:spcAft>
              <a:buFontTx/>
              <a:buChar char="-"/>
            </a:pPr>
            <a:r>
              <a:rPr lang="en-GB" sz="1800" b="0" i="0" u="none" strike="noStrike" kern="1200" dirty="0">
                <a:solidFill>
                  <a:srgbClr val="595959"/>
                </a:solidFill>
                <a:effectLst/>
                <a:latin typeface="Arial" panose="020B0604020202020204" pitchFamily="34" charset="0"/>
              </a:rPr>
              <a:t>Dependency: High	</a:t>
            </a:r>
            <a:endParaRPr lang="nl-NL"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959"/>
                </a:solidFill>
                <a:effectLst/>
                <a:latin typeface="Arial" panose="020B0604020202020204" pitchFamily="34" charset="0"/>
              </a:rPr>
              <a:t>Ecotourism</a:t>
            </a:r>
            <a:endParaRPr lang="nl-NL" sz="1800" b="0" i="0" u="none" strike="noStrike" dirty="0">
              <a:effectLst/>
              <a:latin typeface="Arial" panose="020B0604020202020204" pitchFamily="34" charset="0"/>
            </a:endParaRPr>
          </a:p>
          <a:p>
            <a:pPr marL="285750" indent="-285750" algn="l" rtl="0" eaLnBrk="1" fontAlgn="t" latinLnBrk="0" hangingPunct="1">
              <a:spcBef>
                <a:spcPts val="0"/>
              </a:spcBef>
              <a:spcAft>
                <a:spcPts val="0"/>
              </a:spcAft>
              <a:buFontTx/>
              <a:buChar char="-"/>
            </a:pPr>
            <a:r>
              <a:rPr lang="en-GB" sz="1200" b="0" i="0" u="none" strike="noStrike" kern="1200" dirty="0">
                <a:solidFill>
                  <a:srgbClr val="595959"/>
                </a:solidFill>
                <a:effectLst/>
                <a:latin typeface="Arial" panose="020B0604020202020204" pitchFamily="34" charset="0"/>
              </a:rPr>
              <a:t>Impact: Low</a:t>
            </a:r>
          </a:p>
          <a:p>
            <a:pPr marL="285750" indent="-285750" algn="l" rtl="0" eaLnBrk="1" fontAlgn="t" latinLnBrk="0" hangingPunct="1">
              <a:spcBef>
                <a:spcPts val="0"/>
              </a:spcBef>
              <a:spcAft>
                <a:spcPts val="0"/>
              </a:spcAft>
              <a:buFontTx/>
              <a:buChar char="-"/>
            </a:pPr>
            <a:r>
              <a:rPr lang="en-GB" sz="1200" b="0" i="0" u="none" strike="noStrike" kern="1200" dirty="0">
                <a:solidFill>
                  <a:srgbClr val="595959"/>
                </a:solidFill>
                <a:effectLst/>
                <a:latin typeface="Arial" panose="020B0604020202020204" pitchFamily="34" charset="0"/>
              </a:rPr>
              <a:t>Dependency: Medium	</a:t>
            </a:r>
            <a:endParaRPr lang="en-CH" sz="1800" dirty="0"/>
          </a:p>
          <a:p>
            <a:pPr marL="285750" indent="-285750" algn="l" rtl="0" eaLnBrk="1" fontAlgn="t" latinLnBrk="0" hangingPunct="1">
              <a:spcBef>
                <a:spcPts val="0"/>
              </a:spcBef>
              <a:spcAft>
                <a:spcPts val="0"/>
              </a:spcAft>
              <a:buFontTx/>
              <a:buChar char="-"/>
            </a:pP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57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Explain that for now are all muted but will unmute when open floor for Qs &amp; discussion – will be flexible with time</a:t>
            </a:r>
          </a:p>
          <a:p>
            <a:r>
              <a:rPr lang="en-US" dirty="0"/>
              <a:t>Point 2: Encourage to participate – the more discussions, the more beneficial the VO</a:t>
            </a:r>
          </a:p>
          <a:p>
            <a:r>
              <a:rPr lang="en-US" dirty="0"/>
              <a:t>Point 3: Make sure to explain that will be able to write down their Qs directly in the google document</a:t>
            </a:r>
          </a:p>
          <a:p>
            <a:r>
              <a:rPr lang="en-US" dirty="0"/>
              <a:t>NOT FORGET to mention that we will then share with them the live document, as well as recording</a:t>
            </a:r>
            <a:endParaRPr lang="en-CH" dirty="0"/>
          </a:p>
        </p:txBody>
      </p:sp>
      <p:sp>
        <p:nvSpPr>
          <p:cNvPr id="4" name="Slide Number Placeholder 3"/>
          <p:cNvSpPr>
            <a:spLocks noGrp="1"/>
          </p:cNvSpPr>
          <p:nvPr>
            <p:ph type="sldNum" sz="quarter" idx="5"/>
          </p:nvPr>
        </p:nvSpPr>
        <p:spPr/>
        <p:txBody>
          <a:bodyPr/>
          <a:lstStyle/>
          <a:p>
            <a:fld id="{9E447784-F7B0-422E-AF2C-2EF2220A930A}" type="slidenum">
              <a:rPr lang="en-CH" smtClean="0"/>
              <a:t>5</a:t>
            </a:fld>
            <a:endParaRPr lang="en-CH"/>
          </a:p>
        </p:txBody>
      </p:sp>
    </p:spTree>
    <p:extLst>
      <p:ext uri="{BB962C8B-B14F-4D97-AF65-F5344CB8AC3E}">
        <p14:creationId xmlns:p14="http://schemas.microsoft.com/office/powerpoint/2010/main" val="678012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50</a:t>
            </a:fld>
            <a:endParaRPr lang="en-GB"/>
          </a:p>
        </p:txBody>
      </p:sp>
    </p:spTree>
    <p:extLst>
      <p:ext uri="{BB962C8B-B14F-4D97-AF65-F5344CB8AC3E}">
        <p14:creationId xmlns:p14="http://schemas.microsoft.com/office/powerpoint/2010/main" val="3363768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you can conduct a qualitative assessment of your natural capital impacts and dependencies and how this can already translate into concrete. </a:t>
            </a:r>
            <a:r>
              <a:rPr lang="en-GB" sz="1200" kern="1200" dirty="0">
                <a:solidFill>
                  <a:schemeClr val="tx1"/>
                </a:solidFill>
                <a:effectLst/>
                <a:latin typeface="+mn-lt"/>
                <a:ea typeface="+mn-ea"/>
                <a:cs typeface="+mn-cs"/>
              </a:rPr>
              <a:t>This slide only displays the impacts, but the same exercise was undertaken for dependencies too. </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complete the work, they discussed relative importance with different stakeholders and simply provided relative orders of magnitude, based on resources but also on influence on the issue.</a:t>
            </a:r>
            <a:endParaRPr lang="en-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this, they were able to identify most material elements of their practices and then prioritise which actions to take.</a:t>
            </a:r>
            <a:endParaRPr lang="en-CH"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the surprising insights for this company, a seafood producer, producing soups and burgers, was that they had a blind spot on the sourcing of vegetables, although they used a higher share of vegetables than actual seafood in many of their products.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exercise can be repeated in consultation with your own employees and stakeholders. </a:t>
            </a:r>
            <a:r>
              <a:rPr lang="en-US" dirty="0"/>
              <a:t>You don’t necessarily need to measure and value your impacts. This type of assessment can already be very informative without taking up a lot of time, expertise or budget. Again, it depends on what the objective is.</a:t>
            </a:r>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51</a:t>
            </a:fld>
            <a:endParaRPr lang="en-CH"/>
          </a:p>
        </p:txBody>
      </p:sp>
    </p:spTree>
    <p:extLst>
      <p:ext uri="{BB962C8B-B14F-4D97-AF65-F5344CB8AC3E}">
        <p14:creationId xmlns:p14="http://schemas.microsoft.com/office/powerpoint/2010/main" val="14095770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305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53</a:t>
            </a:fld>
            <a:endParaRPr lang="en-GB"/>
          </a:p>
        </p:txBody>
      </p:sp>
    </p:spTree>
    <p:extLst>
      <p:ext uri="{BB962C8B-B14F-4D97-AF65-F5344CB8AC3E}">
        <p14:creationId xmlns:p14="http://schemas.microsoft.com/office/powerpoint/2010/main" val="462277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54</a:t>
            </a:fld>
            <a:endParaRPr lang="en-GB"/>
          </a:p>
        </p:txBody>
      </p:sp>
    </p:spTree>
    <p:extLst>
      <p:ext uri="{BB962C8B-B14F-4D97-AF65-F5344CB8AC3E}">
        <p14:creationId xmlns:p14="http://schemas.microsoft.com/office/powerpoint/2010/main" val="1280824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Business as usual is no longer possible.</a:t>
            </a:r>
          </a:p>
          <a:p>
            <a:endParaRPr lang="en-GB" dirty="0"/>
          </a:p>
          <a:p>
            <a:r>
              <a:rPr lang="en-GB" dirty="0"/>
              <a:t>Our ‘take-make-dispose’ way of consuming is no longer possible.</a:t>
            </a:r>
          </a:p>
          <a:p>
            <a:endParaRPr lang="en-GB" dirty="0"/>
          </a:p>
          <a:p>
            <a:r>
              <a:rPr lang="en-GB" sz="1200" b="0" i="0" u="none" strike="noStrike" kern="1200" baseline="0" dirty="0">
                <a:solidFill>
                  <a:schemeClr val="tx1"/>
                </a:solidFill>
                <a:latin typeface="+mn-lt"/>
                <a:ea typeface="+mn-ea"/>
                <a:cs typeface="+mn-cs"/>
              </a:rPr>
              <a:t>By destroying our natural world and its resources, we are destroying the critical foundations of our own survival.</a:t>
            </a:r>
            <a:endParaRPr lang="en-GB" dirty="0"/>
          </a:p>
          <a:p>
            <a:endParaRPr lang="en-GB" dirty="0"/>
          </a:p>
          <a:p>
            <a:r>
              <a:rPr lang="en-GB" dirty="0"/>
              <a:t>We are going to see how business is part of the problem but also part of the solution.</a:t>
            </a:r>
          </a:p>
        </p:txBody>
      </p:sp>
      <p:sp>
        <p:nvSpPr>
          <p:cNvPr id="4" name="Slide Number Placeholder 3"/>
          <p:cNvSpPr>
            <a:spLocks noGrp="1"/>
          </p:cNvSpPr>
          <p:nvPr>
            <p:ph type="sldNum" sz="quarter" idx="5"/>
          </p:nvPr>
        </p:nvSpPr>
        <p:spPr/>
        <p:txBody>
          <a:bodyPr/>
          <a:lstStyle/>
          <a:p>
            <a:fld id="{7DBAF288-DB09-4B38-A774-AED1A4768F10}" type="slidenum">
              <a:rPr lang="en-GB" smtClean="0"/>
              <a:t>55</a:t>
            </a:fld>
            <a:endParaRPr lang="en-GB"/>
          </a:p>
        </p:txBody>
      </p:sp>
    </p:spTree>
    <p:extLst>
      <p:ext uri="{BB962C8B-B14F-4D97-AF65-F5344CB8AC3E}">
        <p14:creationId xmlns:p14="http://schemas.microsoft.com/office/powerpoint/2010/main" val="1980878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Stats all from IPBES media release re global assessment; </a:t>
            </a:r>
            <a:r>
              <a:rPr lang="en-US">
                <a:hlinkClick r:id="rId3"/>
              </a:rPr>
              <a:t>https://www.ipbes.net/news/Media-Release-Global-Assessment</a:t>
            </a:r>
            <a:r>
              <a:rPr lang="en-US"/>
              <a:t> </a:t>
            </a: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56</a:t>
            </a:fld>
            <a:endParaRPr lang="en-GB"/>
          </a:p>
        </p:txBody>
      </p:sp>
    </p:spTree>
    <p:extLst>
      <p:ext uri="{BB962C8B-B14F-4D97-AF65-F5344CB8AC3E}">
        <p14:creationId xmlns:p14="http://schemas.microsoft.com/office/powerpoint/2010/main" val="602190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Some you might be familiar with this graphic, this is the WEF Global Risk Report. This puts the world’s risk every year into a global context, look how much it has changed since 2010. Aside from the obvious addition of Infectious disease from COVID-19 which has changed the world’s priorities drastically. But the Environment risk are still very significant in terms of likelihood and impact.</a:t>
            </a:r>
          </a:p>
          <a:p>
            <a:r>
              <a:rPr lang="en-US" dirty="0"/>
              <a:t>This shows the real crisis that  we are in and that we need to act now</a:t>
            </a:r>
            <a:endParaRPr lang="en-CH" dirty="0"/>
          </a:p>
          <a:p>
            <a:endParaRPr lang="nl-NL"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57</a:t>
            </a:fld>
            <a:endParaRPr lang="en-GB"/>
          </a:p>
        </p:txBody>
      </p:sp>
    </p:spTree>
    <p:extLst>
      <p:ext uri="{BB962C8B-B14F-4D97-AF65-F5344CB8AC3E}">
        <p14:creationId xmlns:p14="http://schemas.microsoft.com/office/powerpoint/2010/main" val="1601281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i="0" u="none" strike="noStrike" kern="1200" dirty="0">
                <a:solidFill>
                  <a:schemeClr val="tx1"/>
                </a:solidFill>
                <a:effectLst/>
                <a:latin typeface="+mn-lt"/>
                <a:ea typeface="+mn-ea"/>
                <a:cs typeface="+mn-cs"/>
              </a:rPr>
              <a:t>Real life examples:</a:t>
            </a:r>
          </a:p>
          <a:p>
            <a:pPr marL="0" indent="0">
              <a:buFont typeface="Arial" panose="020B0604020202020204" pitchFamily="34" charset="0"/>
              <a:buNone/>
            </a:pPr>
            <a:endParaRPr lang="en-US" sz="10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California fires: Last summer, California faced the deadliest and most destructive wildfire season ever recorded. The same year, a heat wave baked the entire Northern Hemisphere, killing dozens from Quebec to Japan.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dirty="0">
                <a:solidFill>
                  <a:schemeClr val="tx1"/>
                </a:solidFill>
                <a:effectLst/>
                <a:latin typeface="+mn-lt"/>
                <a:ea typeface="+mn-ea"/>
                <a:cs typeface="+mn-cs"/>
              </a:rPr>
              <a:t>California fires take a deep toll on wine country: </a:t>
            </a:r>
            <a:r>
              <a:rPr lang="en-US" sz="1000" b="1" i="0" u="none" strike="noStrike" kern="1200" dirty="0">
                <a:solidFill>
                  <a:schemeClr val="tx1"/>
                </a:solidFill>
                <a:effectLst/>
                <a:latin typeface="+mn-lt"/>
                <a:ea typeface="+mn-ea"/>
                <a:cs typeface="+mn-cs"/>
              </a:rPr>
              <a:t>https://www.nytimes.com/2020/10/05/dining/drinks/california-fires-wine-napa.html </a:t>
            </a:r>
            <a:endParaRPr lang="en-US"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dirty="0">
                <a:solidFill>
                  <a:schemeClr val="tx1"/>
                </a:solidFill>
                <a:effectLst/>
                <a:latin typeface="+mn-lt"/>
                <a:ea typeface="+mn-ea"/>
                <a:cs typeface="+mn-cs"/>
              </a:rPr>
              <a:t>Pitch for nature: ‘negative impacts on nature cost the economy world-wide around $4.7 trillion a year.’ </a:t>
            </a:r>
            <a:r>
              <a:rPr lang="fr-CH" sz="1000" dirty="0">
                <a:hlinkClick r:id="rId3"/>
              </a:rPr>
              <a:t>https://pitchfornature.org/</a:t>
            </a:r>
            <a:endParaRPr lang="en-US"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dirty="0" err="1">
                <a:solidFill>
                  <a:schemeClr val="tx1"/>
                </a:solidFill>
                <a:effectLst/>
                <a:latin typeface="+mn-lt"/>
                <a:ea typeface="+mn-ea"/>
                <a:cs typeface="+mn-cs"/>
              </a:rPr>
              <a:t>Climate</a:t>
            </a:r>
            <a:r>
              <a:rPr lang="fr-CH" sz="1000" b="0" i="0" u="none" strike="noStrike" kern="1200" dirty="0">
                <a:solidFill>
                  <a:schemeClr val="tx1"/>
                </a:solidFill>
                <a:effectLst/>
                <a:latin typeface="+mn-lt"/>
                <a:ea typeface="+mn-ea"/>
                <a:cs typeface="+mn-cs"/>
              </a:rPr>
              <a:t> change </a:t>
            </a:r>
            <a:r>
              <a:rPr lang="fr-CH" sz="1000" b="0" i="0" u="none" strike="noStrike" kern="1200" dirty="0" err="1">
                <a:solidFill>
                  <a:schemeClr val="tx1"/>
                </a:solidFill>
                <a:effectLst/>
                <a:latin typeface="+mn-lt"/>
                <a:ea typeface="+mn-ea"/>
                <a:cs typeface="+mn-cs"/>
              </a:rPr>
              <a:t>will</a:t>
            </a:r>
            <a:r>
              <a:rPr lang="fr-CH" sz="1000" b="0" i="0" u="none" strike="noStrike" kern="1200" dirty="0">
                <a:solidFill>
                  <a:schemeClr val="tx1"/>
                </a:solidFill>
                <a:effectLst/>
                <a:latin typeface="+mn-lt"/>
                <a:ea typeface="+mn-ea"/>
                <a:cs typeface="+mn-cs"/>
              </a:rPr>
              <a:t> wipe $2.5tn off: </a:t>
            </a:r>
            <a:r>
              <a:rPr lang="fr-CH" sz="1000" b="0" i="0" u="none" strike="noStrike" kern="1200" dirty="0" err="1">
                <a:solidFill>
                  <a:schemeClr val="tx1"/>
                </a:solidFill>
                <a:effectLst/>
                <a:latin typeface="+mn-lt"/>
                <a:ea typeface="+mn-ea"/>
                <a:cs typeface="+mn-cs"/>
              </a:rPr>
              <a:t>according</a:t>
            </a:r>
            <a:r>
              <a:rPr lang="fr-CH" sz="1000" b="0" i="0" u="none" strike="noStrike" kern="1200" dirty="0">
                <a:solidFill>
                  <a:schemeClr val="tx1"/>
                </a:solidFill>
                <a:effectLst/>
                <a:latin typeface="+mn-lt"/>
                <a:ea typeface="+mn-ea"/>
                <a:cs typeface="+mn-cs"/>
              </a:rPr>
              <a:t> to </a:t>
            </a:r>
            <a:r>
              <a:rPr lang="fr-CH" sz="1000" b="0" i="0" u="none" strike="noStrike" kern="1200" dirty="0" err="1">
                <a:solidFill>
                  <a:schemeClr val="tx1"/>
                </a:solidFill>
                <a:effectLst/>
                <a:latin typeface="+mn-lt"/>
                <a:ea typeface="+mn-ea"/>
                <a:cs typeface="+mn-cs"/>
              </a:rPr>
              <a:t>estimates</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from</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economic</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modelling</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clamate</a:t>
            </a:r>
            <a:r>
              <a:rPr lang="fr-CH" sz="1000" b="0" i="0" u="none" strike="noStrike" kern="1200" dirty="0">
                <a:solidFill>
                  <a:schemeClr val="tx1"/>
                </a:solidFill>
                <a:effectLst/>
                <a:latin typeface="+mn-lt"/>
                <a:ea typeface="+mn-ea"/>
                <a:cs typeface="+mn-cs"/>
              </a:rPr>
              <a:t> change </a:t>
            </a:r>
            <a:r>
              <a:rPr lang="fr-CH" sz="1000" b="0" i="0" u="none" strike="noStrike" kern="1200" dirty="0" err="1">
                <a:solidFill>
                  <a:schemeClr val="tx1"/>
                </a:solidFill>
                <a:effectLst/>
                <a:latin typeface="+mn-lt"/>
                <a:ea typeface="+mn-ea"/>
                <a:cs typeface="+mn-cs"/>
              </a:rPr>
              <a:t>could</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cut</a:t>
            </a:r>
            <a:r>
              <a:rPr lang="fr-CH" sz="1000" b="0" i="0" u="none" strike="noStrike" kern="1200" dirty="0">
                <a:solidFill>
                  <a:schemeClr val="tx1"/>
                </a:solidFill>
                <a:effectLst/>
                <a:latin typeface="+mn-lt"/>
                <a:ea typeface="+mn-ea"/>
                <a:cs typeface="+mn-cs"/>
              </a:rPr>
              <a:t> the value of the world’ </a:t>
            </a:r>
            <a:r>
              <a:rPr lang="fr-CH" sz="1000" b="0" i="0" u="none" strike="noStrike" kern="1200" dirty="0" err="1">
                <a:solidFill>
                  <a:schemeClr val="tx1"/>
                </a:solidFill>
                <a:effectLst/>
                <a:latin typeface="+mn-lt"/>
                <a:ea typeface="+mn-ea"/>
                <a:cs typeface="+mn-cs"/>
              </a:rPr>
              <a:t>financial</a:t>
            </a:r>
            <a:r>
              <a:rPr lang="fr-CH" sz="1000" b="0" i="0" u="none" strike="noStrike" kern="1200" dirty="0">
                <a:solidFill>
                  <a:schemeClr val="tx1"/>
                </a:solidFill>
                <a:effectLst/>
                <a:latin typeface="+mn-lt"/>
                <a:ea typeface="+mn-ea"/>
                <a:cs typeface="+mn-cs"/>
              </a:rPr>
              <a:t> assets by $2.5tn. </a:t>
            </a:r>
            <a:r>
              <a:rPr lang="en-US" sz="1200" b="0" i="0" kern="1200" dirty="0">
                <a:solidFill>
                  <a:schemeClr val="tx1"/>
                </a:solidFill>
                <a:effectLst/>
                <a:latin typeface="+mn-lt"/>
                <a:ea typeface="+mn-ea"/>
                <a:cs typeface="+mn-cs"/>
              </a:rPr>
              <a:t>The research also showed the financial sense in taking action to keep climate change under the 2C danger limit agreed by the world’s nations. In this scenario, the value of financial assets would fall by $315bn less, even when the costs of cutting emissions are included. </a:t>
            </a:r>
            <a:r>
              <a:rPr lang="fr-CH" sz="1000" dirty="0">
                <a:hlinkClick r:id="rId4"/>
              </a:rPr>
              <a:t>https://www.theguardian.com/environment/2016/apr/04/climate-change-will-blow-a-25tn-hole-in-global-financial-assets-study-warns</a:t>
            </a:r>
            <a:endParaRPr lang="fr-CH" sz="1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0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dirty="0" err="1">
                <a:solidFill>
                  <a:schemeClr val="tx1"/>
                </a:solidFill>
                <a:effectLst/>
                <a:latin typeface="+mn-lt"/>
                <a:ea typeface="+mn-ea"/>
                <a:cs typeface="+mn-cs"/>
              </a:rPr>
              <a:t>Soil</a:t>
            </a:r>
            <a:r>
              <a:rPr lang="fr-CH" sz="1000" b="0" i="0" u="none" strike="noStrike" kern="1200" dirty="0">
                <a:solidFill>
                  <a:schemeClr val="tx1"/>
                </a:solidFill>
                <a:effectLst/>
                <a:latin typeface="+mn-lt"/>
                <a:ea typeface="+mn-ea"/>
                <a:cs typeface="+mn-cs"/>
              </a:rPr>
              <a:t> </a:t>
            </a:r>
            <a:r>
              <a:rPr lang="fr-CH" sz="1000" b="0" i="0" u="none" strike="noStrike" kern="1200" dirty="0" err="1">
                <a:solidFill>
                  <a:schemeClr val="tx1"/>
                </a:solidFill>
                <a:effectLst/>
                <a:latin typeface="+mn-lt"/>
                <a:ea typeface="+mn-ea"/>
                <a:cs typeface="+mn-cs"/>
              </a:rPr>
              <a:t>erosion</a:t>
            </a:r>
            <a:r>
              <a:rPr lang="fr-CH" sz="10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a:t>
            </a:r>
            <a:r>
              <a:rPr lang="en-US" sz="1200" b="0" i="0" u="none" strike="noStrike" kern="1200" dirty="0">
                <a:solidFill>
                  <a:schemeClr val="tx1"/>
                </a:solidFill>
                <a:effectLst/>
                <a:latin typeface="+mn-lt"/>
                <a:ea typeface="+mn-ea"/>
                <a:cs typeface="+mn-cs"/>
                <a:hlinkClick r:id="rId5"/>
              </a:rPr>
              <a:t>new study</a:t>
            </a:r>
            <a:r>
              <a:rPr lang="en-US" sz="1200" b="0" i="0" kern="1200" dirty="0">
                <a:solidFill>
                  <a:schemeClr val="tx1"/>
                </a:solidFill>
                <a:effectLst/>
                <a:latin typeface="+mn-lt"/>
                <a:ea typeface="+mn-ea"/>
                <a:cs typeface="+mn-cs"/>
              </a:rPr>
              <a:t> estimates $8 billion in global economic losses caused by soil erosion reducing crop yields and increasing water usage. On average, 24% of arable land globally is undergoing severe erosion, with a severely detrimental effect on global food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Australia’s sheep farmers in crisis due to severe drought that has caused the sheep population to plummet, leaving some farmers doubtful if the industry can survive at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GrainCorp shares fall: after group warned it was likely to post a loss due to battling severe drought in Australia. GrainCorp’s stocks fell 10% on the news, leveling out at a 7% fall later in the day. It expected disruption to grain production due to drought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Hurricane Dorian costs retailers 1.5billion dollars: </a:t>
            </a:r>
            <a:r>
              <a:rPr lang="en-US" sz="1200" b="0" i="0" kern="1200" dirty="0">
                <a:solidFill>
                  <a:schemeClr val="tx1"/>
                </a:solidFill>
                <a:effectLst/>
                <a:latin typeface="+mn-lt"/>
                <a:ea typeface="+mn-ea"/>
                <a:cs typeface="+mn-cs"/>
              </a:rPr>
              <a:t>Foot traffic at apparel stores is expected to fall 25%, while visits to outlet centers will decline 32%. Restaurant traffic is expected to decrease 14%, threatening the typical labor day boost retailers in the region normally see at this time of year. </a:t>
            </a:r>
            <a:r>
              <a:rPr lang="en-US" sz="1200" b="0" i="0" u="none" strike="noStrike" kern="1200" dirty="0">
                <a:solidFill>
                  <a:schemeClr val="tx1"/>
                </a:solidFill>
                <a:effectLst/>
                <a:latin typeface="+mn-lt"/>
                <a:ea typeface="+mn-ea"/>
                <a:cs typeface="+mn-cs"/>
              </a:rPr>
              <a:t>The storm also affected ports on the Carolinas coast when many retailers are expecting to get their shipments for Christmas season around this time, disrupting supply chains.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Biodiversity loss is a business issue: speaking at the Forbes Global Sustainability Forum, executive secretary of UNCBD said so because destruction is driven by business, whilst the consequences will also have significant impacts on business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Bad air: researchers at the national university of Singapore studied pollution levels and worker output at two textile factories in China and found that having to work in poor air conditions leads to a decrease in productivity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Freeport-McMoRan: mining company agrees to pay USD 100million to Louisiana communities in response to the damage it has caused to the coast through drilling for oil. Freeport is one of 98 companies that have been sued in 46 lawsuits over the disappearing Louisiana coastline. The agreement is likely to light the way for future litigation and settlements with industry big players such as Shell, Exxon, Chevron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a:t>
            </a:r>
            <a:endParaRPr lang="en-US"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dirty="0">
                <a:solidFill>
                  <a:schemeClr val="tx1"/>
                </a:solidFill>
                <a:effectLst/>
                <a:latin typeface="+mn-lt"/>
                <a:ea typeface="+mn-ea"/>
                <a:cs typeface="+mn-cs"/>
              </a:rPr>
              <a:t>ADDITIONAL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dirty="0">
                <a:solidFill>
                  <a:schemeClr val="tx1"/>
                </a:solidFill>
                <a:effectLst/>
                <a:latin typeface="+mn-lt"/>
                <a:ea typeface="+mn-ea"/>
                <a:cs typeface="+mn-cs"/>
              </a:rPr>
              <a:t>Climate-related disasters have cost the world $650 billion over the last three years, and NA is shouldering most of the burden, according to a report from Morgan Stanley. 14 weather and climate disasters cost the nation $91 billion in 2018, Earth's fourth hottest year on record. A warmer planet could mean a big hit to G.D.P. in the coming decades. </a:t>
            </a:r>
          </a:p>
          <a:p>
            <a:pPr marL="0" indent="0">
              <a:buFont typeface="Arial" panose="020B0604020202020204" pitchFamily="34" charset="0"/>
              <a:buNone/>
            </a:pPr>
            <a:endParaRPr lang="en-US" sz="10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dirty="0">
                <a:solidFill>
                  <a:schemeClr val="tx1"/>
                </a:solidFill>
                <a:effectLst/>
                <a:latin typeface="+mn-lt"/>
                <a:ea typeface="+mn-ea"/>
                <a:cs typeface="+mn-cs"/>
              </a:rPr>
              <a:t>IPCC report:</a:t>
            </a:r>
          </a:p>
          <a:p>
            <a:pPr marL="514350" lvl="1" indent="-171450">
              <a:buFont typeface="Wingdings" panose="05000000000000000000" pitchFamily="2" charset="2"/>
              <a:buChar char="§"/>
            </a:pPr>
            <a:r>
              <a:rPr lang="en-US" sz="1000" b="0" i="0" u="none" strike="noStrike" kern="1200" dirty="0">
                <a:solidFill>
                  <a:schemeClr val="tx1"/>
                </a:solidFill>
                <a:effectLst/>
                <a:latin typeface="+mn-lt"/>
                <a:ea typeface="+mn-ea"/>
                <a:cs typeface="+mn-cs"/>
              </a:rPr>
              <a:t>Consequences of 1°C of global warming through extreme weather, rising sea levels and diminishing Arctic sea ice</a:t>
            </a:r>
          </a:p>
          <a:p>
            <a:pPr marL="514350" lvl="1" indent="-171450">
              <a:buFont typeface="Wingdings" panose="05000000000000000000" pitchFamily="2" charset="2"/>
              <a:buChar char="§"/>
            </a:pPr>
            <a:r>
              <a:rPr lang="en-US" sz="1000" b="0" i="0" u="none" strike="noStrike" kern="1200" dirty="0">
                <a:solidFill>
                  <a:schemeClr val="tx1"/>
                </a:solidFill>
                <a:effectLst/>
                <a:latin typeface="+mn-lt"/>
                <a:ea typeface="+mn-ea"/>
                <a:cs typeface="+mn-cs"/>
              </a:rPr>
              <a:t>If the global temp. heats up by 1.5°C , Central and Eastern North America (Toronto, Ottawa and Montreal) will see highest levels of warming of extreme hot days.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b="0" i="0" u="none" strike="noStrike" kern="1200" dirty="0">
                <a:solidFill>
                  <a:schemeClr val="tx1"/>
                </a:solidFill>
                <a:effectLst/>
                <a:latin typeface="+mn-lt"/>
                <a:ea typeface="+mn-ea"/>
                <a:cs typeface="+mn-cs"/>
              </a:rPr>
              <a:t>Grasslands and wetlands that spread across Alberta, Saskatchewan and Manitoba down into the U.S. are breeding grounds for 50-80 percent of waterfowl in NA. Loss of biodiversity if the planet heats up by 2°C.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dirty="0">
                <a:solidFill>
                  <a:schemeClr val="tx1"/>
                </a:solidFill>
                <a:effectLst/>
                <a:latin typeface="+mn-lt"/>
                <a:ea typeface="+mn-ea"/>
                <a:cs typeface="+mn-cs"/>
              </a:rPr>
              <a:t>Heavy taxes or prices on carbon dioxide emissions —as high as $27,000 per ton by 2100 — would be required. Almost politically impossible move in the U.S., world’s largest economy and second-largest greenhouse gas emitter behind China.</a:t>
            </a:r>
            <a:endParaRPr lang="en-US" sz="1000" b="0" i="0" u="none" strike="noStrike" kern="1200" dirty="0">
              <a:solidFill>
                <a:schemeClr val="tx1"/>
              </a:solidFill>
              <a:effectLst/>
              <a:latin typeface="+mn-lt"/>
              <a:ea typeface="+mn-ea"/>
              <a:cs typeface="+mn-cs"/>
            </a:endParaRP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dirty="0">
                <a:solidFill>
                  <a:schemeClr val="tx1"/>
                </a:solidFill>
                <a:effectLst/>
                <a:latin typeface="+mn-lt"/>
                <a:ea typeface="+mn-ea"/>
                <a:cs typeface="+mn-cs"/>
              </a:rPr>
              <a:t>By 2050, use of coal as an electricity source would’ve to drop from nearly 40 percent today to 1-7 percent. Renewable energy such as wind and solar, which make up about 20 percent of the electricity mix today, would have to increase </a:t>
            </a:r>
            <a:endParaRPr lang="en-US" dirty="0"/>
          </a:p>
          <a:p>
            <a:endParaRPr lang="en-US" dirty="0"/>
          </a:p>
          <a:p>
            <a:endParaRPr lang="en-US" dirty="0"/>
          </a:p>
          <a:p>
            <a:r>
              <a:rPr lang="en-US" dirty="0"/>
              <a:t>References: </a:t>
            </a:r>
          </a:p>
          <a:p>
            <a:r>
              <a:rPr lang="en-US" dirty="0">
                <a:hlinkClick r:id="rId6"/>
              </a:rPr>
              <a:t>https://www.forbes.com/sites/linhanhcat/2019/05/21/soil-erosion-washes-away-8-billion/#25f56dca5b6c</a:t>
            </a:r>
            <a:endParaRPr lang="en-US" dirty="0"/>
          </a:p>
          <a:p>
            <a:r>
              <a:rPr lang="en-US" dirty="0">
                <a:hlinkClick r:id="rId7"/>
              </a:rPr>
              <a:t>https://www.ft.com/video/87defc86-8c45-478b-a9c1-2b3b21e1ad6f</a:t>
            </a:r>
            <a:r>
              <a:rPr lang="en-US" dirty="0"/>
              <a:t> </a:t>
            </a:r>
          </a:p>
          <a:p>
            <a:r>
              <a:rPr lang="en-US" dirty="0">
                <a:hlinkClick r:id="rId8"/>
              </a:rPr>
              <a:t>https://www.ft.com/content/836e9e4a-b4bc-11e9-8cb2-799a3a8cf37b</a:t>
            </a:r>
            <a:r>
              <a:rPr lang="en-US" dirty="0"/>
              <a:t> </a:t>
            </a:r>
          </a:p>
          <a:p>
            <a:r>
              <a:rPr lang="en-US" dirty="0">
                <a:hlinkClick r:id="rId9"/>
              </a:rPr>
              <a:t>https://www.cnbc.com/2019/09/04/hurricane-dorian-to-cost-retailers-1point5-billion-threaten-back-to-school-sales.html</a:t>
            </a:r>
            <a:r>
              <a:rPr lang="en-US" dirty="0"/>
              <a:t> </a:t>
            </a:r>
          </a:p>
          <a:p>
            <a:r>
              <a:rPr lang="en-US" dirty="0">
                <a:hlinkClick r:id="rId10"/>
              </a:rPr>
              <a:t>https://fortune.com/2019/09/05/the-worlds-biodiversity-collapse-is-a-business-issue/</a:t>
            </a:r>
            <a:endParaRPr lang="en-US" dirty="0"/>
          </a:p>
          <a:p>
            <a:r>
              <a:rPr lang="en-US" dirty="0">
                <a:hlinkClick r:id="rId11"/>
              </a:rPr>
              <a:t>https://www.fastcompany.com/90288343/bad-air-makes-you-bad-at-your-job</a:t>
            </a:r>
            <a:endParaRPr lang="en-US" dirty="0"/>
          </a:p>
          <a:p>
            <a:r>
              <a:rPr lang="en-US" dirty="0">
                <a:hlinkClick r:id="rId12"/>
              </a:rPr>
              <a:t>https://platform.reprisk.com/news/detail/?id=966736</a:t>
            </a:r>
            <a:r>
              <a:rPr lang="en-US" dirty="0"/>
              <a:t> </a:t>
            </a:r>
            <a:r>
              <a:rPr lang="en-US" dirty="0">
                <a:hlinkClick r:id="rId13"/>
              </a:rPr>
              <a:t>https://www.nytimes.com/2019/09/26/us/louisiana-freeport-mcmoran-deal.html?emc=rss&amp;partner=rss</a:t>
            </a:r>
            <a:endParaRPr lang="en-US" dirty="0"/>
          </a:p>
          <a:p>
            <a:endParaRPr lang="en-US" dirty="0"/>
          </a:p>
          <a:p>
            <a:endParaRPr lang="en-CH" dirty="0"/>
          </a:p>
        </p:txBody>
      </p:sp>
      <p:sp>
        <p:nvSpPr>
          <p:cNvPr id="4" name="Slide Number Placeholder 3"/>
          <p:cNvSpPr>
            <a:spLocks noGrp="1"/>
          </p:cNvSpPr>
          <p:nvPr>
            <p:ph type="sldNum" sz="quarter" idx="5"/>
          </p:nvPr>
        </p:nvSpPr>
        <p:spPr/>
        <p:txBody>
          <a:bodyPr/>
          <a:lstStyle/>
          <a:p>
            <a:fld id="{9E447784-F7B0-422E-AF2C-2EF2220A930A}" type="slidenum">
              <a:rPr lang="en-CH" smtClean="0"/>
              <a:t>58</a:t>
            </a:fld>
            <a:endParaRPr lang="en-CH"/>
          </a:p>
        </p:txBody>
      </p:sp>
    </p:spTree>
    <p:extLst>
      <p:ext uri="{BB962C8B-B14F-4D97-AF65-F5344CB8AC3E}">
        <p14:creationId xmlns:p14="http://schemas.microsoft.com/office/powerpoint/2010/main" val="31785961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100" b="0" dirty="0"/>
              <a:t>The Protocol highlights key types / categories of risks and opportunities – refer to p. 18 of the Protocol.</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In years gone by, sustainability issues have sometimes taken business by surprise and companies have paid the cost. Companies are increasingly being impacted by the changing risk landscape discussed earlier (WEF report slide).</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1" dirty="0"/>
              <a:t>Operational risk </a:t>
            </a:r>
            <a:r>
              <a:rPr lang="en-GB" sz="1100" b="0" dirty="0"/>
              <a:t>–</a:t>
            </a:r>
            <a:r>
              <a:rPr lang="en-GB" sz="1100" b="0" dirty="0">
                <a:sym typeface="Wingdings" panose="05000000000000000000" pitchFamily="2" charset="2"/>
              </a:rPr>
              <a:t> </a:t>
            </a:r>
            <a:r>
              <a:rPr lang="en-US" sz="1600" b="0" i="0" dirty="0">
                <a:solidFill>
                  <a:srgbClr val="121212"/>
                </a:solidFill>
                <a:effectLst/>
                <a:latin typeface="GH Guardian Headline"/>
              </a:rPr>
              <a:t>Crop failure and bankruptcy threaten farmers as drought grips Europe</a:t>
            </a:r>
          </a:p>
          <a:p>
            <a:pPr marL="0" indent="0">
              <a:buFont typeface="Arial" panose="020B0604020202020204" pitchFamily="34" charset="0"/>
              <a:buNone/>
            </a:pPr>
            <a:r>
              <a:rPr lang="nl-NL" sz="1600" dirty="0">
                <a:hlinkClick r:id="rId3"/>
              </a:rPr>
              <a:t>https://www.theguardian.com/environment/2018/jul/20/crop-failure-and-bankruptcy-threaten-farmers-as-drought-grips-Europe</a:t>
            </a:r>
            <a:r>
              <a:rPr lang="en-GB" sz="1100" b="1" dirty="0">
                <a:sym typeface="Wingdings" panose="05000000000000000000" pitchFamily="2" charset="2"/>
              </a:rPr>
              <a:t> </a:t>
            </a:r>
          </a:p>
          <a:p>
            <a:pPr marL="0" indent="0">
              <a:buFont typeface="Arial" panose="020B0604020202020204" pitchFamily="34" charset="0"/>
              <a:buNone/>
            </a:pPr>
            <a:r>
              <a:rPr lang="en-GB" sz="1100" b="0" dirty="0">
                <a:sym typeface="Wingdings" panose="05000000000000000000" pitchFamily="2" charset="2"/>
              </a:rPr>
              <a:t>Image source: https://pixabay.com/nl/photos/korenveld-ma%C3%AFs-veld-akkerbouw-4240209/ </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1" dirty="0"/>
              <a:t>Reputational risk </a:t>
            </a:r>
            <a:r>
              <a:rPr lang="en-GB" sz="1100" b="0" dirty="0"/>
              <a:t>– increased public &amp; consumer awareness of environmental and social damages + </a:t>
            </a:r>
            <a:r>
              <a:rPr lang="en-GB" sz="1200" b="0" i="0" kern="1200" dirty="0">
                <a:solidFill>
                  <a:schemeClr val="tx1"/>
                </a:solidFill>
                <a:effectLst/>
                <a:latin typeface="+mn-lt"/>
                <a:ea typeface="+mn-ea"/>
                <a:cs typeface="+mn-cs"/>
              </a:rPr>
              <a:t>consumers are increasingly demanding assurance that the products they buy are produced in way that protect our environment and respect human rights – link with SOCIETAL risks – health impacts on local communities, social license to operate</a:t>
            </a:r>
          </a:p>
          <a:p>
            <a:pPr marL="0" indent="0">
              <a:buFont typeface="Arial" panose="020B0604020202020204" pitchFamily="34" charset="0"/>
              <a:buNone/>
            </a:pPr>
            <a:r>
              <a:rPr lang="en-GB" sz="1200" b="0" i="0" kern="1200" dirty="0">
                <a:solidFill>
                  <a:schemeClr val="tx1"/>
                </a:solidFill>
                <a:effectLst/>
                <a:latin typeface="+mn-lt"/>
                <a:ea typeface="+mn-ea"/>
                <a:cs typeface="+mn-cs"/>
              </a:rPr>
              <a:t>Image source: https://unsplash.com/photos/ycW4YxhrWHM</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1" dirty="0"/>
              <a:t>Legal risk </a:t>
            </a:r>
            <a:r>
              <a:rPr lang="en-GB" sz="1100" b="0" dirty="0"/>
              <a:t>– </a:t>
            </a:r>
            <a:r>
              <a:rPr lang="en-GB" sz="1200" b="0" i="0" kern="1200" dirty="0">
                <a:solidFill>
                  <a:schemeClr val="tx1"/>
                </a:solidFill>
                <a:effectLst/>
                <a:latin typeface="+mn-lt"/>
                <a:ea typeface="+mn-ea"/>
                <a:cs typeface="+mn-cs"/>
              </a:rPr>
              <a:t> </a:t>
            </a:r>
            <a:r>
              <a:rPr lang="en-GB" sz="1100" b="0" dirty="0"/>
              <a:t>baby milk scandal China: </a:t>
            </a:r>
            <a:r>
              <a:rPr lang="nl-NL" sz="1600" dirty="0">
                <a:hlinkClick r:id="rId4"/>
              </a:rPr>
              <a:t>https://www.bbc.com/news/10565838</a:t>
            </a:r>
            <a:endParaRPr lang="nl-NL" sz="1600" dirty="0"/>
          </a:p>
          <a:p>
            <a:pPr marL="0" indent="0">
              <a:buFont typeface="Wingdings" panose="05000000000000000000" pitchFamily="2" charset="2"/>
              <a:buNone/>
            </a:pPr>
            <a:r>
              <a:rPr lang="nl-NL" sz="1600" dirty="0"/>
              <a:t>Image source: https://unsplash.com/photos/OXGhu60NwxU </a:t>
            </a:r>
            <a:endParaRPr lang="en-GB" sz="1100" dirty="0"/>
          </a:p>
          <a:p>
            <a:pPr marL="0" indent="0">
              <a:buFont typeface="Arial" panose="020B0604020202020204" pitchFamily="34" charset="0"/>
              <a:buNone/>
            </a:pPr>
            <a:endParaRPr lang="en-GB" sz="1100" b="0" dirty="0"/>
          </a:p>
          <a:p>
            <a:pPr>
              <a:spcBef>
                <a:spcPts val="0"/>
              </a:spcBef>
              <a:spcAft>
                <a:spcPts val="0"/>
              </a:spcAft>
            </a:pPr>
            <a:r>
              <a:rPr lang="en-GB" sz="1100" b="1" dirty="0"/>
              <a:t>Financial risk </a:t>
            </a:r>
            <a:r>
              <a:rPr lang="en-GB" sz="1100" b="0" dirty="0"/>
              <a:t>– Underlying all of these risks &amp; opportunities are financial ones! As we have seen, these risks imply important financial costs. </a:t>
            </a:r>
            <a:r>
              <a:rPr lang="en-US" sz="1600" b="0" i="0" dirty="0">
                <a:solidFill>
                  <a:srgbClr val="333333"/>
                </a:solidFill>
                <a:effectLst/>
                <a:latin typeface="Roboto"/>
              </a:rPr>
              <a:t>Price of Thai Rice Skyrocket due to Drought in Thailand, Buyers Lean to India</a:t>
            </a:r>
          </a:p>
          <a:p>
            <a:pPr defTabSz="924916">
              <a:spcBef>
                <a:spcPts val="0"/>
              </a:spcBef>
              <a:spcAft>
                <a:spcPts val="0"/>
              </a:spcAft>
              <a:defRPr/>
            </a:pPr>
            <a:r>
              <a:rPr lang="nl-NL" sz="1600" dirty="0">
                <a:hlinkClick r:id="rId5"/>
              </a:rPr>
              <a:t>https://www.grainmart.in/news/price-of-thai-rice-skyrocket-due-to-drought-in-thailand-buyers-lean-to-india/</a:t>
            </a:r>
            <a:r>
              <a:rPr lang="en-US" sz="1100" b="0" dirty="0">
                <a:solidFill>
                  <a:schemeClr val="tx1">
                    <a:lumMod val="50000"/>
                  </a:schemeClr>
                </a:solidFill>
                <a:latin typeface="+mn-lt"/>
                <a:cs typeface="Arial" pitchFamily="34" charset="0"/>
              </a:rPr>
              <a:t> </a:t>
            </a:r>
          </a:p>
          <a:p>
            <a:pPr defTabSz="924916">
              <a:spcBef>
                <a:spcPts val="0"/>
              </a:spcBef>
              <a:spcAft>
                <a:spcPts val="0"/>
              </a:spcAft>
              <a:defRPr/>
            </a:pPr>
            <a:r>
              <a:rPr lang="en-US" sz="1100" b="0" dirty="0">
                <a:solidFill>
                  <a:schemeClr val="tx1">
                    <a:lumMod val="50000"/>
                  </a:schemeClr>
                </a:solidFill>
                <a:latin typeface="+mn-lt"/>
                <a:cs typeface="Arial" pitchFamily="34" charset="0"/>
              </a:rPr>
              <a:t>Image source: https://unsplash.com/photos/5gGcn2PRrtc </a:t>
            </a:r>
            <a:endParaRPr lang="en-US" sz="1100" b="1" dirty="0">
              <a:solidFill>
                <a:schemeClr val="tx1">
                  <a:lumMod val="50000"/>
                </a:schemeClr>
              </a:solidFill>
              <a:latin typeface="+mn-lt"/>
              <a:cs typeface="Arial" pitchFamily="34" charset="0"/>
            </a:endParaRPr>
          </a:p>
          <a:p>
            <a:pPr defTabSz="924916">
              <a:spcBef>
                <a:spcPts val="0"/>
              </a:spcBef>
              <a:spcAft>
                <a:spcPts val="0"/>
              </a:spcAft>
              <a:defRPr/>
            </a:pPr>
            <a:endParaRPr lang="en-US" sz="1100" dirty="0">
              <a:solidFill>
                <a:schemeClr val="tx1">
                  <a:lumMod val="50000"/>
                </a:schemeClr>
              </a:solidFill>
              <a:latin typeface="+mn-lt"/>
              <a:cs typeface="Arial" pitchFamily="34" charset="0"/>
            </a:endParaRPr>
          </a:p>
          <a:p>
            <a:pPr defTabSz="924916">
              <a:spcBef>
                <a:spcPts val="0"/>
              </a:spcBef>
              <a:spcAft>
                <a:spcPts val="0"/>
              </a:spcAft>
              <a:defRPr/>
            </a:pPr>
            <a:r>
              <a:rPr lang="en-US" sz="1100" dirty="0">
                <a:solidFill>
                  <a:schemeClr val="tx1">
                    <a:lumMod val="50000"/>
                  </a:schemeClr>
                </a:solidFill>
                <a:latin typeface="+mn-lt"/>
                <a:cs typeface="Arial" pitchFamily="34" charset="0"/>
              </a:rPr>
              <a:t>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natural disasters unmitigated by appropriate ecosystems), associated regulatory and legal risk, market risk from changing consumer preference as consumers become more aware &amp; discerning RE biodiversity, and supply chain risks. </a:t>
            </a:r>
          </a:p>
          <a:p>
            <a:pPr defTabSz="924916">
              <a:spcBef>
                <a:spcPts val="0"/>
              </a:spcBef>
              <a:spcAft>
                <a:spcPts val="0"/>
              </a:spcAft>
              <a:defRPr/>
            </a:pPr>
            <a:r>
              <a:rPr lang="en-US" sz="1100" dirty="0">
                <a:solidFill>
                  <a:schemeClr val="tx1">
                    <a:lumMod val="50000"/>
                  </a:schemeClr>
                </a:solidFill>
                <a:latin typeface="+mn-lt"/>
                <a:cs typeface="Arial" pitchFamily="34" charset="0"/>
              </a:rPr>
              <a:t>Examples: </a:t>
            </a:r>
          </a:p>
          <a:p>
            <a:pPr defTabSz="924916">
              <a:spcBef>
                <a:spcPts val="0"/>
              </a:spcBef>
              <a:spcAft>
                <a:spcPts val="0"/>
              </a:spcAft>
              <a:defRPr/>
            </a:pPr>
            <a:r>
              <a:rPr lang="en-US" sz="1100" b="1" dirty="0">
                <a:solidFill>
                  <a:schemeClr val="tx1">
                    <a:lumMod val="50000"/>
                  </a:schemeClr>
                </a:solidFill>
                <a:latin typeface="+mn-lt"/>
                <a:cs typeface="Arial" pitchFamily="34" charset="0"/>
                <a:sym typeface="Wingdings" panose="05000000000000000000" pitchFamily="2" charset="2"/>
              </a:rPr>
              <a:t> For example, a 28% reduction in mangrove cover between 1980 and 2000 in South East Asia to make way for commercial shrimp farming has contributed to a loss of natural protection against tsunamis and cyclones. This was tragically demonstrated during the 2004 South Asian Tsunami, when coastal areas still covered by mangroves were relatively less affected, with mangroves acting as a natural defense. </a:t>
            </a:r>
            <a:br>
              <a:rPr lang="en-US" sz="1100" b="1" dirty="0">
                <a:solidFill>
                  <a:schemeClr val="tx1">
                    <a:lumMod val="50000"/>
                  </a:schemeClr>
                </a:solidFill>
                <a:latin typeface="+mn-lt"/>
                <a:cs typeface="Arial" pitchFamily="34" charset="0"/>
                <a:sym typeface="Wingdings" panose="05000000000000000000" pitchFamily="2" charset="2"/>
              </a:rPr>
            </a:br>
            <a:r>
              <a:rPr lang="en-US" sz="1600" b="1" dirty="0"/>
              <a:t>In addition to their vital role in coastal protection, these coastal features are critical for many marine food chains, comprising vital nursery areas and habitats for commercially valuable fish and shellfish species. As we look to the future, with the prevalence of denser populations in coastal areas, the human and economic costs of damage to coastal ecosystems are set to grow.</a:t>
            </a:r>
          </a:p>
          <a:p>
            <a:pPr marL="171450" indent="-171450" defTabSz="924916">
              <a:spcBef>
                <a:spcPts val="0"/>
              </a:spcBef>
              <a:spcAft>
                <a:spcPts val="0"/>
              </a:spcAft>
              <a:buFont typeface="Wingdings" panose="05000000000000000000" pitchFamily="2" charset="2"/>
              <a:buChar char="à"/>
              <a:defRPr/>
            </a:pPr>
            <a:r>
              <a:rPr lang="en-US" sz="1600" b="1" dirty="0"/>
              <a:t>For example, in Guangdong province in China, deforestation and land conversion have led to encroaching desertification. Exacerbated by severe drought, this not only threatens further biodiversity loss but also agricultural productivity and community health.</a:t>
            </a:r>
          </a:p>
          <a:p>
            <a:pPr marL="171450" indent="-171450" defTabSz="924916">
              <a:spcBef>
                <a:spcPts val="0"/>
              </a:spcBef>
              <a:spcAft>
                <a:spcPts val="0"/>
              </a:spcAft>
              <a:buFont typeface="Wingdings" panose="05000000000000000000" pitchFamily="2" charset="2"/>
              <a:buChar char="à"/>
              <a:defRPr/>
            </a:pPr>
            <a:r>
              <a:rPr lang="en-US" sz="1600" b="1" dirty="0"/>
              <a:t>Measures to control deforestation and conversion to soy and palm oil production may significantly increase the prices of these commodities which form key inputs for many producers of food and household goods.</a:t>
            </a:r>
            <a:endParaRPr lang="en-US" sz="1100" dirty="0">
              <a:solidFill>
                <a:schemeClr val="tx1">
                  <a:lumMod val="50000"/>
                </a:schemeClr>
              </a:solidFill>
              <a:latin typeface="+mn-lt"/>
              <a:cs typeface="Arial" pitchFamily="34" charset="0"/>
            </a:endParaRPr>
          </a:p>
          <a:p>
            <a:pPr defTabSz="924916">
              <a:spcBef>
                <a:spcPts val="0"/>
              </a:spcBef>
              <a:spcAft>
                <a:spcPts val="0"/>
              </a:spcAft>
              <a:defRPr/>
            </a:pPr>
            <a:r>
              <a:rPr lang="en-US" sz="1100" dirty="0">
                <a:hlinkClick r:id="rId6"/>
              </a:rPr>
              <a:t>https://www.pwc.co.uk/assets/pdf/wef-biodiversity-and-business-risk.pdf</a:t>
            </a:r>
            <a:r>
              <a:rPr lang="en-US" sz="1100" dirty="0">
                <a:solidFill>
                  <a:schemeClr val="tx1">
                    <a:lumMod val="50000"/>
                  </a:schemeClr>
                </a:solidFill>
                <a:latin typeface="+mn-lt"/>
                <a:cs typeface="Arial" pitchFamily="34" charset="0"/>
              </a:rPr>
              <a:t> </a:t>
            </a:r>
          </a:p>
          <a:p>
            <a:pPr marL="0" indent="0">
              <a:buFont typeface="Arial" panose="020B0604020202020204" pitchFamily="34" charset="0"/>
              <a:buNone/>
            </a:pPr>
            <a:endParaRPr lang="en-GB" sz="1100" b="0" dirty="0"/>
          </a:p>
          <a:p>
            <a:pPr marL="0" indent="0" defTabSz="914377">
              <a:lnSpc>
                <a:spcPct val="120000"/>
              </a:lnSpc>
              <a:buFont typeface="Arial" panose="020B0604020202020204" pitchFamily="34" charset="0"/>
              <a:buNone/>
            </a:pPr>
            <a:r>
              <a:rPr lang="en-GB" sz="1100" b="0" dirty="0"/>
              <a:t>But good news is that, where there is risk, there is opportunity to:</a:t>
            </a:r>
          </a:p>
          <a:p>
            <a:pPr marL="171450" indent="-171450" defTabSz="914377">
              <a:lnSpc>
                <a:spcPct val="120000"/>
              </a:lnSpc>
              <a:buFont typeface="Arial" panose="020B0604020202020204" pitchFamily="34" charset="0"/>
              <a:buChar char="•"/>
            </a:pPr>
            <a:r>
              <a:rPr lang="en-US" sz="1100" dirty="0"/>
              <a:t>Secure natural resources</a:t>
            </a:r>
          </a:p>
          <a:p>
            <a:pPr marL="171450" indent="-171450" defTabSz="914377">
              <a:lnSpc>
                <a:spcPct val="120000"/>
              </a:lnSpc>
              <a:buFont typeface="Arial" panose="020B0604020202020204" pitchFamily="34" charset="0"/>
              <a:buChar char="•"/>
            </a:pPr>
            <a:r>
              <a:rPr lang="en-US" sz="1100" dirty="0"/>
              <a:t>Save costs</a:t>
            </a:r>
          </a:p>
          <a:p>
            <a:pPr marL="171450" indent="-171450" defTabSz="914377">
              <a:lnSpc>
                <a:spcPct val="120000"/>
              </a:lnSpc>
              <a:buFont typeface="Arial" panose="020B0604020202020204" pitchFamily="34" charset="0"/>
              <a:buChar char="•"/>
            </a:pPr>
            <a:r>
              <a:rPr lang="en-US" sz="1100" dirty="0"/>
              <a:t>Manage future risks</a:t>
            </a:r>
          </a:p>
          <a:p>
            <a:pPr marL="171450" indent="-171450" defTabSz="914377">
              <a:lnSpc>
                <a:spcPct val="120000"/>
              </a:lnSpc>
              <a:buFont typeface="Arial" panose="020B0604020202020204" pitchFamily="34" charset="0"/>
              <a:buChar char="•"/>
            </a:pPr>
            <a:r>
              <a:rPr lang="en-US" sz="1100" dirty="0"/>
              <a:t>Engage stakeholders</a:t>
            </a:r>
            <a:endParaRPr lang="en-GB" sz="1100" b="0" i="0" kern="1200" dirty="0">
              <a:solidFill>
                <a:schemeClr val="tx1"/>
              </a:solidFill>
              <a:effectLst/>
              <a:latin typeface="+mn-lt"/>
              <a:ea typeface="+mn-ea"/>
              <a:cs typeface="+mn-cs"/>
            </a:endParaRP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1" dirty="0"/>
              <a:t>Operational opportunity </a:t>
            </a:r>
            <a:r>
              <a:rPr lang="en-GB" sz="1100" b="0" dirty="0"/>
              <a:t>– </a:t>
            </a:r>
            <a:r>
              <a:rPr lang="en-US" sz="1100" b="0" dirty="0">
                <a:sym typeface="Wingdings" panose="05000000000000000000" pitchFamily="2" charset="2"/>
              </a:rPr>
              <a:t>General Mills ups the ante on its regenerative agriculture push</a:t>
            </a:r>
            <a:r>
              <a:rPr lang="en-GB" sz="1100" b="1" dirty="0">
                <a:sym typeface="Wingdings" panose="05000000000000000000" pitchFamily="2" charset="2"/>
              </a:rPr>
              <a:t> </a:t>
            </a:r>
            <a:r>
              <a:rPr lang="nl-NL" sz="1600" dirty="0">
                <a:hlinkClick r:id="rId7"/>
              </a:rPr>
              <a:t>https://www.bakeryandsnacks.com/Article/2020/01/31/General-Mills-ups-the-ante-on-its-regenerative-agriculture-push</a:t>
            </a:r>
            <a:r>
              <a:rPr lang="nl-NL" sz="1600" dirty="0"/>
              <a:t> </a:t>
            </a:r>
            <a:br>
              <a:rPr lang="nl-NL" sz="1600" dirty="0"/>
            </a:br>
            <a:r>
              <a:rPr lang="nl-NL" sz="1600" dirty="0"/>
              <a:t>Image source: https://pixabay.com/nl/photos/tarwe-veld-lente-zomer-frankrijk-3241114/ </a:t>
            </a:r>
            <a:endParaRPr lang="en-GB" sz="1100" dirty="0"/>
          </a:p>
          <a:p>
            <a:pPr marL="0" indent="0">
              <a:buFont typeface="Arial" panose="020B0604020202020204" pitchFamily="34" charset="0"/>
              <a:buNone/>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dirty="0"/>
              <a:t>Reputational opportunity </a:t>
            </a:r>
            <a:r>
              <a:rPr lang="en-GB" sz="1100" b="0" dirty="0"/>
              <a:t>– Nespresso: every cup of coffee will be carbon neutral by 2022 </a:t>
            </a:r>
            <a:r>
              <a:rPr lang="nl-NL" sz="1600" dirty="0">
                <a:hlinkClick r:id="rId8"/>
              </a:rPr>
              <a:t>https://www.beveragedaily.com/Article/2020/09/17/Nespresso-Every-cup-of-our-coffee-will-be-carbon-neutral-by-2022</a:t>
            </a:r>
            <a:endParaRPr lang="nl-NL" sz="160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600" b="0" dirty="0"/>
              <a:t>Image source: https://pixabay.com/nl/photos/nespresso-cupjes-koffie-cupjes-586664/ </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dirty="0"/>
              <a:t>Legal opportunity</a:t>
            </a:r>
            <a:r>
              <a:rPr lang="en-GB" sz="1100" b="0" dirty="0"/>
              <a:t> – Starbucks introduces straw free lids</a:t>
            </a:r>
            <a:r>
              <a:rPr lang="en-GB" sz="1100" b="0" dirty="0">
                <a:sym typeface="Wingdings" panose="05000000000000000000" pitchFamily="2" charset="2"/>
              </a:rPr>
              <a:t>: </a:t>
            </a:r>
            <a:r>
              <a:rPr lang="nl-NL" sz="2400" dirty="0">
                <a:hlinkClick r:id="rId9"/>
              </a:rPr>
              <a:t>https://edition.cnn.com/2020/09/10/business/starbucks-straw-free-lids-plastic-straws-sustainability/index.html</a:t>
            </a:r>
            <a:r>
              <a:rPr lang="nl-NL" sz="2400" dirty="0"/>
              <a:t> (2020) OR </a:t>
            </a:r>
            <a:r>
              <a:rPr lang="nl-NL" sz="2400" dirty="0">
                <a:hlinkClick r:id="rId10"/>
              </a:rPr>
              <a:t>https://www.nytimes.com/2018/07/09/business/starbucks-plastic-straws.html</a:t>
            </a:r>
            <a:r>
              <a:rPr lang="nl-NL" sz="2400" dirty="0"/>
              <a:t> (2018)</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2400" b="0" dirty="0">
                <a:sym typeface="Wingdings" panose="05000000000000000000" pitchFamily="2" charset="2"/>
              </a:rPr>
              <a:t>Image source: https://pixabay.com/nl/photos/milieuvriendelijke-stro-rietjes-3562628/ </a:t>
            </a:r>
            <a:endParaRPr lang="nl-NL" sz="1600"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1" dirty="0"/>
              <a:t>Financial opportunity </a:t>
            </a:r>
            <a:r>
              <a:rPr lang="en-GB" sz="1100" b="0" dirty="0"/>
              <a:t>– But when these risks are taken into account, we have seen how it can also lead to reduced financial costs, or improved access to finance. Companies like those you can see here have managed to secure substantial billion-dollar loan facilities where the interest rate of repayments is linked to ESG performance. That is to say if the company has string environmental and social performance they pay back less on the loan.</a:t>
            </a:r>
          </a:p>
          <a:p>
            <a:pPr marL="0" indent="0">
              <a:buFont typeface="Arial" panose="020B0604020202020204" pitchFamily="34" charset="0"/>
              <a:buNone/>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02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endParaRPr lang="en-CH" b="1"/>
          </a:p>
        </p:txBody>
      </p:sp>
      <p:sp>
        <p:nvSpPr>
          <p:cNvPr id="4" name="Slide Number Placeholder 3"/>
          <p:cNvSpPr>
            <a:spLocks noGrp="1"/>
          </p:cNvSpPr>
          <p:nvPr>
            <p:ph type="sldNum" sz="quarter" idx="5"/>
          </p:nvPr>
        </p:nvSpPr>
        <p:spPr/>
        <p:txBody>
          <a:bodyPr/>
          <a:lstStyle/>
          <a:p>
            <a:fld id="{9E447784-F7B0-422E-AF2C-2EF2220A930A}" type="slidenum">
              <a:rPr lang="en-CH" smtClean="0"/>
              <a:t>6</a:t>
            </a:fld>
            <a:endParaRPr lang="en-CH"/>
          </a:p>
        </p:txBody>
      </p:sp>
    </p:spTree>
    <p:extLst>
      <p:ext uri="{BB962C8B-B14F-4D97-AF65-F5344CB8AC3E}">
        <p14:creationId xmlns:p14="http://schemas.microsoft.com/office/powerpoint/2010/main" val="1938233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participants 5’ to reflect individually on both questions </a:t>
            </a:r>
            <a:r>
              <a:rPr lang="en-GB" sz="1200" kern="1200" dirty="0">
                <a:solidFill>
                  <a:schemeClr val="tx1"/>
                </a:solidFill>
                <a:effectLst/>
                <a:latin typeface="+mn-lt"/>
                <a:ea typeface="+mn-ea"/>
                <a:cs typeface="+mn-cs"/>
              </a:rPr>
              <a:t>(again, depending on the time you have, you may want to spend more time on this).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Q. 1: </a:t>
            </a:r>
            <a:r>
              <a:rPr lang="en-US" sz="1200" kern="1200" dirty="0">
                <a:solidFill>
                  <a:schemeClr val="tx1"/>
                </a:solidFill>
                <a:latin typeface="+mn-lt"/>
                <a:ea typeface="+mn-ea"/>
                <a:cs typeface="+mn-cs"/>
              </a:rPr>
              <a:t>of your workbook, will have a prepared blank list - one for them to list risks and one for them to list opportunities. Give also list of examples from NCP they can use – reference to p. 18.</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43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61</a:t>
            </a:fld>
            <a:endParaRPr lang="en-GB"/>
          </a:p>
        </p:txBody>
      </p:sp>
    </p:spTree>
    <p:extLst>
      <p:ext uri="{BB962C8B-B14F-4D97-AF65-F5344CB8AC3E}">
        <p14:creationId xmlns:p14="http://schemas.microsoft.com/office/powerpoint/2010/main" val="17321842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62</a:t>
            </a:fld>
            <a:endParaRPr lang="en-GB"/>
          </a:p>
        </p:txBody>
      </p:sp>
    </p:spTree>
    <p:extLst>
      <p:ext uri="{BB962C8B-B14F-4D97-AF65-F5344CB8AC3E}">
        <p14:creationId xmlns:p14="http://schemas.microsoft.com/office/powerpoint/2010/main" val="27635579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63</a:t>
            </a:fld>
            <a:endParaRPr lang="en-GB"/>
          </a:p>
        </p:txBody>
      </p:sp>
    </p:spTree>
    <p:extLst>
      <p:ext uri="{BB962C8B-B14F-4D97-AF65-F5344CB8AC3E}">
        <p14:creationId xmlns:p14="http://schemas.microsoft.com/office/powerpoint/2010/main" val="8007606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64</a:t>
            </a:fld>
            <a:endParaRPr lang="en-GB"/>
          </a:p>
        </p:txBody>
      </p:sp>
    </p:spTree>
    <p:extLst>
      <p:ext uri="{BB962C8B-B14F-4D97-AF65-F5344CB8AC3E}">
        <p14:creationId xmlns:p14="http://schemas.microsoft.com/office/powerpoint/2010/main" val="2077675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evidently a lot of pertinent risks around nature and the environment facing businesses today. Where does natural capital come into this - how can it help you manage these risks? </a:t>
            </a:r>
          </a:p>
          <a:p>
            <a:endParaRPr lang="en-US" dirty="0"/>
          </a:p>
          <a:p>
            <a:r>
              <a:rPr lang="en-US" b="1" dirty="0"/>
              <a:t>To assess natural capital is to assess your company’s impacts and dependencies on nature. </a:t>
            </a:r>
          </a:p>
          <a:p>
            <a:r>
              <a:rPr lang="en-US" dirty="0"/>
              <a:t>It provides information that will help you to understand your relationship with nature. By focusing on impacts and dependencies, natural capital provides structure to this understanding. </a:t>
            </a:r>
          </a:p>
          <a:p>
            <a:r>
              <a:rPr lang="en-US" dirty="0"/>
              <a:t>Once you have a better understanding of your relationship with nature, you can use this to challenge your business model, mitigate risks and create opportunities. Natural capital can also be a valuable tool for broadening the conversation to include all parts of your business, including the finance team. </a:t>
            </a: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65</a:t>
            </a:fld>
            <a:endParaRPr lang="en-GB"/>
          </a:p>
        </p:txBody>
      </p:sp>
    </p:spTree>
    <p:extLst>
      <p:ext uri="{BB962C8B-B14F-4D97-AF65-F5344CB8AC3E}">
        <p14:creationId xmlns:p14="http://schemas.microsoft.com/office/powerpoint/2010/main" val="41679405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Briefly reflect upon the results as they come up</a:t>
            </a:r>
          </a:p>
          <a:p>
            <a:r>
              <a:rPr lang="en-GB" sz="1200" b="0" i="0" kern="1200">
                <a:solidFill>
                  <a:schemeClr val="tx1"/>
                </a:solidFill>
                <a:effectLst/>
                <a:latin typeface="+mn-lt"/>
                <a:ea typeface="+mn-ea"/>
                <a:cs typeface="+mn-cs"/>
              </a:rPr>
              <a:t>Highlight commonalities that appear</a:t>
            </a:r>
          </a:p>
          <a:p>
            <a:br>
              <a:rPr lang="en-GB"/>
            </a:b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66</a:t>
            </a:fld>
            <a:endParaRPr lang="en-GB"/>
          </a:p>
        </p:txBody>
      </p:sp>
    </p:spTree>
    <p:extLst>
      <p:ext uri="{BB962C8B-B14F-4D97-AF65-F5344CB8AC3E}">
        <p14:creationId xmlns:p14="http://schemas.microsoft.com/office/powerpoint/2010/main" val="6891791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67</a:t>
            </a:fld>
            <a:endParaRPr lang="en-GB"/>
          </a:p>
        </p:txBody>
      </p:sp>
    </p:spTree>
    <p:extLst>
      <p:ext uri="{BB962C8B-B14F-4D97-AF65-F5344CB8AC3E}">
        <p14:creationId xmlns:p14="http://schemas.microsoft.com/office/powerpoint/2010/main" val="2401286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4042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effectLst/>
                <a:latin typeface="+mn-lt"/>
                <a:ea typeface="+mn-ea"/>
                <a:cs typeface="+mn-cs"/>
              </a:rPr>
              <a:t>Image source</a:t>
            </a:r>
            <a:r>
              <a:rPr lang="nl-NL" sz="1200" i="0" kern="1200">
                <a:solidFill>
                  <a:schemeClr val="tx1"/>
                </a:solidFill>
                <a:effectLst/>
                <a:latin typeface="+mn-lt"/>
                <a:ea typeface="+mn-ea"/>
                <a:cs typeface="+mn-cs"/>
              </a:rPr>
              <a:t>: https://pixabay.com/nl/photos/aardappelen-knollen-akkerbouw-3690562/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60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6139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Image source: https://pixabay.com/nl/photos/aardappel-veld-aroostook-county-4357002/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9ABC-9D93-4FE4-90D8-514B66FC16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5032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Spin the wheel to land on a risk event. Participants should follow the fuller instructions on the relevant card which will be on their table. Do this until either all 8 risk events have been selected, or until 5 or 6 have been selected (if playing a shorter version of the game). Make sure participants are tracking their share price on the supplied graph.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6840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effectLst/>
                <a:latin typeface="+mn-lt"/>
                <a:ea typeface="+mn-ea"/>
                <a:cs typeface="+mn-cs"/>
              </a:rPr>
              <a:t>Debrief discussion in plenary for 15’.</a:t>
            </a: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72</a:t>
            </a:fld>
            <a:endParaRPr lang="en-GB"/>
          </a:p>
        </p:txBody>
      </p:sp>
    </p:spTree>
    <p:extLst>
      <p:ext uri="{BB962C8B-B14F-4D97-AF65-F5344CB8AC3E}">
        <p14:creationId xmlns:p14="http://schemas.microsoft.com/office/powerpoint/2010/main" val="18051097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effectLst/>
                <a:latin typeface="+mn-lt"/>
                <a:ea typeface="+mn-ea"/>
                <a:cs typeface="+mn-cs"/>
              </a:rPr>
              <a:t>Image source: https://unsplash.com/photos/aCTMWTlqiEQ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effectLst/>
                <a:latin typeface="+mn-lt"/>
                <a:ea typeface="+mn-ea"/>
                <a:cs typeface="+mn-cs"/>
              </a:rPr>
              <a:t>Second option for the game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3283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Image source: https://www.pexels.com/nl-nl/foto/hout-natuur-bos-fabriek-3551209/ </a:t>
            </a:r>
          </a:p>
          <a:p>
            <a:r>
              <a:rPr lang="nl-NL">
                <a:hlinkClick r:id="rId3"/>
              </a:rPr>
              <a:t>https://sciencediscoveries.degruyter.com/sugarcane-plantations-deforestation-threaten-brazils-carnivores/</a:t>
            </a:r>
            <a:r>
              <a:rPr lang="nl-NL"/>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9ABC-9D93-4FE4-90D8-514B66FC16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373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Spin the wheel to land on a risk event. Participants should follow the fuller instructions on the relevant card which will be on their table. Do this until either all 8 risk events have been selected, or until 5 or 6 have been selected (if playing a shorter version of the game). Make sure participants are tracking their share price on the supplied graph.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905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rPr>
              <a:t>Debrief discussion in plenary for 15’.</a:t>
            </a:r>
          </a:p>
          <a:p>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76</a:t>
            </a:fld>
            <a:endParaRPr lang="en-GB"/>
          </a:p>
        </p:txBody>
      </p:sp>
    </p:spTree>
    <p:extLst>
      <p:ext uri="{BB962C8B-B14F-4D97-AF65-F5344CB8AC3E}">
        <p14:creationId xmlns:p14="http://schemas.microsoft.com/office/powerpoint/2010/main" val="29393741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Briefly summarize what participants have learnt so far, and highlight what’s next. </a:t>
            </a:r>
            <a:endParaRPr lang="en-CH"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743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5921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Re-connect to game and how through this, they have already thought of some tools and methods they could implement and perhaps even realized that some of these, they are already applying in their own company.</a:t>
            </a:r>
          </a:p>
          <a:p>
            <a:r>
              <a:rPr lang="en-GB" dirty="0"/>
              <a:t>Before kick off this next session, give space for 1 person from each table to share some of the key barriers, challenges &amp; solutions that came out from game.</a:t>
            </a:r>
          </a:p>
        </p:txBody>
      </p:sp>
      <p:sp>
        <p:nvSpPr>
          <p:cNvPr id="4" name="Slide Number Placeholder 3"/>
          <p:cNvSpPr>
            <a:spLocks noGrp="1"/>
          </p:cNvSpPr>
          <p:nvPr>
            <p:ph type="sldNum" sz="quarter" idx="5"/>
          </p:nvPr>
        </p:nvSpPr>
        <p:spPr/>
        <p:txBody>
          <a:bodyPr/>
          <a:lstStyle/>
          <a:p>
            <a:fld id="{7DBAF288-DB09-4B38-A774-AED1A4768F10}" type="slidenum">
              <a:rPr lang="en-GB" smtClean="0"/>
              <a:t>79</a:t>
            </a:fld>
            <a:endParaRPr lang="en-GB"/>
          </a:p>
        </p:txBody>
      </p:sp>
    </p:spTree>
    <p:extLst>
      <p:ext uri="{BB962C8B-B14F-4D97-AF65-F5344CB8AC3E}">
        <p14:creationId xmlns:p14="http://schemas.microsoft.com/office/powerpoint/2010/main" val="160006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4761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4CAF3-BBC6-41FB-9A43-C6631CFA1E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280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shows the Uptake Framework </a:t>
            </a:r>
            <a:r>
              <a:rPr lang="en-US"/>
              <a:t>and gives an indication (with blue dots) where most companies are currently positioned in the framework. These are the levels 0, 1 and 2. S</a:t>
            </a:r>
            <a:r>
              <a:rPr lang="en-GB" err="1"/>
              <a:t>ome</a:t>
            </a:r>
            <a:r>
              <a:rPr lang="en-GB"/>
              <a:t> general barriers and actions for levels 1, 2 and 3 are provided in the table. </a:t>
            </a:r>
            <a:r>
              <a:rPr lang="en-US"/>
              <a:t>In the subsequent slides, the actions and barriers specific to the F&amp;B sector are examined.</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4306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dirty="0"/>
              <a:t>Presenter </a:t>
            </a:r>
            <a:r>
              <a:rPr lang="nl-NL" b="1" dirty="0" err="1"/>
              <a:t>to</a:t>
            </a:r>
            <a:r>
              <a:rPr lang="nl-NL" b="1" dirty="0"/>
              <a:t> </a:t>
            </a:r>
            <a:r>
              <a:rPr lang="nl-NL" b="1" dirty="0" err="1"/>
              <a:t>explain</a:t>
            </a:r>
            <a:r>
              <a:rPr lang="nl-NL" b="1" dirty="0"/>
              <a:t> </a:t>
            </a:r>
            <a:r>
              <a:rPr lang="nl-NL" b="1" dirty="0" err="1"/>
              <a:t>that</a:t>
            </a:r>
            <a:r>
              <a:rPr lang="nl-NL" b="1" dirty="0"/>
              <a:t> companies are </a:t>
            </a:r>
            <a:r>
              <a:rPr lang="nl-NL" b="1" dirty="0" err="1"/>
              <a:t>experimenting</a:t>
            </a:r>
            <a:r>
              <a:rPr lang="nl-NL" b="1" dirty="0"/>
              <a:t> </a:t>
            </a:r>
            <a:r>
              <a:rPr lang="nl-NL" b="1" dirty="0" err="1"/>
              <a:t>and</a:t>
            </a:r>
            <a:r>
              <a:rPr lang="nl-NL" b="1" dirty="0"/>
              <a:t> </a:t>
            </a:r>
            <a:r>
              <a:rPr lang="nl-NL" b="1" dirty="0" err="1"/>
              <a:t>learning</a:t>
            </a:r>
            <a:r>
              <a:rPr lang="nl-NL" b="1" dirty="0"/>
              <a:t>. On </a:t>
            </a:r>
            <a:r>
              <a:rPr lang="nl-NL" b="1" dirty="0" err="1"/>
              <a:t>the</a:t>
            </a:r>
            <a:r>
              <a:rPr lang="nl-NL" b="1" dirty="0"/>
              <a:t> We Value Nature Media </a:t>
            </a:r>
            <a:r>
              <a:rPr lang="nl-NL" b="1" dirty="0" err="1"/>
              <a:t>library</a:t>
            </a:r>
            <a:r>
              <a:rPr lang="nl-NL" b="1" dirty="0"/>
              <a:t>, </a:t>
            </a:r>
            <a:r>
              <a:rPr lang="nl-NL" b="1" dirty="0" err="1"/>
              <a:t>you</a:t>
            </a:r>
            <a:r>
              <a:rPr lang="nl-NL" b="1" dirty="0"/>
              <a:t> </a:t>
            </a:r>
            <a:r>
              <a:rPr lang="nl-NL" b="1" dirty="0" err="1"/>
              <a:t>can</a:t>
            </a:r>
            <a:r>
              <a:rPr lang="nl-NL" b="1" dirty="0"/>
              <a:t> </a:t>
            </a:r>
            <a:r>
              <a:rPr lang="nl-NL" b="1" dirty="0" err="1"/>
              <a:t>find</a:t>
            </a:r>
            <a:r>
              <a:rPr lang="nl-NL" b="1" dirty="0"/>
              <a:t> </a:t>
            </a:r>
            <a:r>
              <a:rPr lang="nl-NL" b="1" dirty="0" err="1"/>
              <a:t>inspiring</a:t>
            </a:r>
            <a:r>
              <a:rPr lang="nl-NL" b="1" dirty="0"/>
              <a:t> </a:t>
            </a:r>
            <a:r>
              <a:rPr lang="nl-NL" b="1" dirty="0" err="1"/>
              <a:t>examples</a:t>
            </a:r>
            <a:r>
              <a:rPr lang="nl-NL" b="1" dirty="0"/>
              <a:t> of (F&amp;B) companies </a:t>
            </a:r>
            <a:r>
              <a:rPr lang="nl-NL" b="1" dirty="0" err="1"/>
              <a:t>who</a:t>
            </a:r>
            <a:r>
              <a:rPr lang="nl-NL" b="1" dirty="0"/>
              <a:t> have </a:t>
            </a:r>
            <a:r>
              <a:rPr lang="nl-NL" b="1" dirty="0" err="1"/>
              <a:t>undertaken</a:t>
            </a:r>
            <a:r>
              <a:rPr lang="nl-NL" b="1" dirty="0"/>
              <a:t> a </a:t>
            </a:r>
            <a:r>
              <a:rPr lang="nl-NL" b="1" dirty="0" err="1"/>
              <a:t>natural</a:t>
            </a:r>
            <a:r>
              <a:rPr lang="nl-NL" b="1" dirty="0"/>
              <a:t> </a:t>
            </a:r>
            <a:r>
              <a:rPr lang="nl-NL" b="1" dirty="0" err="1"/>
              <a:t>capital</a:t>
            </a:r>
            <a:r>
              <a:rPr lang="nl-NL" b="1" dirty="0"/>
              <a:t> assessment, </a:t>
            </a:r>
            <a:r>
              <a:rPr lang="nl-NL" b="1" dirty="0" err="1"/>
              <a:t>including</a:t>
            </a:r>
            <a:r>
              <a:rPr lang="nl-NL" b="1" dirty="0"/>
              <a:t> practical information </a:t>
            </a:r>
            <a:r>
              <a:rPr lang="nl-NL" b="1" dirty="0" err="1"/>
              <a:t>and</a:t>
            </a:r>
            <a:r>
              <a:rPr lang="nl-NL" b="1" dirty="0"/>
              <a:t> tips </a:t>
            </a:r>
            <a:r>
              <a:rPr lang="nl-NL" b="1" dirty="0" err="1"/>
              <a:t>and</a:t>
            </a:r>
            <a:r>
              <a:rPr lang="nl-NL" b="1" dirty="0"/>
              <a:t> </a:t>
            </a:r>
            <a:r>
              <a:rPr lang="nl-NL" b="1" dirty="0" err="1"/>
              <a:t>key</a:t>
            </a:r>
            <a:r>
              <a:rPr lang="nl-NL" b="1" dirty="0"/>
              <a:t> </a:t>
            </a:r>
            <a:r>
              <a:rPr lang="nl-NL" b="1" dirty="0" err="1"/>
              <a:t>lessons</a:t>
            </a:r>
            <a:r>
              <a:rPr lang="nl-NL" b="1" dirty="0"/>
              <a:t> </a:t>
            </a:r>
            <a:r>
              <a:rPr lang="nl-NL" b="1" dirty="0" err="1"/>
              <a:t>learned</a:t>
            </a:r>
            <a:r>
              <a:rPr lang="nl-NL" b="1" dirty="0"/>
              <a:t>.</a:t>
            </a:r>
            <a:br>
              <a:rPr lang="nl-NL" b="1" dirty="0"/>
            </a:br>
            <a:br>
              <a:rPr lang="nl-NL" b="1" dirty="0"/>
            </a:br>
            <a:br>
              <a:rPr lang="nl-NL" b="1" dirty="0"/>
            </a:br>
            <a:r>
              <a:rPr lang="nl-NL" b="1" dirty="0" err="1"/>
              <a:t>Eosta</a:t>
            </a:r>
            <a:r>
              <a:rPr lang="nl-NL" b="1" dirty="0"/>
              <a:t>: </a:t>
            </a:r>
            <a:r>
              <a:rPr lang="nl-NL" dirty="0"/>
              <a:t>a NL </a:t>
            </a:r>
            <a:r>
              <a:rPr lang="nl-NL" dirty="0" err="1"/>
              <a:t>based</a:t>
            </a:r>
            <a:r>
              <a:rPr lang="nl-NL" dirty="0"/>
              <a:t>, </a:t>
            </a:r>
            <a:r>
              <a:rPr lang="en-US" sz="1200" b="0" i="0" u="none" strike="noStrike" baseline="0" dirty="0">
                <a:solidFill>
                  <a:srgbClr val="000000"/>
                </a:solidFill>
                <a:latin typeface="Proxima Soft"/>
              </a:rPr>
              <a:t>international distributor of organic fruits and vegetables. </a:t>
            </a:r>
            <a:r>
              <a:rPr lang="en-US" sz="1200" b="0" i="0" u="none" strike="noStrike" baseline="0" dirty="0" err="1">
                <a:solidFill>
                  <a:srgbClr val="000000"/>
                </a:solidFill>
                <a:latin typeface="Proxima Soft"/>
              </a:rPr>
              <a:t>Eosta</a:t>
            </a:r>
            <a:r>
              <a:rPr lang="en-US" sz="1200" b="0" i="0" u="none" strike="noStrike" baseline="0" dirty="0">
                <a:solidFill>
                  <a:srgbClr val="000000"/>
                </a:solidFill>
                <a:latin typeface="Proxima Soft"/>
              </a:rPr>
              <a:t> valued the true cost of various fruits and vegetables through developing an integrated profit and loss account of these products based on true cost accounting. It was the first Small and Medium sized enterprise (SME) in the food &amp; agribusiness to do so.</a:t>
            </a:r>
            <a:br>
              <a:rPr lang="en-US" sz="1200" b="0" i="0" u="none" strike="noStrike" baseline="0" dirty="0">
                <a:solidFill>
                  <a:srgbClr val="000000"/>
                </a:solidFill>
                <a:latin typeface="Proxima Soft"/>
              </a:rPr>
            </a:br>
            <a:r>
              <a:rPr lang="en-US" sz="1200" b="0" i="0" u="none" strike="noStrike" baseline="0" dirty="0">
                <a:solidFill>
                  <a:srgbClr val="000000"/>
                </a:solidFill>
                <a:latin typeface="Proxima Soft"/>
              </a:rPr>
              <a:t>To inform better and more sustainable decision-making, EOSTA decided to develop a practical tool for True Cost Accounting in the Financial, Food and Farming Sectors (TCA-TFFF) that includes environmental and social values for a range of products. By monetizing their impacts, EOSTA moved up along their natural capital journey towards full integration of natural capital into business decision making. </a:t>
            </a:r>
            <a:r>
              <a:rPr lang="nl-NL" sz="1200" b="1" i="0" u="none" strike="noStrike" baseline="0" dirty="0">
                <a:latin typeface="Proxima Soft"/>
              </a:rPr>
              <a:t> </a:t>
            </a:r>
            <a:endParaRPr lang="nl-NL" dirty="0"/>
          </a:p>
          <a:p>
            <a:endParaRPr lang="nl-NL" dirty="0"/>
          </a:p>
          <a:p>
            <a:r>
              <a:rPr lang="nl-NL" b="1" dirty="0"/>
              <a:t>Metro</a:t>
            </a:r>
            <a:r>
              <a:rPr lang="nl-NL" dirty="0"/>
              <a:t>: a </a:t>
            </a:r>
            <a:r>
              <a:rPr lang="en-US" dirty="0"/>
              <a:t>leading international specialist in food wholesale. METRO AG compared the hidden costs and benefits of METRO’s Food Service Distribution (FSD) business model with those of its traditional wholesale stores by monetizing their impacts on the society and the environment. In 2015, METRO started rolling out their Food Service Distribution model next to their traditional model of direct buying (Cash &amp; Carry). To understand whether this was a positive development, METRO initiated an assessment to assess how these different business models impact the society and the environment. With the support of </a:t>
            </a:r>
            <a:r>
              <a:rPr lang="en-US" dirty="0" err="1"/>
              <a:t>Denkstatt</a:t>
            </a:r>
            <a:r>
              <a:rPr lang="en-US" dirty="0"/>
              <a:t>, METRO conducted sustainability accounting and found that the new FSD model was inherently more sustainable, offering additional benefits for customers, the society and the environment, valued at € 60 per € 1000 of sales.</a:t>
            </a:r>
            <a:endParaRPr lang="nl-NL" dirty="0"/>
          </a:p>
          <a:p>
            <a:endParaRPr lang="nl-NL" dirty="0"/>
          </a:p>
          <a:p>
            <a:pPr algn="l"/>
            <a:r>
              <a:rPr lang="nl-NL" b="1" dirty="0"/>
              <a:t>The Coca-Cola Company</a:t>
            </a:r>
            <a:r>
              <a:rPr lang="nl-NL" dirty="0"/>
              <a:t>: </a:t>
            </a:r>
            <a:r>
              <a:rPr lang="en-US" dirty="0"/>
              <a:t>The Coca-Cola Company (TCCC) quantified ecosystem services related to freshwater sources to better capture and communicate impacts of water community projects beyond replenishment.</a:t>
            </a:r>
            <a:br>
              <a:rPr lang="en-US" dirty="0"/>
            </a:br>
            <a:r>
              <a:rPr lang="en-US" sz="1200" b="0" i="0" u="none" strike="noStrike" baseline="0" dirty="0">
                <a:solidFill>
                  <a:srgbClr val="000000"/>
                </a:solidFill>
                <a:latin typeface="Proxima Soft"/>
              </a:rPr>
              <a:t>Having invested a lot in water replenishment projects, TCCC was driven to understand the variety of benefits that these projects provide to people and society beyond water volumes only. A natural capital assessment was initiated to monetize the ecosystem services in order to identify opportunities and maximize impact. Together with their partners, they developed and piloted a methodology in seven of their European projects. While monetizing impacts was not always easy, the results were clear: water restoration projects can enhance a range of other ecosystem services. If done right, these benefits outweigh the original project investment in a limited period of time. The assessment helped TCCC progress on their natural </a:t>
            </a:r>
            <a:r>
              <a:rPr lang="nl-NL" sz="1200" b="0" i="0" u="none" strike="noStrike" baseline="0" dirty="0" err="1">
                <a:solidFill>
                  <a:srgbClr val="000000"/>
                </a:solidFill>
                <a:latin typeface="Proxima Soft"/>
              </a:rPr>
              <a:t>journey</a:t>
            </a:r>
            <a:r>
              <a:rPr lang="nl-NL" sz="1200" b="0" i="0" u="none" strike="noStrike" baseline="0" dirty="0">
                <a:solidFill>
                  <a:srgbClr val="000000"/>
                </a:solidFill>
                <a:latin typeface="Proxima Soft"/>
              </a:rPr>
              <a:t>.</a:t>
            </a:r>
            <a:endParaRPr lang="nl-NL" dirty="0"/>
          </a:p>
          <a:p>
            <a:endParaRPr lang="nl-NL" dirty="0"/>
          </a:p>
          <a:p>
            <a:pPr algn="l"/>
            <a:r>
              <a:rPr lang="nl-NL" b="1" dirty="0" err="1"/>
              <a:t>Jeronimo</a:t>
            </a:r>
            <a:r>
              <a:rPr lang="nl-NL" b="1" dirty="0"/>
              <a:t> Martins</a:t>
            </a:r>
            <a:r>
              <a:rPr lang="nl-NL" dirty="0"/>
              <a:t>: </a:t>
            </a:r>
            <a:r>
              <a:rPr lang="en-US" dirty="0"/>
              <a:t>a Portugal-based international group operating in the Food Distribution and Specialized Retail sectors. </a:t>
            </a:r>
            <a:r>
              <a:rPr lang="en-US" dirty="0" err="1"/>
              <a:t>Jerónimo</a:t>
            </a:r>
            <a:r>
              <a:rPr lang="en-US" dirty="0"/>
              <a:t> Martins applied the Natural Capital Protocol to measure and value the comparative life cycle societal impacts of PVC use and alternative plastic materials in packaging components. </a:t>
            </a:r>
            <a:endParaRPr lang="nl-NL" sz="1200" b="0" i="0" u="none" strike="noStrike" baseline="0" dirty="0">
              <a:solidFill>
                <a:srgbClr val="000000"/>
              </a:solidFill>
              <a:latin typeface="Proxima Soft"/>
            </a:endParaRPr>
          </a:p>
          <a:p>
            <a:pPr algn="just"/>
            <a:r>
              <a:rPr lang="en-US" sz="1200" b="0" i="0" u="none" strike="noStrike" baseline="0" dirty="0">
                <a:solidFill>
                  <a:srgbClr val="000000"/>
                </a:solidFill>
                <a:latin typeface="Proxima Soft"/>
              </a:rPr>
              <a:t>The environmental performance of PVC in packaging was highlighted as a key issue which triggered </a:t>
            </a:r>
            <a:r>
              <a:rPr lang="en-US" sz="1200" b="0" i="0" u="none" strike="noStrike" baseline="0" dirty="0" err="1">
                <a:solidFill>
                  <a:srgbClr val="000000"/>
                </a:solidFill>
                <a:latin typeface="Proxima Soft"/>
              </a:rPr>
              <a:t>Jerónimo</a:t>
            </a:r>
            <a:r>
              <a:rPr lang="en-US" sz="1200" b="0" i="0" u="none" strike="noStrike" baseline="0" dirty="0">
                <a:solidFill>
                  <a:srgbClr val="000000"/>
                </a:solidFill>
                <a:latin typeface="Proxima Soft"/>
              </a:rPr>
              <a:t> Martins to further research its effects and their options for sustainable packaging. </a:t>
            </a:r>
            <a:r>
              <a:rPr lang="en-US" sz="1200" b="0" i="0" u="none" strike="noStrike" baseline="0" dirty="0" err="1">
                <a:solidFill>
                  <a:srgbClr val="000000"/>
                </a:solidFill>
                <a:latin typeface="Proxima Soft"/>
              </a:rPr>
              <a:t>Jerónimo</a:t>
            </a:r>
            <a:r>
              <a:rPr lang="en-US" sz="1200" b="0" i="0" u="none" strike="noStrike" baseline="0" dirty="0">
                <a:solidFill>
                  <a:srgbClr val="000000"/>
                </a:solidFill>
                <a:latin typeface="Proxima Soft"/>
              </a:rPr>
              <a:t> Martins carried out an in-house natural capital assessment. While challenged by the lack of data, the assessment helped build in-depth knowledge on the societal impacts of the use of PVC, and prepared the company for comprehensive future assessments. </a:t>
            </a:r>
            <a:r>
              <a:rPr lang="en-US" dirty="0"/>
              <a:t>In 2019, a roadmap on eliminating PVC from Private Brand packaging was defined.</a:t>
            </a:r>
            <a:endParaRPr lang="nl-NL" dirty="0"/>
          </a:p>
          <a:p>
            <a:endParaRPr lang="nl-NL" dirty="0"/>
          </a:p>
        </p:txBody>
      </p:sp>
      <p:sp>
        <p:nvSpPr>
          <p:cNvPr id="4" name="Tijdelijke aanduiding voor dianummer 3"/>
          <p:cNvSpPr>
            <a:spLocks noGrp="1"/>
          </p:cNvSpPr>
          <p:nvPr>
            <p:ph type="sldNum" sz="quarter" idx="5"/>
          </p:nvPr>
        </p:nvSpPr>
        <p:spPr/>
        <p:txBody>
          <a:bodyPr/>
          <a:lstStyle/>
          <a:p>
            <a:fld id="{7DBAF288-DB09-4B38-A774-AED1A4768F10}" type="slidenum">
              <a:rPr lang="en-GB" smtClean="0"/>
              <a:t>82</a:t>
            </a:fld>
            <a:endParaRPr lang="en-GB"/>
          </a:p>
        </p:txBody>
      </p:sp>
    </p:spTree>
    <p:extLst>
      <p:ext uri="{BB962C8B-B14F-4D97-AF65-F5344CB8AC3E}">
        <p14:creationId xmlns:p14="http://schemas.microsoft.com/office/powerpoint/2010/main" val="26940671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overview, you can find the case studies plotted to the corresponding uptake level and supply chain step. The company positioning has been done in close collaboration with the respective companies – we have asked them to position themselves.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826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figure highlights some specific barriers for the Food &amp; Beverage sector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4155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figure highlights some specific barriers for the Food &amp; Beverage sector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5890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different ways of valuing – could be qualitative, quantitative and monetary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Important to note that monetary values without any context (i.e. accompanying quantification) are less meaningful!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The method you chose depends on which natural capital impact drivers or dependencies you wish to assess, the chosen value perspective (e.g. business, societal, or both), the ultimate objective of your assessment, and the time and resources available.</a:t>
            </a:r>
          </a:p>
          <a:p>
            <a:endParaRPr lang="en-GB" dirty="0"/>
          </a:p>
          <a:p>
            <a:r>
              <a:rPr lang="en-GB" dirty="0"/>
              <a:t>Monetary valuation: some find it difficult to accept or interpret monetary valuation of certain benefits (e.g. spiritual values). In such situations, special efforts may be required to explain the advantages and also to acknowledge the limitations of monetary valuation.</a:t>
            </a:r>
          </a:p>
          <a:p>
            <a:endParaRPr lang="en-GB" dirty="0"/>
          </a:p>
          <a:p>
            <a:r>
              <a:rPr lang="en-US" sz="1200" b="0" i="0" kern="1200" dirty="0">
                <a:solidFill>
                  <a:schemeClr val="tx1"/>
                </a:solidFill>
                <a:effectLst/>
                <a:latin typeface="+mn-lt"/>
                <a:ea typeface="+mn-ea"/>
                <a:cs typeface="+mn-cs"/>
              </a:rPr>
              <a:t>Advocates of natural capital are sometimes accused of ‘putting a price on nature’ or ‘pricing the priceless’, but in fact  our core assertion is that prices have failed to reflect the </a:t>
            </a:r>
            <a:r>
              <a:rPr lang="en-US" sz="1200" b="1" i="0" kern="1200" dirty="0">
                <a:solidFill>
                  <a:schemeClr val="tx1"/>
                </a:solidFill>
                <a:effectLst/>
                <a:latin typeface="+mn-lt"/>
                <a:ea typeface="+mn-ea"/>
                <a:cs typeface="+mn-cs"/>
              </a:rPr>
              <a:t>true value</a:t>
            </a:r>
            <a:r>
              <a:rPr lang="en-US" sz="1200" b="0" i="0" kern="1200" dirty="0">
                <a:solidFill>
                  <a:schemeClr val="tx1"/>
                </a:solidFill>
                <a:effectLst/>
                <a:latin typeface="+mn-lt"/>
                <a:ea typeface="+mn-ea"/>
                <a:cs typeface="+mn-cs"/>
              </a:rPr>
              <a:t> of the natural world, and that the economic systems that we are using are broken.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use the common definitions of price and value: Where price is ‘the quantity of one thing that is exchanged or demanded in barter or sale for another/the amount of money given or set as consideration for the sale of a specified thing’ and value as ‘The regard that something is held to deserve; the importance, worth, or usefulness of something i.e. “your support is of great value”. If something is not for sale, we do not describe it as having a ‘price’, but we may nevertheless </a:t>
            </a:r>
            <a:r>
              <a:rPr lang="en-US" sz="1200" b="0" i="0" kern="1200" dirty="0" err="1">
                <a:solidFill>
                  <a:schemeClr val="tx1"/>
                </a:solidFill>
                <a:effectLst/>
                <a:latin typeface="+mn-lt"/>
                <a:ea typeface="+mn-ea"/>
                <a:cs typeface="+mn-cs"/>
              </a:rPr>
              <a:t>recognise</a:t>
            </a:r>
            <a:r>
              <a:rPr lang="en-US" sz="1200" b="0" i="0" kern="1200" dirty="0">
                <a:solidFill>
                  <a:schemeClr val="tx1"/>
                </a:solidFill>
                <a:effectLst/>
                <a:latin typeface="+mn-lt"/>
                <a:ea typeface="+mn-ea"/>
                <a:cs typeface="+mn-cs"/>
              </a:rPr>
              <a:t> the value that it holds, and make decisions on this basis.</a:t>
            </a:r>
          </a:p>
        </p:txBody>
      </p:sp>
      <p:sp>
        <p:nvSpPr>
          <p:cNvPr id="4" name="Slide Number Placeholder 3"/>
          <p:cNvSpPr>
            <a:spLocks noGrp="1"/>
          </p:cNvSpPr>
          <p:nvPr>
            <p:ph type="sldNum" sz="quarter" idx="5"/>
          </p:nvPr>
        </p:nvSpPr>
        <p:spPr/>
        <p:txBody>
          <a:bodyPr/>
          <a:lstStyle/>
          <a:p>
            <a:fld id="{7DBAF288-DB09-4B38-A774-AED1A4768F10}" type="slidenum">
              <a:rPr lang="en-GB" smtClean="0"/>
              <a:t>86</a:t>
            </a:fld>
            <a:endParaRPr lang="en-GB"/>
          </a:p>
        </p:txBody>
      </p:sp>
    </p:spTree>
    <p:extLst>
      <p:ext uri="{BB962C8B-B14F-4D97-AF65-F5344CB8AC3E}">
        <p14:creationId xmlns:p14="http://schemas.microsoft.com/office/powerpoint/2010/main" val="20448243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natural capital assessment provides information. Whilst this can be valuable in its own right, this means there are also numerous ways to use this information for further purposes. </a:t>
            </a:r>
          </a:p>
          <a:p>
            <a:r>
              <a:rPr lang="en-US" dirty="0"/>
              <a:t>The NCP focuses on using natural capital for decision-making, measurement and valuation, but it can also be used for disclosure and communication, or to help formulate strategy. </a:t>
            </a:r>
          </a:p>
          <a:p>
            <a:r>
              <a:rPr lang="en-US" dirty="0"/>
              <a:t>The best way for your company to use natural capital information is highly individual – think back to the challenges and risks you identified earlier in the training and consider how exactly how more information could help you meet these challenges. </a:t>
            </a:r>
          </a:p>
        </p:txBody>
      </p:sp>
      <p:sp>
        <p:nvSpPr>
          <p:cNvPr id="4" name="Slide Number Placeholder 3"/>
          <p:cNvSpPr>
            <a:spLocks noGrp="1"/>
          </p:cNvSpPr>
          <p:nvPr>
            <p:ph type="sldNum" sz="quarter" idx="5"/>
          </p:nvPr>
        </p:nvSpPr>
        <p:spPr/>
        <p:txBody>
          <a:bodyPr/>
          <a:lstStyle/>
          <a:p>
            <a:fld id="{7DBAF288-DB09-4B38-A774-AED1A4768F10}" type="slidenum">
              <a:rPr lang="en-GB" smtClean="0"/>
              <a:t>87</a:t>
            </a:fld>
            <a:endParaRPr lang="en-GB"/>
          </a:p>
        </p:txBody>
      </p:sp>
    </p:spTree>
    <p:extLst>
      <p:ext uri="{BB962C8B-B14F-4D97-AF65-F5344CB8AC3E}">
        <p14:creationId xmlns:p14="http://schemas.microsoft.com/office/powerpoint/2010/main" val="36670987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a:t>Data from the Natural Capital Coalition Case Study Database</a:t>
            </a:r>
          </a:p>
          <a:p>
            <a:endParaRPr lang="en-GB"/>
          </a:p>
          <a:p>
            <a:r>
              <a:rPr lang="en-GB" b="1"/>
              <a:t>Presenter to give an </a:t>
            </a:r>
            <a:r>
              <a:rPr lang="en-GB" sz="1200" b="1" kern="1200">
                <a:solidFill>
                  <a:schemeClr val="tx1"/>
                </a:solidFill>
                <a:latin typeface="+mn-lt"/>
                <a:ea typeface="+mn-ea"/>
                <a:cs typeface="+mn-cs"/>
              </a:rPr>
              <a:t>overview of the pie chart presented on the slide. Presenter to explain that natural capital assessments have been undertaking in a variety of sectors, including forest products, food &amp; beverage, energy and utilities, and chemicals. Next to Forest products, the Food &amp; Beverage sector is the largest sector in terms of assessments.</a:t>
            </a:r>
          </a:p>
          <a:p>
            <a:endParaRPr lang="en-GB"/>
          </a:p>
        </p:txBody>
      </p:sp>
      <p:sp>
        <p:nvSpPr>
          <p:cNvPr id="4" name="Slide Number Placeholder 3"/>
          <p:cNvSpPr>
            <a:spLocks noGrp="1"/>
          </p:cNvSpPr>
          <p:nvPr>
            <p:ph type="sldNum" sz="quarter" idx="5"/>
          </p:nvPr>
        </p:nvSpPr>
        <p:spPr/>
        <p:txBody>
          <a:bodyPr/>
          <a:lstStyle/>
          <a:p>
            <a:fld id="{3D8C6B78-E725-420E-9A4E-2F78CBAA16FC}" type="slidenum">
              <a:rPr lang="en-US" smtClean="0"/>
              <a:t>88</a:t>
            </a:fld>
            <a:endParaRPr lang="en-US"/>
          </a:p>
        </p:txBody>
      </p:sp>
    </p:spTree>
    <p:extLst>
      <p:ext uri="{BB962C8B-B14F-4D97-AF65-F5344CB8AC3E}">
        <p14:creationId xmlns:p14="http://schemas.microsoft.com/office/powerpoint/2010/main" val="40368749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t>Data from the Natural Capital Coalition Case Study Database</a:t>
            </a:r>
          </a:p>
          <a:p>
            <a:endParaRPr lang="en-GB"/>
          </a:p>
          <a:p>
            <a:r>
              <a:rPr lang="en-GB" b="1"/>
              <a:t>Presenter to give an overview of the pie charts presented on the slide. Presenter to explain that the majority of assessments carried out include only natural capital, and that very few assessments measure social and human capital without also measuring natural capital. Presenter to explain that the majority of companies carrying out assessments are businesses, with governments carrying out ¼ of all assessments and finance carrying out the fewest.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893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Mention that they should all have a ‘Participant workbook’ and explain that its purpose is to use it throughout the training. We have included in there some of the slides from the training but also additional information. There is space for them to regularly take notes as well as write down their key learnings through each chapter. The aim is that at the end of the training they have a useful resource to look back to when wanting to get started on the natural capital journey.</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9</a:t>
            </a:fld>
            <a:endParaRPr lang="en-CH"/>
          </a:p>
        </p:txBody>
      </p:sp>
    </p:spTree>
    <p:extLst>
      <p:ext uri="{BB962C8B-B14F-4D97-AF65-F5344CB8AC3E}">
        <p14:creationId xmlns:p14="http://schemas.microsoft.com/office/powerpoint/2010/main" val="8982142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a:t>Data from the Natural Capital Coalition Case Study Database</a:t>
            </a:r>
          </a:p>
          <a:p>
            <a:endParaRPr lang="en-GB"/>
          </a:p>
          <a:p>
            <a:r>
              <a:rPr lang="en-GB" b="1"/>
              <a:t>Presenter to give an overview of the pie chart presented on the slide. Presenter to explain that the main purpose for carrying out assessments are to estimate total value/or net impact of/on natural, or social and human, capital. The next greatest application is to assess risks and opportunities for the companies carrying out the assessment, and the third biggest reason is to assess company impacts on stakeholders.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C6B78-E725-420E-9A4E-2F78CBAA16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9478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https://naturalcapitalcoalition.org/wp-content/uploads/2016/07/Denkstatt_Natural_Capital_Accounting.pdf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Highlight that this is a business example which focuses on the application of “assessing risks and opportunities”.  </a:t>
            </a:r>
          </a:p>
          <a:p>
            <a:r>
              <a:rPr lang="nl-NL" sz="1200" kern="1200" dirty="0">
                <a:solidFill>
                  <a:schemeClr val="tx1"/>
                </a:solidFill>
                <a:effectLst/>
                <a:latin typeface="+mn-lt"/>
                <a:ea typeface="+mn-ea"/>
                <a:cs typeface="+mn-cs"/>
              </a:rPr>
              <a:t>The Coca-Cola Company is </a:t>
            </a:r>
            <a:r>
              <a:rPr lang="nl-NL" sz="1200" kern="1200" dirty="0" err="1">
                <a:solidFill>
                  <a:schemeClr val="tx1"/>
                </a:solidFill>
                <a:effectLst/>
                <a:latin typeface="+mn-lt"/>
                <a:ea typeface="+mn-ea"/>
                <a:cs typeface="+mn-cs"/>
              </a:rPr>
              <a:t>the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world’s</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largest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beverage</a:t>
            </a:r>
            <a:r>
              <a:rPr lang="nl-NL" sz="1200" kern="1200" dirty="0">
                <a:solidFill>
                  <a:schemeClr val="tx1"/>
                </a:solidFill>
                <a:effectLst/>
                <a:latin typeface="+mn-lt"/>
                <a:ea typeface="+mn-ea"/>
                <a:cs typeface="+mn-cs"/>
              </a:rPr>
              <a:t> company. </a:t>
            </a:r>
            <a:endParaRPr lang="en-CH"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conducted an assessment of its water use, looking at the costs and value of water to both the company and to the community and other uses of the water, therefore looking at both the impacts and dependencies and considering not just the impact on the company but on society too. This information was then used to </a:t>
            </a:r>
            <a:r>
              <a:rPr lang="en-US" sz="1200" b="0" dirty="0"/>
              <a:t>better capture and communicate the impacts of Coca-Cola’s water community projects beyond replenishment, maximizing positive impact. Thereby, strengthening their leadership position on water. Going forward, Coca-Cola plans to use the natural capital assessment as a decision-making and communication tool. </a:t>
            </a:r>
          </a:p>
        </p:txBody>
      </p:sp>
      <p:sp>
        <p:nvSpPr>
          <p:cNvPr id="4" name="Slide Number Placeholder 3"/>
          <p:cNvSpPr>
            <a:spLocks noGrp="1"/>
          </p:cNvSpPr>
          <p:nvPr>
            <p:ph type="sldNum" sz="quarter" idx="5"/>
          </p:nvPr>
        </p:nvSpPr>
        <p:spPr/>
        <p:txBody>
          <a:bodyPr/>
          <a:lstStyle/>
          <a:p>
            <a:fld id="{7DBAF288-DB09-4B38-A774-AED1A4768F10}" type="slidenum">
              <a:rPr lang="en-GB" smtClean="0"/>
              <a:t>91</a:t>
            </a:fld>
            <a:endParaRPr lang="en-GB"/>
          </a:p>
        </p:txBody>
      </p:sp>
    </p:spTree>
    <p:extLst>
      <p:ext uri="{BB962C8B-B14F-4D97-AF65-F5344CB8AC3E}">
        <p14:creationId xmlns:p14="http://schemas.microsoft.com/office/powerpoint/2010/main" val="17583788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https://gulbenkian.pt/en/publication/the-natural-capital-protocol-challenge-jeronimo-martins/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Jerónimo</a:t>
            </a:r>
            <a:r>
              <a:rPr lang="en-US" dirty="0"/>
              <a:t> Martins is an international Group based in Portugal that operates in the Food Distribution and Specialized Retail sectors.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Jerónimo</a:t>
            </a:r>
            <a:r>
              <a:rPr lang="en-US" dirty="0"/>
              <a:t> Martins undertook a study assessing the main risks and opportunities arising from their use of ecosystem services and compare the lifecycle societal impacts of PVC vs alternative plastic materials. They found that the impacts with higher social cost were those related to emission of air pollutants harmful to human health, and not greenhouse gas emissions or toxic releases from PVC production. </a:t>
            </a:r>
          </a:p>
          <a:p>
            <a:br>
              <a:rPr lang="en-CH"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Going forward: the assessment will be used to provide in-depth knowledge on the environmental and social risks related to the use of PVC. Possible next steps include conducting further analysis on packaging and plastics, and integrating the results in the decision-making process. </a:t>
            </a:r>
            <a:r>
              <a:rPr lang="en-US" sz="1200" kern="1200" dirty="0" err="1">
                <a:solidFill>
                  <a:schemeClr val="tx1"/>
                </a:solidFill>
                <a:effectLst/>
                <a:latin typeface="+mn-lt"/>
                <a:ea typeface="+mn-ea"/>
                <a:cs typeface="+mn-cs"/>
              </a:rPr>
              <a:t>Jerónimo</a:t>
            </a:r>
            <a:r>
              <a:rPr lang="en-US" sz="1200" kern="1200" dirty="0">
                <a:solidFill>
                  <a:schemeClr val="tx1"/>
                </a:solidFill>
                <a:effectLst/>
                <a:latin typeface="+mn-lt"/>
                <a:ea typeface="+mn-ea"/>
                <a:cs typeface="+mn-cs"/>
              </a:rPr>
              <a:t> Martins has set the goal to eliminate PVC from all private brands packaging by 2022. </a:t>
            </a:r>
          </a:p>
        </p:txBody>
      </p:sp>
      <p:sp>
        <p:nvSpPr>
          <p:cNvPr id="4" name="Slide Number Placeholder 3"/>
          <p:cNvSpPr>
            <a:spLocks noGrp="1"/>
          </p:cNvSpPr>
          <p:nvPr>
            <p:ph type="sldNum" sz="quarter" idx="5"/>
          </p:nvPr>
        </p:nvSpPr>
        <p:spPr/>
        <p:txBody>
          <a:bodyPr/>
          <a:lstStyle/>
          <a:p>
            <a:fld id="{7DBAF288-DB09-4B38-A774-AED1A4768F10}" type="slidenum">
              <a:rPr lang="en-GB" smtClean="0"/>
              <a:t>92</a:t>
            </a:fld>
            <a:endParaRPr lang="en-GB"/>
          </a:p>
        </p:txBody>
      </p:sp>
    </p:spTree>
    <p:extLst>
      <p:ext uri="{BB962C8B-B14F-4D97-AF65-F5344CB8AC3E}">
        <p14:creationId xmlns:p14="http://schemas.microsoft.com/office/powerpoint/2010/main" val="20290604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ATTENTION s</a:t>
            </a:r>
            <a:r>
              <a:rPr lang="en-US" sz="1200" b="1" kern="1200" dirty="0" err="1">
                <a:solidFill>
                  <a:schemeClr val="tx1"/>
                </a:solidFill>
                <a:latin typeface="+mn-lt"/>
                <a:ea typeface="+mn-ea"/>
                <a:cs typeface="+mn-cs"/>
              </a:rPr>
              <a:t>hould</a:t>
            </a:r>
            <a:r>
              <a:rPr lang="en-US" sz="1200" b="1" kern="1200" dirty="0">
                <a:solidFill>
                  <a:schemeClr val="tx1"/>
                </a:solidFill>
                <a:latin typeface="+mn-lt"/>
                <a:ea typeface="+mn-ea"/>
                <a:cs typeface="+mn-cs"/>
              </a:rPr>
              <a:t> talk through at least one of these with some information as to the use of the data and what it has helped the company to achieve!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ask after explaining this slide, what are participants’ corporate culture when it comes to this? What would their senior management team prefer?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Tru</a:t>
            </a:r>
            <a:r>
              <a:rPr lang="en-GB" dirty="0"/>
              <a:t> Fizz &amp; YES Bank: </a:t>
            </a:r>
            <a:r>
              <a:rPr lang="en-US" dirty="0"/>
              <a:t>YES BANK carried out the natural capital assessment for </a:t>
            </a:r>
            <a:r>
              <a:rPr lang="en-US" dirty="0" err="1"/>
              <a:t>Trufizz</a:t>
            </a:r>
            <a:r>
              <a:rPr lang="en-US" dirty="0"/>
              <a:t>. The overall nature and extent of business, and societal costs and benefits gives rise to significant concerns as according to the assessment done for the company, 98% of the potential revenue is at risk because of the water quantity risk. One of the key objectives of this assessment was to report and disclose the results with </a:t>
            </a:r>
            <a:r>
              <a:rPr lang="en-US" dirty="0" err="1"/>
              <a:t>Trufizz’s</a:t>
            </a:r>
            <a:r>
              <a:rPr lang="en-US" dirty="0"/>
              <a:t> stakeholders and increase engagement with them. This will be done both with external as well as internal stakeholders.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Arla: Arla Foods conducted an E P&amp;L and found that the following impact categories were most significant: </a:t>
            </a:r>
            <a:r>
              <a:rPr lang="nl-NL" dirty="0"/>
              <a:t>Global Warming (CO2, CH4, N2O), </a:t>
            </a:r>
            <a:r>
              <a:rPr lang="nl-NL" dirty="0" err="1"/>
              <a:t>Respiratory</a:t>
            </a:r>
            <a:r>
              <a:rPr lang="nl-NL" dirty="0"/>
              <a:t> </a:t>
            </a:r>
            <a:r>
              <a:rPr lang="nl-NL" dirty="0" err="1"/>
              <a:t>inorganics</a:t>
            </a:r>
            <a:r>
              <a:rPr lang="nl-NL" dirty="0"/>
              <a:t> (air </a:t>
            </a:r>
            <a:r>
              <a:rPr lang="nl-NL" dirty="0" err="1"/>
              <a:t>emissions</a:t>
            </a:r>
            <a:r>
              <a:rPr lang="nl-NL" dirty="0"/>
              <a:t>: </a:t>
            </a:r>
            <a:r>
              <a:rPr lang="nl-NL" dirty="0" err="1"/>
              <a:t>particles</a:t>
            </a:r>
            <a:r>
              <a:rPr lang="nl-NL" dirty="0"/>
              <a:t>, ammonia, </a:t>
            </a:r>
            <a:r>
              <a:rPr lang="nl-NL" dirty="0" err="1"/>
              <a:t>NOx</a:t>
            </a:r>
            <a:r>
              <a:rPr lang="nl-NL" dirty="0"/>
              <a:t>, SO2), Nature </a:t>
            </a:r>
            <a:r>
              <a:rPr lang="nl-NL" dirty="0" err="1"/>
              <a:t>occupation</a:t>
            </a:r>
            <a:r>
              <a:rPr lang="nl-NL" dirty="0"/>
              <a:t> (</a:t>
            </a:r>
            <a:r>
              <a:rPr lang="nl-NL" dirty="0" err="1"/>
              <a:t>biodiversity</a:t>
            </a:r>
            <a:r>
              <a:rPr lang="nl-NL" dirty="0"/>
              <a:t>). </a:t>
            </a:r>
            <a:r>
              <a:rPr lang="en-US" dirty="0"/>
              <a:t>The results are calculated based on comprehensive data collection and life cycle assessments. The E P&amp;L can help focusing on the most important impacts. Furthermore, the account can be used as a baseline to which different improvement options are evaluated.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Nespresso: Conducted a Life Cycle Assessment (LCA). </a:t>
            </a:r>
            <a:r>
              <a:rPr lang="en-US" dirty="0"/>
              <a:t>Within LCA, Nespresso has chosen the carbon indicator to guide integrated and consistent actions on climate change. </a:t>
            </a:r>
            <a:r>
              <a:rPr lang="en-US" b="0" i="0" dirty="0">
                <a:solidFill>
                  <a:srgbClr val="000000"/>
                </a:solidFill>
                <a:effectLst/>
                <a:latin typeface="Nespresso"/>
              </a:rPr>
              <a:t>Nespresso today commits that every cup of Nespresso coffee, both for at-home and for professional customers, will be carbon neutral by 2022.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Metro &amp; </a:t>
            </a:r>
            <a:r>
              <a:rPr lang="en-GB" dirty="0" err="1"/>
              <a:t>Denkstatt</a:t>
            </a:r>
            <a:r>
              <a:rPr lang="en-GB" dirty="0"/>
              <a:t>: </a:t>
            </a:r>
            <a:r>
              <a:rPr lang="en-US" dirty="0"/>
              <a:t>Sustainability accounting using the Natural Capital and Social Capital Protocol. In Bulgaria, </a:t>
            </a:r>
            <a:r>
              <a:rPr lang="en-US" dirty="0" err="1"/>
              <a:t>Denkstatt</a:t>
            </a:r>
            <a:r>
              <a:rPr lang="en-US" dirty="0"/>
              <a:t> had assessed the benefits for the economy and the environment resulting from the Food Service Delivery (FSD) business model and the program “Nurtured with care in Bulgaria”. As part of the traditional delivery model of METRO AG, the customer buys from Cash &amp; Carry stores. In the FSD model, professional customers make orders and METRO delivers from its central warehouse. One of the conclusions is that the chain has a positive impact on the environment, directing producers to more environmentally friendly agricultural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Coca Cola &amp; </a:t>
            </a:r>
            <a:r>
              <a:rPr lang="en-GB" dirty="0" err="1"/>
              <a:t>Denkstatt</a:t>
            </a:r>
            <a:r>
              <a:rPr lang="en-GB" dirty="0"/>
              <a:t>: The Coca-Cola Company has set an ambitious global water stewardship target, which includes protecting water resources, reducing water use, treating all process water and returning it to the environment in a clean state, and replenishing product-related water use by 2020, with the goal of water-neutral. Together with </a:t>
            </a:r>
            <a:r>
              <a:rPr lang="en-GB" dirty="0" err="1"/>
              <a:t>Denkstatt</a:t>
            </a:r>
            <a:r>
              <a:rPr lang="en-GB" dirty="0"/>
              <a:t>, an ecosystem services valuation (ESV) tool was developed and applied to 8 water replenishment projects. </a:t>
            </a:r>
            <a:r>
              <a:rPr lang="en-US" dirty="0"/>
              <a:t>Most projects lead to high ecosystem change but generate a lower return on investment for the environment (lower right quadrant).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650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baseline="0"/>
              <a:t>We can see from this slide, the wealth of intellectual content, tools and approaches that already exist in the natural capital field.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baseline="0"/>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certainly highlights the need for standardization, and a process into which all of these existing resources can input. As we have seen, the Natural Capital Protocol does NOT aim to recreate or invent any new methodologies – instead leverages what we already have.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also shows that while there are many tools, methodologies and resources out there, this can add to the confusion hence the importance to have a good understanding of what it is you are trying to achieve, what kind of information you are trying to collect or decision you are trying to inform in order to chose the most appropriate tool / resource.</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DBAF288-DB09-4B38-A774-AED1A4768F10}" type="slidenum">
              <a:rPr lang="en-GB" smtClean="0"/>
              <a:t>94</a:t>
            </a:fld>
            <a:endParaRPr lang="en-GB"/>
          </a:p>
        </p:txBody>
      </p:sp>
    </p:spTree>
    <p:extLst>
      <p:ext uri="{BB962C8B-B14F-4D97-AF65-F5344CB8AC3E}">
        <p14:creationId xmlns:p14="http://schemas.microsoft.com/office/powerpoint/2010/main" val="20467717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Companies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need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800" dirty="0">
                <a:effectLst/>
                <a:latin typeface="Calibri" panose="020F0502020204030204" pitchFamily="34" charset="0"/>
                <a:ea typeface="Calibri" panose="020F0502020204030204" pitchFamily="34" charset="0"/>
                <a:cs typeface="Times New Roman" panose="02020603050405020304" pitchFamily="18" charset="0"/>
              </a:rPr>
              <a:t> secure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internal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buy</a:t>
            </a:r>
            <a:r>
              <a:rPr lang="nl-NL" sz="1800" dirty="0">
                <a:effectLst/>
                <a:latin typeface="Calibri" panose="020F0502020204030204" pitchFamily="34" charset="0"/>
                <a:ea typeface="Calibri" panose="020F0502020204030204" pitchFamily="34" charset="0"/>
                <a:cs typeface="Times New Roman" panose="02020603050405020304" pitchFamily="18" charset="0"/>
              </a:rPr>
              <a:t>-in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800" dirty="0">
                <a:effectLst/>
                <a:latin typeface="Calibri" panose="020F0502020204030204" pitchFamily="34" charset="0"/>
                <a:ea typeface="Calibri" panose="020F0502020204030204" pitchFamily="34" charset="0"/>
                <a:cs typeface="Times New Roman" panose="02020603050405020304" pitchFamily="18" charset="0"/>
              </a:rPr>
              <a:t> get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800" dirty="0">
                <a:effectLst/>
                <a:latin typeface="Calibri" panose="020F0502020204030204" pitchFamily="34" charset="0"/>
                <a:ea typeface="Calibri" panose="020F0502020204030204" pitchFamily="34" charset="0"/>
                <a:cs typeface="Times New Roman" panose="02020603050405020304" pitchFamily="18" charset="0"/>
              </a:rPr>
              <a:t> green light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starting</a:t>
            </a:r>
            <a:r>
              <a:rPr lang="nl-NL" sz="1800" dirty="0">
                <a:effectLst/>
                <a:latin typeface="Calibri" panose="020F0502020204030204" pitchFamily="34" charset="0"/>
                <a:ea typeface="Calibri" panose="020F0502020204030204" pitchFamily="34" charset="0"/>
                <a:cs typeface="Times New Roman" panose="02020603050405020304" pitchFamily="18" charset="0"/>
              </a:rPr>
              <a:t> a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natural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capital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assessement</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ensure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results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will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be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used</a:t>
            </a:r>
            <a:r>
              <a:rPr lang="nl-NL" sz="1800" dirty="0">
                <a:effectLst/>
                <a:latin typeface="Calibri" panose="020F0502020204030204" pitchFamily="34" charset="0"/>
                <a:ea typeface="Calibri" panose="020F0502020204030204" pitchFamily="34" charset="0"/>
                <a:cs typeface="Times New Roman" panose="02020603050405020304" pitchFamily="18" charset="0"/>
              </a:rPr>
              <a:t> in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future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decision</a:t>
            </a:r>
            <a:r>
              <a:rPr lang="nl-NL" sz="1800" dirty="0">
                <a:effectLst/>
                <a:latin typeface="Calibri" panose="020F0502020204030204" pitchFamily="34" charset="0"/>
                <a:ea typeface="Calibri" panose="020F0502020204030204" pitchFamily="34" charset="0"/>
                <a:cs typeface="Times New Roman" panose="02020603050405020304" pitchFamily="18" charset="0"/>
              </a:rPr>
              <a:t>-making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proceses</a:t>
            </a:r>
            <a:r>
              <a:rPr lang="nl-NL" sz="1800" dirty="0">
                <a:effectLst/>
                <a:latin typeface="Calibri" panose="020F0502020204030204" pitchFamily="34" charset="0"/>
                <a:ea typeface="Calibri" panose="020F0502020204030204" pitchFamily="34" charset="0"/>
                <a:cs typeface="Times New Roman" panose="02020603050405020304" pitchFamily="18" charset="0"/>
              </a:rPr>
              <a:t>. Point out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under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WeValueNature’s</a:t>
            </a:r>
            <a:r>
              <a:rPr lang="nl-NL" sz="1800" dirty="0">
                <a:effectLst/>
                <a:latin typeface="Calibri" panose="020F0502020204030204" pitchFamily="34" charset="0"/>
                <a:ea typeface="Calibri" panose="020F0502020204030204" pitchFamily="34" charset="0"/>
                <a:cs typeface="Times New Roman" panose="02020603050405020304" pitchFamily="18" charset="0"/>
              </a:rPr>
              <a:t> media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library</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participants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can</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find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persona actions cards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key</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roles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within</a:t>
            </a:r>
            <a:r>
              <a:rPr lang="nl-NL" sz="1800" dirty="0">
                <a:effectLst/>
                <a:latin typeface="Calibri" panose="020F0502020204030204" pitchFamily="34" charset="0"/>
                <a:ea typeface="Calibri" panose="020F0502020204030204" pitchFamily="34" charset="0"/>
                <a:cs typeface="Times New Roman" panose="02020603050405020304" pitchFamily="18" charset="0"/>
              </a:rPr>
              <a:t> a company (e.g. CEO, CFO,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sustainability</a:t>
            </a:r>
            <a:r>
              <a:rPr lang="nl-NL" sz="1800" dirty="0">
                <a:effectLst/>
                <a:latin typeface="Calibri" panose="020F0502020204030204" pitchFamily="34" charset="0"/>
                <a:ea typeface="Calibri" panose="020F0502020204030204" pitchFamily="34" charset="0"/>
                <a:cs typeface="Times New Roman" panose="02020603050405020304" pitchFamily="18" charset="0"/>
              </a:rPr>
              <a:t> manager,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procurement</a:t>
            </a:r>
            <a:r>
              <a:rPr lang="nl-NL" sz="1800" dirty="0">
                <a:effectLst/>
                <a:latin typeface="Calibri" panose="020F0502020204030204" pitchFamily="34" charset="0"/>
                <a:ea typeface="Calibri" panose="020F0502020204030204" pitchFamily="34" charset="0"/>
                <a:cs typeface="Times New Roman" panose="02020603050405020304" pitchFamily="18" charset="0"/>
              </a:rPr>
              <a:t> manager, marketing manager, farmer),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describing</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useful</a:t>
            </a:r>
            <a:r>
              <a:rPr lang="nl-NL" sz="1800" dirty="0">
                <a:effectLst/>
                <a:latin typeface="Calibri" panose="020F0502020204030204" pitchFamily="34" charset="0"/>
                <a:ea typeface="Calibri" panose="020F0502020204030204" pitchFamily="34" charset="0"/>
                <a:cs typeface="Times New Roman" panose="02020603050405020304" pitchFamily="18" charset="0"/>
              </a:rPr>
              <a:t> actions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nl-NL" sz="1800" dirty="0">
                <a:effectLst/>
                <a:latin typeface="Calibri" panose="020F0502020204030204" pitchFamily="34" charset="0"/>
                <a:ea typeface="Calibri" panose="020F0502020204030204" pitchFamily="34" charset="0"/>
                <a:cs typeface="Times New Roman" panose="02020603050405020304" pitchFamily="18" charset="0"/>
              </a:rPr>
              <a:t> he/</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she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can</a:t>
            </a:r>
            <a:r>
              <a:rPr lang="nl-NL" sz="1800" dirty="0">
                <a:effectLst/>
                <a:latin typeface="Calibri" panose="020F0502020204030204" pitchFamily="34" charset="0"/>
                <a:ea typeface="Calibri" panose="020F0502020204030204" pitchFamily="34" charset="0"/>
                <a:cs typeface="Times New Roman" panose="02020603050405020304" pitchFamily="18" charset="0"/>
              </a:rPr>
              <a:t> take,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challenges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needs</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and</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guidance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effectively</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engaging</a:t>
            </a:r>
            <a:r>
              <a:rPr lang="nl-NL" sz="1800" dirty="0">
                <a:effectLst/>
                <a:latin typeface="Calibri" panose="020F0502020204030204" pitchFamily="34" charset="0"/>
                <a:ea typeface="Calibri" panose="020F0502020204030204" pitchFamily="34" charset="0"/>
                <a:cs typeface="Times New Roman" panose="02020603050405020304" pitchFamily="18" charset="0"/>
              </a:rPr>
              <a:t> on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nl-NL" sz="1800" dirty="0">
                <a:effectLst/>
                <a:latin typeface="Calibri" panose="020F0502020204030204" pitchFamily="34" charset="0"/>
                <a:ea typeface="Calibri" panose="020F0502020204030204" pitchFamily="34" charset="0"/>
                <a:cs typeface="Times New Roman" panose="02020603050405020304" pitchFamily="18" charset="0"/>
              </a:rPr>
              <a:t> topic of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natural</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capital</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405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000" b="1" dirty="0"/>
              <a:t>Sustainability Manager</a:t>
            </a:r>
          </a:p>
          <a:p>
            <a:pPr algn="l"/>
            <a:endParaRPr lang="en-GB" sz="2000" b="1" dirty="0"/>
          </a:p>
          <a:p>
            <a:pPr algn="l"/>
            <a:r>
              <a:rPr lang="en-GB" sz="3600" b="1" dirty="0"/>
              <a:t>Actions</a:t>
            </a:r>
          </a:p>
          <a:p>
            <a:pPr marL="171450" indent="-171450" algn="l">
              <a:buFont typeface="Arial" panose="020B0604020202020204" pitchFamily="34" charset="0"/>
              <a:buChar char="•"/>
            </a:pPr>
            <a:r>
              <a:rPr lang="en-GB" sz="2000" dirty="0"/>
              <a:t>Collaborate &amp; identify allies</a:t>
            </a:r>
          </a:p>
          <a:p>
            <a:pPr marL="171450" indent="-171450" algn="l">
              <a:buFont typeface="Arial" panose="020B0604020202020204" pitchFamily="34" charset="0"/>
              <a:buChar char="•"/>
            </a:pPr>
            <a:r>
              <a:rPr lang="en-GB" sz="2000" dirty="0"/>
              <a:t>Identify entry points</a:t>
            </a:r>
          </a:p>
          <a:p>
            <a:pPr marL="171450" indent="-171450" algn="l">
              <a:buFont typeface="Arial" panose="020B0604020202020204" pitchFamily="34" charset="0"/>
              <a:buChar char="•"/>
            </a:pPr>
            <a:r>
              <a:rPr lang="en-GB" sz="2000" dirty="0"/>
              <a:t>Mitigate &amp; manage your impacts and dependencies</a:t>
            </a:r>
          </a:p>
          <a:p>
            <a:pPr marL="171450" indent="-171450" algn="l">
              <a:buFont typeface="Arial" panose="020B0604020202020204" pitchFamily="34" charset="0"/>
              <a:buChar char="•"/>
            </a:pPr>
            <a:r>
              <a:rPr lang="en-GB" sz="2000" dirty="0"/>
              <a:t>Set targets</a:t>
            </a:r>
          </a:p>
          <a:p>
            <a:pPr marL="171450" indent="-171450" algn="l">
              <a:buFont typeface="Arial" panose="020B0604020202020204" pitchFamily="34" charset="0"/>
              <a:buChar char="•"/>
            </a:pPr>
            <a:r>
              <a:rPr lang="en-GB" sz="2000" dirty="0"/>
              <a:t>Monitor &amp; report</a:t>
            </a:r>
          </a:p>
          <a:p>
            <a:pPr marL="171450" indent="-171450" algn="l">
              <a:buFont typeface="Arial" panose="020B0604020202020204" pitchFamily="34" charset="0"/>
              <a:buChar char="•"/>
            </a:pPr>
            <a:r>
              <a:rPr lang="en-GB" sz="2000" dirty="0"/>
              <a:t>Integrate &amp; take action</a:t>
            </a:r>
          </a:p>
          <a:p>
            <a:pPr algn="l"/>
            <a:endParaRPr lang="en-GB" sz="2000" b="1" dirty="0"/>
          </a:p>
          <a:p>
            <a:pPr algn="l"/>
            <a:r>
              <a:rPr lang="en-GB" sz="2000" b="1" dirty="0"/>
              <a:t>Needs</a:t>
            </a:r>
          </a:p>
          <a:p>
            <a:pPr marL="171450" indent="-171450" algn="l">
              <a:buFont typeface="Arial" panose="020B0604020202020204" pitchFamily="34" charset="0"/>
              <a:buChar char="•"/>
            </a:pPr>
            <a:r>
              <a:rPr lang="en-GB" sz="1200" dirty="0"/>
              <a:t>Cross-collaboration &amp; support</a:t>
            </a:r>
          </a:p>
          <a:p>
            <a:pPr marL="171450" indent="-171450" algn="l">
              <a:buFont typeface="Arial" panose="020B0604020202020204" pitchFamily="34" charset="0"/>
              <a:buChar char="•"/>
            </a:pPr>
            <a:r>
              <a:rPr lang="en-GB" sz="1200" dirty="0"/>
              <a:t>Financial support</a:t>
            </a:r>
          </a:p>
          <a:p>
            <a:pPr marL="171450" indent="-171450" algn="l">
              <a:buFont typeface="Arial" panose="020B0604020202020204" pitchFamily="34" charset="0"/>
              <a:buChar char="•"/>
            </a:pPr>
            <a:r>
              <a:rPr lang="en-GB" sz="1200" dirty="0"/>
              <a:t>More clarity on how and where to get started</a:t>
            </a:r>
          </a:p>
          <a:p>
            <a:pPr marL="171450" indent="-171450" algn="l">
              <a:buFont typeface="Arial" panose="020B0604020202020204" pitchFamily="34" charset="0"/>
              <a:buChar char="•"/>
            </a:pPr>
            <a:endParaRPr lang="en-GB" sz="1200" dirty="0"/>
          </a:p>
          <a:p>
            <a:pPr algn="l"/>
            <a:r>
              <a:rPr lang="en-GB" sz="2000" b="1" dirty="0"/>
              <a:t>Barriers</a:t>
            </a:r>
          </a:p>
          <a:p>
            <a:pPr marL="171450" indent="-171450" algn="l">
              <a:buFont typeface="Arial" panose="020B0604020202020204" pitchFamily="34" charset="0"/>
              <a:buChar char="•"/>
            </a:pPr>
            <a:r>
              <a:rPr lang="en-GB" sz="1200" dirty="0"/>
              <a:t>Getting internal buy-in and support</a:t>
            </a:r>
          </a:p>
          <a:p>
            <a:pPr marL="171450" indent="-171450" algn="l">
              <a:buFont typeface="Arial" panose="020B0604020202020204" pitchFamily="34" charset="0"/>
              <a:buChar char="•"/>
            </a:pPr>
            <a:r>
              <a:rPr lang="en-GB" sz="1200" dirty="0"/>
              <a:t>Translating complex environmental issues into a language that is understood by others</a:t>
            </a:r>
          </a:p>
          <a:p>
            <a:pPr marL="171450" indent="-171450" algn="l">
              <a:buFont typeface="Arial" panose="020B0604020202020204" pitchFamily="34" charset="0"/>
              <a:buChar char="•"/>
            </a:pPr>
            <a:r>
              <a:rPr lang="en-GB" sz="1200" dirty="0"/>
              <a:t>Retrieving needed resources and datasets</a:t>
            </a:r>
          </a:p>
          <a:p>
            <a:pPr algn="l"/>
            <a:endParaRPr lang="en-GB" sz="2000" b="1" dirty="0"/>
          </a:p>
          <a:p>
            <a:pPr algn="l"/>
            <a:r>
              <a:rPr lang="en-GB" sz="2000" b="1" dirty="0"/>
              <a:t>How to engage?</a:t>
            </a:r>
          </a:p>
          <a:p>
            <a:pPr marL="171450" indent="-171450" algn="l">
              <a:buFont typeface="Arial" panose="020B0604020202020204" pitchFamily="34" charset="0"/>
              <a:buChar char="•"/>
            </a:pPr>
            <a:r>
              <a:rPr lang="en-US" sz="1200" dirty="0"/>
              <a:t>Be open to making changes</a:t>
            </a:r>
          </a:p>
          <a:p>
            <a:pPr marL="171450" indent="-171450" algn="l">
              <a:buFont typeface="Arial" panose="020B0604020202020204" pitchFamily="34" charset="0"/>
              <a:buChar char="•"/>
            </a:pPr>
            <a:r>
              <a:rPr lang="en-US" sz="1200" dirty="0"/>
              <a:t>Be curious and ask questions</a:t>
            </a:r>
          </a:p>
          <a:p>
            <a:pPr marL="171450" indent="-171450" algn="l">
              <a:buFont typeface="Arial" panose="020B0604020202020204" pitchFamily="34" charset="0"/>
              <a:buChar char="•"/>
            </a:pPr>
            <a:r>
              <a:rPr lang="en-US" sz="1200" dirty="0"/>
              <a:t>Discuss how natural capital relates to the current sustainability strategy</a:t>
            </a:r>
          </a:p>
          <a:p>
            <a:pPr marL="171450" indent="-171450" algn="l">
              <a:buFont typeface="Arial" panose="020B0604020202020204" pitchFamily="34" charset="0"/>
              <a:buChar char="•"/>
            </a:pPr>
            <a:r>
              <a:rPr lang="en-US" sz="1200" dirty="0"/>
              <a:t>Point out the most material natural capital impacts and dependencies</a:t>
            </a:r>
          </a:p>
          <a:p>
            <a:pPr marL="171450" indent="-171450" algn="l">
              <a:buFont typeface="Arial" panose="020B0604020202020204" pitchFamily="34" charset="0"/>
              <a:buChar char="•"/>
            </a:pPr>
            <a:endParaRPr lang="en-US" sz="1200" dirty="0"/>
          </a:p>
          <a:p>
            <a:pPr marL="0" indent="0" algn="l">
              <a:buFont typeface="Arial" panose="020B0604020202020204" pitchFamily="34" charset="0"/>
              <a:buNone/>
            </a:pPr>
            <a:r>
              <a:rPr lang="en-US" sz="1200" b="1" dirty="0"/>
              <a:t>CEO</a:t>
            </a:r>
          </a:p>
          <a:p>
            <a:pPr algn="l"/>
            <a:r>
              <a:rPr lang="en-GB" sz="2000" b="1" dirty="0"/>
              <a:t>Actions</a:t>
            </a:r>
          </a:p>
          <a:p>
            <a:pPr marL="171450" indent="-171450" algn="l">
              <a:buFont typeface="Arial" panose="020B0604020202020204" pitchFamily="34" charset="0"/>
              <a:buChar char="•"/>
            </a:pPr>
            <a:r>
              <a:rPr lang="en-GB" sz="1200" dirty="0"/>
              <a:t>Understand your company’s link to sustainability</a:t>
            </a:r>
          </a:p>
          <a:p>
            <a:pPr marL="171450" indent="-171450" algn="l">
              <a:buFont typeface="Arial" panose="020B0604020202020204" pitchFamily="34" charset="0"/>
              <a:buChar char="•"/>
            </a:pPr>
            <a:r>
              <a:rPr lang="en-GB" sz="1200" dirty="0"/>
              <a:t>Strategize and allocate resource</a:t>
            </a:r>
          </a:p>
          <a:p>
            <a:pPr marL="171450" indent="-171450" algn="l">
              <a:buFont typeface="Arial" panose="020B0604020202020204" pitchFamily="34" charset="0"/>
              <a:buChar char="•"/>
            </a:pPr>
            <a:r>
              <a:rPr lang="en-GB" sz="1200" dirty="0"/>
              <a:t>Governance</a:t>
            </a:r>
          </a:p>
          <a:p>
            <a:pPr marL="171450" indent="-171450" algn="l">
              <a:buFont typeface="Arial" panose="020B0604020202020204" pitchFamily="34" charset="0"/>
              <a:buChar char="•"/>
            </a:pPr>
            <a:r>
              <a:rPr lang="en-GB" sz="1200" dirty="0"/>
              <a:t>Set ambitious goals and targets</a:t>
            </a:r>
          </a:p>
          <a:p>
            <a:pPr marL="171450" indent="-171450" algn="l">
              <a:buFont typeface="Arial" panose="020B0604020202020204" pitchFamily="34" charset="0"/>
              <a:buChar char="•"/>
            </a:pPr>
            <a:r>
              <a:rPr lang="en-GB" sz="1200" dirty="0"/>
              <a:t>Develop and implement scalable solutions</a:t>
            </a:r>
          </a:p>
          <a:p>
            <a:pPr marL="171450" indent="-171450" algn="l">
              <a:buFont typeface="Arial" panose="020B0604020202020204" pitchFamily="34" charset="0"/>
              <a:buChar char="•"/>
            </a:pPr>
            <a:r>
              <a:rPr lang="en-GB" sz="1200" dirty="0"/>
              <a:t>Be vocal and challenge peers</a:t>
            </a:r>
          </a:p>
          <a:p>
            <a:pPr marL="171450" indent="-171450" algn="l">
              <a:buFont typeface="Arial" panose="020B0604020202020204" pitchFamily="34" charset="0"/>
              <a:buChar char="•"/>
            </a:pPr>
            <a:r>
              <a:rPr lang="en-GB" sz="1200" dirty="0"/>
              <a:t>Lead</a:t>
            </a:r>
          </a:p>
          <a:p>
            <a:pPr algn="l"/>
            <a:endParaRPr lang="en-GB" sz="2000" b="1" dirty="0"/>
          </a:p>
          <a:p>
            <a:pPr algn="l"/>
            <a:r>
              <a:rPr lang="en-GB" sz="2000" b="1" dirty="0"/>
              <a:t>Needs</a:t>
            </a:r>
          </a:p>
          <a:p>
            <a:pPr marL="171450" indent="-171450" algn="l">
              <a:buFont typeface="Arial" panose="020B0604020202020204" pitchFamily="34" charset="0"/>
              <a:buChar char="•"/>
            </a:pPr>
            <a:r>
              <a:rPr lang="en-GB" sz="1200" dirty="0"/>
              <a:t>Clear and concise messaging</a:t>
            </a:r>
          </a:p>
          <a:p>
            <a:pPr marL="171450" indent="-171450" algn="l">
              <a:buFont typeface="Arial" panose="020B0604020202020204" pitchFamily="34" charset="0"/>
              <a:buChar char="•"/>
            </a:pPr>
            <a:r>
              <a:rPr lang="en-GB" sz="1200" dirty="0"/>
              <a:t>Good understanding of the urgency and business case</a:t>
            </a:r>
          </a:p>
          <a:p>
            <a:pPr marL="171450" indent="-171450" algn="l">
              <a:buFont typeface="Arial" panose="020B0604020202020204" pitchFamily="34" charset="0"/>
              <a:buChar char="•"/>
            </a:pPr>
            <a:r>
              <a:rPr lang="en-GB" sz="1200" dirty="0"/>
              <a:t>Information translated into actionable options</a:t>
            </a:r>
          </a:p>
          <a:p>
            <a:pPr algn="l"/>
            <a:endParaRPr lang="en-GB" sz="1200" b="0" dirty="0"/>
          </a:p>
          <a:p>
            <a:pPr algn="l"/>
            <a:r>
              <a:rPr lang="en-GB" sz="2000" b="1" dirty="0"/>
              <a:t>Barriers</a:t>
            </a:r>
          </a:p>
          <a:p>
            <a:pPr marL="171450" indent="-171450" algn="l">
              <a:buFont typeface="Arial" panose="020B0604020202020204" pitchFamily="34" charset="0"/>
              <a:buChar char="•"/>
            </a:pPr>
            <a:r>
              <a:rPr lang="en-GB" sz="1200" dirty="0"/>
              <a:t>Understanding the complexities of sustainability</a:t>
            </a:r>
          </a:p>
          <a:p>
            <a:pPr marL="171450" indent="-171450" algn="l">
              <a:buFont typeface="Arial" panose="020B0604020202020204" pitchFamily="34" charset="0"/>
              <a:buChar char="•"/>
            </a:pPr>
            <a:r>
              <a:rPr lang="en-GB" sz="1200" dirty="0"/>
              <a:t>Limited time</a:t>
            </a:r>
          </a:p>
          <a:p>
            <a:pPr marL="171450" indent="-171450" algn="l">
              <a:buFont typeface="Arial" panose="020B0604020202020204" pitchFamily="34" charset="0"/>
              <a:buChar char="•"/>
            </a:pPr>
            <a:r>
              <a:rPr lang="en-GB" sz="1200" dirty="0"/>
              <a:t>Balancing responsibility for nature with responsibilities towards shareholders</a:t>
            </a:r>
          </a:p>
          <a:p>
            <a:pPr algn="l"/>
            <a:endParaRPr lang="en-GB" sz="2000" b="1" dirty="0"/>
          </a:p>
          <a:p>
            <a:pPr algn="l"/>
            <a:r>
              <a:rPr lang="en-GB" sz="3600" b="1" dirty="0"/>
              <a:t>How to engage?</a:t>
            </a:r>
          </a:p>
          <a:p>
            <a:pPr marL="171450" indent="-171450" algn="l">
              <a:buFont typeface="Arial" panose="020B0604020202020204" pitchFamily="34" charset="0"/>
              <a:buChar char="•"/>
            </a:pPr>
            <a:r>
              <a:rPr lang="en-US" sz="2000" dirty="0"/>
              <a:t>Paint the overall picture of why NC is important to the company</a:t>
            </a:r>
          </a:p>
          <a:p>
            <a:pPr marL="171450" indent="-171450" algn="l">
              <a:buFont typeface="Arial" panose="020B0604020202020204" pitchFamily="34" charset="0"/>
              <a:buChar char="•"/>
            </a:pPr>
            <a:r>
              <a:rPr lang="en-US" sz="2000" dirty="0"/>
              <a:t>Show how NC related to the current strategy</a:t>
            </a:r>
          </a:p>
          <a:p>
            <a:pPr marL="171450" indent="-171450" algn="l">
              <a:buFont typeface="Arial" panose="020B0604020202020204" pitchFamily="34" charset="0"/>
              <a:buChar char="•"/>
            </a:pPr>
            <a:r>
              <a:rPr lang="en-US" sz="2000" dirty="0"/>
              <a:t>Indicate what other companies are already </a:t>
            </a:r>
            <a:r>
              <a:rPr lang="en-US" sz="2000" dirty="0" err="1"/>
              <a:t>doinng</a:t>
            </a:r>
            <a:endParaRPr lang="en-US" sz="2000" dirty="0"/>
          </a:p>
          <a:p>
            <a:pPr marL="171450" indent="-171450" algn="l">
              <a:buFont typeface="Arial" panose="020B0604020202020204" pitchFamily="34" charset="0"/>
              <a:buChar char="•"/>
            </a:pPr>
            <a:r>
              <a:rPr lang="en-US" sz="2000" dirty="0"/>
              <a:t>Ask for commitment, even when starting small</a:t>
            </a:r>
            <a:endParaRPr lang="en-GB" sz="2000" dirty="0"/>
          </a:p>
          <a:p>
            <a:pPr algn="l"/>
            <a:endParaRPr lang="en-GB" sz="2000" b="1" dirty="0"/>
          </a:p>
          <a:p>
            <a:pPr marL="171450" indent="-171450" algn="l">
              <a:buFont typeface="Arial" panose="020B0604020202020204" pitchFamily="34" charset="0"/>
              <a:buChar char="•"/>
            </a:pPr>
            <a:endParaRPr lang="en-GB" sz="1200" dirty="0"/>
          </a:p>
          <a:p>
            <a:pPr algn="l"/>
            <a:endParaRPr lang="en-GB" sz="2000" b="1" dirty="0"/>
          </a:p>
          <a:p>
            <a:pPr marL="0" indent="0" algn="l">
              <a:buFont typeface="Arial" panose="020B0604020202020204" pitchFamily="34" charset="0"/>
              <a:buNone/>
            </a:pPr>
            <a:r>
              <a:rPr lang="en-GB" sz="1200" b="0" dirty="0"/>
              <a:t>All cards can be retrieved through: LINK FORTHCOMING</a:t>
            </a:r>
            <a:endParaRPr lang="en-US" sz="1200" b="1" dirty="0"/>
          </a:p>
          <a:p>
            <a:pPr marL="0" indent="0" algn="l">
              <a:buFont typeface="Arial" panose="020B0604020202020204" pitchFamily="34" charset="0"/>
              <a:buNone/>
            </a:pPr>
            <a:endParaRPr lang="en-US" sz="1200" b="1" dirty="0"/>
          </a:p>
          <a:p>
            <a:pPr marL="0" indent="0" algn="l">
              <a:buFont typeface="Arial" panose="020B0604020202020204" pitchFamily="34" charset="0"/>
              <a:buNone/>
            </a:pPr>
            <a:endParaRPr lang="en-GB" sz="1200" dirty="0"/>
          </a:p>
          <a:p>
            <a:pPr marL="171450" indent="-171450" algn="l">
              <a:buFont typeface="Arial" panose="020B0604020202020204" pitchFamily="34" charset="0"/>
              <a:buChar char="•"/>
            </a:pPr>
            <a:endParaRPr lang="en-GB" sz="1200" dirty="0"/>
          </a:p>
          <a:p>
            <a:pPr algn="l"/>
            <a:endParaRPr lang="en-GB" sz="2000" b="1" dirty="0"/>
          </a:p>
          <a:p>
            <a:pPr marL="0" indent="0" algn="l">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8B6F6-72D7-4A1C-99FF-18950054F23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9446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4513"/>
          </a:xfrm>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Briefly explain SHIFT platform, that it is a searchable repository of tools. It is an interactive database for businesses to find the right tools(s) to assess their relationship with nature or ‘’natural capital’’. The SHIFT platform includes the Natural Capital Toolkit . Can give further background on the reason why this toolkit was transferred onto the SHIFT platform – to encourage standardization &amp; harmonization of tools.</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a:solidFill>
                <a:schemeClr val="tx1"/>
              </a:solidFill>
              <a:latin typeface="+mn-lt"/>
              <a:ea typeface="+mn-ea"/>
              <a:cs typeface="+mn-cs"/>
            </a:endParaRPr>
          </a:p>
          <a:p>
            <a:pPr algn="just"/>
            <a:r>
              <a:rPr lang="en-US" sz="1200"/>
              <a:t>The </a:t>
            </a:r>
            <a:r>
              <a:rPr lang="en-US" sz="1200" err="1"/>
              <a:t>TEEBagrifood</a:t>
            </a:r>
            <a:r>
              <a:rPr lang="en-US" sz="1200"/>
              <a:t> Operational Guidelines for Business brings together the </a:t>
            </a:r>
            <a:r>
              <a:rPr lang="en-US" sz="1200" err="1"/>
              <a:t>TEEBAgrifood</a:t>
            </a:r>
            <a:r>
              <a:rPr lang="en-US" sz="1200"/>
              <a:t> Evaluation Framework and the Capitals Protocol. The guidelines:</a:t>
            </a:r>
          </a:p>
          <a:p>
            <a:pPr algn="just"/>
            <a:r>
              <a:rPr lang="en-US"/>
              <a:t>• Provide context on why capitals are relevant to any business in the food system and how businesses benefit from them. </a:t>
            </a:r>
          </a:p>
          <a:p>
            <a:pPr algn="just"/>
            <a:r>
              <a:rPr lang="en-US"/>
              <a:t>• Develop the business case for integrated capitals assessments in the food sector. </a:t>
            </a:r>
          </a:p>
          <a:p>
            <a:pPr algn="just"/>
            <a:r>
              <a:rPr lang="en-US"/>
              <a:t>• Identify material impacts and dependencies on different capitals relevant to businesses across the value chain of the food sector. </a:t>
            </a:r>
          </a:p>
          <a:p>
            <a:pPr algn="just"/>
            <a:r>
              <a:rPr lang="en-US"/>
              <a:t>• Use practical examples to demonstrate sector-specific business applications.</a:t>
            </a:r>
            <a:endParaRPr lang="en-US" sz="1200" kern="1200" baseline="0">
              <a:solidFill>
                <a:schemeClr val="tx1"/>
              </a:solidFill>
              <a:latin typeface="+mn-lt"/>
              <a:ea typeface="+mn-ea"/>
              <a:cs typeface="+mn-cs"/>
            </a:endParaRP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a:solidFill>
                <a:schemeClr val="tx1"/>
              </a:solidFill>
              <a:latin typeface="+mn-lt"/>
              <a:ea typeface="+mn-ea"/>
              <a:cs typeface="+mn-cs"/>
            </a:endParaRP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The slide shows that there are many tools out there, many of which are freely accessible and readily available for companies to use and start assessing their natural capital impacts and dependencies.</a:t>
            </a:r>
          </a:p>
          <a:p>
            <a:pPr marL="345695" lvl="8" indent="-308555" defTabSz="914258">
              <a:spcAft>
                <a:spcPts val="405"/>
              </a:spcAft>
              <a:buClr>
                <a:srgbClr val="00B050"/>
              </a:buClr>
              <a:defRPr/>
            </a:pPr>
            <a:endParaRPr lang="en-US"/>
          </a:p>
        </p:txBody>
      </p:sp>
      <p:sp>
        <p:nvSpPr>
          <p:cNvPr id="4" name="Slide Number Placeholder 3"/>
          <p:cNvSpPr>
            <a:spLocks noGrp="1"/>
          </p:cNvSpPr>
          <p:nvPr>
            <p:ph type="sldNum" sz="quarter" idx="5"/>
          </p:nvPr>
        </p:nvSpPr>
        <p:spPr/>
        <p:txBody>
          <a:bodyPr/>
          <a:lstStyle/>
          <a:p>
            <a:fld id="{7DBAF288-DB09-4B38-A774-AED1A4768F10}" type="slidenum">
              <a:rPr lang="en-GB" smtClean="0"/>
              <a:t>97</a:t>
            </a:fld>
            <a:endParaRPr lang="en-GB"/>
          </a:p>
        </p:txBody>
      </p:sp>
    </p:spTree>
    <p:extLst>
      <p:ext uri="{BB962C8B-B14F-4D97-AF65-F5344CB8AC3E}">
        <p14:creationId xmlns:p14="http://schemas.microsoft.com/office/powerpoint/2010/main" val="39991423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of how the platform works, providing a fictional scenario.</a:t>
            </a:r>
          </a:p>
          <a:p>
            <a:r>
              <a:rPr lang="en-US" sz="1200" kern="1200">
                <a:solidFill>
                  <a:schemeClr val="tx1"/>
                </a:solidFill>
                <a:effectLst/>
                <a:latin typeface="+mn-lt"/>
                <a:ea typeface="+mn-ea"/>
                <a:cs typeface="+mn-cs"/>
              </a:rPr>
              <a:t>Conclusion is that:</a:t>
            </a:r>
            <a:endParaRPr lang="en-CH"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There are no perfect answers!</a:t>
            </a:r>
            <a:endParaRPr lang="en-CH"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choice of tool will depend on various factors:</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is the objective / what are you trying to achieve? / What decision are you trying to inform? – Is it to inform business strategy? Business management? Or operating decision?</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is the scope? Are you looking at product, corporate level?</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What perspective are you looking at? Business? Societal? Both?</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How much resources do you have available to conduct the assessment?</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How much information / data do you already have?</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Will you need external help?</a:t>
            </a:r>
            <a:endParaRPr lang="en-CH" sz="12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Etc.</a:t>
            </a:r>
            <a:endParaRPr lang="en-CH"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BA301F5-20D8-456B-8F82-D08BC0ADD896}" type="slidenum">
              <a:rPr lang="en-CH" smtClean="0"/>
              <a:t>98</a:t>
            </a:fld>
            <a:endParaRPr lang="en-CH"/>
          </a:p>
        </p:txBody>
      </p:sp>
    </p:spTree>
    <p:extLst>
      <p:ext uri="{BB962C8B-B14F-4D97-AF65-F5344CB8AC3E}">
        <p14:creationId xmlns:p14="http://schemas.microsoft.com/office/powerpoint/2010/main" val="3692903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we thought what better way to have participants familiarize themselves with these tools by doing an exercise that will have them explore some of them.</a:t>
            </a:r>
          </a:p>
          <a:p>
            <a:endParaRPr lang="en-GB"/>
          </a:p>
          <a:p>
            <a:r>
              <a:rPr lang="en-GB"/>
              <a:t>For this exercise, participants will need their laptops. They will be connection onto SHIFT, which is an extensive repository of tools and resources on how to undertake a natural capital assessment and valuation. Because it’s so huge, we’ve picked the natural capital toolkit to help narrow your search a bit. The natural capital toolkit was developed by the natural capital coalition and WBCSD.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This is a nice exercise to have them realize that there are many tools available and that the one they will choose will depend on many aspects.</a:t>
            </a:r>
            <a:endParaRPr lang="en-GB"/>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99</a:t>
            </a:fld>
            <a:endParaRPr lang="en-GB"/>
          </a:p>
        </p:txBody>
      </p:sp>
    </p:spTree>
    <p:extLst>
      <p:ext uri="{BB962C8B-B14F-4D97-AF65-F5344CB8AC3E}">
        <p14:creationId xmlns:p14="http://schemas.microsoft.com/office/powerpoint/2010/main" val="3120970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4085009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9547478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755073"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0656704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80258"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5416546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3506424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8891789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88266"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1666210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6194327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43003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9788"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348917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88266"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8200" y="6361141"/>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997302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descr="A picture containing drawing, shirt&#10;&#10;Description automatically generated">
            <a:extLst>
              <a:ext uri="{FF2B5EF4-FFF2-40B4-BE49-F238E27FC236}">
                <a16:creationId xmlns:a16="http://schemas.microsoft.com/office/drawing/2014/main" id="{0B26B4DA-8AF8-9349-B89C-5BDC73EC306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98" t="33346" r="5264" b="31003"/>
          <a:stretch/>
        </p:blipFill>
        <p:spPr>
          <a:xfrm>
            <a:off x="199891" y="6397369"/>
            <a:ext cx="1276620" cy="362465"/>
          </a:xfrm>
          <a:prstGeom prst="rect">
            <a:avLst/>
          </a:prstGeom>
        </p:spPr>
      </p:pic>
      <p:sp>
        <p:nvSpPr>
          <p:cNvPr id="2" name="Title 1"/>
          <p:cNvSpPr>
            <a:spLocks noGrp="1"/>
          </p:cNvSpPr>
          <p:nvPr>
            <p:ph type="title"/>
          </p:nvPr>
        </p:nvSpPr>
        <p:spPr>
          <a:xfrm>
            <a:off x="838200" y="365125"/>
            <a:ext cx="10515600" cy="782656"/>
          </a:xfrm>
          <a:prstGeom prst="rect">
            <a:avLst/>
          </a:prstGeom>
        </p:spPr>
        <p:txBody>
          <a:bodyPr>
            <a:noAutofit/>
          </a:bodyPr>
          <a:lstStyle>
            <a:lvl1pPr>
              <a:defRPr sz="3600">
                <a:solidFill>
                  <a:srgbClr val="002060"/>
                </a:solidFill>
                <a:latin typeface="+mn-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3609955"/>
          </a:xfrm>
          <a:prstGeom prst="rect">
            <a:avLst/>
          </a:prstGeom>
        </p:spPr>
        <p:txBody>
          <a:bodyPr>
            <a:noAutofit/>
          </a:bodyPr>
          <a:lstStyle>
            <a:lvl1pPr marL="0" indent="0">
              <a:buFontTx/>
              <a:buNone/>
              <a:defRPr lang="en-US" sz="2133" b="1" kern="1200" spc="-41" dirty="0">
                <a:solidFill>
                  <a:srgbClr val="25215A"/>
                </a:solidFill>
                <a:latin typeface="+mn-lt"/>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mn-lt"/>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p:nvPr>
        </p:nvSpPr>
        <p:spPr>
          <a:xfrm>
            <a:off x="838200" y="1225803"/>
            <a:ext cx="10515600" cy="652748"/>
          </a:xfrm>
          <a:prstGeom prst="rect">
            <a:avLst/>
          </a:prstGeom>
        </p:spPr>
        <p:txBody>
          <a:bodyPr vert="horz" lIns="91440" tIns="45720" rIns="91440" bIns="45720" rtlCol="0">
            <a:noAutofit/>
          </a:bodyPr>
          <a:lstStyle>
            <a:lvl1pPr marL="0" indent="0">
              <a:buNone/>
              <a:defRPr sz="2133">
                <a:solidFill>
                  <a:srgbClr val="1B1A5B"/>
                </a:solidFill>
                <a:latin typeface="+mn-lt"/>
                <a:cs typeface="Arial" panose="020B0604020202020204" pitchFamily="34"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8FEA4177-4A86-8546-B457-5EE44357254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‹nr.›</a:t>
            </a:fld>
            <a:endParaRPr lang="en-US"/>
          </a:p>
        </p:txBody>
      </p:sp>
    </p:spTree>
    <p:extLst>
      <p:ext uri="{BB962C8B-B14F-4D97-AF65-F5344CB8AC3E}">
        <p14:creationId xmlns:p14="http://schemas.microsoft.com/office/powerpoint/2010/main" val="2952755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‹nr.›</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1622032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716621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119491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14195" y="1461524"/>
            <a:ext cx="418537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061576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732112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810646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2310952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1095888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3506500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1647116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3433926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4/19/2021</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‹nr.›</a:t>
            </a:fld>
            <a:endParaRPr lang="en-US"/>
          </a:p>
        </p:txBody>
      </p:sp>
    </p:spTree>
    <p:extLst>
      <p:ext uri="{BB962C8B-B14F-4D97-AF65-F5344CB8AC3E}">
        <p14:creationId xmlns:p14="http://schemas.microsoft.com/office/powerpoint/2010/main" val="1201421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3B9902-6BE8-4D46-ABDA-F2FEDC49E2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86123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E8DF5B5-D24E-1544-9486-45D1DF59CC22}"/>
              </a:ext>
            </a:extLst>
          </p:cNvPr>
          <p:cNvSpPr>
            <a:spLocks noGrp="1"/>
          </p:cNvSpPr>
          <p:nvPr>
            <p:ph type="pic" sz="quarter" idx="10"/>
          </p:nvPr>
        </p:nvSpPr>
        <p:spPr>
          <a:xfrm>
            <a:off x="2" y="0"/>
            <a:ext cx="6113669" cy="6299200"/>
          </a:xfrm>
        </p:spPr>
        <p:txBody>
          <a:bodyPr/>
          <a:lstStyle>
            <a:lvl1pPr marL="0" indent="0">
              <a:buFontTx/>
              <a:buNone/>
              <a:defRPr/>
            </a:lvl1pPr>
          </a:lstStyle>
          <a:p>
            <a:endParaRPr lang="en-US"/>
          </a:p>
        </p:txBody>
      </p:sp>
      <p:sp>
        <p:nvSpPr>
          <p:cNvPr id="16" name="Content Placeholder 2">
            <a:extLst>
              <a:ext uri="{FF2B5EF4-FFF2-40B4-BE49-F238E27FC236}">
                <a16:creationId xmlns:a16="http://schemas.microsoft.com/office/drawing/2014/main" id="{BAA7BD5D-9E90-1A42-9EA9-4783480F71FD}"/>
              </a:ext>
            </a:extLst>
          </p:cNvPr>
          <p:cNvSpPr>
            <a:spLocks noGrp="1"/>
          </p:cNvSpPr>
          <p:nvPr>
            <p:ph idx="11"/>
          </p:nvPr>
        </p:nvSpPr>
        <p:spPr>
          <a:xfrm>
            <a:off x="6484731" y="2244091"/>
            <a:ext cx="4869069"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C24461B4-F6CB-2843-9E33-215322A9CF7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26016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with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525262"/>
            <a:ext cx="8421624" cy="462477"/>
          </a:xfrm>
        </p:spPr>
        <p:txBody>
          <a:bodyPr/>
          <a:lstStyle/>
          <a:p>
            <a:r>
              <a:rPr lang="en-US"/>
              <a:t>Click to edit Master title style Master title style Master title style</a:t>
            </a:r>
          </a:p>
        </p:txBody>
      </p:sp>
      <p:sp>
        <p:nvSpPr>
          <p:cNvPr id="3" name="Footer Placeholder 2"/>
          <p:cNvSpPr>
            <a:spLocks noGrp="1"/>
          </p:cNvSpPr>
          <p:nvPr>
            <p:ph type="ftr" sz="quarter" idx="10"/>
          </p:nvPr>
        </p:nvSpPr>
        <p:spPr>
          <a:xfrm>
            <a:off x="507999" y="6023429"/>
            <a:ext cx="8421624" cy="475488"/>
          </a:xfrm>
        </p:spPr>
        <p:txBody>
          <a:bodyPr/>
          <a:lstStyle>
            <a:lvl1pPr>
              <a:defRPr sz="900"/>
            </a:lvl1pPr>
          </a:lstStyle>
          <a:p>
            <a:r>
              <a:rPr lang="en-US"/>
              <a:t>Footer</a:t>
            </a:r>
          </a:p>
        </p:txBody>
      </p:sp>
      <p:sp>
        <p:nvSpPr>
          <p:cNvPr id="4" name="Slide Number Placeholder 3"/>
          <p:cNvSpPr>
            <a:spLocks noGrp="1"/>
          </p:cNvSpPr>
          <p:nvPr>
            <p:ph type="sldNum" sz="quarter" idx="11"/>
          </p:nvPr>
        </p:nvSpPr>
        <p:spPr/>
        <p:txBody>
          <a:bodyPr/>
          <a:lstStyle/>
          <a:p>
            <a:fld id="{BCC4CEDB-9067-4CC6-8430-AA5729AC2E63}" type="slidenum">
              <a:rPr lang="en-US" smtClean="0"/>
              <a:pPr/>
              <a:t>‹nr.›</a:t>
            </a:fld>
            <a:endParaRPr lang="en-US"/>
          </a:p>
        </p:txBody>
      </p:sp>
      <p:sp>
        <p:nvSpPr>
          <p:cNvPr id="6" name="Text Placeholder 5"/>
          <p:cNvSpPr>
            <a:spLocks noGrp="1"/>
          </p:cNvSpPr>
          <p:nvPr>
            <p:ph type="body" sz="quarter" idx="12" hasCustomPrompt="1"/>
          </p:nvPr>
        </p:nvSpPr>
        <p:spPr>
          <a:xfrm>
            <a:off x="507999" y="1078992"/>
            <a:ext cx="8421624" cy="530352"/>
          </a:xfrm>
        </p:spPr>
        <p:txBody>
          <a:bodyPr/>
          <a:lstStyle>
            <a:lvl1pPr>
              <a:defRPr b="0" i="0">
                <a:latin typeface="Helvetica Neue Light" charset="0"/>
                <a:cs typeface="Helvetica Neue Light" charset="0"/>
              </a:defRPr>
            </a:lvl1pPr>
          </a:lstStyle>
          <a:p>
            <a:pPr lvl="0"/>
            <a:r>
              <a:rPr lang="en-US"/>
              <a:t>Click to add a Label</a:t>
            </a:r>
          </a:p>
        </p:txBody>
      </p:sp>
    </p:spTree>
    <p:extLst>
      <p:ext uri="{BB962C8B-B14F-4D97-AF65-F5344CB8AC3E}">
        <p14:creationId xmlns:p14="http://schemas.microsoft.com/office/powerpoint/2010/main" val="3913571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5FBEAE7-8F7A-0A42-8B47-F7AB4C11272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defRPr>
            </a:lvl1pPr>
          </a:lstStyle>
          <a:p>
            <a:fld id="{7E076861-E7BF-D14C-B9B6-EBEFBE139BBC}" type="slidenum">
              <a:rPr lang="en-US" smtClean="0"/>
              <a:pPr/>
              <a:t>‹nr.›</a:t>
            </a:fld>
            <a:endParaRPr lang="en-US"/>
          </a:p>
        </p:txBody>
      </p:sp>
      <p:pic>
        <p:nvPicPr>
          <p:cNvPr id="5" name="Picture 4">
            <a:extLst>
              <a:ext uri="{FF2B5EF4-FFF2-40B4-BE49-F238E27FC236}">
                <a16:creationId xmlns:a16="http://schemas.microsoft.com/office/drawing/2014/main" id="{015FD7F7-531F-044E-9CF6-E735A349B2A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3" y="6320939"/>
            <a:ext cx="1246415" cy="515324"/>
          </a:xfrm>
          <a:prstGeom prst="rect">
            <a:avLst/>
          </a:prstGeom>
        </p:spPr>
      </p:pic>
    </p:spTree>
    <p:extLst>
      <p:ext uri="{BB962C8B-B14F-4D97-AF65-F5344CB8AC3E}">
        <p14:creationId xmlns:p14="http://schemas.microsoft.com/office/powerpoint/2010/main" val="990355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34421-88FA-974F-919A-5BFDE1844E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564021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 Option 1">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274997"/>
            <a:ext cx="10972800" cy="1146048"/>
          </a:xfrm>
        </p:spPr>
        <p:txBody>
          <a:bodyPr>
            <a:normAutofit/>
          </a:bodyPr>
          <a:lstStyle>
            <a:lvl1pPr>
              <a:defRPr sz="3467">
                <a:solidFill>
                  <a:schemeClr val="bg1"/>
                </a:solidFill>
              </a:defRPr>
            </a:lvl1pPr>
          </a:lstStyle>
          <a:p>
            <a:r>
              <a:rPr lang="en-US"/>
              <a:t>Click to edit Master title style</a:t>
            </a:r>
          </a:p>
        </p:txBody>
      </p:sp>
    </p:spTree>
    <p:extLst>
      <p:ext uri="{BB962C8B-B14F-4D97-AF65-F5344CB8AC3E}">
        <p14:creationId xmlns:p14="http://schemas.microsoft.com/office/powerpoint/2010/main" val="1167556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2C5DA2A-A601-9D41-AAE1-F6E48461B063}"/>
              </a:ext>
            </a:extLst>
          </p:cNvPr>
          <p:cNvSpPr/>
          <p:nvPr userDrawn="1"/>
        </p:nvSpPr>
        <p:spPr>
          <a:xfrm>
            <a:off x="546050" y="3659765"/>
            <a:ext cx="369329" cy="369329"/>
          </a:xfrm>
          <a:prstGeom prst="ellipse">
            <a:avLst/>
          </a:prstGeom>
          <a:solidFill>
            <a:srgbClr val="1B1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ea typeface="Arial" charset="0"/>
              <a:cs typeface="Arial" charset="0"/>
            </a:endParaRPr>
          </a:p>
        </p:txBody>
      </p:sp>
      <p:sp>
        <p:nvSpPr>
          <p:cNvPr id="29" name="Picture Placeholder 28">
            <a:extLst>
              <a:ext uri="{FF2B5EF4-FFF2-40B4-BE49-F238E27FC236}">
                <a16:creationId xmlns:a16="http://schemas.microsoft.com/office/drawing/2014/main" id="{8E4408F2-9EC8-0C4A-92E5-27A1DE9D7A57}"/>
              </a:ext>
            </a:extLst>
          </p:cNvPr>
          <p:cNvSpPr>
            <a:spLocks noGrp="1"/>
          </p:cNvSpPr>
          <p:nvPr>
            <p:ph type="pic" sz="quarter" idx="10"/>
          </p:nvPr>
        </p:nvSpPr>
        <p:spPr>
          <a:xfrm>
            <a:off x="0" y="1"/>
            <a:ext cx="12192000" cy="2754921"/>
          </a:xfrm>
          <a:prstGeom prst="rect">
            <a:avLst/>
          </a:prstGeom>
        </p:spPr>
        <p:txBody>
          <a:bodyPr/>
          <a:lstStyle>
            <a:lvl1pPr marL="0" indent="0">
              <a:buNone/>
              <a:defRPr/>
            </a:lvl1pPr>
          </a:lstStyle>
          <a:p>
            <a:endParaRPr lang="en-US"/>
          </a:p>
        </p:txBody>
      </p:sp>
      <p:sp>
        <p:nvSpPr>
          <p:cNvPr id="30" name="Content Placeholder 2">
            <a:extLst>
              <a:ext uri="{FF2B5EF4-FFF2-40B4-BE49-F238E27FC236}">
                <a16:creationId xmlns:a16="http://schemas.microsoft.com/office/drawing/2014/main" id="{0443A31D-EFC3-2C45-8F14-4D16F0D238F4}"/>
              </a:ext>
            </a:extLst>
          </p:cNvPr>
          <p:cNvSpPr>
            <a:spLocks noGrp="1"/>
          </p:cNvSpPr>
          <p:nvPr>
            <p:ph idx="1" hasCustomPrompt="1"/>
          </p:nvPr>
        </p:nvSpPr>
        <p:spPr>
          <a:xfrm>
            <a:off x="1067906" y="3713840"/>
            <a:ext cx="4798447" cy="2291368"/>
          </a:xfrm>
          <a:prstGeom prst="rect">
            <a:avLst/>
          </a:prstGeom>
        </p:spPr>
        <p:txBody>
          <a:bodyPr>
            <a:noAutofit/>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solidFill>
                <a:latin typeface="+mn-lt"/>
                <a:ea typeface="+mn-ea"/>
                <a:cs typeface="Arial" panose="020B0604020202020204" pitchFamily="34" charset="0"/>
              </a:defRPr>
            </a:lvl3pPr>
          </a:lstStyle>
          <a:p>
            <a:pPr lvl="1"/>
            <a:r>
              <a:rPr lang="en-US"/>
              <a:t>Second level</a:t>
            </a:r>
          </a:p>
          <a:p>
            <a:pPr lvl="2"/>
            <a:r>
              <a:rPr lang="en-US"/>
              <a:t>Third level – full text</a:t>
            </a:r>
          </a:p>
        </p:txBody>
      </p:sp>
      <p:sp>
        <p:nvSpPr>
          <p:cNvPr id="31" name="Oval 30">
            <a:extLst>
              <a:ext uri="{FF2B5EF4-FFF2-40B4-BE49-F238E27FC236}">
                <a16:creationId xmlns:a16="http://schemas.microsoft.com/office/drawing/2014/main" id="{0C341DEE-2A44-C44B-A77E-D64E5ED13030}"/>
              </a:ext>
            </a:extLst>
          </p:cNvPr>
          <p:cNvSpPr/>
          <p:nvPr userDrawn="1"/>
        </p:nvSpPr>
        <p:spPr>
          <a:xfrm>
            <a:off x="6350502" y="3659765"/>
            <a:ext cx="369329" cy="369329"/>
          </a:xfrm>
          <a:prstGeom prst="ellipse">
            <a:avLst/>
          </a:prstGeom>
          <a:solidFill>
            <a:srgbClr val="1B1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2400" b="1">
              <a:solidFill>
                <a:schemeClr val="bg1"/>
              </a:solidFill>
              <a:latin typeface="+mn-lt"/>
              <a:ea typeface="Arial" charset="0"/>
              <a:cs typeface="Arial" charset="0"/>
            </a:endParaRPr>
          </a:p>
        </p:txBody>
      </p:sp>
      <p:sp>
        <p:nvSpPr>
          <p:cNvPr id="33" name="Content Placeholder 2">
            <a:extLst>
              <a:ext uri="{FF2B5EF4-FFF2-40B4-BE49-F238E27FC236}">
                <a16:creationId xmlns:a16="http://schemas.microsoft.com/office/drawing/2014/main" id="{64E5E420-77C2-354B-BA1E-F407FC04682C}"/>
              </a:ext>
            </a:extLst>
          </p:cNvPr>
          <p:cNvSpPr>
            <a:spLocks noGrp="1"/>
          </p:cNvSpPr>
          <p:nvPr>
            <p:ph idx="11" hasCustomPrompt="1"/>
          </p:nvPr>
        </p:nvSpPr>
        <p:spPr>
          <a:xfrm>
            <a:off x="6873986" y="3713839"/>
            <a:ext cx="4798447" cy="2444007"/>
          </a:xfrm>
          <a:prstGeom prst="rect">
            <a:avLst/>
          </a:prstGeom>
        </p:spPr>
        <p:txBody>
          <a:bodyPr>
            <a:noAutofit/>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mn-lt"/>
                <a:ea typeface="Calibri" panose="020F0502020204030204" pitchFamily="34" charset="0"/>
                <a:cs typeface="Calibri" panose="020F0502020204030204" pitchFamily="34"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solidFill>
                <a:latin typeface="+mn-lt"/>
                <a:ea typeface="+mn-ea"/>
                <a:cs typeface="Calibri" panose="020F0502020204030204" pitchFamily="34" charset="0"/>
              </a:defRPr>
            </a:lvl3pPr>
          </a:lstStyle>
          <a:p>
            <a:pPr lvl="1"/>
            <a:r>
              <a:rPr lang="en-US"/>
              <a:t>Second level</a:t>
            </a:r>
          </a:p>
          <a:p>
            <a:pPr lvl="2"/>
            <a:r>
              <a:rPr lang="en-US"/>
              <a:t>Third level – full text</a:t>
            </a:r>
          </a:p>
        </p:txBody>
      </p:sp>
      <p:sp>
        <p:nvSpPr>
          <p:cNvPr id="11" name="Title 1">
            <a:extLst>
              <a:ext uri="{FF2B5EF4-FFF2-40B4-BE49-F238E27FC236}">
                <a16:creationId xmlns:a16="http://schemas.microsoft.com/office/drawing/2014/main" id="{418AFC37-E6C0-C742-85C3-EFE0B2C8B50A}"/>
              </a:ext>
            </a:extLst>
          </p:cNvPr>
          <p:cNvSpPr>
            <a:spLocks noGrp="1"/>
          </p:cNvSpPr>
          <p:nvPr>
            <p:ph type="title"/>
          </p:nvPr>
        </p:nvSpPr>
        <p:spPr>
          <a:xfrm>
            <a:off x="423239" y="3598110"/>
            <a:ext cx="684183" cy="496279"/>
          </a:xfrm>
          <a:prstGeom prst="rect">
            <a:avLst/>
          </a:prstGeom>
        </p:spPr>
        <p:txBody>
          <a:bodyPr>
            <a:noAutofit/>
          </a:bodyPr>
          <a:lstStyle>
            <a:lvl1pPr>
              <a:defRPr sz="1600">
                <a:solidFill>
                  <a:schemeClr val="bg1"/>
                </a:solidFill>
                <a:latin typeface="+mn-lt"/>
                <a:cs typeface="Arial" panose="020B0604020202020204" pitchFamily="34" charset="0"/>
              </a:defRPr>
            </a:lvl1pPr>
          </a:lstStyle>
          <a:p>
            <a:r>
              <a:rPr lang="en-US"/>
              <a:t>Click</a:t>
            </a:r>
          </a:p>
        </p:txBody>
      </p:sp>
      <p:sp>
        <p:nvSpPr>
          <p:cNvPr id="15" name="Title 1">
            <a:extLst>
              <a:ext uri="{FF2B5EF4-FFF2-40B4-BE49-F238E27FC236}">
                <a16:creationId xmlns:a16="http://schemas.microsoft.com/office/drawing/2014/main" id="{90A362D3-E5BE-5342-AE16-62C9D128DFEF}"/>
              </a:ext>
            </a:extLst>
          </p:cNvPr>
          <p:cNvSpPr txBox="1">
            <a:spLocks/>
          </p:cNvSpPr>
          <p:nvPr userDrawn="1"/>
        </p:nvSpPr>
        <p:spPr>
          <a:xfrm>
            <a:off x="6210937" y="3598110"/>
            <a:ext cx="684183" cy="496279"/>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200" kern="1200">
                <a:solidFill>
                  <a:schemeClr val="bg1"/>
                </a:solidFill>
                <a:latin typeface="+mn-lt"/>
                <a:ea typeface="+mj-ea"/>
                <a:cs typeface="Arial" panose="020B0604020202020204" pitchFamily="34" charset="0"/>
              </a:defRPr>
            </a:lvl1pPr>
          </a:lstStyle>
          <a:p>
            <a:r>
              <a:rPr lang="en-US" sz="1600"/>
              <a:t>Click</a:t>
            </a:r>
          </a:p>
        </p:txBody>
      </p:sp>
      <p:sp>
        <p:nvSpPr>
          <p:cNvPr id="16" name="Rectangle 15">
            <a:extLst>
              <a:ext uri="{FF2B5EF4-FFF2-40B4-BE49-F238E27FC236}">
                <a16:creationId xmlns:a16="http://schemas.microsoft.com/office/drawing/2014/main" id="{FCFD23DF-3581-1B40-8FE1-A30079181EF5}"/>
              </a:ext>
            </a:extLst>
          </p:cNvPr>
          <p:cNvSpPr/>
          <p:nvPr userDrawn="1"/>
        </p:nvSpPr>
        <p:spPr>
          <a:xfrm>
            <a:off x="0" y="2754923"/>
            <a:ext cx="12192000" cy="5861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1B1A5B"/>
              </a:solidFill>
            </a:endParaRPr>
          </a:p>
        </p:txBody>
      </p:sp>
      <p:sp>
        <p:nvSpPr>
          <p:cNvPr id="18" name="Text Placeholder 2">
            <a:extLst>
              <a:ext uri="{FF2B5EF4-FFF2-40B4-BE49-F238E27FC236}">
                <a16:creationId xmlns:a16="http://schemas.microsoft.com/office/drawing/2014/main" id="{ECC05948-20EB-3349-88B5-0C944A9D7714}"/>
              </a:ext>
            </a:extLst>
          </p:cNvPr>
          <p:cNvSpPr>
            <a:spLocks noGrp="1"/>
          </p:cNvSpPr>
          <p:nvPr>
            <p:ph type="body" sz="quarter" idx="13"/>
          </p:nvPr>
        </p:nvSpPr>
        <p:spPr>
          <a:xfrm>
            <a:off x="174516" y="2808479"/>
            <a:ext cx="6908800" cy="402167"/>
          </a:xfrm>
        </p:spPr>
        <p:txBody>
          <a:bodyPr>
            <a:noAutofit/>
          </a:bodyPr>
          <a:lstStyle>
            <a:lvl1pPr marL="0" indent="0">
              <a:buFontTx/>
              <a:buNone/>
              <a:defRPr sz="3200">
                <a:solidFill>
                  <a:schemeClr val="bg1"/>
                </a:solidFill>
              </a:defRPr>
            </a:lvl1pPr>
          </a:lstStyle>
          <a:p>
            <a:pPr lvl="0"/>
            <a:r>
              <a:rPr lang="en-US"/>
              <a:t>Edit Master text styles</a:t>
            </a:r>
          </a:p>
        </p:txBody>
      </p:sp>
      <p:pic>
        <p:nvPicPr>
          <p:cNvPr id="17" name="Picture 16">
            <a:extLst>
              <a:ext uri="{FF2B5EF4-FFF2-40B4-BE49-F238E27FC236}">
                <a16:creationId xmlns:a16="http://schemas.microsoft.com/office/drawing/2014/main" id="{028177E2-BBB9-C641-942F-3BCAED5765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43" y="6320939"/>
            <a:ext cx="1246415" cy="515324"/>
          </a:xfrm>
          <a:prstGeom prst="rect">
            <a:avLst/>
          </a:prstGeom>
        </p:spPr>
      </p:pic>
      <p:sp>
        <p:nvSpPr>
          <p:cNvPr id="19" name="Slide Number Placeholder 5">
            <a:extLst>
              <a:ext uri="{FF2B5EF4-FFF2-40B4-BE49-F238E27FC236}">
                <a16:creationId xmlns:a16="http://schemas.microsoft.com/office/drawing/2014/main" id="{BD1F85F7-8A8D-404F-855F-0B1D85E721C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‹nr.›</a:t>
            </a:fld>
            <a:endParaRPr lang="en-US"/>
          </a:p>
        </p:txBody>
      </p:sp>
    </p:spTree>
    <p:extLst>
      <p:ext uri="{BB962C8B-B14F-4D97-AF65-F5344CB8AC3E}">
        <p14:creationId xmlns:p14="http://schemas.microsoft.com/office/powerpoint/2010/main" val="3144353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1"/>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77"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77"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3614697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BCA71A-FBC0-334C-A375-45EE949D694C}"/>
              </a:ext>
            </a:extLst>
          </p:cNvPr>
          <p:cNvSpPr>
            <a:spLocks noGrp="1"/>
          </p:cNvSpPr>
          <p:nvPr>
            <p:ph type="pic" sz="quarter" idx="10"/>
          </p:nvPr>
        </p:nvSpPr>
        <p:spPr>
          <a:xfrm>
            <a:off x="1" y="0"/>
            <a:ext cx="12333817" cy="6223000"/>
          </a:xfrm>
        </p:spPr>
        <p:txBody>
          <a:bodyPr/>
          <a:lstStyle>
            <a:lvl1pPr marL="0" indent="0">
              <a:buFontTx/>
              <a:buNone/>
              <a:defRPr/>
            </a:lvl1pPr>
          </a:lstStyle>
          <a:p>
            <a:endParaRPr lang="en-US"/>
          </a:p>
        </p:txBody>
      </p:sp>
      <p:sp>
        <p:nvSpPr>
          <p:cNvPr id="2" name="Title 1"/>
          <p:cNvSpPr>
            <a:spLocks noGrp="1"/>
          </p:cNvSpPr>
          <p:nvPr>
            <p:ph type="ctrTitle"/>
          </p:nvPr>
        </p:nvSpPr>
        <p:spPr>
          <a:xfrm>
            <a:off x="1524000" y="1122363"/>
            <a:ext cx="9144000" cy="2387600"/>
          </a:xfrm>
        </p:spPr>
        <p:txBody>
          <a:bodyPr anchor="b">
            <a:normAutofit/>
          </a:bodyPr>
          <a:lstStyle>
            <a:lvl1pPr algn="ctr">
              <a:defRPr sz="6400" b="1">
                <a:solidFill>
                  <a:srgbClr val="1B1A5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3200">
                <a:solidFill>
                  <a:schemeClr val="tx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1825DA37-0918-5E43-BD7B-C8D3F09801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3" y="6299201"/>
            <a:ext cx="1246415" cy="558801"/>
          </a:xfrm>
          <a:prstGeom prst="rect">
            <a:avLst/>
          </a:prstGeom>
        </p:spPr>
      </p:pic>
    </p:spTree>
    <p:extLst>
      <p:ext uri="{BB962C8B-B14F-4D97-AF65-F5344CB8AC3E}">
        <p14:creationId xmlns:p14="http://schemas.microsoft.com/office/powerpoint/2010/main" val="1815537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133305D-8D84-4349-B31F-9CFBD6C1486C}"/>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BBBB279-687F-4592-8AB8-3FD8BE7045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5" y="6320939"/>
            <a:ext cx="1246415" cy="515324"/>
          </a:xfrm>
          <a:prstGeom prst="rect">
            <a:avLst/>
          </a:prstGeom>
        </p:spPr>
      </p:pic>
    </p:spTree>
    <p:extLst>
      <p:ext uri="{BB962C8B-B14F-4D97-AF65-F5344CB8AC3E}">
        <p14:creationId xmlns:p14="http://schemas.microsoft.com/office/powerpoint/2010/main" val="3374814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D60E857-5130-2348-9716-2F680E22C04F}"/>
              </a:ext>
            </a:extLst>
          </p:cNvPr>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C52926D3-9EDE-3349-B933-2F3A95170C28}"/>
              </a:ext>
            </a:extLst>
          </p:cNvPr>
          <p:cNvSpPr>
            <a:spLocks noGrp="1"/>
          </p:cNvSpPr>
          <p:nvPr>
            <p:ph idx="1"/>
          </p:nvPr>
        </p:nvSpPr>
        <p:spPr>
          <a:xfrm>
            <a:off x="838200" y="2244092"/>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EB46971A-9650-964E-9D42-15A369335A2D}"/>
              </a:ext>
            </a:extLst>
          </p:cNvPr>
          <p:cNvSpPr>
            <a:spLocks noGrp="1"/>
          </p:cNvSpPr>
          <p:nvPr>
            <p:ph idx="10"/>
          </p:nvPr>
        </p:nvSpPr>
        <p:spPr>
          <a:xfrm>
            <a:off x="6325704" y="2244092"/>
            <a:ext cx="5028096" cy="3609955"/>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Text Placeholder 2">
            <a:extLst>
              <a:ext uri="{FF2B5EF4-FFF2-40B4-BE49-F238E27FC236}">
                <a16:creationId xmlns:a16="http://schemas.microsoft.com/office/drawing/2014/main" id="{B2A0F22E-6BAF-1F44-8513-5A1D206F9D6A}"/>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sp>
        <p:nvSpPr>
          <p:cNvPr id="9" name="Rectangle 8">
            <a:extLst>
              <a:ext uri="{FF2B5EF4-FFF2-40B4-BE49-F238E27FC236}">
                <a16:creationId xmlns:a16="http://schemas.microsoft.com/office/drawing/2014/main" id="{A9A9EF68-7377-CE49-9880-0E1C7B7CEF1B}"/>
              </a:ext>
            </a:extLst>
          </p:cNvPr>
          <p:cNvSpPr/>
          <p:nvPr userDrawn="1"/>
        </p:nvSpPr>
        <p:spPr>
          <a:xfrm>
            <a:off x="0" y="6299200"/>
            <a:ext cx="12192000" cy="558800"/>
          </a:xfrm>
          <a:prstGeom prst="rect">
            <a:avLst/>
          </a:prstGeom>
          <a:solidFill>
            <a:srgbClr val="242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noFill/>
            </a:endParaRPr>
          </a:p>
        </p:txBody>
      </p:sp>
      <p:pic>
        <p:nvPicPr>
          <p:cNvPr id="16" name="Picture 15">
            <a:extLst>
              <a:ext uri="{FF2B5EF4-FFF2-40B4-BE49-F238E27FC236}">
                <a16:creationId xmlns:a16="http://schemas.microsoft.com/office/drawing/2014/main" id="{FDD481E3-1447-D942-B952-76883D510E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774981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BCA71A-FBC0-334C-A375-45EE949D694C}"/>
              </a:ext>
            </a:extLst>
          </p:cNvPr>
          <p:cNvSpPr>
            <a:spLocks noGrp="1"/>
          </p:cNvSpPr>
          <p:nvPr>
            <p:ph type="pic" sz="quarter" idx="10"/>
          </p:nvPr>
        </p:nvSpPr>
        <p:spPr>
          <a:xfrm>
            <a:off x="-153773" y="1"/>
            <a:ext cx="12487591" cy="6299199"/>
          </a:xfrm>
          <a:prstGeom prst="rect">
            <a:avLst/>
          </a:prstGeom>
        </p:spPr>
        <p:txBody>
          <a:bodyPr/>
          <a:lstStyle>
            <a:lvl1pPr marL="0" indent="0">
              <a:buFontTx/>
              <a:buNone/>
              <a:defRPr/>
            </a:lvl1pPr>
          </a:lstStyle>
          <a:p>
            <a:endParaRPr lang="en-US"/>
          </a:p>
        </p:txBody>
      </p:sp>
      <p:sp>
        <p:nvSpPr>
          <p:cNvPr id="2" name="Title 1"/>
          <p:cNvSpPr>
            <a:spLocks noGrp="1"/>
          </p:cNvSpPr>
          <p:nvPr>
            <p:ph type="ctrTitle"/>
          </p:nvPr>
        </p:nvSpPr>
        <p:spPr>
          <a:xfrm>
            <a:off x="1524000" y="1122363"/>
            <a:ext cx="9144000" cy="2387600"/>
          </a:xfrm>
          <a:prstGeom prst="rect">
            <a:avLst/>
          </a:prstGeom>
        </p:spPr>
        <p:txBody>
          <a:bodyPr anchor="b">
            <a:normAutofit/>
          </a:bodyPr>
          <a:lstStyle>
            <a:lvl1pPr algn="ctr">
              <a:defRPr sz="6400" b="1">
                <a:solidFill>
                  <a:srgbClr val="1B1A5B"/>
                </a:solidFill>
                <a:latin typeface="+mn-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normAutofit/>
          </a:bodyPr>
          <a:lstStyle>
            <a:lvl1pPr marL="0" indent="0" algn="ctr">
              <a:buNone/>
              <a:defRPr sz="3200">
                <a:solidFill>
                  <a:schemeClr val="tx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409679BF-EA11-5E4A-9EC1-8AE663403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43" y="6320939"/>
            <a:ext cx="1246415" cy="515324"/>
          </a:xfrm>
          <a:prstGeom prst="rect">
            <a:avLst/>
          </a:prstGeom>
        </p:spPr>
      </p:pic>
      <p:sp>
        <p:nvSpPr>
          <p:cNvPr id="9" name="Slide Number Placeholder 5">
            <a:extLst>
              <a:ext uri="{FF2B5EF4-FFF2-40B4-BE49-F238E27FC236}">
                <a16:creationId xmlns:a16="http://schemas.microsoft.com/office/drawing/2014/main" id="{2CB2ACCC-6679-454E-B0B7-CA70F7389FB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latin typeface="+mn-lt"/>
                <a:cs typeface="Arial" panose="020B0604020202020204" pitchFamily="34" charset="0"/>
              </a:defRPr>
            </a:lvl1pPr>
          </a:lstStyle>
          <a:p>
            <a:fld id="{7E076861-E7BF-D14C-B9B6-EBEFBE139BBC}" type="slidenum">
              <a:rPr lang="en-US" smtClean="0"/>
              <a:pPr/>
              <a:t>‹nr.›</a:t>
            </a:fld>
            <a:endParaRPr lang="en-US"/>
          </a:p>
        </p:txBody>
      </p:sp>
    </p:spTree>
    <p:extLst>
      <p:ext uri="{BB962C8B-B14F-4D97-AF65-F5344CB8AC3E}">
        <p14:creationId xmlns:p14="http://schemas.microsoft.com/office/powerpoint/2010/main" val="288438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0"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656"/>
          </a:xfrm>
        </p:spPr>
        <p:txBody>
          <a:bodyPr>
            <a:normAutofit/>
          </a:bodyPr>
          <a:lstStyle>
            <a:lvl1pPr>
              <a:defRPr sz="3600">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244092"/>
            <a:ext cx="5028096" cy="885371"/>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4FA1A0E9-31C8-DC4F-B2CC-6D8C91E344D9}"/>
              </a:ext>
            </a:extLst>
          </p:cNvPr>
          <p:cNvSpPr>
            <a:spLocks noGrp="1"/>
          </p:cNvSpPr>
          <p:nvPr>
            <p:ph idx="10"/>
          </p:nvPr>
        </p:nvSpPr>
        <p:spPr>
          <a:xfrm>
            <a:off x="6325704" y="2244092"/>
            <a:ext cx="5028096" cy="885371"/>
          </a:xfrm>
        </p:spPr>
        <p:txBody>
          <a:bodyPr/>
          <a:lstStyle>
            <a:lvl1pPr marL="0" indent="0">
              <a:buFontTx/>
              <a:buNone/>
              <a:defRPr lang="en-US" sz="2133" b="1" kern="1200" spc="-41" dirty="0">
                <a:solidFill>
                  <a:srgbClr val="25215A"/>
                </a:solidFill>
                <a:latin typeface="Arial" charset="0"/>
                <a:ea typeface="Arial" charset="0"/>
                <a:cs typeface="Arial" charset="0"/>
              </a:defRPr>
            </a:lvl1pPr>
            <a:lvl2pPr marL="0" indent="0" algn="l" defTabSz="914354" rtl="0" eaLnBrk="1" latinLnBrk="0" hangingPunct="1">
              <a:lnSpc>
                <a:spcPct val="90000"/>
              </a:lnSpc>
              <a:spcBef>
                <a:spcPts val="0"/>
              </a:spcBef>
              <a:buFont typeface="Arial" panose="020B0604020202020204" pitchFamily="34" charset="0"/>
              <a:buNone/>
              <a:defRPr lang="en-US" sz="1867" b="1" kern="1200" dirty="0">
                <a:solidFill>
                  <a:srgbClr val="FE376B"/>
                </a:solidFill>
                <a:latin typeface="Arial" charset="0"/>
                <a:ea typeface="Arial" charset="0"/>
                <a:cs typeface="Arial" charset="0"/>
              </a:defRPr>
            </a:lvl2pPr>
            <a:lvl3pPr marL="0" indent="0" algn="l" defTabSz="914354" rtl="0" eaLnBrk="1" latinLnBrk="0" hangingPunct="1">
              <a:lnSpc>
                <a:spcPct val="90000"/>
              </a:lnSpc>
              <a:spcBef>
                <a:spcPts val="600"/>
              </a:spcBef>
              <a:buFont typeface="Arial" panose="020B0604020202020204" pitchFamily="34" charset="0"/>
              <a:buNone/>
              <a:tabLst/>
              <a:defRPr lang="en-US" sz="1600" kern="1200" dirty="0">
                <a:solidFill>
                  <a:schemeClr val="tx1">
                    <a:lumMod val="85000"/>
                    <a:lumOff val="15000"/>
                  </a:schemeClr>
                </a:solidFill>
                <a:latin typeface="Arial" panose="020B0604020202020204" pitchFamily="34" charset="0"/>
                <a:ea typeface="+mn-ea"/>
                <a:cs typeface="Arial" panose="020B0604020202020204" pitchFamily="34" charset="0"/>
              </a:defRPr>
            </a:lvl3pPr>
          </a:lstStyle>
          <a:p>
            <a:pPr lvl="0"/>
            <a:r>
              <a:rPr lang="en-US"/>
              <a:t>Edit Master text styles</a:t>
            </a:r>
          </a:p>
          <a:p>
            <a:pPr lvl="1"/>
            <a:r>
              <a:rPr lang="en-US"/>
              <a:t>Second level</a:t>
            </a:r>
          </a:p>
          <a:p>
            <a:pPr lvl="2"/>
            <a:r>
              <a:rPr lang="en-US"/>
              <a:t>Third level</a:t>
            </a:r>
          </a:p>
        </p:txBody>
      </p:sp>
      <p:sp>
        <p:nvSpPr>
          <p:cNvPr id="22" name="Text Placeholder 2">
            <a:extLst>
              <a:ext uri="{FF2B5EF4-FFF2-40B4-BE49-F238E27FC236}">
                <a16:creationId xmlns:a16="http://schemas.microsoft.com/office/drawing/2014/main" id="{0D9BE122-E143-FF45-ACC1-21F2DE636B05}"/>
              </a:ext>
            </a:extLst>
          </p:cNvPr>
          <p:cNvSpPr>
            <a:spLocks noGrp="1"/>
          </p:cNvSpPr>
          <p:nvPr>
            <p:ph idx="11" hasCustomPrompt="1"/>
          </p:nvPr>
        </p:nvSpPr>
        <p:spPr>
          <a:xfrm>
            <a:off x="838200" y="1225803"/>
            <a:ext cx="10515600" cy="652748"/>
          </a:xfrm>
          <a:prstGeom prst="rect">
            <a:avLst/>
          </a:prstGeom>
        </p:spPr>
        <p:txBody>
          <a:bodyPr vert="horz" lIns="91440" tIns="45720" rIns="91440" bIns="45720" rtlCol="0">
            <a:normAutofit/>
          </a:bodyPr>
          <a:lstStyle>
            <a:lvl1pPr marL="0" indent="0">
              <a:buNone/>
              <a:defRPr sz="2133">
                <a:solidFill>
                  <a:srgbClr val="1B1A5B"/>
                </a:solidFill>
                <a:latin typeface="Arial" panose="020B0604020202020204" pitchFamily="34" charset="0"/>
                <a:cs typeface="Arial" panose="020B0604020202020204" pitchFamily="34" charset="0"/>
              </a:defRPr>
            </a:lvl1pPr>
          </a:lstStyle>
          <a:p>
            <a:pPr lvl="0"/>
            <a:r>
              <a:rPr lang="en-US"/>
              <a:t>Edit Master text styles</a:t>
            </a:r>
          </a:p>
        </p:txBody>
      </p:sp>
      <p:pic>
        <p:nvPicPr>
          <p:cNvPr id="13" name="Picture 12">
            <a:extLst>
              <a:ext uri="{FF2B5EF4-FFF2-40B4-BE49-F238E27FC236}">
                <a16:creationId xmlns:a16="http://schemas.microsoft.com/office/drawing/2014/main" id="{ED6B16A9-AB50-C942-9C3D-6606CABBA5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140" b="34141"/>
          <a:stretch/>
        </p:blipFill>
        <p:spPr>
          <a:xfrm>
            <a:off x="81645" y="6299202"/>
            <a:ext cx="1246415" cy="558801"/>
          </a:xfrm>
          <a:prstGeom prst="rect">
            <a:avLst/>
          </a:prstGeom>
        </p:spPr>
      </p:pic>
    </p:spTree>
    <p:extLst>
      <p:ext uri="{BB962C8B-B14F-4D97-AF65-F5344CB8AC3E}">
        <p14:creationId xmlns:p14="http://schemas.microsoft.com/office/powerpoint/2010/main" val="419754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0411698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151717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685090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5761744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834145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0207039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108219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0235031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82398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38200" y="6367523"/>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829391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003630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471869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482724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22636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8337514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933675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4859584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392341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08046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39788"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8933268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930690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9603802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996349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750691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875140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056780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2729802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1776743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61658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755073" y="635282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8125929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1911816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2469541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3764092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247335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0297468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314194" y="6355689"/>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9147808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2368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691648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51745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80258"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5168952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6791045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33957005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9834569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0452770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19/04/2021</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‹nr.›</a:t>
            </a:fld>
            <a:endParaRPr lang="en-GB"/>
          </a:p>
        </p:txBody>
      </p:sp>
    </p:spTree>
    <p:extLst>
      <p:ext uri="{BB962C8B-B14F-4D97-AF65-F5344CB8AC3E}">
        <p14:creationId xmlns:p14="http://schemas.microsoft.com/office/powerpoint/2010/main" val="19608153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32239754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14195" y="1461524"/>
            <a:ext cx="418537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4515969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796636" y="6356349"/>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6145386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31850" y="6356350"/>
            <a:ext cx="2743200" cy="365125"/>
          </a:xfrm>
          <a:prstGeom prst="rect">
            <a:avLst/>
          </a:prstGeom>
        </p:spPr>
        <p:txBody>
          <a:bodyPr/>
          <a:lstStyle>
            <a:lvl1pPr>
              <a:defRPr sz="1600">
                <a:solidFill>
                  <a:schemeClr val="tx1">
                    <a:lumMod val="65000"/>
                    <a:lumOff val="35000"/>
                  </a:schemeClr>
                </a:solidFill>
              </a:defRPr>
            </a:lvl1pPr>
          </a:lstStyle>
          <a:p>
            <a:fld id="{971CEC84-1649-40CE-BFF6-7286506FEA08}" type="slidenum">
              <a:rPr lang="en-GB" smtClean="0"/>
              <a:pPr/>
              <a:t>‹nr.›</a:t>
            </a:fld>
            <a:endParaRPr lang="en-GB"/>
          </a:p>
        </p:txBody>
      </p:sp>
    </p:spTree>
    <p:extLst>
      <p:ext uri="{BB962C8B-B14F-4D97-AF65-F5344CB8AC3E}">
        <p14:creationId xmlns:p14="http://schemas.microsoft.com/office/powerpoint/2010/main" val="1332478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image" Target="../media/image2.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1.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7"/>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8"/>
          <a:stretch>
            <a:fillRect/>
          </a:stretch>
        </p:blipFill>
        <p:spPr>
          <a:xfrm>
            <a:off x="0" y="1096339"/>
            <a:ext cx="12204990"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782" r:id="rId1"/>
    <p:sldLayoutId id="2147483649"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764" r:id="rId14"/>
    <p:sldLayoutId id="2147483781" r:id="rId15"/>
  </p:sldLayoutIdLst>
  <p:hf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766"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4/19/2021</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‹nr.›</a:t>
            </a:fld>
            <a:endParaRPr lang="en-US"/>
          </a:p>
        </p:txBody>
      </p:sp>
    </p:spTree>
    <p:extLst>
      <p:ext uri="{BB962C8B-B14F-4D97-AF65-F5344CB8AC3E}">
        <p14:creationId xmlns:p14="http://schemas.microsoft.com/office/powerpoint/2010/main" val="36635510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4" r:id="rId20"/>
    <p:sldLayoutId id="2147483706" r:id="rId21"/>
    <p:sldLayoutId id="2147483710" r:id="rId22"/>
    <p:sldLayoutId id="2147483711" r:id="rId23"/>
    <p:sldLayoutId id="214748371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385218874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4"/>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5"/>
          <a:stretch>
            <a:fillRect/>
          </a:stretch>
        </p:blipFill>
        <p:spPr>
          <a:xfrm>
            <a:off x="0" y="1096339"/>
            <a:ext cx="12204990" cy="58119"/>
          </a:xfrm>
          <a:prstGeom prst="rect">
            <a:avLst/>
          </a:prstGeom>
        </p:spPr>
      </p:pic>
    </p:spTree>
    <p:extLst>
      <p:ext uri="{BB962C8B-B14F-4D97-AF65-F5344CB8AC3E}">
        <p14:creationId xmlns:p14="http://schemas.microsoft.com/office/powerpoint/2010/main" val="13406351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65" r:id="rId12"/>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125349974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238560310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5"/>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6"/>
          <a:stretch>
            <a:fillRect/>
          </a:stretch>
        </p:blipFill>
        <p:spPr>
          <a:xfrm>
            <a:off x="0" y="1096339"/>
            <a:ext cx="12204990" cy="58119"/>
          </a:xfrm>
          <a:prstGeom prst="rect">
            <a:avLst/>
          </a:prstGeom>
        </p:spPr>
      </p:pic>
    </p:spTree>
    <p:extLst>
      <p:ext uri="{BB962C8B-B14F-4D97-AF65-F5344CB8AC3E}">
        <p14:creationId xmlns:p14="http://schemas.microsoft.com/office/powerpoint/2010/main" val="126143362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Lst>
  <p:hf hdr="0" ftr="0" dt="0"/>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1.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10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9.xml"/><Relationship Id="rId1" Type="http://schemas.openxmlformats.org/officeDocument/2006/relationships/slideLayout" Target="../slideLayouts/slideLayout4.xml"/><Relationship Id="rId4" Type="http://schemas.openxmlformats.org/officeDocument/2006/relationships/hyperlink" Target="https://naturalcapitalcoalition.org/natural-capital-protoco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0.xml"/><Relationship Id="rId1" Type="http://schemas.openxmlformats.org/officeDocument/2006/relationships/slideLayout" Target="../slideLayouts/slideLayout4.xml"/><Relationship Id="rId5" Type="http://schemas.openxmlformats.org/officeDocument/2006/relationships/image" Target="../media/image118.svg"/><Relationship Id="rId4" Type="http://schemas.openxmlformats.org/officeDocument/2006/relationships/image" Target="../media/image117.png"/></Relationships>
</file>

<file path=ppt/slides/_rels/slide11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2.xml"/><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3.xml"/><Relationship Id="rId1" Type="http://schemas.openxmlformats.org/officeDocument/2006/relationships/slideLayout" Target="../slideLayouts/slideLayout52.xml"/><Relationship Id="rId4" Type="http://schemas.openxmlformats.org/officeDocument/2006/relationships/image" Target="../media/image10.png"/></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4.xml"/><Relationship Id="rId1" Type="http://schemas.openxmlformats.org/officeDocument/2006/relationships/slideLayout" Target="../slideLayouts/slideLayout52.xml"/><Relationship Id="rId4" Type="http://schemas.openxmlformats.org/officeDocument/2006/relationships/image" Target="../media/image104.sv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6.xml"/><Relationship Id="rId1" Type="http://schemas.openxmlformats.org/officeDocument/2006/relationships/slideLayout" Target="../slideLayouts/slideLayout52.xml"/><Relationship Id="rId4" Type="http://schemas.openxmlformats.org/officeDocument/2006/relationships/image" Target="../media/image181.png"/></Relationships>
</file>

<file path=ppt/slides/_rels/slide11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7.xml"/><Relationship Id="rId1" Type="http://schemas.openxmlformats.org/officeDocument/2006/relationships/slideLayout" Target="../slideLayouts/slideLayout52.xml"/><Relationship Id="rId4" Type="http://schemas.openxmlformats.org/officeDocument/2006/relationships/image" Target="../media/image183.png"/></Relationships>
</file>

<file path=ppt/slides/_rels/slide1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9.xml"/><Relationship Id="rId1" Type="http://schemas.openxmlformats.org/officeDocument/2006/relationships/slideLayout" Target="../slideLayouts/slideLayout9.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hyperlink" Target="https://naturalcapitalcoalition.org/protocol-train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svg"/></Relationships>
</file>

<file path=ppt/slides/_rels/slide120.xml.rels><?xml version="1.0" encoding="UTF-8" standalone="yes"?>
<Relationships xmlns="http://schemas.openxmlformats.org/package/2006/relationships"><Relationship Id="rId3" Type="http://schemas.openxmlformats.org/officeDocument/2006/relationships/hyperlink" Target="https://wbcsd.secure.force.com/GuestEventPageV2?aId=a5s0N0000000ITC" TargetMode="External"/><Relationship Id="rId2" Type="http://schemas.openxmlformats.org/officeDocument/2006/relationships/notesSlide" Target="../notesSlides/notesSlide120.xml"/><Relationship Id="rId1" Type="http://schemas.openxmlformats.org/officeDocument/2006/relationships/slideLayout" Target="../slideLayouts/slideLayout52.xml"/><Relationship Id="rId4" Type="http://schemas.openxmlformats.org/officeDocument/2006/relationships/image" Target="../media/image187.jpeg"/></Relationships>
</file>

<file path=ppt/slides/_rels/slide121.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hyperlink" Target="https://wevaluenature.eu/" TargetMode="External"/><Relationship Id="rId7" Type="http://schemas.openxmlformats.org/officeDocument/2006/relationships/image" Target="../media/image190.png"/><Relationship Id="rId12" Type="http://schemas.openxmlformats.org/officeDocument/2006/relationships/image" Target="../media/image195.svg"/><Relationship Id="rId2" Type="http://schemas.openxmlformats.org/officeDocument/2006/relationships/notesSlide" Target="../notesSlides/notesSlide121.xml"/><Relationship Id="rId1" Type="http://schemas.openxmlformats.org/officeDocument/2006/relationships/slideLayout" Target="../slideLayouts/slideLayout52.xml"/><Relationship Id="rId6" Type="http://schemas.openxmlformats.org/officeDocument/2006/relationships/hyperlink" Target="https://docs.google.com/forms/d/e/1FAIpQLSdef40mzTChT2V6oLUCPH1hgwyY-_RZZ-Vl8dSzBCohaYjqVA/viewform" TargetMode="External"/><Relationship Id="rId11" Type="http://schemas.openxmlformats.org/officeDocument/2006/relationships/image" Target="../media/image194.png"/><Relationship Id="rId5" Type="http://schemas.openxmlformats.org/officeDocument/2006/relationships/image" Target="../media/image189.svg"/><Relationship Id="rId10" Type="http://schemas.openxmlformats.org/officeDocument/2006/relationships/image" Target="../media/image193.svg"/><Relationship Id="rId4" Type="http://schemas.openxmlformats.org/officeDocument/2006/relationships/image" Target="../media/image188.png"/><Relationship Id="rId9" Type="http://schemas.openxmlformats.org/officeDocument/2006/relationships/image" Target="../media/image192.png"/></Relationships>
</file>

<file path=ppt/slides/_rels/slide12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22.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naturalcapitalcoalition.org/natural-capital-protoco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naturalcapitalcoalition.org/wp-content/uploads/2016/07/NCC_Primer_WEB_2016-07-08.pd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naturalcapitalcoalition.org/natural-capital-protocol/" TargetMode="Externa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s://www.youtube.com/watch?v=IyL272Q1N0s" TargetMode="External"/><Relationship Id="rId4" Type="http://schemas.openxmlformats.org/officeDocument/2006/relationships/hyperlink" Target="https://www.youtube.com/watch?v=UXZhlJyuw8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naturalcapitalcoalition.org/natural-capital-protocol/"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8" Type="http://schemas.openxmlformats.org/officeDocument/2006/relationships/hyperlink" Target="https://integratedreporting.org/wp-content/uploads/2013/03/IR-Background-Paper-Capitals.pdf" TargetMode="External"/><Relationship Id="rId13" Type="http://schemas.openxmlformats.org/officeDocument/2006/relationships/image" Target="../media/image53.png"/><Relationship Id="rId3" Type="http://schemas.openxmlformats.org/officeDocument/2006/relationships/hyperlink" Target="https://capitalscoalition.org/capitals-approach/natural-capital-protocol/?fwp_filter_tabs=training_material" TargetMode="External"/><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social-human-capital.org/wp-content/uploads/2020/01/Social-Human-Capital-Protocol_26.02.19.pdf" TargetMode="External"/><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hyperlink" Target="https://naturalcapitalcoalition.org/natural-capital-protocol/" TargetMode="External"/><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littleblueresearch.com/" TargetMode="External"/><Relationship Id="rId5" Type="http://schemas.openxmlformats.org/officeDocument/2006/relationships/hyperlink" Target="https://www.nature-squared.org/" TargetMode="External"/><Relationship Id="rId4" Type="http://schemas.openxmlformats.org/officeDocument/2006/relationships/hyperlink" Target="https://www.wbcsd.org/Programs/Redefining-Value/Business-Decision-Making/Assess-and-Manage-Performance/BET/Business-Ecosystems-Trainin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evaluenature.eu/digital-media-library" TargetMode="External"/><Relationship Id="rId2" Type="http://schemas.openxmlformats.org/officeDocument/2006/relationships/notesSlide" Target="../notesSlides/notesSlide31.xml"/><Relationship Id="rId1" Type="http://schemas.openxmlformats.org/officeDocument/2006/relationships/slideLayout" Target="../slideLayouts/slideLayout98.xml"/><Relationship Id="rId4" Type="http://schemas.openxmlformats.org/officeDocument/2006/relationships/image" Target="../media/image56.emf"/></Relationships>
</file>

<file path=ppt/slides/_rels/slide32.xml.rels><?xml version="1.0" encoding="UTF-8" standalone="yes"?>
<Relationships xmlns="http://schemas.openxmlformats.org/package/2006/relationships"><Relationship Id="rId8" Type="http://schemas.openxmlformats.org/officeDocument/2006/relationships/hyperlink" Target="https://sdgs.un.org/goals" TargetMode="External"/><Relationship Id="rId13" Type="http://schemas.openxmlformats.org/officeDocument/2006/relationships/hyperlink" Target="https://www.accountingfornature.org/" TargetMode="External"/><Relationship Id="rId3" Type="http://schemas.openxmlformats.org/officeDocument/2006/relationships/image" Target="../media/image57.jpeg"/><Relationship Id="rId7" Type="http://schemas.openxmlformats.org/officeDocument/2006/relationships/hyperlink" Target="https://www.stockholmresilience.org/research/research-news/2016-06-14-how-food-connects-all-the-sdgs.html" TargetMode="External"/><Relationship Id="rId12" Type="http://schemas.openxmlformats.org/officeDocument/2006/relationships/hyperlink" Target="https://www.cdp.net/en" TargetMode="External"/><Relationship Id="rId2" Type="http://schemas.openxmlformats.org/officeDocument/2006/relationships/notesSlide" Target="../notesSlides/notesSlide32.xml"/><Relationship Id="rId1" Type="http://schemas.openxmlformats.org/officeDocument/2006/relationships/slideLayout" Target="../slideLayouts/slideLayout98.xml"/><Relationship Id="rId6" Type="http://schemas.openxmlformats.org/officeDocument/2006/relationships/hyperlink" Target="https://www.stockholmresilience.org/research/planetary-boundaries/planetary-boundaries/about-the-research/the-nine-planetary-boundaries.html" TargetMode="External"/><Relationship Id="rId11" Type="http://schemas.openxmlformats.org/officeDocument/2006/relationships/hyperlink" Target="https://www.sasb.org/" TargetMode="External"/><Relationship Id="rId5" Type="http://schemas.openxmlformats.org/officeDocument/2006/relationships/image" Target="../media/image59.png"/><Relationship Id="rId15" Type="http://schemas.openxmlformats.org/officeDocument/2006/relationships/hyperlink" Target="https://wevaluenature.eu/digital-media-library" TargetMode="External"/><Relationship Id="rId10" Type="http://schemas.openxmlformats.org/officeDocument/2006/relationships/hyperlink" Target="https://integratedreporting.org/" TargetMode="External"/><Relationship Id="rId4" Type="http://schemas.openxmlformats.org/officeDocument/2006/relationships/image" Target="../media/image58.jpeg"/><Relationship Id="rId9" Type="http://schemas.openxmlformats.org/officeDocument/2006/relationships/hyperlink" Target="https://www.globalreporting.org/" TargetMode="External"/><Relationship Id="rId14" Type="http://schemas.openxmlformats.org/officeDocument/2006/relationships/hyperlink" Target="https://www.cdsb.net/"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tnfd.info/" TargetMode="External"/><Relationship Id="rId13" Type="http://schemas.openxmlformats.org/officeDocument/2006/relationships/hyperlink" Target="https://standardsdevelopment.bsigroup.com/projects/2019-02487" TargetMode="External"/><Relationship Id="rId3" Type="http://schemas.openxmlformats.org/officeDocument/2006/relationships/hyperlink" Target="https://www.iucn.org/sites/dev/files/content/documents/draft_guidelines_planning_and_monitoring_biodiversity_corporate_performance_30july.pdf" TargetMode="External"/><Relationship Id="rId7" Type="http://schemas.openxmlformats.org/officeDocument/2006/relationships/hyperlink" Target="https://www.cdsb.net/what-we-do/nature-related-financial-disclosures/water-related-disclosures" TargetMode="External"/><Relationship Id="rId12" Type="http://schemas.openxmlformats.org/officeDocument/2006/relationships/hyperlink" Target="https://naturalcapitalcoalition.org/teebagrifood/" TargetMode="External"/><Relationship Id="rId2" Type="http://schemas.openxmlformats.org/officeDocument/2006/relationships/notesSlide" Target="../notesSlides/notesSlide33.xml"/><Relationship Id="rId1" Type="http://schemas.openxmlformats.org/officeDocument/2006/relationships/slideLayout" Target="../slideLayouts/slideLayout98.xml"/><Relationship Id="rId6" Type="http://schemas.openxmlformats.org/officeDocument/2006/relationships/hyperlink" Target="https://capitalscoalition.org/wp-content/uploads/2020/10/Principles-of-Integrated-Capitals_Consultation-Draft-20201015-1.pdf" TargetMode="External"/><Relationship Id="rId11" Type="http://schemas.openxmlformats.org/officeDocument/2006/relationships/hyperlink" Target="https://naturalcapitalcoalition.org/food-and-beverage/" TargetMode="External"/><Relationship Id="rId5" Type="http://schemas.openxmlformats.org/officeDocument/2006/relationships/hyperlink" Target="https://integratedreporting.org/news/joint-statement-working-together-towards-comprehensive-corporate-reporting/" TargetMode="External"/><Relationship Id="rId15" Type="http://schemas.openxmlformats.org/officeDocument/2006/relationships/hyperlink" Target="https://www.cbd.int/conferences/post2020" TargetMode="External"/><Relationship Id="rId10" Type="http://schemas.openxmlformats.org/officeDocument/2006/relationships/hyperlink" Target="https://capitalscoalition.org/capitals-approach/natural-capital-protocol/" TargetMode="External"/><Relationship Id="rId4" Type="http://schemas.openxmlformats.org/officeDocument/2006/relationships/hyperlink" Target="https://sciencebasedtargetsnetwork.org/" TargetMode="External"/><Relationship Id="rId9" Type="http://schemas.openxmlformats.org/officeDocument/2006/relationships/hyperlink" Target="https://www.fsb-tcfd.org/" TargetMode="External"/><Relationship Id="rId14" Type="http://schemas.openxmlformats.org/officeDocument/2006/relationships/hyperlink" Target="https://www.iucn.org/theme/nature-based-solutions/resources/iucn-global-standard-nb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evaluenature.eu/digital-media-library" TargetMode="External"/><Relationship Id="rId2" Type="http://schemas.openxmlformats.org/officeDocument/2006/relationships/notesSlide" Target="../notesSlides/notesSlide34.xml"/><Relationship Id="rId1" Type="http://schemas.openxmlformats.org/officeDocument/2006/relationships/slideLayout" Target="../slideLayouts/slideLayout97.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hyperlink" Target="https://naturalcapitalcoalition.org/natural-capital-protocol/" TargetMode="Externa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63.xml"/><Relationship Id="rId4" Type="http://schemas.openxmlformats.org/officeDocument/2006/relationships/hyperlink" Target="https://naturalcapitalcoalition.org/natural-capital-protoco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37.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63.xml"/><Relationship Id="rId4" Type="http://schemas.openxmlformats.org/officeDocument/2006/relationships/hyperlink" Target="https://capitalscoalition.org/natural-capital-protocol-food-and-beverage-sector-guid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63.xml"/><Relationship Id="rId4" Type="http://schemas.openxmlformats.org/officeDocument/2006/relationships/hyperlink" Target="https://naturalcapitalcoalition.org/natural-capital-protoco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reativecommons.org/licenses/by/4.0/" TargetMode="External"/><Relationship Id="rId4" Type="http://schemas.openxmlformats.org/officeDocument/2006/relationships/hyperlink" Target="https://wevaluenature.eu/media-library"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3" Type="http://schemas.openxmlformats.org/officeDocument/2006/relationships/hyperlink" Target="https://capitalscoalition.org/natural-capital-protocol-food-and-beverage-sector-guide/" TargetMode="External"/><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63.xml"/><Relationship Id="rId4" Type="http://schemas.openxmlformats.org/officeDocument/2006/relationships/hyperlink" Target="https://capitalscoalition.org/natural-capital-protocol-food-and-beverage-sector-guid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63.xml"/><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73.xml"/><Relationship Id="rId6" Type="http://schemas.openxmlformats.org/officeDocument/2006/relationships/hyperlink" Target="https://naturalcapitalcoalition.org/natural-capital-protocol/"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hyperlink" Target="https://docs.google.com/document/d/17ahj6Un12y_gAL3gKrn-rmM9i6TYI3GsSSUTSx0ftHI/edit?usp=sharing" TargetMode="External"/><Relationship Id="rId2" Type="http://schemas.openxmlformats.org/officeDocument/2006/relationships/notesSlide" Target="../notesSlides/notesSlide47.xml"/><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75.xml"/><Relationship Id="rId5" Type="http://schemas.openxmlformats.org/officeDocument/2006/relationships/image" Target="../media/image72.jpeg"/><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hyperlink" Target="https://docs.google.com/document/d/17ahj6Un12y_gAL3gKrn-rmM9i6TYI3GsSSUTSx0ftHI/edit?usp=sharing" TargetMode="External"/><Relationship Id="rId2" Type="http://schemas.openxmlformats.org/officeDocument/2006/relationships/notesSlide" Target="../notesSlides/notesSlide49.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75.xml"/><Relationship Id="rId4" Type="http://schemas.openxmlformats.org/officeDocument/2006/relationships/hyperlink" Target="https://docs.google.com/document/d/17ahj6Un12y_gAL3gKrn-rmM9i6TYI3GsSSUTSx0ftHI/edit?usp=shari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75.xml"/><Relationship Id="rId6" Type="http://schemas.openxmlformats.org/officeDocument/2006/relationships/hyperlink" Target="http://www.nature-squared.org" TargetMode="External"/><Relationship Id="rId5" Type="http://schemas.openxmlformats.org/officeDocument/2006/relationships/hyperlink" Target="http://www.nature-squared.org/wp-content/uploads/2020/04/case-study-accounting-for-a-better-planet.pdf" TargetMode="Externa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5.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weforum.org/reports/the-global-risks-report-2021"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28.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s>
</file>

<file path=ppt/slides/_rels/slide59.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1.pn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95.png"/><Relationship Id="rId11" Type="http://schemas.microsoft.com/office/2007/relationships/hdphoto" Target="../media/hdphoto1.wdp"/><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hyperlink" Target="https://naturalcapitalcoalition.org/natural-capital-protocol/"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04.sv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28.xml"/><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9.xml"/><Relationship Id="rId1" Type="http://schemas.openxmlformats.org/officeDocument/2006/relationships/slideLayout" Target="../slideLayouts/slideLayout73.xml"/><Relationship Id="rId4" Type="http://schemas.openxmlformats.org/officeDocument/2006/relationships/image" Target="../media/image1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73.xml"/><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3.xml"/><Relationship Id="rId1" Type="http://schemas.openxmlformats.org/officeDocument/2006/relationships/slideLayout" Target="../slideLayouts/slideLayout73.xml"/><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4.xml"/><Relationship Id="rId1" Type="http://schemas.openxmlformats.org/officeDocument/2006/relationships/slideLayout" Target="../slideLayouts/slideLayout73.xml"/><Relationship Id="rId4" Type="http://schemas.openxmlformats.org/officeDocument/2006/relationships/image" Target="../media/image115.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118.svg"/><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8" Type="http://schemas.openxmlformats.org/officeDocument/2006/relationships/hyperlink" Target="https://gulbenkian.pt/en/publication/the-natural-capital-protocol-challenge-jeronimo-martins/" TargetMode="External"/><Relationship Id="rId13" Type="http://schemas.openxmlformats.org/officeDocument/2006/relationships/image" Target="../media/image128.png"/><Relationship Id="rId3" Type="http://schemas.openxmlformats.org/officeDocument/2006/relationships/image" Target="../media/image122.png"/><Relationship Id="rId7" Type="http://schemas.openxmlformats.org/officeDocument/2006/relationships/hyperlink" Target="https://www.natureandmore.com/files/documenten/tca-fff-report.pdf" TargetMode="External"/><Relationship Id="rId12" Type="http://schemas.openxmlformats.org/officeDocument/2006/relationships/image" Target="../media/image127.png"/><Relationship Id="rId2" Type="http://schemas.openxmlformats.org/officeDocument/2006/relationships/notesSlide" Target="../notesSlides/notesSlide82.xml"/><Relationship Id="rId1" Type="http://schemas.openxmlformats.org/officeDocument/2006/relationships/slideLayout" Target="../slideLayouts/slideLayout14.xml"/><Relationship Id="rId6" Type="http://schemas.openxmlformats.org/officeDocument/2006/relationships/hyperlink" Target="https://naturalcapitalcoalition.org/wp-content/uploads/2016/07/Denkstatt_Natural_Capital_Accounting.pdf" TargetMode="External"/><Relationship Id="rId11" Type="http://schemas.openxmlformats.org/officeDocument/2006/relationships/image" Target="../media/image126.png"/><Relationship Id="rId5" Type="http://schemas.openxmlformats.org/officeDocument/2006/relationships/image" Target="../media/image124.png"/><Relationship Id="rId10" Type="http://schemas.openxmlformats.org/officeDocument/2006/relationships/image" Target="../media/image125.png"/><Relationship Id="rId4" Type="http://schemas.openxmlformats.org/officeDocument/2006/relationships/image" Target="../media/image123.png"/><Relationship Id="rId9" Type="http://schemas.openxmlformats.org/officeDocument/2006/relationships/hyperlink" Target="https://www.metroag.de/~/assets/metro/documents/responsibility/sustainability-accounting-in-action_en.pdf" TargetMode="External"/><Relationship Id="rId1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5.png"/><Relationship Id="rId2" Type="http://schemas.openxmlformats.org/officeDocument/2006/relationships/notesSlide" Target="../notesSlides/notesSlide83.xml"/><Relationship Id="rId1" Type="http://schemas.openxmlformats.org/officeDocument/2006/relationships/slideLayout" Target="../slideLayouts/slideLayout9.xml"/><Relationship Id="rId6" Type="http://schemas.openxmlformats.org/officeDocument/2006/relationships/image" Target="../media/image121.png"/><Relationship Id="rId5" Type="http://schemas.openxmlformats.org/officeDocument/2006/relationships/image" Target="../media/image122.png"/><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hyperlink" Target="https://naturalcapitalcoalition.org/natural-capital-protocol/" TargetMode="External"/><Relationship Id="rId5" Type="http://schemas.openxmlformats.org/officeDocument/2006/relationships/image" Target="../media/image132.jpeg"/><Relationship Id="rId4" Type="http://schemas.openxmlformats.org/officeDocument/2006/relationships/image" Target="../media/image131.jpeg"/></Relationships>
</file>

<file path=ppt/slides/_rels/slide87.xml.rels><?xml version="1.0" encoding="UTF-8" standalone="yes"?>
<Relationships xmlns="http://schemas.openxmlformats.org/package/2006/relationships"><Relationship Id="rId3" Type="http://schemas.openxmlformats.org/officeDocument/2006/relationships/hyperlink" Target="https://naturalcapitalcoalition.org/natural-capital-protocol/" TargetMode="External"/><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8.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89.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5.xml"/><Relationship Id="rId2" Type="http://schemas.openxmlformats.org/officeDocument/2006/relationships/notesSlide" Target="../notesSlides/notesSlide89.xml"/><Relationship Id="rId1" Type="http://schemas.openxmlformats.org/officeDocument/2006/relationships/slideLayout" Target="../slideLayouts/slideLayout14.xml"/><Relationship Id="rId6" Type="http://schemas.openxmlformats.org/officeDocument/2006/relationships/chart" Target="../charts/chart4.xml"/><Relationship Id="rId5" Type="http://schemas.openxmlformats.org/officeDocument/2006/relationships/image" Target="../media/image47.png"/><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8" Type="http://schemas.openxmlformats.org/officeDocument/2006/relationships/hyperlink" Target="https://naturalcapitalcoalition.org/natural-capital-protocol-food-and-beverage-sector-guide/" TargetMode="Externa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naturalcapitalcoalition.org/wp-content/uploads/2016/07/NCC_Primer_WEB_2016-07-08.pdf" TargetMode="External"/><Relationship Id="rId11" Type="http://schemas.openxmlformats.org/officeDocument/2006/relationships/hyperlink" Target="http://teebweb.org/wp-content/uploads/2020/11/TEEBAgriFood-Operational-Guidelines.pdf" TargetMode="External"/><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svg"/><Relationship Id="rId9" Type="http://schemas.openxmlformats.org/officeDocument/2006/relationships/hyperlink" Target="https://naturalcapitalcoalition.org/natural-capital-protocol/" TargetMode="External"/></Relationships>
</file>

<file path=ppt/slides/_rels/slide9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0.xml"/><Relationship Id="rId1" Type="http://schemas.openxmlformats.org/officeDocument/2006/relationships/slideLayout" Target="../slideLayouts/slideLayout86.xml"/><Relationship Id="rId5" Type="http://schemas.openxmlformats.org/officeDocument/2006/relationships/chart" Target="../charts/chart7.xml"/><Relationship Id="rId4" Type="http://schemas.openxmlformats.org/officeDocument/2006/relationships/image" Target="../media/image47.png"/></Relationships>
</file>

<file path=ppt/slides/_rels/slide91.xml.rels><?xml version="1.0" encoding="UTF-8" standalone="yes"?>
<Relationships xmlns="http://schemas.openxmlformats.org/package/2006/relationships"><Relationship Id="rId3" Type="http://schemas.openxmlformats.org/officeDocument/2006/relationships/hyperlink" Target="https://www.cocacolaep.com/sustainability/this-is-forward/action-on-water/" TargetMode="External"/><Relationship Id="rId7" Type="http://schemas.openxmlformats.org/officeDocument/2006/relationships/image" Target="../media/image125.pn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hyperlink" Target="https://www.wbcsd.org/Programs/Redefining-Value/Business-Decision-Making/Measurement-Valuation/Business-Examples" TargetMode="External"/><Relationship Id="rId5" Type="http://schemas.openxmlformats.org/officeDocument/2006/relationships/hyperlink" Target="https://naturalcapitalcoalition.org/category/protocol-case-studies/" TargetMode="External"/><Relationship Id="rId4" Type="http://schemas.openxmlformats.org/officeDocument/2006/relationships/image" Target="../media/image133.jpeg"/></Relationships>
</file>

<file path=ppt/slides/_rels/slide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134.emf"/><Relationship Id="rId5" Type="http://schemas.openxmlformats.org/officeDocument/2006/relationships/hyperlink" Target="https://www.wbcsd.org/Programs/Redefining-Value/Business-Decision-Making/Measurement-Valuation/Business-Examples" TargetMode="External"/><Relationship Id="rId4" Type="http://schemas.openxmlformats.org/officeDocument/2006/relationships/hyperlink" Target="https://naturalcapitalcoalition.org/category/protocol-case-studies/" TargetMode="External"/></Relationships>
</file>

<file path=ppt/slides/_rels/slide9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25.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24.pn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4.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hyperlink" Target="https://www.capital.bg/partners/metro2020/en/1/"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jpeg"/><Relationship Id="rId7" Type="http://schemas.openxmlformats.org/officeDocument/2006/relationships/image" Target="../media/image149.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jpeg"/></Relationships>
</file>

<file path=ppt/slides/_rels/slide95.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hyperlink" Target="https://wevaluenature.eu/digital-media-library" TargetMode="External"/><Relationship Id="rId7" Type="http://schemas.openxmlformats.org/officeDocument/2006/relationships/image" Target="../media/image155.jpe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 Id="rId9" Type="http://schemas.openxmlformats.org/officeDocument/2006/relationships/image" Target="../media/image157.jpeg"/></Relationships>
</file>

<file path=ppt/slides/_rels/slide9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hyperlink" Target="https://wevaluenature.eu/digital-media-library" TargetMode="External"/><Relationship Id="rId7" Type="http://schemas.openxmlformats.org/officeDocument/2006/relationships/image" Target="../media/image161.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163.png"/></Relationships>
</file>

<file path=ppt/slides/_rels/slide97.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64.png"/><Relationship Id="rId7" Type="http://schemas.openxmlformats.org/officeDocument/2006/relationships/image" Target="../media/image166.png"/><Relationship Id="rId2" Type="http://schemas.openxmlformats.org/officeDocument/2006/relationships/notesSlide" Target="../notesSlides/notesSlide97.xml"/><Relationship Id="rId1" Type="http://schemas.openxmlformats.org/officeDocument/2006/relationships/slideLayout" Target="../slideLayouts/slideLayout14.xml"/><Relationship Id="rId6" Type="http://schemas.openxmlformats.org/officeDocument/2006/relationships/hyperlink" Target="https://shift.tools/contributors/551" TargetMode="External"/><Relationship Id="rId5" Type="http://schemas.openxmlformats.org/officeDocument/2006/relationships/hyperlink" Target="https://shift.tools/" TargetMode="External"/><Relationship Id="rId10" Type="http://schemas.openxmlformats.org/officeDocument/2006/relationships/hyperlink" Target="https://naturalcapitalcoalition.org/wp-content/uploads/2020/08/DRAFT-TEEBAgriFood-Operational-Guidelines.pdf" TargetMode="External"/><Relationship Id="rId4" Type="http://schemas.openxmlformats.org/officeDocument/2006/relationships/image" Target="../media/image165.png"/><Relationship Id="rId9" Type="http://schemas.openxmlformats.org/officeDocument/2006/relationships/image" Target="../media/image167.png"/></Relationships>
</file>

<file path=ppt/slides/_rels/slide98.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99.xml.rels><?xml version="1.0" encoding="UTF-8" standalone="yes"?>
<Relationships xmlns="http://schemas.openxmlformats.org/package/2006/relationships"><Relationship Id="rId3" Type="http://schemas.openxmlformats.org/officeDocument/2006/relationships/hyperlink" Target="https://shift.tools/contributors/551"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 Id="rId5" Type="http://schemas.openxmlformats.org/officeDocument/2006/relationships/image" Target="../media/image165.png"/><Relationship Id="rId4" Type="http://schemas.openxmlformats.org/officeDocument/2006/relationships/image" Target="../media/image1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ADF674-EBEA-438D-9BC2-C5C6B7228C4C}"/>
              </a:ext>
            </a:extLst>
          </p:cNvPr>
          <p:cNvPicPr>
            <a:picLocks noChangeAspect="1"/>
          </p:cNvPicPr>
          <p:nvPr/>
        </p:nvPicPr>
        <p:blipFill>
          <a:blip r:embed="rId3">
            <a:extLst>
              <a:ext uri="{28A0092B-C50C-407E-A947-70E740481C1C}">
                <a14:useLocalDpi xmlns:a14="http://schemas.microsoft.com/office/drawing/2010/main" val="0"/>
              </a:ext>
            </a:extLst>
          </a:blip>
          <a:srcRect l="4176" r="4176"/>
          <a:stretch/>
        </p:blipFill>
        <p:spPr>
          <a:xfrm>
            <a:off x="3189068" y="1362447"/>
            <a:ext cx="9041296" cy="5549160"/>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739869"/>
            <a:ext cx="6301409" cy="6236778"/>
          </a:xfrm>
          <a:prstGeom prst="rect">
            <a:avLst/>
          </a:prstGeom>
        </p:spPr>
      </p:pic>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9046"/>
            <a:ext cx="12192000" cy="1371493"/>
          </a:xfrm>
          <a:prstGeom prst="rect">
            <a:avLst/>
          </a:prstGeom>
        </p:spPr>
      </p:pic>
      <p:sp>
        <p:nvSpPr>
          <p:cNvPr id="8" name="Subtitle 2">
            <a:extLst>
              <a:ext uri="{FF2B5EF4-FFF2-40B4-BE49-F238E27FC236}">
                <a16:creationId xmlns:a16="http://schemas.microsoft.com/office/drawing/2014/main" id="{67B71D77-5916-4679-9B04-2FD369B8FEC6}"/>
              </a:ext>
            </a:extLst>
          </p:cNvPr>
          <p:cNvSpPr txBox="1">
            <a:spLocks/>
          </p:cNvSpPr>
          <p:nvPr/>
        </p:nvSpPr>
        <p:spPr>
          <a:xfrm>
            <a:off x="162187" y="3015218"/>
            <a:ext cx="4974016" cy="1928857"/>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23BAED"/>
              </a:buClr>
              <a:buSzTx/>
              <a:buFont typeface="Arial"/>
              <a:buNone/>
              <a:tabLst/>
              <a:defRPr/>
            </a:pPr>
            <a:r>
              <a:rPr kumimoji="0" lang="en-GB" sz="3300" b="1" i="0" u="none" strike="noStrike" kern="1200" cap="none" spc="0" normalizeH="0" baseline="0" noProof="0" dirty="0">
                <a:ln>
                  <a:noFill/>
                </a:ln>
                <a:solidFill>
                  <a:srgbClr val="23BAED"/>
                </a:solidFill>
                <a:effectLst/>
                <a:uLnTx/>
                <a:uFillTx/>
                <a:latin typeface="Arial"/>
                <a:ea typeface="+mn-ea"/>
                <a:cs typeface="+mn-cs"/>
              </a:rPr>
              <a:t>Module 1 training</a:t>
            </a:r>
          </a:p>
          <a:p>
            <a:pPr>
              <a:lnSpc>
                <a:spcPct val="120000"/>
              </a:lnSpc>
              <a:defRPr/>
            </a:pPr>
            <a:r>
              <a:rPr lang="en-GB" sz="3300" b="1" dirty="0">
                <a:solidFill>
                  <a:srgbClr val="23BAED"/>
                </a:solidFill>
              </a:rPr>
              <a:t>Food &amp; Beverage sector</a:t>
            </a:r>
          </a:p>
          <a:p>
            <a:pPr>
              <a:lnSpc>
                <a:spcPct val="120000"/>
              </a:lnSpc>
              <a:defRPr/>
            </a:pPr>
            <a:r>
              <a:rPr lang="en-GB" i="1" dirty="0">
                <a:solidFill>
                  <a:srgbClr val="23BAED"/>
                </a:solidFill>
              </a:rPr>
              <a:t>Introducing natural capital</a:t>
            </a:r>
            <a:endParaRPr lang="en-GB" b="1" dirty="0">
              <a:solidFill>
                <a:srgbClr val="23BAED"/>
              </a:solidFill>
            </a:endParaRPr>
          </a:p>
          <a:p>
            <a:pPr marL="0" marR="0" lvl="0" indent="0" algn="ctr" defTabSz="914400" rtl="0" eaLnBrk="1" fontAlgn="auto" latinLnBrk="0" hangingPunct="1">
              <a:lnSpc>
                <a:spcPct val="120000"/>
              </a:lnSpc>
              <a:spcBef>
                <a:spcPts val="1000"/>
              </a:spcBef>
              <a:spcAft>
                <a:spcPts val="0"/>
              </a:spcAft>
              <a:buClr>
                <a:srgbClr val="23BAED"/>
              </a:buClr>
              <a:buSzTx/>
              <a:buFont typeface="Arial"/>
              <a:buNone/>
              <a:tabLst/>
              <a:defRPr/>
            </a:pPr>
            <a:endParaRPr kumimoji="0" lang="en-GB" sz="3300" b="1" i="0" u="none" strike="noStrike" kern="1200" cap="none" spc="0" normalizeH="0" baseline="0" noProof="0" dirty="0">
              <a:ln>
                <a:noFill/>
              </a:ln>
              <a:solidFill>
                <a:srgbClr val="23BAED"/>
              </a:solidFill>
              <a:effectLst/>
              <a:uLnTx/>
              <a:uFillTx/>
              <a:latin typeface="Arial"/>
              <a:ea typeface="+mn-ea"/>
              <a:cs typeface="+mn-cs"/>
            </a:endParaRPr>
          </a:p>
        </p:txBody>
      </p:sp>
      <p:sp>
        <p:nvSpPr>
          <p:cNvPr id="12" name="Title 1">
            <a:extLst>
              <a:ext uri="{FF2B5EF4-FFF2-40B4-BE49-F238E27FC236}">
                <a16:creationId xmlns:a16="http://schemas.microsoft.com/office/drawing/2014/main" id="{A497B63A-4DD9-49E9-8E5A-2144D2979F6A}"/>
              </a:ext>
            </a:extLst>
          </p:cNvPr>
          <p:cNvSpPr>
            <a:spLocks noGrp="1"/>
          </p:cNvSpPr>
          <p:nvPr>
            <p:ph type="ctrTitle"/>
          </p:nvPr>
        </p:nvSpPr>
        <p:spPr>
          <a:xfrm>
            <a:off x="346891" y="1638305"/>
            <a:ext cx="4120335" cy="1101055"/>
          </a:xfrm>
        </p:spPr>
        <p:txBody>
          <a:bodyPr>
            <a:noAutofit/>
          </a:bodyPr>
          <a:lstStyle/>
          <a:p>
            <a:r>
              <a:rPr lang="en-GB" sz="4000" dirty="0">
                <a:solidFill>
                  <a:schemeClr val="tx1">
                    <a:lumMod val="65000"/>
                    <a:lumOff val="35000"/>
                  </a:schemeClr>
                </a:solidFill>
              </a:rPr>
              <a:t>We Value Nature</a:t>
            </a:r>
            <a:endParaRPr lang="en-GB" sz="4000" dirty="0">
              <a:cs typeface="Arial"/>
            </a:endParaRPr>
          </a:p>
        </p:txBody>
      </p:sp>
      <p:sp>
        <p:nvSpPr>
          <p:cNvPr id="13" name="TextBox 5">
            <a:extLst>
              <a:ext uri="{FF2B5EF4-FFF2-40B4-BE49-F238E27FC236}">
                <a16:creationId xmlns:a16="http://schemas.microsoft.com/office/drawing/2014/main" id="{320E3DBA-444C-444D-89CD-F767CE9DCB15}"/>
              </a:ext>
            </a:extLst>
          </p:cNvPr>
          <p:cNvSpPr txBox="1"/>
          <p:nvPr/>
        </p:nvSpPr>
        <p:spPr>
          <a:xfrm>
            <a:off x="1434487" y="5219695"/>
            <a:ext cx="2429415" cy="968470"/>
          </a:xfrm>
          <a:prstGeom prst="rect">
            <a:avLst/>
          </a:prstGeom>
          <a:noFill/>
        </p:spPr>
        <p:txBody>
          <a:bodyPr wrap="square" rtlCol="0" anchor="t">
            <a:spAutoFit/>
          </a:bodyPr>
          <a:lstStyle/>
          <a:p>
            <a:pPr algn="ctr">
              <a:lnSpc>
                <a:spcPct val="90000"/>
              </a:lnSpc>
              <a:spcBef>
                <a:spcPts val="1001"/>
              </a:spcBef>
              <a:buClr>
                <a:srgbClr val="23BAED"/>
              </a:buClr>
            </a:pPr>
            <a:r>
              <a:rPr lang="en-GB" dirty="0">
                <a:solidFill>
                  <a:schemeClr val="tx1">
                    <a:lumMod val="65000"/>
                    <a:lumOff val="35000"/>
                  </a:schemeClr>
                </a:solidFill>
                <a:latin typeface="+mj-lt"/>
                <a:ea typeface="+mj-ea"/>
                <a:cs typeface="+mj-cs"/>
              </a:rPr>
              <a:t>Full day training session</a:t>
            </a:r>
            <a:endParaRPr lang="en-GB" dirty="0">
              <a:solidFill>
                <a:schemeClr val="tx1">
                  <a:lumMod val="65000"/>
                  <a:lumOff val="35000"/>
                </a:schemeClr>
              </a:solidFill>
              <a:latin typeface="+mj-lt"/>
              <a:ea typeface="+mj-ea"/>
              <a:cs typeface="Arial"/>
            </a:endParaRPr>
          </a:p>
          <a:p>
            <a:pPr algn="ctr">
              <a:lnSpc>
                <a:spcPct val="90000"/>
              </a:lnSpc>
              <a:spcBef>
                <a:spcPts val="1001"/>
              </a:spcBef>
              <a:buClr>
                <a:srgbClr val="23BAED"/>
              </a:buClr>
            </a:pPr>
            <a:r>
              <a:rPr lang="en-GB" b="1" dirty="0">
                <a:solidFill>
                  <a:schemeClr val="tx1">
                    <a:lumMod val="65000"/>
                    <a:lumOff val="35000"/>
                  </a:schemeClr>
                </a:solidFill>
                <a:latin typeface="+mj-lt"/>
                <a:ea typeface="+mj-ea"/>
                <a:cs typeface="Arial"/>
              </a:rPr>
              <a:t>DATE</a:t>
            </a:r>
          </a:p>
        </p:txBody>
      </p:sp>
    </p:spTree>
    <p:extLst>
      <p:ext uri="{BB962C8B-B14F-4D97-AF65-F5344CB8AC3E}">
        <p14:creationId xmlns:p14="http://schemas.microsoft.com/office/powerpoint/2010/main" val="93973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95289-8F4F-488F-8CD8-54FF697FD015}"/>
              </a:ext>
            </a:extLst>
          </p:cNvPr>
          <p:cNvPicPr>
            <a:picLocks noChangeAspect="1"/>
          </p:cNvPicPr>
          <p:nvPr/>
        </p:nvPicPr>
        <p:blipFill rotWithShape="1">
          <a:blip r:embed="rId3"/>
          <a:srcRect b="9495"/>
          <a:stretch/>
        </p:blipFill>
        <p:spPr>
          <a:xfrm>
            <a:off x="1905001" y="685746"/>
            <a:ext cx="10287000" cy="6206836"/>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82232" cy="5524978"/>
          </a:xfrm>
          <a:prstGeom prst="rect">
            <a:avLst/>
          </a:prstGeom>
        </p:spPr>
      </p:pic>
      <p:sp>
        <p:nvSpPr>
          <p:cNvPr id="2" name="Title 1"/>
          <p:cNvSpPr>
            <a:spLocks noGrp="1"/>
          </p:cNvSpPr>
          <p:nvPr>
            <p:ph type="ctrTitle"/>
          </p:nvPr>
        </p:nvSpPr>
        <p:spPr>
          <a:xfrm>
            <a:off x="346889" y="2627103"/>
            <a:ext cx="4411541" cy="1603794"/>
          </a:xfrm>
        </p:spPr>
        <p:txBody>
          <a:bodyPr>
            <a:normAutofit/>
          </a:bodyPr>
          <a:lstStyle/>
          <a:p>
            <a:pPr algn="l"/>
            <a:r>
              <a:rPr lang="en-GB" sz="3600" b="1">
                <a:solidFill>
                  <a:srgbClr val="23BAED"/>
                </a:solidFill>
              </a:rPr>
              <a:t>Introductions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2096450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4B2E29-8E3D-4C8C-87E2-98C802D5687D}"/>
              </a:ext>
            </a:extLst>
          </p:cNvPr>
          <p:cNvSpPr>
            <a:spLocks noGrp="1"/>
          </p:cNvSpPr>
          <p:nvPr>
            <p:ph type="sldNum" sz="quarter" idx="12"/>
          </p:nvPr>
        </p:nvSpPr>
        <p:spPr/>
        <p:txBody>
          <a:bodyPr/>
          <a:lstStyle/>
          <a:p>
            <a:fld id="{971CEC84-1649-40CE-BFF6-7286506FEA08}" type="slidenum">
              <a:rPr lang="en-GB" smtClean="0"/>
              <a:pPr/>
              <a:t>100</a:t>
            </a:fld>
            <a:endParaRPr lang="en-GB"/>
          </a:p>
        </p:txBody>
      </p:sp>
      <p:sp>
        <p:nvSpPr>
          <p:cNvPr id="3" name="Title 1">
            <a:extLst>
              <a:ext uri="{FF2B5EF4-FFF2-40B4-BE49-F238E27FC236}">
                <a16:creationId xmlns:a16="http://schemas.microsoft.com/office/drawing/2014/main" id="{F617A2A6-7E3F-47BF-8B40-AE67F7BA58CE}"/>
              </a:ext>
            </a:extLst>
          </p:cNvPr>
          <p:cNvSpPr txBox="1">
            <a:spLocks/>
          </p:cNvSpPr>
          <p:nvPr/>
        </p:nvSpPr>
        <p:spPr>
          <a:xfrm>
            <a:off x="346938" y="257998"/>
            <a:ext cx="11498123" cy="464957"/>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Debrief discussion</a:t>
            </a:r>
            <a:endParaRPr lang="en-CH"/>
          </a:p>
        </p:txBody>
      </p:sp>
      <p:sp>
        <p:nvSpPr>
          <p:cNvPr id="6" name="Content Placeholder 2">
            <a:extLst>
              <a:ext uri="{FF2B5EF4-FFF2-40B4-BE49-F238E27FC236}">
                <a16:creationId xmlns:a16="http://schemas.microsoft.com/office/drawing/2014/main" id="{1BA60359-F092-4492-8719-1C6331DCC7E6}"/>
              </a:ext>
            </a:extLst>
          </p:cNvPr>
          <p:cNvSpPr txBox="1">
            <a:spLocks/>
          </p:cNvSpPr>
          <p:nvPr/>
        </p:nvSpPr>
        <p:spPr>
          <a:xfrm>
            <a:off x="680258" y="1868707"/>
            <a:ext cx="10572233" cy="31205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pPr>
            <a:r>
              <a:rPr lang="en-US"/>
              <a:t>What tool(s) have you chosen? </a:t>
            </a:r>
          </a:p>
          <a:p>
            <a:pPr marL="285750" indent="-285750">
              <a:lnSpc>
                <a:spcPct val="120000"/>
              </a:lnSpc>
              <a:buFont typeface="Arial" panose="020B0604020202020204" pitchFamily="34" charset="0"/>
              <a:buChar char="•"/>
            </a:pPr>
            <a:r>
              <a:rPr lang="en-US"/>
              <a:t>What are the advantages and disadvantages of the chosen tool?</a:t>
            </a:r>
          </a:p>
          <a:p>
            <a:pPr marL="285750" indent="-285750">
              <a:lnSpc>
                <a:spcPct val="120000"/>
              </a:lnSpc>
              <a:buFont typeface="Arial" panose="020B0604020202020204" pitchFamily="34" charset="0"/>
              <a:buChar char="•"/>
            </a:pPr>
            <a:r>
              <a:rPr lang="en-US"/>
              <a:t>What kind of information did you look for when navigating on the Natural Capital Toolkit?</a:t>
            </a:r>
          </a:p>
          <a:p>
            <a:pPr marL="285750" indent="-285750">
              <a:lnSpc>
                <a:spcPct val="120000"/>
              </a:lnSpc>
              <a:buFont typeface="Arial" panose="020B0604020202020204" pitchFamily="34" charset="0"/>
              <a:buChar char="•"/>
            </a:pPr>
            <a:r>
              <a:rPr lang="en-US"/>
              <a:t>What factors did you consider to help make the choice of the tool?</a:t>
            </a:r>
          </a:p>
          <a:p>
            <a:pPr marL="285750" indent="-285750">
              <a:lnSpc>
                <a:spcPct val="120000"/>
              </a:lnSpc>
              <a:buFont typeface="Arial" panose="020B0604020202020204" pitchFamily="34" charset="0"/>
              <a:buChar char="•"/>
            </a:pPr>
            <a:r>
              <a:rPr lang="en-US"/>
              <a:t>In what way(s) could the Natural Capital Toolkit and SHIFT be helpful to you?</a:t>
            </a:r>
          </a:p>
          <a:p>
            <a:pPr marL="285750" indent="-285750">
              <a:lnSpc>
                <a:spcPct val="120000"/>
              </a:lnSpc>
              <a:buFont typeface="Arial" panose="020B0604020202020204" pitchFamily="34" charset="0"/>
              <a:buChar char="•"/>
            </a:pPr>
            <a:r>
              <a:rPr lang="en-US"/>
              <a:t>What did you learn from this activity? </a:t>
            </a:r>
          </a:p>
        </p:txBody>
      </p:sp>
      <p:sp>
        <p:nvSpPr>
          <p:cNvPr id="7" name="Teardrop 7">
            <a:extLst>
              <a:ext uri="{FF2B5EF4-FFF2-40B4-BE49-F238E27FC236}">
                <a16:creationId xmlns:a16="http://schemas.microsoft.com/office/drawing/2014/main" id="{D0D2135B-25F3-44CB-B885-2F41E61D2493}"/>
              </a:ext>
            </a:extLst>
          </p:cNvPr>
          <p:cNvSpPr/>
          <p:nvPr/>
        </p:nvSpPr>
        <p:spPr>
          <a:xfrm>
            <a:off x="10495966" y="109774"/>
            <a:ext cx="1536186" cy="115243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Refer to</a:t>
            </a:r>
            <a:r>
              <a:rPr lang="en-US" sz="1500" b="1" dirty="0"/>
              <a:t> p. 36-37 </a:t>
            </a:r>
            <a:r>
              <a:rPr lang="en-US" sz="1500" dirty="0"/>
              <a:t>of your workbook</a:t>
            </a:r>
            <a:endParaRPr lang="en-CH" sz="1500" dirty="0"/>
          </a:p>
        </p:txBody>
      </p:sp>
    </p:spTree>
    <p:extLst>
      <p:ext uri="{BB962C8B-B14F-4D97-AF65-F5344CB8AC3E}">
        <p14:creationId xmlns:p14="http://schemas.microsoft.com/office/powerpoint/2010/main" val="20878670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lat Lag Fotografie Van Groentesalade Op Plaat">
            <a:extLst>
              <a:ext uri="{FF2B5EF4-FFF2-40B4-BE49-F238E27FC236}">
                <a16:creationId xmlns:a16="http://schemas.microsoft.com/office/drawing/2014/main" id="{8A0AC1BD-A9BB-4BD2-84DA-627A7BD352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3" t="21205" r="-2183" b="-6525"/>
          <a:stretch/>
        </p:blipFill>
        <p:spPr bwMode="auto">
          <a:xfrm>
            <a:off x="0" y="0"/>
            <a:ext cx="12477750" cy="744582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C0C13B7-8D9F-40A8-8628-F3DFEF8A1220}"/>
              </a:ext>
            </a:extLst>
          </p:cNvPr>
          <p:cNvGrpSpPr/>
          <p:nvPr/>
        </p:nvGrpSpPr>
        <p:grpSpPr>
          <a:xfrm>
            <a:off x="4526792" y="357961"/>
            <a:ext cx="1648047" cy="1584251"/>
            <a:chOff x="6923567" y="882281"/>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7147944" y="1165025"/>
              <a:ext cx="1343926" cy="1015663"/>
            </a:xfrm>
            <a:prstGeom prst="rect">
              <a:avLst/>
            </a:prstGeom>
            <a:noFill/>
            <a:ln>
              <a:noFill/>
            </a:ln>
          </p:spPr>
          <p:txBody>
            <a:bodyPr wrap="square" rtlCol="0">
              <a:spAutoFit/>
            </a:bodyPr>
            <a:lstStyle/>
            <a:p>
              <a:r>
                <a:rPr lang="en-GB" sz="6000" b="1" dirty="0">
                  <a:solidFill>
                    <a:schemeClr val="tx1">
                      <a:lumMod val="65000"/>
                      <a:lumOff val="35000"/>
                    </a:schemeClr>
                  </a:solidFill>
                </a:rPr>
                <a:t>60’</a:t>
              </a:r>
            </a:p>
          </p:txBody>
        </p:sp>
        <p:sp>
          <p:nvSpPr>
            <p:cNvPr id="3" name="Oval 2">
              <a:extLst>
                <a:ext uri="{FF2B5EF4-FFF2-40B4-BE49-F238E27FC236}">
                  <a16:creationId xmlns:a16="http://schemas.microsoft.com/office/drawing/2014/main" id="{50F4147E-2371-4E43-A47E-D8A3BE742CE3}"/>
                </a:ext>
              </a:extLst>
            </p:cNvPr>
            <p:cNvSpPr/>
            <p:nvPr/>
          </p:nvSpPr>
          <p:spPr>
            <a:xfrm>
              <a:off x="6923567" y="882281"/>
              <a:ext cx="1648047" cy="1584251"/>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spTree>
    <p:extLst>
      <p:ext uri="{BB962C8B-B14F-4D97-AF65-F5344CB8AC3E}">
        <p14:creationId xmlns:p14="http://schemas.microsoft.com/office/powerpoint/2010/main" val="251108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Agenda – full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2001058979"/>
              </p:ext>
            </p:extLst>
          </p:nvPr>
        </p:nvGraphicFramePr>
        <p:xfrm>
          <a:off x="616020" y="1278133"/>
          <a:ext cx="10959960" cy="4463066"/>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1023688113"/>
                    </a:ext>
                  </a:extLst>
                </a:gridCol>
                <a:gridCol w="8569792">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Introductions </a:t>
                      </a:r>
                      <a:r>
                        <a:rPr lang="en-US" sz="1600" kern="1200">
                          <a:solidFill>
                            <a:schemeClr val="tx1">
                              <a:lumMod val="65000"/>
                              <a:lumOff val="35000"/>
                            </a:schemeClr>
                          </a:solidFill>
                          <a:latin typeface="+mn-lt"/>
                          <a:ea typeface="+mn-ea"/>
                          <a:cs typeface="+mn-cs"/>
                        </a:rPr>
                        <a:t>– Getting to know each other</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dirty="0">
                          <a:solidFill>
                            <a:schemeClr val="tx1">
                              <a:lumMod val="65000"/>
                              <a:lumOff val="35000"/>
                            </a:schemeClr>
                          </a:solidFill>
                          <a:latin typeface="+mn-lt"/>
                          <a:ea typeface="+mn-ea"/>
                          <a:cs typeface="+mn-cs"/>
                        </a:rPr>
                        <a:t>40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What is natural capital – </a:t>
                      </a:r>
                      <a:r>
                        <a:rPr lang="en-US" sz="1600" b="0" kern="1200">
                          <a:solidFill>
                            <a:schemeClr val="tx1">
                              <a:lumMod val="65000"/>
                              <a:lumOff val="35000"/>
                            </a:schemeClr>
                          </a:solidFill>
                          <a:latin typeface="+mn-lt"/>
                          <a:ea typeface="+mn-ea"/>
                          <a:cs typeface="+mn-cs"/>
                        </a:rPr>
                        <a:t>N</a:t>
                      </a:r>
                      <a:r>
                        <a:rPr lang="en-US" sz="1600" kern="1200">
                          <a:solidFill>
                            <a:schemeClr val="tx1">
                              <a:lumMod val="65000"/>
                              <a:lumOff val="35000"/>
                            </a:schemeClr>
                          </a:solidFill>
                          <a:latin typeface="+mn-lt"/>
                          <a:ea typeface="+mn-ea"/>
                          <a:cs typeface="+mn-cs"/>
                        </a:rPr>
                        <a:t>atural capital impacts &amp; dependencies</a:t>
                      </a:r>
                    </a:p>
                    <a:p>
                      <a:pPr marL="285750" indent="-285750">
                        <a:buFont typeface="Arial" panose="020B0604020202020204" pitchFamily="34" charset="0"/>
                        <a:buChar char="•"/>
                      </a:pPr>
                      <a:r>
                        <a:rPr lang="en-US" sz="1600" kern="1200">
                          <a:solidFill>
                            <a:schemeClr val="tx1">
                              <a:lumMod val="65000"/>
                              <a:lumOff val="35000"/>
                            </a:schemeClr>
                          </a:solidFill>
                          <a:latin typeface="+mn-lt"/>
                          <a:ea typeface="+mn-ea"/>
                          <a:cs typeface="+mn-cs"/>
                        </a:rPr>
                        <a:t>Group exercise</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a:solidFill>
                            <a:schemeClr val="tx1">
                              <a:lumMod val="65000"/>
                              <a:lumOff val="35000"/>
                            </a:schemeClr>
                          </a:solidFill>
                          <a:latin typeface="+mn-lt"/>
                          <a:ea typeface="+mn-ea"/>
                          <a:cs typeface="+mn-cs"/>
                        </a:rPr>
                        <a:t>Why is natural capital important </a:t>
                      </a:r>
                      <a:r>
                        <a:rPr lang="en-US" sz="1600" kern="1200">
                          <a:solidFill>
                            <a:schemeClr val="tx1">
                              <a:lumMod val="65000"/>
                              <a:lumOff val="35000"/>
                            </a:schemeClr>
                          </a:solidFill>
                          <a:latin typeface="+mn-lt"/>
                          <a:ea typeface="+mn-ea"/>
                          <a:cs typeface="+mn-cs"/>
                        </a:rPr>
                        <a:t>– natural capital risks &amp; opportunities</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Risk game</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45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How can natural capital be applied – </a:t>
                      </a:r>
                      <a:r>
                        <a:rPr lang="en-US" sz="1600" b="0" kern="120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60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Lunch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7831695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60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rgbClr val="23BAED"/>
                          </a:solidFill>
                          <a:latin typeface="+mn-lt"/>
                          <a:ea typeface="+mn-ea"/>
                          <a:cs typeface="+mn-cs"/>
                        </a:rPr>
                        <a:t>Case study presentations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08988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First step of a natural capital assessment –</a:t>
                      </a:r>
                      <a:r>
                        <a:rPr lang="en-US" sz="1600" b="0" kern="1200" dirty="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5772896" y="725991"/>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a:ea typeface="+mn-ea"/>
                <a:cs typeface="+mn-cs"/>
              </a:rPr>
              <a:t>TO ADAPT</a:t>
            </a:r>
            <a:endParaRPr kumimoji="0" lang="en-CH" sz="2000" b="1"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540195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7627BB-8396-4794-A3A4-E75EC44DFDF1}"/>
              </a:ext>
            </a:extLst>
          </p:cNvPr>
          <p:cNvPicPr>
            <a:picLocks noChangeAspect="1"/>
          </p:cNvPicPr>
          <p:nvPr/>
        </p:nvPicPr>
        <p:blipFill>
          <a:blip r:embed="rId3"/>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a:solidFill>
                  <a:srgbClr val="23BAED"/>
                </a:solidFill>
              </a:rPr>
              <a:t>Presentation of case studies</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7" name="Rectangle 6">
            <a:extLst>
              <a:ext uri="{FF2B5EF4-FFF2-40B4-BE49-F238E27FC236}">
                <a16:creationId xmlns:a16="http://schemas.microsoft.com/office/drawing/2014/main" id="{5CDF27F7-0C90-E54A-8B3E-8692E3EFDCD2}"/>
              </a:ext>
            </a:extLst>
          </p:cNvPr>
          <p:cNvSpPr/>
          <p:nvPr/>
        </p:nvSpPr>
        <p:spPr>
          <a:xfrm>
            <a:off x="439253" y="5510981"/>
            <a:ext cx="786043" cy="615499"/>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a:solidFill>
                  <a:srgbClr val="00BCF2"/>
                </a:solidFill>
              </a:rPr>
              <a:t>COMPANY LOGO</a:t>
            </a:r>
          </a:p>
        </p:txBody>
      </p:sp>
      <p:sp>
        <p:nvSpPr>
          <p:cNvPr id="11" name="Rectangle 10">
            <a:extLst>
              <a:ext uri="{FF2B5EF4-FFF2-40B4-BE49-F238E27FC236}">
                <a16:creationId xmlns:a16="http://schemas.microsoft.com/office/drawing/2014/main" id="{617D0F4A-EB62-FA48-B514-0A46CA58202E}"/>
              </a:ext>
            </a:extLst>
          </p:cNvPr>
          <p:cNvSpPr/>
          <p:nvPr/>
        </p:nvSpPr>
        <p:spPr>
          <a:xfrm>
            <a:off x="1396325" y="5510981"/>
            <a:ext cx="786043" cy="615499"/>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a:solidFill>
                  <a:srgbClr val="00BCF2"/>
                </a:solidFill>
              </a:rPr>
              <a:t>COMPANY LOGO</a:t>
            </a:r>
          </a:p>
        </p:txBody>
      </p:sp>
      <p:sp>
        <p:nvSpPr>
          <p:cNvPr id="12" name="Rectangle 11">
            <a:extLst>
              <a:ext uri="{FF2B5EF4-FFF2-40B4-BE49-F238E27FC236}">
                <a16:creationId xmlns:a16="http://schemas.microsoft.com/office/drawing/2014/main" id="{DBEA0871-4977-E142-B763-1F6C7C8DB7AD}"/>
              </a:ext>
            </a:extLst>
          </p:cNvPr>
          <p:cNvSpPr/>
          <p:nvPr/>
        </p:nvSpPr>
        <p:spPr>
          <a:xfrm>
            <a:off x="2344251" y="5498789"/>
            <a:ext cx="786043" cy="627691"/>
          </a:xfrm>
          <a:prstGeom prst="rect">
            <a:avLst/>
          </a:prstGeom>
          <a:noFill/>
          <a:ln>
            <a:solidFill>
              <a:srgbClr val="4A7D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900">
                <a:solidFill>
                  <a:srgbClr val="00BCF2"/>
                </a:solidFill>
              </a:rPr>
              <a:t>COMPANY LOGO</a:t>
            </a:r>
          </a:p>
        </p:txBody>
      </p:sp>
    </p:spTree>
    <p:extLst>
      <p:ext uri="{BB962C8B-B14F-4D97-AF65-F5344CB8AC3E}">
        <p14:creationId xmlns:p14="http://schemas.microsoft.com/office/powerpoint/2010/main" val="11825397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4BA9-BEBD-4873-B412-49CE2E8C70D3}"/>
              </a:ext>
            </a:extLst>
          </p:cNvPr>
          <p:cNvSpPr>
            <a:spLocks noGrp="1"/>
          </p:cNvSpPr>
          <p:nvPr>
            <p:ph type="title"/>
          </p:nvPr>
        </p:nvSpPr>
        <p:spPr/>
        <p:txBody>
          <a:bodyPr/>
          <a:lstStyle/>
          <a:p>
            <a:r>
              <a:rPr lang="en-US"/>
              <a:t>Case study presentation from </a:t>
            </a:r>
            <a:r>
              <a:rPr lang="en-US" err="1">
                <a:solidFill>
                  <a:srgbClr val="FF0000"/>
                </a:solidFill>
              </a:rPr>
              <a:t>xyz</a:t>
            </a:r>
            <a:endParaRPr lang="en-CH">
              <a:solidFill>
                <a:srgbClr val="FF0000"/>
              </a:solidFill>
            </a:endParaRPr>
          </a:p>
        </p:txBody>
      </p:sp>
      <p:sp>
        <p:nvSpPr>
          <p:cNvPr id="3" name="Content Placeholder 2">
            <a:extLst>
              <a:ext uri="{FF2B5EF4-FFF2-40B4-BE49-F238E27FC236}">
                <a16:creationId xmlns:a16="http://schemas.microsoft.com/office/drawing/2014/main" id="{2CDC15CB-5CF3-4978-A9B4-E16283533903}"/>
              </a:ext>
            </a:extLst>
          </p:cNvPr>
          <p:cNvSpPr>
            <a:spLocks noGrp="1"/>
          </p:cNvSpPr>
          <p:nvPr>
            <p:ph idx="1"/>
          </p:nvPr>
        </p:nvSpPr>
        <p:spPr>
          <a:xfrm>
            <a:off x="314195" y="1789690"/>
            <a:ext cx="11669257" cy="584885"/>
          </a:xfrm>
        </p:spPr>
        <p:txBody>
          <a:bodyPr>
            <a:normAutofit/>
          </a:bodyPr>
          <a:lstStyle/>
          <a:p>
            <a:pPr marL="0" indent="0">
              <a:buNone/>
            </a:pPr>
            <a:r>
              <a:rPr lang="en-US"/>
              <a:t>Pay attention to the following elements while listening to the presentation:</a:t>
            </a:r>
          </a:p>
        </p:txBody>
      </p:sp>
      <p:sp>
        <p:nvSpPr>
          <p:cNvPr id="4" name="Rectangle 3">
            <a:extLst>
              <a:ext uri="{FF2B5EF4-FFF2-40B4-BE49-F238E27FC236}">
                <a16:creationId xmlns:a16="http://schemas.microsoft.com/office/drawing/2014/main" id="{71203FF0-4CFD-4E73-981A-0C0BCB840562}"/>
              </a:ext>
            </a:extLst>
          </p:cNvPr>
          <p:cNvSpPr/>
          <p:nvPr/>
        </p:nvSpPr>
        <p:spPr>
          <a:xfrm>
            <a:off x="1147864" y="2607013"/>
            <a:ext cx="2694562" cy="3025302"/>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C761F4C8-49EA-4156-A1BF-A3A9206FB2E4}"/>
              </a:ext>
            </a:extLst>
          </p:cNvPr>
          <p:cNvSpPr/>
          <p:nvPr/>
        </p:nvSpPr>
        <p:spPr>
          <a:xfrm>
            <a:off x="4802640" y="2607013"/>
            <a:ext cx="2694562" cy="3025302"/>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A626EE5-7E4E-44BE-AE8B-B2A3675A3CFC}"/>
              </a:ext>
            </a:extLst>
          </p:cNvPr>
          <p:cNvSpPr/>
          <p:nvPr/>
        </p:nvSpPr>
        <p:spPr>
          <a:xfrm>
            <a:off x="8349574" y="2607013"/>
            <a:ext cx="2694562" cy="3025302"/>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74095C5-CAA4-482D-A837-0D41DE992E05}"/>
              </a:ext>
            </a:extLst>
          </p:cNvPr>
          <p:cNvSpPr txBox="1"/>
          <p:nvPr/>
        </p:nvSpPr>
        <p:spPr>
          <a:xfrm>
            <a:off x="1232035" y="3334834"/>
            <a:ext cx="2367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Barriers, challenges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how overcame these</a:t>
            </a:r>
            <a:endParaRPr kumimoji="0" lang="en-CH"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B23BF6B8-AEC5-4CA4-9987-516A2B424FE7}"/>
              </a:ext>
            </a:extLst>
          </p:cNvPr>
          <p:cNvSpPr txBox="1"/>
          <p:nvPr/>
        </p:nvSpPr>
        <p:spPr>
          <a:xfrm>
            <a:off x="5054461" y="2780836"/>
            <a:ext cx="218872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Objective of assessment &amp; process undertaken (incl. tools, methodologies adopted)</a:t>
            </a:r>
          </a:p>
        </p:txBody>
      </p:sp>
      <p:sp>
        <p:nvSpPr>
          <p:cNvPr id="9" name="TextBox 8">
            <a:extLst>
              <a:ext uri="{FF2B5EF4-FFF2-40B4-BE49-F238E27FC236}">
                <a16:creationId xmlns:a16="http://schemas.microsoft.com/office/drawing/2014/main" id="{E65D4D06-7322-408C-9B56-59EF0F7BF9E3}"/>
              </a:ext>
            </a:extLst>
          </p:cNvPr>
          <p:cNvSpPr txBox="1"/>
          <p:nvPr/>
        </p:nvSpPr>
        <p:spPr>
          <a:xfrm>
            <a:off x="8602493" y="3334834"/>
            <a:ext cx="21887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Decision-making, collaboration, next steps</a:t>
            </a: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Teardrop 10">
            <a:extLst>
              <a:ext uri="{FF2B5EF4-FFF2-40B4-BE49-F238E27FC236}">
                <a16:creationId xmlns:a16="http://schemas.microsoft.com/office/drawing/2014/main" id="{117FB909-9FEF-4870-98CF-743F2E117CD2}"/>
              </a:ext>
            </a:extLst>
          </p:cNvPr>
          <p:cNvSpPr/>
          <p:nvPr/>
        </p:nvSpPr>
        <p:spPr>
          <a:xfrm>
            <a:off x="10585156" y="225574"/>
            <a:ext cx="1442145" cy="121539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0117D290-0C38-46BE-8DE2-725A8BBFFF7E}"/>
              </a:ext>
            </a:extLst>
          </p:cNvPr>
          <p:cNvSpPr txBox="1"/>
          <p:nvPr/>
        </p:nvSpPr>
        <p:spPr>
          <a:xfrm>
            <a:off x="10629009" y="325438"/>
            <a:ext cx="13544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prstClr val="white"/>
                </a:solidFill>
                <a:latin typeface="Arial"/>
              </a:rPr>
              <a:t>Refer to </a:t>
            </a:r>
            <a:br>
              <a:rPr lang="en-US" sz="1500" dirty="0">
                <a:solidFill>
                  <a:prstClr val="white"/>
                </a:solidFill>
                <a:latin typeface="Arial"/>
              </a:rPr>
            </a:br>
            <a:r>
              <a:rPr lang="en-US" sz="1500" b="1" dirty="0">
                <a:solidFill>
                  <a:prstClr val="white"/>
                </a:solidFill>
                <a:latin typeface="Arial"/>
              </a:rPr>
              <a:t>p</a:t>
            </a:r>
            <a:r>
              <a:rPr kumimoji="0" lang="en-US" sz="1500" b="1" i="0" u="none" strike="noStrike" kern="1200" cap="none" spc="0" normalizeH="0" baseline="0" noProof="0" dirty="0">
                <a:ln>
                  <a:noFill/>
                </a:ln>
                <a:solidFill>
                  <a:schemeClr val="bg1"/>
                </a:solidFill>
                <a:effectLst/>
                <a:uLnTx/>
                <a:uFillTx/>
                <a:latin typeface="Arial"/>
                <a:ea typeface="+mn-ea"/>
                <a:cs typeface="+mn-cs"/>
              </a:rPr>
              <a:t>. 38-43</a:t>
            </a:r>
            <a:r>
              <a:rPr kumimoji="0" lang="en-US" sz="1500" b="1" i="0" u="none" strike="noStrike" kern="1200" cap="none" spc="0" normalizeH="0" baseline="0" noProof="0" dirty="0">
                <a:ln>
                  <a:noFill/>
                </a:ln>
                <a:solidFill>
                  <a:prstClr val="white"/>
                </a:solidFill>
                <a:effectLst/>
                <a:uLnTx/>
                <a:uFillTx/>
                <a:latin typeface="Arial"/>
                <a:ea typeface="+mn-ea"/>
                <a:cs typeface="+mn-cs"/>
              </a:rPr>
              <a:t> </a:t>
            </a:r>
            <a:r>
              <a:rPr kumimoji="0" lang="en-US" sz="1500" b="0" i="0" u="none" strike="noStrike" kern="1200" cap="none" spc="0" normalizeH="0" baseline="0" noProof="0" dirty="0">
                <a:ln>
                  <a:noFill/>
                </a:ln>
                <a:solidFill>
                  <a:prstClr val="white"/>
                </a:solidFill>
                <a:effectLst/>
                <a:uLnTx/>
                <a:uFillTx/>
                <a:latin typeface="Arial"/>
                <a:ea typeface="+mn-ea"/>
                <a:cs typeface="+mn-cs"/>
              </a:rPr>
              <a:t>of your workbook</a:t>
            </a:r>
            <a:endParaRPr kumimoji="0" lang="en-CH"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Slide Number Placeholder 4">
            <a:extLst>
              <a:ext uri="{FF2B5EF4-FFF2-40B4-BE49-F238E27FC236}">
                <a16:creationId xmlns:a16="http://schemas.microsoft.com/office/drawing/2014/main" id="{9F0BF0FB-4E78-4837-983D-5981DD6F5D40}"/>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3605038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4BA9-BEBD-4873-B412-49CE2E8C70D3}"/>
              </a:ext>
            </a:extLst>
          </p:cNvPr>
          <p:cNvSpPr>
            <a:spLocks noGrp="1"/>
          </p:cNvSpPr>
          <p:nvPr>
            <p:ph type="title"/>
          </p:nvPr>
        </p:nvSpPr>
        <p:spPr>
          <a:xfrm>
            <a:off x="314194" y="125352"/>
            <a:ext cx="10391809" cy="878150"/>
          </a:xfrm>
        </p:spPr>
        <p:txBody>
          <a:bodyPr>
            <a:normAutofit fontScale="90000"/>
          </a:bodyPr>
          <a:lstStyle/>
          <a:p>
            <a:r>
              <a:rPr lang="en-US" b="1"/>
              <a:t>Practical</a:t>
            </a:r>
            <a:r>
              <a:rPr lang="en-US"/>
              <a:t> </a:t>
            </a:r>
            <a:r>
              <a:rPr lang="en-US" b="1"/>
              <a:t>considerations</a:t>
            </a:r>
            <a:r>
              <a:rPr lang="en-US"/>
              <a:t> when starting a natural capital assessment</a:t>
            </a:r>
            <a:endParaRPr lang="en-CH"/>
          </a:p>
        </p:txBody>
      </p:sp>
      <p:sp>
        <p:nvSpPr>
          <p:cNvPr id="3" name="Content Placeholder 2">
            <a:extLst>
              <a:ext uri="{FF2B5EF4-FFF2-40B4-BE49-F238E27FC236}">
                <a16:creationId xmlns:a16="http://schemas.microsoft.com/office/drawing/2014/main" id="{2CDC15CB-5CF3-4978-A9B4-E16283533903}"/>
              </a:ext>
            </a:extLst>
          </p:cNvPr>
          <p:cNvSpPr>
            <a:spLocks noGrp="1"/>
          </p:cNvSpPr>
          <p:nvPr>
            <p:ph idx="1"/>
          </p:nvPr>
        </p:nvSpPr>
        <p:spPr>
          <a:xfrm>
            <a:off x="314194" y="1294885"/>
            <a:ext cx="11324431" cy="3001907"/>
          </a:xfrm>
        </p:spPr>
        <p:txBody>
          <a:bodyPr>
            <a:normAutofit fontScale="85000" lnSpcReduction="20000"/>
          </a:bodyPr>
          <a:lstStyle/>
          <a:p>
            <a:pPr>
              <a:lnSpc>
                <a:spcPct val="150000"/>
              </a:lnSpc>
            </a:pPr>
            <a:r>
              <a:rPr lang="en-US" b="1" dirty="0"/>
              <a:t>What is your objective? </a:t>
            </a:r>
            <a:r>
              <a:rPr lang="en-US" dirty="0"/>
              <a:t>How will assessments</a:t>
            </a:r>
            <a:r>
              <a:rPr lang="en-GB" dirty="0">
                <a:solidFill>
                  <a:schemeClr val="tx1"/>
                </a:solidFill>
                <a:latin typeface="Arial" panose="020B0604020202020204" pitchFamily="34" charset="0"/>
                <a:cs typeface="Arial" panose="020B0604020202020204" pitchFamily="34" charset="0"/>
              </a:rPr>
              <a:t> </a:t>
            </a:r>
            <a:r>
              <a:rPr lang="en-GB" dirty="0"/>
              <a:t>help your company and who is asking for this information, e.g. customers, investors?</a:t>
            </a:r>
          </a:p>
          <a:p>
            <a:pPr>
              <a:lnSpc>
                <a:spcPct val="150000"/>
              </a:lnSpc>
            </a:pPr>
            <a:r>
              <a:rPr lang="en-US" b="1" dirty="0"/>
              <a:t>Define the project scope and application </a:t>
            </a:r>
          </a:p>
          <a:p>
            <a:pPr>
              <a:lnSpc>
                <a:spcPct val="150000"/>
              </a:lnSpc>
            </a:pPr>
            <a:r>
              <a:rPr lang="en-US" b="1" dirty="0"/>
              <a:t>Skills and data: </a:t>
            </a:r>
            <a:r>
              <a:rPr lang="en-US" dirty="0"/>
              <a:t>what have you got and what do you need to get?</a:t>
            </a:r>
          </a:p>
          <a:p>
            <a:pPr>
              <a:lnSpc>
                <a:spcPct val="150000"/>
              </a:lnSpc>
            </a:pPr>
            <a:r>
              <a:rPr lang="en-US" b="1" dirty="0"/>
              <a:t>What is your budget? </a:t>
            </a:r>
            <a:r>
              <a:rPr lang="en-US" dirty="0"/>
              <a:t>And how much </a:t>
            </a:r>
            <a:r>
              <a:rPr lang="en-US" b="1" dirty="0"/>
              <a:t>time</a:t>
            </a:r>
            <a:r>
              <a:rPr lang="en-US" dirty="0"/>
              <a:t> do you have available?</a:t>
            </a:r>
          </a:p>
          <a:p>
            <a:pPr>
              <a:lnSpc>
                <a:spcPct val="150000"/>
              </a:lnSpc>
            </a:pPr>
            <a:r>
              <a:rPr lang="en-US" dirty="0"/>
              <a:t>Make sure there is </a:t>
            </a:r>
            <a:r>
              <a:rPr lang="en-US" b="1" dirty="0"/>
              <a:t>sufficient support </a:t>
            </a:r>
            <a:r>
              <a:rPr lang="en-US" dirty="0"/>
              <a:t>for the project and </a:t>
            </a:r>
            <a:r>
              <a:rPr lang="en-US" b="1" dirty="0"/>
              <a:t>involve the right partners</a:t>
            </a:r>
          </a:p>
          <a:p>
            <a:endParaRPr lang="en-US" dirty="0"/>
          </a:p>
          <a:p>
            <a:pPr marL="0" indent="0">
              <a:buNone/>
            </a:pPr>
            <a:endParaRPr lang="en-CH" dirty="0"/>
          </a:p>
        </p:txBody>
      </p:sp>
      <p:sp>
        <p:nvSpPr>
          <p:cNvPr id="4" name="TextBox 3">
            <a:extLst>
              <a:ext uri="{FF2B5EF4-FFF2-40B4-BE49-F238E27FC236}">
                <a16:creationId xmlns:a16="http://schemas.microsoft.com/office/drawing/2014/main" id="{0EA2753A-D4E6-4A82-8AEC-81CB539D81FB}"/>
              </a:ext>
            </a:extLst>
          </p:cNvPr>
          <p:cNvSpPr txBox="1"/>
          <p:nvPr/>
        </p:nvSpPr>
        <p:spPr>
          <a:xfrm>
            <a:off x="635000" y="4403324"/>
            <a:ext cx="10923726" cy="128753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b="1" i="0" u="none" strike="noStrike" kern="1200" cap="none" spc="0" normalizeH="0" baseline="0" noProof="0">
                <a:ln>
                  <a:noFill/>
                </a:ln>
                <a:solidFill>
                  <a:prstClr val="black">
                    <a:lumMod val="65000"/>
                    <a:lumOff val="35000"/>
                  </a:prstClr>
                </a:solidFill>
                <a:effectLst/>
                <a:uLnTx/>
                <a:uFillTx/>
                <a:latin typeface="Arial"/>
                <a:ea typeface="+mn-ea"/>
                <a:cs typeface="+mn-cs"/>
                <a:sym typeface="Wingdings" panose="05000000000000000000" pitchFamily="2" charset="2"/>
              </a:rPr>
              <a:t></a:t>
            </a:r>
            <a:r>
              <a:rPr kumimoji="0" lang="en-US" b="0" i="0" u="none" strike="noStrike" kern="1200" cap="none" spc="0" normalizeH="0" baseline="0" noProof="0">
                <a:ln>
                  <a:noFill/>
                </a:ln>
                <a:solidFill>
                  <a:prstClr val="black"/>
                </a:solidFill>
                <a:effectLst/>
                <a:uLnTx/>
                <a:uFillTx/>
                <a:latin typeface="Arial"/>
                <a:ea typeface="+mn-ea"/>
                <a:cs typeface="+mn-cs"/>
                <a:sym typeface="Wingdings" panose="05000000000000000000" pitchFamily="2" charset="2"/>
              </a:rPr>
              <a:t> </a:t>
            </a:r>
            <a:r>
              <a:rPr kumimoji="0" lang="en-US" b="1" i="0" u="none" strike="noStrike" kern="1200" cap="none" spc="0" normalizeH="0" baseline="0" noProof="0">
                <a:ln>
                  <a:noFill/>
                </a:ln>
                <a:solidFill>
                  <a:srgbClr val="23BAED"/>
                </a:solidFill>
                <a:effectLst/>
                <a:uLnTx/>
                <a:uFillTx/>
                <a:latin typeface="Arial"/>
                <a:ea typeface="+mn-ea"/>
                <a:cs typeface="+mn-cs"/>
              </a:rPr>
              <a:t>The bottom line is that although carrying out a natural capital assessment is technical, it's also achievable.</a:t>
            </a:r>
            <a:r>
              <a:rPr kumimoji="0" lang="en-US" b="0" i="0" u="none" strike="noStrike" kern="1200" cap="none" spc="0" normalizeH="0" baseline="0" noProof="0">
                <a:ln>
                  <a:noFill/>
                </a:ln>
                <a:solidFill>
                  <a:srgbClr val="23BAED"/>
                </a:solidFill>
                <a:effectLst/>
                <a:uLnTx/>
                <a:uFillTx/>
                <a:latin typeface="Arial"/>
                <a:ea typeface="+mn-ea"/>
                <a:cs typeface="+mn-cs"/>
              </a:rPr>
              <a:t> </a:t>
            </a:r>
            <a:r>
              <a:rPr kumimoji="0" lang="en-US" b="0" i="0" u="none" strike="noStrike" kern="1200" cap="none" spc="0" normalizeH="0" baseline="0" noProof="0">
                <a:ln>
                  <a:noFill/>
                </a:ln>
                <a:solidFill>
                  <a:prstClr val="black">
                    <a:lumMod val="65000"/>
                    <a:lumOff val="35000"/>
                  </a:prstClr>
                </a:solidFill>
                <a:effectLst/>
                <a:uLnTx/>
                <a:uFillTx/>
                <a:latin typeface="Arial"/>
                <a:ea typeface="+mn-ea"/>
                <a:cs typeface="+mn-cs"/>
              </a:rPr>
              <a:t>Not every assessment has to be a huge undertaking, so companies should start off with a scope that makes most sense to their situation. The Protocol will help you do this.</a:t>
            </a:r>
            <a:endParaRPr kumimoji="0" lang="en-CH"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Slide Number Placeholder 4">
            <a:extLst>
              <a:ext uri="{FF2B5EF4-FFF2-40B4-BE49-F238E27FC236}">
                <a16:creationId xmlns:a16="http://schemas.microsoft.com/office/drawing/2014/main" id="{2324D7F6-5B65-424C-81A4-A14D14D80751}"/>
              </a:ext>
            </a:extLst>
          </p:cNvPr>
          <p:cNvSpPr>
            <a:spLocks noGrp="1"/>
          </p:cNvSpPr>
          <p:nvPr>
            <p:ph type="sldNum" sz="quarter" idx="12"/>
          </p:nvPr>
        </p:nvSpPr>
        <p:spPr>
          <a:xfrm>
            <a:off x="796636" y="631919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 name="Teardrop 7">
            <a:extLst>
              <a:ext uri="{FF2B5EF4-FFF2-40B4-BE49-F238E27FC236}">
                <a16:creationId xmlns:a16="http://schemas.microsoft.com/office/drawing/2014/main" id="{C14BFDD5-B6C5-4FD7-BBFC-A129198E5554}"/>
              </a:ext>
            </a:extLst>
          </p:cNvPr>
          <p:cNvSpPr/>
          <p:nvPr/>
        </p:nvSpPr>
        <p:spPr>
          <a:xfrm>
            <a:off x="10706003" y="179177"/>
            <a:ext cx="1442145" cy="121107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6B8C3E24-1AA6-4B14-9F81-1A018BE64CBD}"/>
              </a:ext>
            </a:extLst>
          </p:cNvPr>
          <p:cNvSpPr txBox="1"/>
          <p:nvPr/>
        </p:nvSpPr>
        <p:spPr>
          <a:xfrm>
            <a:off x="10749853" y="383501"/>
            <a:ext cx="135444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Refer to </a:t>
            </a:r>
            <a:r>
              <a:rPr lang="en-US" sz="1500" b="1" dirty="0">
                <a:solidFill>
                  <a:schemeClr val="bg1"/>
                </a:solidFill>
                <a:latin typeface="Arial"/>
              </a:rPr>
              <a:t>p. 44 </a:t>
            </a:r>
            <a:r>
              <a:rPr lang="en-US" sz="1500" dirty="0">
                <a:solidFill>
                  <a:schemeClr val="bg1"/>
                </a:solidFill>
                <a:latin typeface="Arial"/>
              </a:rPr>
              <a:t>of your workbook</a:t>
            </a:r>
            <a:endParaRPr kumimoji="0" lang="en-CH" sz="15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34462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Agenda – full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3357577047"/>
              </p:ext>
            </p:extLst>
          </p:nvPr>
        </p:nvGraphicFramePr>
        <p:xfrm>
          <a:off x="616020" y="1395257"/>
          <a:ext cx="10959960" cy="4445260"/>
        </p:xfrm>
        <a:graphic>
          <a:graphicData uri="http://schemas.openxmlformats.org/drawingml/2006/table">
            <a:tbl>
              <a:tblPr firstRow="1" bandRow="1">
                <a:tableStyleId>{5FD0F851-EC5A-4D38-B0AD-8093EC10F338}</a:tableStyleId>
              </a:tblPr>
              <a:tblGrid>
                <a:gridCol w="2390168">
                  <a:extLst>
                    <a:ext uri="{9D8B030D-6E8A-4147-A177-3AD203B41FA5}">
                      <a16:colId xmlns:a16="http://schemas.microsoft.com/office/drawing/2014/main" val="1023688113"/>
                    </a:ext>
                  </a:extLst>
                </a:gridCol>
                <a:gridCol w="8569792">
                  <a:extLst>
                    <a:ext uri="{9D8B030D-6E8A-4147-A177-3AD203B41FA5}">
                      <a16:colId xmlns:a16="http://schemas.microsoft.com/office/drawing/2014/main" val="1718241621"/>
                    </a:ext>
                  </a:extLst>
                </a:gridCol>
              </a:tblGrid>
              <a:tr h="0">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Introductions </a:t>
                      </a:r>
                      <a:r>
                        <a:rPr lang="en-US" sz="1600" kern="1200">
                          <a:solidFill>
                            <a:schemeClr val="tx1">
                              <a:lumMod val="65000"/>
                              <a:lumOff val="35000"/>
                            </a:schemeClr>
                          </a:solidFill>
                          <a:latin typeface="+mn-lt"/>
                          <a:ea typeface="+mn-ea"/>
                          <a:cs typeface="+mn-cs"/>
                        </a:rPr>
                        <a:t>– Getting to know each other</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dirty="0">
                          <a:solidFill>
                            <a:schemeClr val="tx1">
                              <a:lumMod val="65000"/>
                              <a:lumOff val="35000"/>
                            </a:schemeClr>
                          </a:solidFill>
                          <a:latin typeface="+mn-lt"/>
                          <a:ea typeface="+mn-ea"/>
                          <a:cs typeface="+mn-cs"/>
                        </a:rPr>
                        <a:t>40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What is natural capital – </a:t>
                      </a:r>
                      <a:r>
                        <a:rPr lang="en-US" sz="1600" b="0" kern="1200">
                          <a:solidFill>
                            <a:schemeClr val="tx1">
                              <a:lumMod val="65000"/>
                              <a:lumOff val="35000"/>
                            </a:schemeClr>
                          </a:solidFill>
                          <a:latin typeface="+mn-lt"/>
                          <a:ea typeface="+mn-ea"/>
                          <a:cs typeface="+mn-cs"/>
                        </a:rPr>
                        <a:t>N</a:t>
                      </a:r>
                      <a:r>
                        <a:rPr lang="en-US" sz="1600" kern="1200">
                          <a:solidFill>
                            <a:schemeClr val="tx1">
                              <a:lumMod val="65000"/>
                              <a:lumOff val="35000"/>
                            </a:schemeClr>
                          </a:solidFill>
                          <a:latin typeface="+mn-lt"/>
                          <a:ea typeface="+mn-ea"/>
                          <a:cs typeface="+mn-cs"/>
                        </a:rPr>
                        <a:t>atural capital impacts &amp; dependencies</a:t>
                      </a:r>
                    </a:p>
                    <a:p>
                      <a:pPr marL="285750" indent="-285750">
                        <a:buFont typeface="Arial" panose="020B0604020202020204" pitchFamily="34" charset="0"/>
                        <a:buChar char="•"/>
                      </a:pPr>
                      <a:r>
                        <a:rPr lang="en-US" sz="1600" kern="1200">
                          <a:solidFill>
                            <a:schemeClr val="tx1">
                              <a:lumMod val="65000"/>
                              <a:lumOff val="35000"/>
                            </a:schemeClr>
                          </a:solidFill>
                          <a:latin typeface="+mn-lt"/>
                          <a:ea typeface="+mn-ea"/>
                          <a:cs typeface="+mn-cs"/>
                        </a:rPr>
                        <a:t>Group exercise</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a:solidFill>
                            <a:schemeClr val="tx1">
                              <a:lumMod val="65000"/>
                              <a:lumOff val="35000"/>
                            </a:schemeClr>
                          </a:solidFill>
                          <a:latin typeface="+mn-lt"/>
                          <a:ea typeface="+mn-ea"/>
                          <a:cs typeface="+mn-cs"/>
                        </a:rPr>
                        <a:t>Why is natural capital important </a:t>
                      </a:r>
                      <a:r>
                        <a:rPr lang="en-US" sz="1600" kern="1200">
                          <a:solidFill>
                            <a:schemeClr val="tx1">
                              <a:lumMod val="65000"/>
                              <a:lumOff val="35000"/>
                            </a:schemeClr>
                          </a:solidFill>
                          <a:latin typeface="+mn-lt"/>
                          <a:ea typeface="+mn-ea"/>
                          <a:cs typeface="+mn-cs"/>
                        </a:rPr>
                        <a:t>– natural capital risks &amp; opportunities</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Risk game</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45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How can natural capital be applied – </a:t>
                      </a:r>
                      <a:r>
                        <a:rPr lang="en-US" sz="1600" b="0" kern="120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60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Lunch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7831695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60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Case study presentations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08988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rgbClr val="23BAED"/>
                          </a:solidFill>
                          <a:latin typeface="+mn-lt"/>
                          <a:ea typeface="+mn-ea"/>
                          <a:cs typeface="+mn-cs"/>
                        </a:rPr>
                        <a:t>First step of a natural capital assessment </a:t>
                      </a:r>
                      <a:r>
                        <a:rPr lang="en-US" sz="1600" b="1" kern="1200">
                          <a:solidFill>
                            <a:schemeClr val="tx1">
                              <a:lumMod val="65000"/>
                              <a:lumOff val="35000"/>
                            </a:schemeClr>
                          </a:solidFill>
                          <a:latin typeface="+mn-lt"/>
                          <a:ea typeface="+mn-ea"/>
                          <a:cs typeface="+mn-cs"/>
                        </a:rPr>
                        <a:t>–</a:t>
                      </a:r>
                      <a:r>
                        <a:rPr lang="en-US" sz="1600" b="0" kern="120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5772896" y="725991"/>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a:ea typeface="+mn-ea"/>
                <a:cs typeface="+mn-cs"/>
              </a:rPr>
              <a:t>TO ADAPT</a:t>
            </a:r>
            <a:endParaRPr kumimoji="0" lang="en-CH" sz="2000" b="1"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508087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 holding white Samsung Galaxy Tab">
            <a:extLst>
              <a:ext uri="{FF2B5EF4-FFF2-40B4-BE49-F238E27FC236}">
                <a16:creationId xmlns:a16="http://schemas.microsoft.com/office/drawing/2014/main" id="{66FB2401-0500-435E-A3DD-F837EC985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533400"/>
            <a:ext cx="9525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288366"/>
            <a:ext cx="5547292" cy="5580025"/>
          </a:xfrm>
          <a:prstGeom prst="rect">
            <a:avLst/>
          </a:prstGeom>
        </p:spPr>
      </p:pic>
      <p:sp>
        <p:nvSpPr>
          <p:cNvPr id="2" name="Title 1"/>
          <p:cNvSpPr>
            <a:spLocks noGrp="1"/>
          </p:cNvSpPr>
          <p:nvPr>
            <p:ph type="ctrTitle"/>
          </p:nvPr>
        </p:nvSpPr>
        <p:spPr>
          <a:xfrm>
            <a:off x="413839" y="2208312"/>
            <a:ext cx="4411541" cy="2154737"/>
          </a:xfrm>
        </p:spPr>
        <p:txBody>
          <a:bodyPr>
            <a:normAutofit/>
          </a:bodyPr>
          <a:lstStyle/>
          <a:p>
            <a:pPr algn="l"/>
            <a:r>
              <a:rPr lang="en-GB" sz="3600" b="1">
                <a:solidFill>
                  <a:srgbClr val="23BAED"/>
                </a:solidFill>
              </a:rPr>
              <a:t>1</a:t>
            </a:r>
            <a:r>
              <a:rPr lang="en-GB" sz="3600" b="1" baseline="30000">
                <a:solidFill>
                  <a:srgbClr val="23BAED"/>
                </a:solidFill>
              </a:rPr>
              <a:t>st</a:t>
            </a:r>
            <a:r>
              <a:rPr lang="en-GB" sz="3600" b="1">
                <a:solidFill>
                  <a:srgbClr val="23BAED"/>
                </a:solidFill>
              </a:rPr>
              <a:t> step to assessing natural capital</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83127"/>
            <a:ext cx="12192000" cy="1371493"/>
          </a:xfrm>
          <a:prstGeom prst="rect">
            <a:avLst/>
          </a:prstGeom>
        </p:spPr>
      </p:pic>
      <p:sp>
        <p:nvSpPr>
          <p:cNvPr id="6" name="Title 1">
            <a:extLst>
              <a:ext uri="{FF2B5EF4-FFF2-40B4-BE49-F238E27FC236}">
                <a16:creationId xmlns:a16="http://schemas.microsoft.com/office/drawing/2014/main" id="{9409F572-3F4C-43F8-81DC-E585F0C34D3D}"/>
              </a:ext>
            </a:extLst>
          </p:cNvPr>
          <p:cNvSpPr txBox="1">
            <a:spLocks/>
          </p:cNvSpPr>
          <p:nvPr/>
        </p:nvSpPr>
        <p:spPr>
          <a:xfrm>
            <a:off x="413839" y="4200975"/>
            <a:ext cx="4308474" cy="117012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mj-lt"/>
                <a:ea typeface="+mj-ea"/>
                <a:cs typeface="+mj-cs"/>
              </a:defRPr>
            </a:lvl1pPr>
          </a:lstStyle>
          <a:p>
            <a:pPr algn="l"/>
            <a:r>
              <a:rPr lang="en-GB" sz="2800" b="1" i="1">
                <a:solidFill>
                  <a:srgbClr val="23BAED"/>
                </a:solidFill>
              </a:rPr>
              <a:t>Defining an objective</a:t>
            </a:r>
          </a:p>
        </p:txBody>
      </p:sp>
    </p:spTree>
    <p:extLst>
      <p:ext uri="{BB962C8B-B14F-4D97-AF65-F5344CB8AC3E}">
        <p14:creationId xmlns:p14="http://schemas.microsoft.com/office/powerpoint/2010/main" val="19235240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7BEE6-D27F-47E8-AF4F-54AA6F78D58A}"/>
              </a:ext>
            </a:extLst>
          </p:cNvPr>
          <p:cNvPicPr>
            <a:picLocks noChangeAspect="1"/>
          </p:cNvPicPr>
          <p:nvPr/>
        </p:nvPicPr>
        <p:blipFill>
          <a:blip r:embed="rId3"/>
          <a:stretch>
            <a:fillRect/>
          </a:stretch>
        </p:blipFill>
        <p:spPr>
          <a:xfrm>
            <a:off x="314194" y="2801386"/>
            <a:ext cx="7753481" cy="3222226"/>
          </a:xfrm>
          <a:prstGeom prst="rect">
            <a:avLst/>
          </a:prstGeom>
        </p:spPr>
      </p:pic>
      <p:sp>
        <p:nvSpPr>
          <p:cNvPr id="2" name="Title 1">
            <a:extLst>
              <a:ext uri="{FF2B5EF4-FFF2-40B4-BE49-F238E27FC236}">
                <a16:creationId xmlns:a16="http://schemas.microsoft.com/office/drawing/2014/main" id="{51992066-9394-4509-A6DE-22FFD101D17F}"/>
              </a:ext>
            </a:extLst>
          </p:cNvPr>
          <p:cNvSpPr>
            <a:spLocks noGrp="1"/>
          </p:cNvSpPr>
          <p:nvPr>
            <p:ph type="title" idx="4294967295"/>
          </p:nvPr>
        </p:nvSpPr>
        <p:spPr>
          <a:xfrm>
            <a:off x="314194" y="125352"/>
            <a:ext cx="11498123" cy="878150"/>
          </a:xfrm>
        </p:spPr>
        <p:txBody>
          <a:bodyPr>
            <a:normAutofit/>
          </a:bodyPr>
          <a:lstStyle/>
          <a:p>
            <a:r>
              <a:rPr lang="en-US" dirty="0"/>
              <a:t>Concrete steps to undertaking a 1</a:t>
            </a:r>
            <a:r>
              <a:rPr lang="en-US" baseline="30000" dirty="0"/>
              <a:t>st</a:t>
            </a:r>
            <a:r>
              <a:rPr lang="en-US" dirty="0"/>
              <a:t> natural capital assessment</a:t>
            </a:r>
            <a:endParaRPr lang="en-CH" dirty="0"/>
          </a:p>
        </p:txBody>
      </p:sp>
      <p:sp>
        <p:nvSpPr>
          <p:cNvPr id="29" name="Slide Number Placeholder 3">
            <a:extLst>
              <a:ext uri="{FF2B5EF4-FFF2-40B4-BE49-F238E27FC236}">
                <a16:creationId xmlns:a16="http://schemas.microsoft.com/office/drawing/2014/main" id="{450EA281-4638-4642-B5D4-95F08D9B0C3E}"/>
              </a:ext>
            </a:extLst>
          </p:cNvPr>
          <p:cNvSpPr>
            <a:spLocks noGrp="1"/>
          </p:cNvSpPr>
          <p:nvPr>
            <p:ph type="sldNum" sz="quarter" idx="12"/>
          </p:nvPr>
        </p:nvSpPr>
        <p:spPr>
          <a:xfrm>
            <a:off x="314194" y="6355689"/>
            <a:ext cx="2743200" cy="365125"/>
          </a:xfrm>
        </p:spPr>
        <p:txBody>
          <a:bodyPr/>
          <a:lstStyle/>
          <a:p>
            <a:fld id="{971CEC84-1649-40CE-BFF6-7286506FEA08}" type="slidenum">
              <a:rPr lang="en-GB">
                <a:solidFill>
                  <a:schemeClr val="tx1">
                    <a:lumMod val="65000"/>
                    <a:lumOff val="35000"/>
                  </a:schemeClr>
                </a:solidFill>
              </a:rPr>
              <a:pPr/>
              <a:t>108</a:t>
            </a:fld>
            <a:endParaRPr lang="en-GB">
              <a:solidFill>
                <a:schemeClr val="tx1">
                  <a:lumMod val="65000"/>
                  <a:lumOff val="35000"/>
                </a:schemeClr>
              </a:solidFill>
            </a:endParaRPr>
          </a:p>
        </p:txBody>
      </p:sp>
      <p:pic>
        <p:nvPicPr>
          <p:cNvPr id="32" name="Picture 31">
            <a:extLst>
              <a:ext uri="{FF2B5EF4-FFF2-40B4-BE49-F238E27FC236}">
                <a16:creationId xmlns:a16="http://schemas.microsoft.com/office/drawing/2014/main" id="{DEE805D5-DFEA-4C05-B1B0-BE1E97E0AD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76200" y="1167060"/>
            <a:ext cx="9534525" cy="1471365"/>
          </a:xfrm>
          <a:prstGeom prst="rect">
            <a:avLst/>
          </a:prstGeom>
        </p:spPr>
      </p:pic>
      <p:sp>
        <p:nvSpPr>
          <p:cNvPr id="35" name="Oval 34">
            <a:extLst>
              <a:ext uri="{FF2B5EF4-FFF2-40B4-BE49-F238E27FC236}">
                <a16:creationId xmlns:a16="http://schemas.microsoft.com/office/drawing/2014/main" id="{6EBAF325-AA0B-4CA9-8DC7-5B877D02F7E9}"/>
              </a:ext>
            </a:extLst>
          </p:cNvPr>
          <p:cNvSpPr/>
          <p:nvPr/>
        </p:nvSpPr>
        <p:spPr>
          <a:xfrm>
            <a:off x="1823584" y="2722425"/>
            <a:ext cx="2220232" cy="420563"/>
          </a:xfrm>
          <a:prstGeom prst="ellipse">
            <a:avLst/>
          </a:prstGeom>
          <a:noFill/>
          <a:ln w="19050">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2816EA0D-F2D2-4D7E-82E8-7F1AEB5EBDE5}"/>
              </a:ext>
            </a:extLst>
          </p:cNvPr>
          <p:cNvSpPr/>
          <p:nvPr/>
        </p:nvSpPr>
        <p:spPr>
          <a:xfrm>
            <a:off x="1369786" y="1157148"/>
            <a:ext cx="792389" cy="1481278"/>
          </a:xfrm>
          <a:prstGeom prst="rect">
            <a:avLst/>
          </a:prstGeom>
          <a:noFill/>
          <a:ln w="28575">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07743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32FD-C966-4475-80F4-D879FE7D2EED}"/>
              </a:ext>
            </a:extLst>
          </p:cNvPr>
          <p:cNvSpPr>
            <a:spLocks noGrp="1"/>
          </p:cNvSpPr>
          <p:nvPr>
            <p:ph type="title" idx="4294967295"/>
          </p:nvPr>
        </p:nvSpPr>
        <p:spPr>
          <a:xfrm>
            <a:off x="314194" y="125352"/>
            <a:ext cx="11498123" cy="878150"/>
          </a:xfrm>
        </p:spPr>
        <p:txBody>
          <a:bodyPr/>
          <a:lstStyle/>
          <a:p>
            <a:r>
              <a:rPr lang="en-US"/>
              <a:t>Actions to take when setting an objective</a:t>
            </a:r>
            <a:endParaRPr lang="en-CH"/>
          </a:p>
        </p:txBody>
      </p:sp>
      <p:sp>
        <p:nvSpPr>
          <p:cNvPr id="3" name="Content Placeholder 2">
            <a:extLst>
              <a:ext uri="{FF2B5EF4-FFF2-40B4-BE49-F238E27FC236}">
                <a16:creationId xmlns:a16="http://schemas.microsoft.com/office/drawing/2014/main" id="{3E3C44FD-8109-4041-8809-0A1CD46F3C57}"/>
              </a:ext>
            </a:extLst>
          </p:cNvPr>
          <p:cNvSpPr>
            <a:spLocks noGrp="1"/>
          </p:cNvSpPr>
          <p:nvPr>
            <p:ph idx="4294967295"/>
          </p:nvPr>
        </p:nvSpPr>
        <p:spPr>
          <a:xfrm>
            <a:off x="314196" y="1461524"/>
            <a:ext cx="6095313" cy="4351338"/>
          </a:xfrm>
        </p:spPr>
        <p:txBody>
          <a:bodyPr/>
          <a:lstStyle/>
          <a:p>
            <a:pPr>
              <a:lnSpc>
                <a:spcPct val="150000"/>
              </a:lnSpc>
            </a:pPr>
            <a:r>
              <a:rPr lang="en-US"/>
              <a:t>Identify the </a:t>
            </a:r>
            <a:r>
              <a:rPr lang="en-US" b="1">
                <a:solidFill>
                  <a:srgbClr val="23BAED"/>
                </a:solidFill>
              </a:rPr>
              <a:t>target audience</a:t>
            </a:r>
          </a:p>
          <a:p>
            <a:pPr>
              <a:lnSpc>
                <a:spcPct val="150000"/>
              </a:lnSpc>
            </a:pPr>
            <a:r>
              <a:rPr lang="en-US"/>
              <a:t>Identify </a:t>
            </a:r>
            <a:r>
              <a:rPr lang="en-US" b="1">
                <a:solidFill>
                  <a:srgbClr val="23BAED"/>
                </a:solidFill>
              </a:rPr>
              <a:t>stakeholders</a:t>
            </a:r>
            <a:r>
              <a:rPr lang="en-US"/>
              <a:t> and the appropriate </a:t>
            </a:r>
            <a:r>
              <a:rPr lang="en-US" b="1">
                <a:solidFill>
                  <a:srgbClr val="23BAED"/>
                </a:solidFill>
              </a:rPr>
              <a:t>level of engagement</a:t>
            </a:r>
          </a:p>
          <a:p>
            <a:pPr>
              <a:lnSpc>
                <a:spcPct val="150000"/>
              </a:lnSpc>
            </a:pPr>
            <a:r>
              <a:rPr lang="en-US"/>
              <a:t>Articulate the </a:t>
            </a:r>
            <a:r>
              <a:rPr lang="en-US" b="1">
                <a:solidFill>
                  <a:srgbClr val="23BAED"/>
                </a:solidFill>
              </a:rPr>
              <a:t>objective</a:t>
            </a:r>
            <a:r>
              <a:rPr lang="en-US"/>
              <a:t> of your assessment</a:t>
            </a:r>
          </a:p>
          <a:p>
            <a:pPr marL="0" indent="0">
              <a:buNone/>
            </a:pPr>
            <a:endParaRPr lang="en-US">
              <a:highlight>
                <a:srgbClr val="FFFF00"/>
              </a:highlight>
            </a:endParaRPr>
          </a:p>
        </p:txBody>
      </p:sp>
      <p:sp>
        <p:nvSpPr>
          <p:cNvPr id="4" name="Slide Number Placeholder 3">
            <a:extLst>
              <a:ext uri="{FF2B5EF4-FFF2-40B4-BE49-F238E27FC236}">
                <a16:creationId xmlns:a16="http://schemas.microsoft.com/office/drawing/2014/main" id="{D712AEFA-71B2-45A4-B81F-04B2502637A5}"/>
              </a:ext>
            </a:extLst>
          </p:cNvPr>
          <p:cNvSpPr>
            <a:spLocks noGrp="1"/>
          </p:cNvSpPr>
          <p:nvPr>
            <p:ph type="sldNum" sz="quarter" idx="12"/>
          </p:nvPr>
        </p:nvSpPr>
        <p:spPr/>
        <p:txBody>
          <a:bodyPr/>
          <a:lstStyle/>
          <a:p>
            <a:fld id="{971CEC84-1649-40CE-BFF6-7286506FEA08}" type="slidenum">
              <a:rPr lang="en-GB" smtClean="0"/>
              <a:pPr/>
              <a:t>109</a:t>
            </a:fld>
            <a:endParaRPr lang="en-GB"/>
          </a:p>
        </p:txBody>
      </p:sp>
      <p:pic>
        <p:nvPicPr>
          <p:cNvPr id="5" name="Picture 2">
            <a:extLst>
              <a:ext uri="{FF2B5EF4-FFF2-40B4-BE49-F238E27FC236}">
                <a16:creationId xmlns:a16="http://schemas.microsoft.com/office/drawing/2014/main" id="{4F34740C-FB29-4F8A-9A43-771C0BFBDD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3680" y="1539720"/>
            <a:ext cx="5608320" cy="4194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ardrop 5">
            <a:extLst>
              <a:ext uri="{FF2B5EF4-FFF2-40B4-BE49-F238E27FC236}">
                <a16:creationId xmlns:a16="http://schemas.microsoft.com/office/drawing/2014/main" id="{A952124E-4CEF-417D-8CD6-EC98474A1C60}"/>
              </a:ext>
            </a:extLst>
          </p:cNvPr>
          <p:cNvSpPr/>
          <p:nvPr/>
        </p:nvSpPr>
        <p:spPr>
          <a:xfrm>
            <a:off x="10221085" y="0"/>
            <a:ext cx="1970916" cy="146152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99E38ABF-A398-43B4-8B2E-4AE6EAC04744}"/>
              </a:ext>
            </a:extLst>
          </p:cNvPr>
          <p:cNvSpPr txBox="1"/>
          <p:nvPr/>
        </p:nvSpPr>
        <p:spPr>
          <a:xfrm>
            <a:off x="10340321" y="144117"/>
            <a:ext cx="1851679" cy="1246495"/>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44 </a:t>
            </a:r>
            <a:r>
              <a:rPr lang="en-GB" sz="1500" dirty="0">
                <a:solidFill>
                  <a:schemeClr val="bg1"/>
                </a:solidFill>
              </a:rPr>
              <a:t>of your workbook &amp; </a:t>
            </a:r>
            <a:r>
              <a:rPr lang="en-GB" sz="1500" b="1" dirty="0">
                <a:solidFill>
                  <a:schemeClr val="bg1"/>
                </a:solidFill>
              </a:rPr>
              <a:t>p. 26-29 </a:t>
            </a:r>
            <a:r>
              <a:rPr lang="en-GB" sz="1500" dirty="0">
                <a:solidFill>
                  <a:schemeClr val="bg1"/>
                </a:solidFill>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lang="en-GB" sz="1500" dirty="0">
              <a:solidFill>
                <a:schemeClr val="bg1"/>
              </a:solidFill>
            </a:endParaRPr>
          </a:p>
        </p:txBody>
      </p:sp>
    </p:spTree>
    <p:extLst>
      <p:ext uri="{BB962C8B-B14F-4D97-AF65-F5344CB8AC3E}">
        <p14:creationId xmlns:p14="http://schemas.microsoft.com/office/powerpoint/2010/main" val="3921420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p:nvPr>
        </p:nvSpPr>
        <p:spPr/>
        <p:txBody>
          <a:bodyPr>
            <a:normAutofit/>
          </a:bodyPr>
          <a:lstStyle/>
          <a:p>
            <a:r>
              <a:rPr lang="en-GB">
                <a:solidFill>
                  <a:srgbClr val="595959"/>
                </a:solidFill>
                <a:cs typeface="Arial"/>
              </a:rPr>
              <a:t>Who is your support team for today?</a:t>
            </a:r>
          </a:p>
        </p:txBody>
      </p:sp>
      <p:sp>
        <p:nvSpPr>
          <p:cNvPr id="5" name="TextBox 4">
            <a:extLst>
              <a:ext uri="{FF2B5EF4-FFF2-40B4-BE49-F238E27FC236}">
                <a16:creationId xmlns:a16="http://schemas.microsoft.com/office/drawing/2014/main" id="{EABC608D-9B4E-458D-BD2C-99CA15997231}"/>
              </a:ext>
            </a:extLst>
          </p:cNvPr>
          <p:cNvSpPr txBox="1"/>
          <p:nvPr/>
        </p:nvSpPr>
        <p:spPr>
          <a:xfrm>
            <a:off x="428977" y="3699988"/>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17" name="TextBox 16">
            <a:extLst>
              <a:ext uri="{FF2B5EF4-FFF2-40B4-BE49-F238E27FC236}">
                <a16:creationId xmlns:a16="http://schemas.microsoft.com/office/drawing/2014/main" id="{56FDA063-7312-CD40-BC87-9DCFE60EAB55}"/>
              </a:ext>
            </a:extLst>
          </p:cNvPr>
          <p:cNvSpPr txBox="1"/>
          <p:nvPr/>
        </p:nvSpPr>
        <p:spPr>
          <a:xfrm>
            <a:off x="428977" y="4345427"/>
            <a:ext cx="2390775" cy="707886"/>
          </a:xfrm>
          <a:prstGeom prst="rect">
            <a:avLst/>
          </a:prstGeom>
          <a:noFill/>
        </p:spPr>
        <p:txBody>
          <a:bodyPr wrap="square" rtlCol="0" anchor="t">
            <a:spAutoFit/>
          </a:bodyPr>
          <a:lstStyle/>
          <a:p>
            <a:pPr algn="ctr">
              <a:spcBef>
                <a:spcPts val="1001"/>
              </a:spcBef>
              <a:buClr>
                <a:srgbClr val="23BAED"/>
              </a:buClr>
            </a:pPr>
            <a:r>
              <a:rPr lang="en-GB" sz="2000" dirty="0">
                <a:solidFill>
                  <a:schemeClr val="tx1">
                    <a:lumMod val="65000"/>
                    <a:lumOff val="35000"/>
                  </a:schemeClr>
                </a:solidFill>
              </a:rPr>
              <a:t>[</a:t>
            </a:r>
            <a:r>
              <a:rPr lang="en-GB" sz="2000" i="1" dirty="0">
                <a:solidFill>
                  <a:schemeClr val="tx1">
                    <a:lumMod val="65000"/>
                    <a:lumOff val="35000"/>
                  </a:schemeClr>
                </a:solidFill>
              </a:rPr>
              <a:t>insert logo of organization</a:t>
            </a:r>
            <a:r>
              <a:rPr lang="en-GB" sz="2000" dirty="0">
                <a:solidFill>
                  <a:schemeClr val="tx1">
                    <a:lumMod val="65000"/>
                    <a:lumOff val="35000"/>
                  </a:schemeClr>
                </a:solidFill>
              </a:rPr>
              <a:t>]</a:t>
            </a:r>
            <a:endParaRPr lang="en-GB" sz="2000" dirty="0">
              <a:solidFill>
                <a:schemeClr val="tx1">
                  <a:lumMod val="65000"/>
                  <a:lumOff val="35000"/>
                </a:schemeClr>
              </a:solidFill>
              <a:cs typeface="Arial"/>
            </a:endParaRPr>
          </a:p>
        </p:txBody>
      </p:sp>
      <p:sp>
        <p:nvSpPr>
          <p:cNvPr id="18" name="Oval 17">
            <a:extLst>
              <a:ext uri="{FF2B5EF4-FFF2-40B4-BE49-F238E27FC236}">
                <a16:creationId xmlns:a16="http://schemas.microsoft.com/office/drawing/2014/main" id="{5C397DC4-B663-FF43-A73C-3F5AB43B0C74}"/>
              </a:ext>
            </a:extLst>
          </p:cNvPr>
          <p:cNvSpPr/>
          <p:nvPr/>
        </p:nvSpPr>
        <p:spPr>
          <a:xfrm>
            <a:off x="734993" y="1842537"/>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Box 18">
            <a:extLst>
              <a:ext uri="{FF2B5EF4-FFF2-40B4-BE49-F238E27FC236}">
                <a16:creationId xmlns:a16="http://schemas.microsoft.com/office/drawing/2014/main" id="{29D25604-D254-3C4E-ACEB-8D9CFC790D07}"/>
              </a:ext>
            </a:extLst>
          </p:cNvPr>
          <p:cNvSpPr txBox="1"/>
          <p:nvPr/>
        </p:nvSpPr>
        <p:spPr>
          <a:xfrm>
            <a:off x="1071911" y="2171529"/>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0" name="Oval 19">
            <a:extLst>
              <a:ext uri="{FF2B5EF4-FFF2-40B4-BE49-F238E27FC236}">
                <a16:creationId xmlns:a16="http://schemas.microsoft.com/office/drawing/2014/main" id="{1B9F6EBF-DB4D-9044-98D5-C445229BBABE}"/>
              </a:ext>
            </a:extLst>
          </p:cNvPr>
          <p:cNvSpPr/>
          <p:nvPr/>
        </p:nvSpPr>
        <p:spPr>
          <a:xfrm>
            <a:off x="5002626"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1" name="TextBox 20">
            <a:extLst>
              <a:ext uri="{FF2B5EF4-FFF2-40B4-BE49-F238E27FC236}">
                <a16:creationId xmlns:a16="http://schemas.microsoft.com/office/drawing/2014/main" id="{5AC98488-5BA6-6943-9468-61059435BC5C}"/>
              </a:ext>
            </a:extLst>
          </p:cNvPr>
          <p:cNvSpPr txBox="1"/>
          <p:nvPr/>
        </p:nvSpPr>
        <p:spPr>
          <a:xfrm>
            <a:off x="5339547"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2" name="Oval 21">
            <a:extLst>
              <a:ext uri="{FF2B5EF4-FFF2-40B4-BE49-F238E27FC236}">
                <a16:creationId xmlns:a16="http://schemas.microsoft.com/office/drawing/2014/main" id="{28D1D660-BFD7-7448-A808-1E27E5271F6E}"/>
              </a:ext>
            </a:extLst>
          </p:cNvPr>
          <p:cNvSpPr/>
          <p:nvPr/>
        </p:nvSpPr>
        <p:spPr>
          <a:xfrm>
            <a:off x="9270259" y="1866159"/>
            <a:ext cx="1778743" cy="15628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3" name="TextBox 22">
            <a:extLst>
              <a:ext uri="{FF2B5EF4-FFF2-40B4-BE49-F238E27FC236}">
                <a16:creationId xmlns:a16="http://schemas.microsoft.com/office/drawing/2014/main" id="{D259CEDE-41D8-B842-9D6F-1FD4D463CA87}"/>
              </a:ext>
            </a:extLst>
          </p:cNvPr>
          <p:cNvSpPr txBox="1"/>
          <p:nvPr/>
        </p:nvSpPr>
        <p:spPr>
          <a:xfrm>
            <a:off x="9607181" y="2195150"/>
            <a:ext cx="1104900" cy="923714"/>
          </a:xfrm>
          <a:prstGeom prst="rect">
            <a:avLst/>
          </a:prstGeom>
          <a:noFill/>
        </p:spPr>
        <p:txBody>
          <a:bodyPr wrap="square" rtlCol="0">
            <a:spAutoFit/>
          </a:bodyPr>
          <a:lstStyle/>
          <a:p>
            <a:pPr algn="ctr"/>
            <a:r>
              <a:rPr lang="en-US" sz="1801" i="1"/>
              <a:t>insert picture of trainer</a:t>
            </a:r>
            <a:endParaRPr lang="en-US" sz="1801"/>
          </a:p>
        </p:txBody>
      </p:sp>
      <p:sp>
        <p:nvSpPr>
          <p:cNvPr id="24" name="TextBox 23">
            <a:extLst>
              <a:ext uri="{FF2B5EF4-FFF2-40B4-BE49-F238E27FC236}">
                <a16:creationId xmlns:a16="http://schemas.microsoft.com/office/drawing/2014/main" id="{B91491EF-0892-7F4F-9588-8E84AFBB1226}"/>
              </a:ext>
            </a:extLst>
          </p:cNvPr>
          <p:cNvSpPr txBox="1"/>
          <p:nvPr/>
        </p:nvSpPr>
        <p:spPr>
          <a:xfrm>
            <a:off x="8964243" y="373373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5" name="TextBox 24">
            <a:extLst>
              <a:ext uri="{FF2B5EF4-FFF2-40B4-BE49-F238E27FC236}">
                <a16:creationId xmlns:a16="http://schemas.microsoft.com/office/drawing/2014/main" id="{842C780F-8882-ED4C-B2D5-1AD95E058AAC}"/>
              </a:ext>
            </a:extLst>
          </p:cNvPr>
          <p:cNvSpPr txBox="1"/>
          <p:nvPr/>
        </p:nvSpPr>
        <p:spPr>
          <a:xfrm>
            <a:off x="4696610" y="3757993"/>
            <a:ext cx="2390775" cy="400110"/>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Name</a:t>
            </a:r>
            <a:endParaRPr lang="en-GB" sz="2000">
              <a:solidFill>
                <a:schemeClr val="tx1">
                  <a:lumMod val="65000"/>
                  <a:lumOff val="35000"/>
                </a:schemeClr>
              </a:solidFill>
              <a:cs typeface="Arial"/>
            </a:endParaRPr>
          </a:p>
        </p:txBody>
      </p:sp>
      <p:sp>
        <p:nvSpPr>
          <p:cNvPr id="26" name="TextBox 25">
            <a:extLst>
              <a:ext uri="{FF2B5EF4-FFF2-40B4-BE49-F238E27FC236}">
                <a16:creationId xmlns:a16="http://schemas.microsoft.com/office/drawing/2014/main" id="{DE1B55EE-AD2A-EB41-93B0-0E2DE9ED0E88}"/>
              </a:ext>
            </a:extLst>
          </p:cNvPr>
          <p:cNvSpPr txBox="1"/>
          <p:nvPr/>
        </p:nvSpPr>
        <p:spPr>
          <a:xfrm>
            <a:off x="9041139" y="4291656"/>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organization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27" name="TextBox 26">
            <a:extLst>
              <a:ext uri="{FF2B5EF4-FFF2-40B4-BE49-F238E27FC236}">
                <a16:creationId xmlns:a16="http://schemas.microsoft.com/office/drawing/2014/main" id="{F3D96547-2907-0D4D-A92B-9A525C97EA3A}"/>
              </a:ext>
            </a:extLst>
          </p:cNvPr>
          <p:cNvSpPr txBox="1"/>
          <p:nvPr/>
        </p:nvSpPr>
        <p:spPr>
          <a:xfrm>
            <a:off x="4735058" y="4345427"/>
            <a:ext cx="2390775" cy="707886"/>
          </a:xfrm>
          <a:prstGeom prst="rect">
            <a:avLst/>
          </a:prstGeom>
          <a:noFill/>
        </p:spPr>
        <p:txBody>
          <a:bodyPr wrap="square" rtlCol="0" anchor="t">
            <a:spAutoFit/>
          </a:bodyPr>
          <a:lstStyle/>
          <a:p>
            <a:pPr algn="ctr">
              <a:spcBef>
                <a:spcPts val="1001"/>
              </a:spcBef>
              <a:buClr>
                <a:srgbClr val="23BAED"/>
              </a:buClr>
            </a:pPr>
            <a:r>
              <a:rPr lang="en-GB" sz="2000">
                <a:solidFill>
                  <a:schemeClr val="tx1">
                    <a:lumMod val="65000"/>
                    <a:lumOff val="35000"/>
                  </a:schemeClr>
                </a:solidFill>
              </a:rPr>
              <a:t>[</a:t>
            </a:r>
            <a:r>
              <a:rPr lang="en-GB" sz="2000" i="1">
                <a:solidFill>
                  <a:schemeClr val="tx1">
                    <a:lumMod val="65000"/>
                    <a:lumOff val="35000"/>
                  </a:schemeClr>
                </a:solidFill>
              </a:rPr>
              <a:t>insert logo of organization</a:t>
            </a:r>
            <a:r>
              <a:rPr lang="en-GB" sz="2000">
                <a:solidFill>
                  <a:schemeClr val="tx1">
                    <a:lumMod val="65000"/>
                    <a:lumOff val="35000"/>
                  </a:schemeClr>
                </a:solidFill>
              </a:rPr>
              <a:t>]</a:t>
            </a:r>
            <a:endParaRPr lang="en-GB" sz="2000">
              <a:solidFill>
                <a:schemeClr val="tx1">
                  <a:lumMod val="65000"/>
                  <a:lumOff val="35000"/>
                </a:schemeClr>
              </a:solidFill>
              <a:cs typeface="Arial"/>
            </a:endParaRPr>
          </a:p>
        </p:txBody>
      </p:sp>
      <p:sp>
        <p:nvSpPr>
          <p:cNvPr id="3" name="Slide Number Placeholder 2">
            <a:extLst>
              <a:ext uri="{FF2B5EF4-FFF2-40B4-BE49-F238E27FC236}">
                <a16:creationId xmlns:a16="http://schemas.microsoft.com/office/drawing/2014/main" id="{BEFBFD05-F87B-114B-9F69-9C490E8E1075}"/>
              </a:ext>
            </a:extLst>
          </p:cNvPr>
          <p:cNvSpPr>
            <a:spLocks noGrp="1"/>
          </p:cNvSpPr>
          <p:nvPr>
            <p:ph type="sldNum" sz="quarter" idx="12"/>
          </p:nvPr>
        </p:nvSpPr>
        <p:spPr/>
        <p:txBody>
          <a:bodyPr/>
          <a:lstStyle/>
          <a:p>
            <a:fld id="{971CEC84-1649-40CE-BFF6-7286506FEA08}" type="slidenum">
              <a:rPr lang="en-GB" smtClean="0"/>
              <a:pPr/>
              <a:t>11</a:t>
            </a:fld>
            <a:endParaRPr lang="en-GB"/>
          </a:p>
        </p:txBody>
      </p:sp>
    </p:spTree>
    <p:extLst>
      <p:ext uri="{BB962C8B-B14F-4D97-AF65-F5344CB8AC3E}">
        <p14:creationId xmlns:p14="http://schemas.microsoft.com/office/powerpoint/2010/main" val="42776686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877926" y="23675"/>
            <a:ext cx="2314074" cy="212804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Where are we in our learning objectives?</a:t>
            </a:r>
          </a:p>
        </p:txBody>
      </p:sp>
      <p:sp>
        <p:nvSpPr>
          <p:cNvPr id="7" name="Rectangle 6">
            <a:extLst>
              <a:ext uri="{FF2B5EF4-FFF2-40B4-BE49-F238E27FC236}">
                <a16:creationId xmlns:a16="http://schemas.microsoft.com/office/drawing/2014/main" id="{0EEC0ED0-5232-4CD6-9C4D-3160D24722AA}"/>
              </a:ext>
            </a:extLst>
          </p:cNvPr>
          <p:cNvSpPr/>
          <p:nvPr/>
        </p:nvSpPr>
        <p:spPr>
          <a:xfrm>
            <a:off x="1115017" y="2151716"/>
            <a:ext cx="9745807" cy="3655616"/>
          </a:xfrm>
          <a:prstGeom prst="rect">
            <a:avLst/>
          </a:prstGeom>
          <a:ln>
            <a:noFill/>
          </a:ln>
        </p:spPr>
        <p:txBody>
          <a:bodyPr wrap="square">
            <a:spAutoFit/>
          </a:bodyPr>
          <a:lstStyle/>
          <a:p>
            <a:pPr marL="0" marR="0" lvl="0" indent="0" algn="l" defTabSz="914400" rtl="0" eaLnBrk="1" fontAlgn="auto" latinLnBrk="0" hangingPunct="1">
              <a:lnSpc>
                <a:spcPct val="150000"/>
              </a:lnSpc>
              <a:spcBef>
                <a:spcPts val="0"/>
              </a:spcBef>
              <a:spcAft>
                <a:spcPts val="1200"/>
              </a:spcAft>
              <a:buClr>
                <a:srgbClr val="23BAED"/>
              </a:buClr>
              <a:buSzTx/>
              <a:buFontTx/>
              <a:buNone/>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Demonstrated an </a:t>
            </a:r>
            <a:r>
              <a:rPr kumimoji="0" lang="en-GB" sz="2400" b="1" i="0" u="none" strike="noStrike" kern="1200" cap="none" spc="0" normalizeH="0" baseline="0" noProof="0">
                <a:ln>
                  <a:noFill/>
                </a:ln>
                <a:solidFill>
                  <a:srgbClr val="23BAED"/>
                </a:solidFill>
                <a:effectLst/>
                <a:uLnTx/>
                <a:uFillTx/>
                <a:latin typeface="Arial"/>
                <a:ea typeface="+mn-ea"/>
                <a:cs typeface="+mn-cs"/>
              </a:rPr>
              <a:t>understanding of natural capital</a:t>
            </a:r>
            <a:r>
              <a:rPr kumimoji="0" lang="en-GB" sz="2400" b="0" i="0" u="none" strike="noStrike" kern="1200" cap="none" spc="0" normalizeH="0" baseline="0" noProof="0">
                <a:ln>
                  <a:noFill/>
                </a:ln>
                <a:solidFill>
                  <a:prstClr val="black"/>
                </a:solidFill>
                <a:effectLst/>
                <a:uLnTx/>
                <a:uFillTx/>
                <a:latin typeface="Arial"/>
                <a:ea typeface="+mn-ea"/>
                <a:cs typeface="+mn-cs"/>
              </a:rPr>
              <a:t>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and its </a:t>
            </a:r>
            <a:r>
              <a:rPr kumimoji="0" lang="en-GB" sz="2400" b="1" i="0" u="none" strike="noStrike" kern="1200" cap="none" spc="0" normalizeH="0" baseline="0" noProof="0">
                <a:ln>
                  <a:noFill/>
                </a:ln>
                <a:solidFill>
                  <a:srgbClr val="23BAED"/>
                </a:solidFill>
                <a:effectLst/>
                <a:uLnTx/>
                <a:uFillTx/>
                <a:latin typeface="Arial"/>
                <a:ea typeface="+mn-ea"/>
                <a:cs typeface="+mn-cs"/>
              </a:rPr>
              <a:t>linkages with business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decision-making and risk management,</a:t>
            </a:r>
          </a:p>
          <a:p>
            <a:pPr marL="0" marR="0" lvl="0" indent="0" algn="l" defTabSz="914400" rtl="0" eaLnBrk="1" fontAlgn="auto" latinLnBrk="0" hangingPunct="1">
              <a:lnSpc>
                <a:spcPct val="150000"/>
              </a:lnSpc>
              <a:spcBef>
                <a:spcPts val="0"/>
              </a:spcBef>
              <a:spcAft>
                <a:spcPts val="1200"/>
              </a:spcAft>
              <a:buClr>
                <a:srgbClr val="23BAED"/>
              </a:buClr>
              <a:buSzTx/>
              <a:buFontTx/>
              <a:buNone/>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Identified natural capital </a:t>
            </a:r>
            <a:r>
              <a:rPr kumimoji="0" lang="en-GB" sz="2400" b="1" i="0" u="none" strike="noStrike" kern="1200" cap="none" spc="0" normalizeH="0" baseline="0" noProof="0">
                <a:ln>
                  <a:noFill/>
                </a:ln>
                <a:solidFill>
                  <a:srgbClr val="23BAED"/>
                </a:solidFill>
                <a:effectLst/>
                <a:uLnTx/>
                <a:uFillTx/>
                <a:latin typeface="Arial"/>
                <a:ea typeface="+mn-ea"/>
                <a:cs typeface="+mn-cs"/>
              </a:rPr>
              <a:t>impacts &amp; dependencies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as well as </a:t>
            </a:r>
            <a:r>
              <a:rPr kumimoji="0" lang="en-GB" sz="2400" b="1" i="0" u="none" strike="noStrike" kern="1200" cap="none" spc="0" normalizeH="0" baseline="0" noProof="0">
                <a:ln>
                  <a:noFill/>
                </a:ln>
                <a:solidFill>
                  <a:srgbClr val="23BAED"/>
                </a:solidFill>
                <a:effectLst/>
                <a:uLnTx/>
                <a:uFillTx/>
                <a:latin typeface="Arial"/>
                <a:ea typeface="+mn-ea"/>
                <a:cs typeface="+mn-cs"/>
              </a:rPr>
              <a:t>risks &amp; opportunities</a:t>
            </a:r>
            <a:r>
              <a:rPr kumimoji="0" lang="en-GB" sz="2400" b="1" i="0" u="none" strike="noStrike" kern="1200" cap="none" spc="0" normalizeH="0" baseline="0" noProof="0">
                <a:ln>
                  <a:noFill/>
                </a:ln>
                <a:solidFill>
                  <a:srgbClr val="5B9BD5">
                    <a:lumMod val="60000"/>
                    <a:lumOff val="40000"/>
                  </a:srgbClr>
                </a:solidFill>
                <a:effectLst/>
                <a:uLnTx/>
                <a:uFillTx/>
                <a:latin typeface="Arial"/>
                <a:ea typeface="+mn-ea"/>
                <a:cs typeface="+mn-cs"/>
              </a:rPr>
              <a:t>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and related these to our respective business context,</a:t>
            </a:r>
          </a:p>
          <a:p>
            <a:pPr marR="0" lvl="0" algn="l" defTabSz="914400" rtl="0" eaLnBrk="1" fontAlgn="auto" latinLnBrk="0" hangingPunct="1">
              <a:lnSpc>
                <a:spcPct val="150000"/>
              </a:lnSpc>
              <a:spcBef>
                <a:spcPts val="0"/>
              </a:spcBef>
              <a:spcAft>
                <a:spcPts val="600"/>
              </a:spcAft>
              <a:buClr>
                <a:srgbClr val="23BAED"/>
              </a:buClr>
              <a:buSzTx/>
              <a:tabLst/>
              <a:defRPr/>
            </a:pPr>
            <a:r>
              <a:rPr lang="en-GB" sz="2400">
                <a:solidFill>
                  <a:prstClr val="black">
                    <a:lumMod val="65000"/>
                    <a:lumOff val="35000"/>
                  </a:prstClr>
                </a:solidFill>
                <a:latin typeface="Arial"/>
              </a:rPr>
              <a:t>Familiarized ourselves with a few </a:t>
            </a:r>
            <a:r>
              <a:rPr lang="en-GB" sz="2400" b="1">
                <a:solidFill>
                  <a:srgbClr val="23BAED"/>
                </a:solidFill>
                <a:latin typeface="Arial"/>
              </a:rPr>
              <a:t>key approaches and tools </a:t>
            </a:r>
            <a:r>
              <a:rPr lang="en-GB" sz="2400">
                <a:solidFill>
                  <a:prstClr val="black">
                    <a:lumMod val="65000"/>
                    <a:lumOff val="35000"/>
                  </a:prstClr>
                </a:solidFill>
                <a:latin typeface="Arial"/>
              </a:rPr>
              <a:t>to integrating natural capital into business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Checkmark">
            <a:extLst>
              <a:ext uri="{FF2B5EF4-FFF2-40B4-BE49-F238E27FC236}">
                <a16:creationId xmlns:a16="http://schemas.microsoft.com/office/drawing/2014/main" id="{B6547D97-4EC0-4031-AE85-19502E840A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793" y="2320910"/>
            <a:ext cx="537015" cy="537015"/>
          </a:xfrm>
          <a:prstGeom prst="rect">
            <a:avLst/>
          </a:prstGeom>
        </p:spPr>
      </p:pic>
      <p:pic>
        <p:nvPicPr>
          <p:cNvPr id="9" name="Graphic 8" descr="Checkmark">
            <a:extLst>
              <a:ext uri="{FF2B5EF4-FFF2-40B4-BE49-F238E27FC236}">
                <a16:creationId xmlns:a16="http://schemas.microsoft.com/office/drawing/2014/main" id="{194C829A-5F3B-48B7-B6C8-B3546268A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793" y="3543574"/>
            <a:ext cx="537015" cy="537015"/>
          </a:xfrm>
          <a:prstGeom prst="rect">
            <a:avLst/>
          </a:prstGeom>
        </p:spPr>
      </p:pic>
      <p:sp>
        <p:nvSpPr>
          <p:cNvPr id="3" name="TextBox 2">
            <a:extLst>
              <a:ext uri="{FF2B5EF4-FFF2-40B4-BE49-F238E27FC236}">
                <a16:creationId xmlns:a16="http://schemas.microsoft.com/office/drawing/2014/main" id="{883EBDFD-7D21-4731-B5E5-83BF9226208B}"/>
              </a:ext>
            </a:extLst>
          </p:cNvPr>
          <p:cNvSpPr txBox="1"/>
          <p:nvPr/>
        </p:nvSpPr>
        <p:spPr>
          <a:xfrm>
            <a:off x="796636" y="1515669"/>
            <a:ext cx="4561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rPr>
              <a:t>So far, we have:</a:t>
            </a: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0" name="Graphic 9" descr="Checkmark">
            <a:extLst>
              <a:ext uri="{FF2B5EF4-FFF2-40B4-BE49-F238E27FC236}">
                <a16:creationId xmlns:a16="http://schemas.microsoft.com/office/drawing/2014/main" id="{FCA36EF8-B2BE-446D-BC12-2F0F9E13C9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792" y="4665982"/>
            <a:ext cx="537015" cy="537015"/>
          </a:xfrm>
          <a:prstGeom prst="rect">
            <a:avLst/>
          </a:prstGeom>
        </p:spPr>
      </p:pic>
    </p:spTree>
    <p:extLst>
      <p:ext uri="{BB962C8B-B14F-4D97-AF65-F5344CB8AC3E}">
        <p14:creationId xmlns:p14="http://schemas.microsoft.com/office/powerpoint/2010/main" val="39177024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ox with its mouth open&#10;&#10;Description automatically generated">
            <a:extLst>
              <a:ext uri="{FF2B5EF4-FFF2-40B4-BE49-F238E27FC236}">
                <a16:creationId xmlns:a16="http://schemas.microsoft.com/office/drawing/2014/main" id="{6CEEB2D8-59F8-40DC-B00A-5E76EEEC7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9" r="19154"/>
          <a:stretch/>
        </p:blipFill>
        <p:spPr>
          <a:xfrm>
            <a:off x="3643757" y="1367607"/>
            <a:ext cx="8548247" cy="5490395"/>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367606"/>
            <a:ext cx="5547292" cy="5501225"/>
          </a:xfrm>
          <a:prstGeom prst="rect">
            <a:avLst/>
          </a:prstGeom>
          <a:solidFill>
            <a:schemeClr val="bg1"/>
          </a:solidFill>
        </p:spPr>
      </p:pic>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3"/>
            <a:ext cx="12192000" cy="1231072"/>
          </a:xfrm>
          <a:prstGeom prst="rect">
            <a:avLst/>
          </a:prstGeom>
        </p:spPr>
      </p:pic>
      <p:pic>
        <p:nvPicPr>
          <p:cNvPr id="6" name="Picture 5" descr="SwooshMask.png">
            <a:extLst>
              <a:ext uri="{FF2B5EF4-FFF2-40B4-BE49-F238E27FC236}">
                <a16:creationId xmlns:a16="http://schemas.microsoft.com/office/drawing/2014/main" id="{9FFFE1AD-B290-46C7-A15D-7390F10B0C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3269" y="1361855"/>
            <a:ext cx="5547292" cy="5501225"/>
          </a:xfrm>
          <a:prstGeom prst="rect">
            <a:avLst/>
          </a:prstGeom>
        </p:spPr>
      </p:pic>
      <p:sp>
        <p:nvSpPr>
          <p:cNvPr id="2" name="Title 1"/>
          <p:cNvSpPr>
            <a:spLocks noGrp="1"/>
          </p:cNvSpPr>
          <p:nvPr>
            <p:ph type="ctrTitle"/>
          </p:nvPr>
        </p:nvSpPr>
        <p:spPr>
          <a:xfrm>
            <a:off x="346890" y="2655285"/>
            <a:ext cx="5522019" cy="1604484"/>
          </a:xfrm>
        </p:spPr>
        <p:txBody>
          <a:bodyPr>
            <a:noAutofit/>
          </a:bodyPr>
          <a:lstStyle/>
          <a:p>
            <a:pPr algn="l"/>
            <a:r>
              <a:rPr lang="en-GB" sz="4000" b="1" dirty="0">
                <a:solidFill>
                  <a:srgbClr val="23BAED"/>
                </a:solidFill>
              </a:rPr>
              <a:t>Wrap-up &amp; next steps</a:t>
            </a:r>
          </a:p>
        </p:txBody>
      </p:sp>
    </p:spTree>
    <p:extLst>
      <p:ext uri="{BB962C8B-B14F-4D97-AF65-F5344CB8AC3E}">
        <p14:creationId xmlns:p14="http://schemas.microsoft.com/office/powerpoint/2010/main" val="19869083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652A9-F45B-4D97-96CD-7FDAA0AC1A44}"/>
              </a:ext>
            </a:extLst>
          </p:cNvPr>
          <p:cNvSpPr>
            <a:spLocks noGrp="1"/>
          </p:cNvSpPr>
          <p:nvPr>
            <p:ph type="title"/>
          </p:nvPr>
        </p:nvSpPr>
        <p:spPr>
          <a:xfrm>
            <a:off x="754144" y="556591"/>
            <a:ext cx="10682010" cy="1489097"/>
          </a:xfrm>
        </p:spPr>
        <p:txBody>
          <a:bodyPr>
            <a:normAutofit/>
          </a:bodyPr>
          <a:lstStyle/>
          <a:p>
            <a:r>
              <a:rPr lang="en-US" sz="3200">
                <a:solidFill>
                  <a:schemeClr val="tx1">
                    <a:lumMod val="65000"/>
                    <a:lumOff val="35000"/>
                  </a:schemeClr>
                </a:solidFill>
              </a:rPr>
              <a:t>Ask again here the 1st </a:t>
            </a:r>
            <a:r>
              <a:rPr lang="en-US" sz="3200" err="1">
                <a:solidFill>
                  <a:schemeClr val="tx1">
                    <a:lumMod val="65000"/>
                    <a:lumOff val="35000"/>
                  </a:schemeClr>
                </a:solidFill>
              </a:rPr>
              <a:t>Menti</a:t>
            </a:r>
            <a:r>
              <a:rPr lang="en-US" sz="3200">
                <a:solidFill>
                  <a:schemeClr val="tx1">
                    <a:lumMod val="65000"/>
                    <a:lumOff val="35000"/>
                  </a:schemeClr>
                </a:solidFill>
              </a:rPr>
              <a:t> Q. on how much do they know about natural capital to see if answers progress at the end of the training</a:t>
            </a:r>
            <a:endParaRPr lang="en-CH" sz="3200">
              <a:solidFill>
                <a:schemeClr val="tx1">
                  <a:lumMod val="65000"/>
                  <a:lumOff val="35000"/>
                </a:schemeClr>
              </a:solidFill>
            </a:endParaRPr>
          </a:p>
        </p:txBody>
      </p:sp>
      <p:pic>
        <p:nvPicPr>
          <p:cNvPr id="3" name="Picture Placeholder 5" descr="WVN LISBON training - Mentimeter">
            <a:extLst>
              <a:ext uri="{FF2B5EF4-FFF2-40B4-BE49-F238E27FC236}">
                <a16:creationId xmlns:a16="http://schemas.microsoft.com/office/drawing/2014/main" id="{72B8E7D0-4C3B-41BF-BA13-9A955A3C09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28608" y="2371166"/>
            <a:ext cx="10134784" cy="3930243"/>
          </a:xfrm>
          <a:prstGeom prst="rect">
            <a:avLst/>
          </a:prstGeom>
        </p:spPr>
      </p:pic>
      <p:sp>
        <p:nvSpPr>
          <p:cNvPr id="4" name="Slide Number Placeholder 4">
            <a:extLst>
              <a:ext uri="{FF2B5EF4-FFF2-40B4-BE49-F238E27FC236}">
                <a16:creationId xmlns:a16="http://schemas.microsoft.com/office/drawing/2014/main" id="{712EACD3-55CA-4BCD-A2F7-2EACF9420A4F}"/>
              </a:ext>
            </a:extLst>
          </p:cNvPr>
          <p:cNvSpPr txBox="1">
            <a:spLocks/>
          </p:cNvSpPr>
          <p:nvPr/>
        </p:nvSpPr>
        <p:spPr>
          <a:xfrm>
            <a:off x="796636" y="63367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1CEC84-1649-40CE-BFF6-7286506FEA08}" type="slidenum">
              <a:rPr lang="en-GB" sz="1600" smtClean="0">
                <a:solidFill>
                  <a:prstClr val="black">
                    <a:lumMod val="65000"/>
                    <a:lumOff val="35000"/>
                  </a:prstClr>
                </a:solidFill>
                <a:latin typeface="Arial"/>
              </a:rPr>
              <a:pPr>
                <a:defRPr/>
              </a:pPr>
              <a:t>112</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32665222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7BA487BB-1407-41F3-9EFB-309941C2AA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6105" b="26105"/>
          <a:stretch/>
        </p:blipFill>
        <p:spPr bwMode="auto">
          <a:xfrm>
            <a:off x="6480699" y="1158506"/>
            <a:ext cx="5711301" cy="48425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wooshMask.png">
            <a:extLst>
              <a:ext uri="{FF2B5EF4-FFF2-40B4-BE49-F238E27FC236}">
                <a16:creationId xmlns:a16="http://schemas.microsoft.com/office/drawing/2014/main" id="{304CF8E8-5A96-4EE5-9528-E28E5AE171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4233" y="1151511"/>
            <a:ext cx="4909006" cy="48586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a:xfrm>
            <a:off x="314194" y="116021"/>
            <a:ext cx="11498123" cy="878150"/>
          </a:xfrm>
        </p:spPr>
        <p:txBody>
          <a:bodyPr/>
          <a:lstStyle/>
          <a:p>
            <a:r>
              <a:rPr lang="en-GB" dirty="0"/>
              <a:t>Key </a:t>
            </a:r>
            <a:r>
              <a:rPr lang="en-US" dirty="0"/>
              <a:t>t</a:t>
            </a:r>
            <a:r>
              <a:rPr lang="en-GB" dirty="0" err="1"/>
              <a:t>ake-aways</a:t>
            </a:r>
            <a:r>
              <a:rPr lang="en-GB" dirty="0"/>
              <a:t> / Closing word</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205762" y="1427972"/>
            <a:ext cx="7762582" cy="4002055"/>
          </a:xfrm>
        </p:spPr>
        <p:txBody>
          <a:bodyPr>
            <a:noAutofit/>
          </a:bodyPr>
          <a:lstStyle/>
          <a:p>
            <a:pPr marL="457200" indent="-457200">
              <a:lnSpc>
                <a:spcPct val="150000"/>
              </a:lnSpc>
              <a:buFont typeface="+mj-lt"/>
              <a:buAutoNum type="arabicPeriod"/>
            </a:pPr>
            <a:r>
              <a:rPr lang="en-US" sz="2000" b="1"/>
              <a:t>Business impacts and depends on nature </a:t>
            </a:r>
          </a:p>
          <a:p>
            <a:pPr marL="457200" indent="-457200">
              <a:lnSpc>
                <a:spcPct val="150000"/>
              </a:lnSpc>
              <a:buFont typeface="+mj-lt"/>
              <a:buAutoNum type="arabicPeriod"/>
            </a:pPr>
            <a:r>
              <a:rPr lang="en-US" sz="2000" b="1"/>
              <a:t>Applying a natural capital approach helps make better &amp; more informed decisions</a:t>
            </a:r>
            <a:endParaRPr lang="en-US" sz="2000"/>
          </a:p>
          <a:p>
            <a:pPr marL="457200" indent="-457200">
              <a:lnSpc>
                <a:spcPct val="150000"/>
              </a:lnSpc>
              <a:buFont typeface="+mj-lt"/>
              <a:buAutoNum type="arabicPeriod"/>
            </a:pPr>
            <a:r>
              <a:rPr lang="en-US" sz="2000" b="1"/>
              <a:t>There are many existing tools &amp; resources</a:t>
            </a:r>
            <a:r>
              <a:rPr lang="en-US" sz="2000"/>
              <a:t> </a:t>
            </a:r>
          </a:p>
          <a:p>
            <a:pPr marL="457200" indent="-457200">
              <a:lnSpc>
                <a:spcPct val="150000"/>
              </a:lnSpc>
              <a:buFont typeface="+mj-lt"/>
              <a:buAutoNum type="arabicPeriod"/>
            </a:pPr>
            <a:r>
              <a:rPr lang="en-US" sz="2000" b="1"/>
              <a:t>Assessments are like snowflakes – no two are alike</a:t>
            </a:r>
          </a:p>
          <a:p>
            <a:pPr marL="457200" indent="-457200">
              <a:lnSpc>
                <a:spcPct val="150000"/>
              </a:lnSpc>
              <a:buFont typeface="+mj-lt"/>
              <a:buAutoNum type="arabicPeriod"/>
            </a:pPr>
            <a:r>
              <a:rPr lang="en-US" sz="2000" b="1"/>
              <a:t>Companies can start to conduct an assessment themselves</a:t>
            </a:r>
            <a:endParaRPr lang="en-US" sz="2000"/>
          </a:p>
          <a:p>
            <a:pPr marL="457200" indent="-457200">
              <a:lnSpc>
                <a:spcPct val="150000"/>
              </a:lnSpc>
              <a:buFont typeface="+mj-lt"/>
              <a:buAutoNum type="arabicPeriod"/>
            </a:pPr>
            <a:r>
              <a:rPr lang="en-US" sz="2000" b="1"/>
              <a:t>Buy-in must extend beyond the sustainability team</a:t>
            </a:r>
          </a:p>
        </p:txBody>
      </p:sp>
      <p:sp>
        <p:nvSpPr>
          <p:cNvPr id="10" name="Teardrop 9">
            <a:extLst>
              <a:ext uri="{FF2B5EF4-FFF2-40B4-BE49-F238E27FC236}">
                <a16:creationId xmlns:a16="http://schemas.microsoft.com/office/drawing/2014/main" id="{B2360C2F-11ED-4335-8B4A-26D3EA01E11E}"/>
              </a:ext>
            </a:extLst>
          </p:cNvPr>
          <p:cNvSpPr/>
          <p:nvPr/>
        </p:nvSpPr>
        <p:spPr>
          <a:xfrm>
            <a:off x="10573907" y="125353"/>
            <a:ext cx="1442145" cy="130262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6314CA5-EBAC-4399-8BB6-8E517D81CC2C}"/>
              </a:ext>
            </a:extLst>
          </p:cNvPr>
          <p:cNvSpPr txBox="1"/>
          <p:nvPr/>
        </p:nvSpPr>
        <p:spPr>
          <a:xfrm>
            <a:off x="10617757" y="426242"/>
            <a:ext cx="135444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Refer to </a:t>
            </a:r>
            <a:r>
              <a:rPr kumimoji="0" lang="en-US" sz="1500" b="1" i="0" u="none" strike="noStrike" kern="1200" cap="none" spc="0" normalizeH="0" baseline="0" noProof="0" dirty="0">
                <a:ln>
                  <a:noFill/>
                </a:ln>
                <a:solidFill>
                  <a:prstClr val="white"/>
                </a:solidFill>
                <a:effectLst/>
                <a:uLnTx/>
                <a:uFillTx/>
                <a:latin typeface="Arial"/>
                <a:ea typeface="+mn-ea"/>
                <a:cs typeface="+mn-cs"/>
              </a:rPr>
              <a:t>p. 45 </a:t>
            </a:r>
            <a:r>
              <a:rPr kumimoji="0" lang="en-US" sz="1500" b="0" i="0" u="none" strike="noStrike" kern="1200" cap="none" spc="0" normalizeH="0" baseline="0" noProof="0" dirty="0">
                <a:ln>
                  <a:noFill/>
                </a:ln>
                <a:solidFill>
                  <a:prstClr val="white"/>
                </a:solidFill>
                <a:effectLst/>
                <a:uLnTx/>
                <a:uFillTx/>
                <a:latin typeface="Arial"/>
                <a:ea typeface="+mn-ea"/>
                <a:cs typeface="+mn-cs"/>
              </a:rPr>
              <a:t>of your workbook</a:t>
            </a:r>
            <a:endParaRPr kumimoji="0" lang="en-CH"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Slide Number Placeholder 4">
            <a:extLst>
              <a:ext uri="{FF2B5EF4-FFF2-40B4-BE49-F238E27FC236}">
                <a16:creationId xmlns:a16="http://schemas.microsoft.com/office/drawing/2014/main" id="{41B33803-5E58-4D88-83DE-63636CBF2337}"/>
              </a:ext>
            </a:extLst>
          </p:cNvPr>
          <p:cNvSpPr txBox="1">
            <a:spLocks/>
          </p:cNvSpPr>
          <p:nvPr/>
        </p:nvSpPr>
        <p:spPr>
          <a:xfrm>
            <a:off x="796636" y="63367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1CEC84-1649-40CE-BFF6-7286506FEA08}" type="slidenum">
              <a:rPr lang="en-GB" sz="1600" smtClean="0">
                <a:solidFill>
                  <a:prstClr val="black">
                    <a:lumMod val="65000"/>
                    <a:lumOff val="35000"/>
                  </a:prstClr>
                </a:solidFill>
                <a:latin typeface="Arial"/>
              </a:rPr>
              <a:pPr>
                <a:defRPr/>
              </a:pPr>
              <a:t>113</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24835978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dirty="0" err="1"/>
              <a:t>Mentimeter</a:t>
            </a:r>
            <a:r>
              <a:rPr lang="en-US" dirty="0"/>
              <a:t> closing questions</a:t>
            </a:r>
            <a:endParaRPr lang="en-CH" dirty="0"/>
          </a:p>
        </p:txBody>
      </p:sp>
      <p:sp>
        <p:nvSpPr>
          <p:cNvPr id="6" name="Oval 5">
            <a:extLst>
              <a:ext uri="{FF2B5EF4-FFF2-40B4-BE49-F238E27FC236}">
                <a16:creationId xmlns:a16="http://schemas.microsoft.com/office/drawing/2014/main" id="{B2881FDA-1521-421F-96F3-1ADBD06C894B}"/>
              </a:ext>
            </a:extLst>
          </p:cNvPr>
          <p:cNvSpPr/>
          <p:nvPr/>
        </p:nvSpPr>
        <p:spPr>
          <a:xfrm>
            <a:off x="2016689"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7B34F00-F8B1-48EF-B300-A25E17D6F387}"/>
              </a:ext>
            </a:extLst>
          </p:cNvPr>
          <p:cNvSpPr txBox="1"/>
          <p:nvPr/>
        </p:nvSpPr>
        <p:spPr>
          <a:xfrm>
            <a:off x="2351801" y="2550784"/>
            <a:ext cx="2644475" cy="2092881"/>
          </a:xfrm>
          <a:prstGeom prst="rect">
            <a:avLst/>
          </a:prstGeom>
          <a:noFill/>
        </p:spPr>
        <p:txBody>
          <a:bodyPr wrap="square" rtlCol="0">
            <a:spAutoFit/>
          </a:bodyPr>
          <a:lstStyle/>
          <a:p>
            <a:pPr algn="ctr"/>
            <a:r>
              <a:rPr lang="en-US" sz="2800">
                <a:solidFill>
                  <a:schemeClr val="lt1"/>
                </a:solidFill>
              </a:rPr>
              <a:t>What are your </a:t>
            </a:r>
            <a:r>
              <a:rPr lang="en-US" sz="2800" u="sng">
                <a:solidFill>
                  <a:schemeClr val="lt1"/>
                </a:solidFill>
              </a:rPr>
              <a:t>2 key learnings </a:t>
            </a:r>
            <a:r>
              <a:rPr lang="en-US" sz="2800">
                <a:solidFill>
                  <a:schemeClr val="lt1"/>
                </a:solidFill>
              </a:rPr>
              <a:t>from the training?</a:t>
            </a:r>
          </a:p>
          <a:p>
            <a:endParaRPr lang="en-CH"/>
          </a:p>
        </p:txBody>
      </p:sp>
      <p:pic>
        <p:nvPicPr>
          <p:cNvPr id="8" name="Graphic 7" descr="Bar chart">
            <a:extLst>
              <a:ext uri="{FF2B5EF4-FFF2-40B4-BE49-F238E27FC236}">
                <a16:creationId xmlns:a16="http://schemas.microsoft.com/office/drawing/2014/main" id="{13676D7A-6982-491C-81FA-EB1823F450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9" name="Oval 8">
            <a:extLst>
              <a:ext uri="{FF2B5EF4-FFF2-40B4-BE49-F238E27FC236}">
                <a16:creationId xmlns:a16="http://schemas.microsoft.com/office/drawing/2014/main" id="{584DFB46-C8FF-4248-963E-F87C6605B764}"/>
              </a:ext>
            </a:extLst>
          </p:cNvPr>
          <p:cNvSpPr/>
          <p:nvPr/>
        </p:nvSpPr>
        <p:spPr>
          <a:xfrm>
            <a:off x="6525499" y="1776412"/>
            <a:ext cx="3314700" cy="3305175"/>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E336430-2D72-4173-B3A3-006C88BD96B0}"/>
              </a:ext>
            </a:extLst>
          </p:cNvPr>
          <p:cNvSpPr txBox="1"/>
          <p:nvPr/>
        </p:nvSpPr>
        <p:spPr>
          <a:xfrm>
            <a:off x="6610801" y="2569638"/>
            <a:ext cx="3144095" cy="2092881"/>
          </a:xfrm>
          <a:prstGeom prst="rect">
            <a:avLst/>
          </a:prstGeom>
          <a:noFill/>
        </p:spPr>
        <p:txBody>
          <a:bodyPr wrap="square" rtlCol="0">
            <a:spAutoFit/>
          </a:bodyPr>
          <a:lstStyle/>
          <a:p>
            <a:pPr algn="ctr"/>
            <a:r>
              <a:rPr lang="en-US" sz="2800" dirty="0">
                <a:solidFill>
                  <a:schemeClr val="lt1"/>
                </a:solidFill>
              </a:rPr>
              <a:t>Share </a:t>
            </a:r>
            <a:r>
              <a:rPr lang="en-US" sz="2800" u="sng" dirty="0">
                <a:solidFill>
                  <a:schemeClr val="lt1"/>
                </a:solidFill>
              </a:rPr>
              <a:t>1 concrete next action </a:t>
            </a:r>
            <a:r>
              <a:rPr lang="en-US" sz="2800" dirty="0">
                <a:solidFill>
                  <a:schemeClr val="lt1"/>
                </a:solidFill>
              </a:rPr>
              <a:t>you will take after this training</a:t>
            </a:r>
          </a:p>
          <a:p>
            <a:endParaRPr lang="en-CH" dirty="0"/>
          </a:p>
        </p:txBody>
      </p:sp>
      <p:sp>
        <p:nvSpPr>
          <p:cNvPr id="11" name="Slide Number Placeholder 4">
            <a:extLst>
              <a:ext uri="{FF2B5EF4-FFF2-40B4-BE49-F238E27FC236}">
                <a16:creationId xmlns:a16="http://schemas.microsoft.com/office/drawing/2014/main" id="{331B81E1-65FF-4A90-88BB-732736B10668}"/>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Teardrop 6">
            <a:extLst>
              <a:ext uri="{FF2B5EF4-FFF2-40B4-BE49-F238E27FC236}">
                <a16:creationId xmlns:a16="http://schemas.microsoft.com/office/drawing/2014/main" id="{83FEA41B-1326-42E2-9D12-D71AE0284B9E}"/>
              </a:ext>
            </a:extLst>
          </p:cNvPr>
          <p:cNvSpPr/>
          <p:nvPr/>
        </p:nvSpPr>
        <p:spPr>
          <a:xfrm>
            <a:off x="9438039" y="125352"/>
            <a:ext cx="1442145" cy="13051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7">
            <a:extLst>
              <a:ext uri="{FF2B5EF4-FFF2-40B4-BE49-F238E27FC236}">
                <a16:creationId xmlns:a16="http://schemas.microsoft.com/office/drawing/2014/main" id="{FF53CD8E-33EF-4B2C-83C5-EACA8A8D06B4}"/>
              </a:ext>
            </a:extLst>
          </p:cNvPr>
          <p:cNvSpPr txBox="1"/>
          <p:nvPr/>
        </p:nvSpPr>
        <p:spPr>
          <a:xfrm>
            <a:off x="9481889" y="415503"/>
            <a:ext cx="1354443" cy="784830"/>
          </a:xfrm>
          <a:prstGeom prst="rect">
            <a:avLst/>
          </a:prstGeom>
          <a:noFill/>
        </p:spPr>
        <p:txBody>
          <a:bodyPr wrap="square" rtlCol="0">
            <a:spAutoFit/>
          </a:bodyPr>
          <a:lstStyle/>
          <a:p>
            <a:pPr algn="ctr"/>
            <a:r>
              <a:rPr lang="en-US" sz="1500" dirty="0">
                <a:solidFill>
                  <a:schemeClr val="bg1"/>
                </a:solidFill>
              </a:rPr>
              <a:t>Refer to </a:t>
            </a:r>
            <a:r>
              <a:rPr lang="en-US" sz="1500" b="1" dirty="0">
                <a:solidFill>
                  <a:schemeClr val="bg1"/>
                </a:solidFill>
              </a:rPr>
              <a:t>p. 46 </a:t>
            </a:r>
            <a:r>
              <a:rPr lang="en-US" sz="1500" dirty="0">
                <a:solidFill>
                  <a:schemeClr val="bg1"/>
                </a:solidFill>
              </a:rPr>
              <a:t>of your workbook</a:t>
            </a:r>
            <a:endParaRPr lang="en-CH" sz="1500" dirty="0">
              <a:solidFill>
                <a:schemeClr val="bg1"/>
              </a:solidFill>
            </a:endParaRPr>
          </a:p>
        </p:txBody>
      </p:sp>
    </p:spTree>
    <p:extLst>
      <p:ext uri="{BB962C8B-B14F-4D97-AF65-F5344CB8AC3E}">
        <p14:creationId xmlns:p14="http://schemas.microsoft.com/office/powerpoint/2010/main" val="11581313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dirty="0" err="1">
                <a:ln>
                  <a:noFill/>
                </a:ln>
                <a:solidFill>
                  <a:srgbClr val="BBD151"/>
                </a:solidFill>
                <a:effectLst/>
                <a:uLnTx/>
                <a:uFillTx/>
                <a:latin typeface="Arial"/>
                <a:ea typeface="Verdana" panose="020B0604030504040204" pitchFamily="34" charset="0"/>
                <a:cs typeface="+mn-cs"/>
              </a:rPr>
              <a:t>www.menti.com</a:t>
            </a:r>
            <a:endParaRPr kumimoji="0" lang="en-US" sz="2800" b="1" i="0" u="none" strike="noStrike" kern="0" cap="none" spc="0" normalizeH="0" baseline="0" noProof="0" dirty="0">
              <a:ln>
                <a:noFill/>
              </a:ln>
              <a:solidFill>
                <a:srgbClr val="BBD151"/>
              </a:solidFill>
              <a:effectLst/>
              <a:uLnTx/>
              <a:uFillTx/>
              <a:latin typeface="Arial"/>
              <a:ea typeface="Verdana" panose="020B0604030504040204" pitchFamily="34" charset="0"/>
              <a:cs typeface="+mn-cs"/>
            </a:endParaRP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Enter this code: </a:t>
            </a:r>
            <a:r>
              <a:rPr lang="en-US" sz="2800" b="1" kern="0" dirty="0">
                <a:solidFill>
                  <a:srgbClr val="BBD151"/>
                </a:solidFill>
                <a:latin typeface="Arial"/>
                <a:ea typeface="Verdana" panose="020B0604030504040204" pitchFamily="34" charset="0"/>
              </a:rPr>
              <a:t>XXXXXX</a:t>
            </a: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13" name="Slide Number Placeholder 4">
            <a:extLst>
              <a:ext uri="{FF2B5EF4-FFF2-40B4-BE49-F238E27FC236}">
                <a16:creationId xmlns:a16="http://schemas.microsoft.com/office/drawing/2014/main" id="{F1306DA8-AE4A-4A6D-896F-7BC39A0E470D}"/>
              </a:ext>
            </a:extLst>
          </p:cNvPr>
          <p:cNvSpPr txBox="1">
            <a:spLocks/>
          </p:cNvSpPr>
          <p:nvPr/>
        </p:nvSpPr>
        <p:spPr>
          <a:xfrm>
            <a:off x="796636" y="63367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1CEC84-1649-40CE-BFF6-7286506FEA08}" type="slidenum">
              <a:rPr lang="en-GB" sz="1600" smtClean="0">
                <a:solidFill>
                  <a:prstClr val="black">
                    <a:lumMod val="65000"/>
                    <a:lumOff val="35000"/>
                  </a:prstClr>
                </a:solidFill>
                <a:latin typeface="Arial"/>
              </a:rPr>
              <a:pPr>
                <a:defRPr/>
              </a:pPr>
              <a:t>115</a:t>
            </a:fld>
            <a:endParaRPr lang="en-GB" sz="1600">
              <a:solidFill>
                <a:prstClr val="black">
                  <a:lumMod val="65000"/>
                  <a:lumOff val="35000"/>
                </a:prstClr>
              </a:solidFill>
              <a:latin typeface="Arial"/>
            </a:endParaRPr>
          </a:p>
        </p:txBody>
      </p:sp>
    </p:spTree>
    <p:extLst>
      <p:ext uri="{BB962C8B-B14F-4D97-AF65-F5344CB8AC3E}">
        <p14:creationId xmlns:p14="http://schemas.microsoft.com/office/powerpoint/2010/main" val="37378425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We Value Nature virtual training 30.04.20 - Mentimeter">
            <a:extLst>
              <a:ext uri="{FF2B5EF4-FFF2-40B4-BE49-F238E27FC236}">
                <a16:creationId xmlns:a16="http://schemas.microsoft.com/office/drawing/2014/main" id="{66AA682D-2FA9-431B-8D37-E49983D5AD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24207" y="0"/>
            <a:ext cx="10930650" cy="3773400"/>
          </a:xfrm>
          <a:prstGeom prst="rect">
            <a:avLst/>
          </a:prstGeom>
        </p:spPr>
      </p:pic>
      <p:pic>
        <p:nvPicPr>
          <p:cNvPr id="5" name="Picture Placeholder 5" descr="We Value Nature virtual training 30.04.20 - Mentimeter">
            <a:extLst>
              <a:ext uri="{FF2B5EF4-FFF2-40B4-BE49-F238E27FC236}">
                <a16:creationId xmlns:a16="http://schemas.microsoft.com/office/drawing/2014/main" id="{73F02F1B-3460-407C-AAA7-ADF15E1675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63388" y="3583871"/>
            <a:ext cx="10652288" cy="3274129"/>
          </a:xfrm>
          <a:prstGeom prst="rect">
            <a:avLst/>
          </a:prstGeom>
        </p:spPr>
      </p:pic>
    </p:spTree>
    <p:extLst>
      <p:ext uri="{BB962C8B-B14F-4D97-AF65-F5344CB8AC3E}">
        <p14:creationId xmlns:p14="http://schemas.microsoft.com/office/powerpoint/2010/main" val="20825045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descr="We Value Nature virtual training 30.04.20 - Mentimeter">
            <a:extLst>
              <a:ext uri="{FF2B5EF4-FFF2-40B4-BE49-F238E27FC236}">
                <a16:creationId xmlns:a16="http://schemas.microsoft.com/office/drawing/2014/main" id="{1175BF80-40EB-4118-824F-EA3D37EB0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43066" y="503078"/>
            <a:ext cx="10670071" cy="3689543"/>
          </a:xfrm>
          <a:prstGeom prst="rect">
            <a:avLst/>
          </a:prstGeom>
        </p:spPr>
      </p:pic>
      <p:pic>
        <p:nvPicPr>
          <p:cNvPr id="3" name="Picture Placeholder 5" descr="We Value Nature virtual training 30.04.20 - Mentimeter">
            <a:extLst>
              <a:ext uri="{FF2B5EF4-FFF2-40B4-BE49-F238E27FC236}">
                <a16:creationId xmlns:a16="http://schemas.microsoft.com/office/drawing/2014/main" id="{5201906E-7AF3-4C9F-98C5-F569FF8399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55635" y="3949164"/>
            <a:ext cx="11044932" cy="2870736"/>
          </a:xfrm>
          <a:prstGeom prst="rect">
            <a:avLst/>
          </a:prstGeom>
        </p:spPr>
      </p:pic>
    </p:spTree>
    <p:extLst>
      <p:ext uri="{BB962C8B-B14F-4D97-AF65-F5344CB8AC3E}">
        <p14:creationId xmlns:p14="http://schemas.microsoft.com/office/powerpoint/2010/main" val="30372500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Sneak preview to next training module</a:t>
            </a:r>
            <a:endParaRPr lang="en-GB" dirty="0"/>
          </a:p>
        </p:txBody>
      </p:sp>
      <p:graphicFrame>
        <p:nvGraphicFramePr>
          <p:cNvPr id="7" name="Diagram 6">
            <a:extLst>
              <a:ext uri="{FF2B5EF4-FFF2-40B4-BE49-F238E27FC236}">
                <a16:creationId xmlns:a16="http://schemas.microsoft.com/office/drawing/2014/main" id="{0081B4E5-70F6-409C-B98F-1C9A840923AC}"/>
              </a:ext>
            </a:extLst>
          </p:cNvPr>
          <p:cNvGraphicFramePr/>
          <p:nvPr/>
        </p:nvGraphicFramePr>
        <p:xfrm>
          <a:off x="1792701" y="3371994"/>
          <a:ext cx="9560541" cy="1203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BAA8EA5-A57C-405B-9307-DF45365FC996}"/>
              </a:ext>
            </a:extLst>
          </p:cNvPr>
          <p:cNvSpPr/>
          <p:nvPr/>
        </p:nvSpPr>
        <p:spPr>
          <a:xfrm>
            <a:off x="7098923" y="3300353"/>
            <a:ext cx="4176745" cy="1322550"/>
          </a:xfrm>
          <a:prstGeom prst="rect">
            <a:avLst/>
          </a:prstGeom>
          <a:noFill/>
          <a:ln w="28575">
            <a:solidFill>
              <a:srgbClr val="FCA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sz="1801">
              <a:solidFill>
                <a:prstClr val="white"/>
              </a:solidFill>
              <a:latin typeface="Arial"/>
            </a:endParaRPr>
          </a:p>
        </p:txBody>
      </p:sp>
      <p:sp>
        <p:nvSpPr>
          <p:cNvPr id="10" name="Content Placeholder 2">
            <a:extLst>
              <a:ext uri="{FF2B5EF4-FFF2-40B4-BE49-F238E27FC236}">
                <a16:creationId xmlns:a16="http://schemas.microsoft.com/office/drawing/2014/main" id="{0A848902-0CE0-D345-B5DD-A5B3046940D1}"/>
              </a:ext>
            </a:extLst>
          </p:cNvPr>
          <p:cNvSpPr>
            <a:spLocks noGrp="1"/>
          </p:cNvSpPr>
          <p:nvPr>
            <p:ph idx="1"/>
          </p:nvPr>
        </p:nvSpPr>
        <p:spPr>
          <a:xfrm>
            <a:off x="6572972" y="4622903"/>
            <a:ext cx="4499122" cy="1203401"/>
          </a:xfrm>
        </p:spPr>
        <p:txBody>
          <a:bodyPr vert="horz" lIns="91440" tIns="45720" rIns="91440" bIns="45720" rtlCol="0" anchor="t">
            <a:noAutofit/>
          </a:bodyPr>
          <a:lstStyle/>
          <a:p>
            <a:pPr marL="799465" lvl="1" indent="-342265">
              <a:lnSpc>
                <a:spcPct val="100000"/>
              </a:lnSpc>
              <a:spcBef>
                <a:spcPts val="300"/>
              </a:spcBef>
              <a:spcAft>
                <a:spcPts val="300"/>
              </a:spcAft>
              <a:buFont typeface="Wingdings" panose="05000000000000000000" pitchFamily="2" charset="2"/>
              <a:buChar char="v"/>
            </a:pPr>
            <a:r>
              <a:rPr lang="en-GB" sz="1400" dirty="0"/>
              <a:t>I</a:t>
            </a:r>
            <a:r>
              <a:rPr lang="en-GB" sz="1400" dirty="0">
                <a:cs typeface="Arial"/>
              </a:rPr>
              <a:t>dentify and measure impact drivers and/or dependencies </a:t>
            </a:r>
            <a:endParaRPr lang="en-US" sz="14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1400" dirty="0">
                <a:cs typeface="Arial"/>
              </a:rPr>
              <a:t>Practical considerations</a:t>
            </a:r>
          </a:p>
          <a:p>
            <a:pPr marL="799465" lvl="1" indent="-342265">
              <a:lnSpc>
                <a:spcPct val="100000"/>
              </a:lnSpc>
              <a:spcBef>
                <a:spcPts val="300"/>
              </a:spcBef>
              <a:spcAft>
                <a:spcPts val="300"/>
              </a:spcAft>
              <a:buFont typeface="Wingdings" panose="05000000000000000000" pitchFamily="2" charset="2"/>
              <a:buChar char="v"/>
            </a:pPr>
            <a:r>
              <a:rPr lang="en-GB" sz="1400" dirty="0">
                <a:cs typeface="Arial"/>
              </a:rPr>
              <a:t>Introduction to valuation techniques </a:t>
            </a:r>
            <a:r>
              <a:rPr lang="en-GB" sz="1400" dirty="0"/>
              <a:t> </a:t>
            </a:r>
            <a:endParaRPr lang="en-GB" sz="1400" dirty="0">
              <a:cs typeface="Arial"/>
            </a:endParaRPr>
          </a:p>
          <a:p>
            <a:pPr marL="799465" lvl="1" indent="-342265">
              <a:lnSpc>
                <a:spcPct val="150000"/>
              </a:lnSpc>
              <a:spcAft>
                <a:spcPts val="1200"/>
              </a:spcAft>
              <a:buFont typeface="Wingdings" panose="05000000000000000000" pitchFamily="2" charset="2"/>
              <a:buChar char="v"/>
            </a:pPr>
            <a:endParaRPr lang="en-GB" sz="1400" dirty="0">
              <a:cs typeface="Arial"/>
            </a:endParaRPr>
          </a:p>
        </p:txBody>
      </p:sp>
      <p:sp>
        <p:nvSpPr>
          <p:cNvPr id="18" name="Content Placeholder 2">
            <a:extLst>
              <a:ext uri="{FF2B5EF4-FFF2-40B4-BE49-F238E27FC236}">
                <a16:creationId xmlns:a16="http://schemas.microsoft.com/office/drawing/2014/main" id="{E820CB23-65CE-4988-8039-FEAFC03ED302}"/>
              </a:ext>
            </a:extLst>
          </p:cNvPr>
          <p:cNvSpPr txBox="1">
            <a:spLocks/>
          </p:cNvSpPr>
          <p:nvPr/>
        </p:nvSpPr>
        <p:spPr>
          <a:xfrm>
            <a:off x="916332" y="4622903"/>
            <a:ext cx="5426773" cy="1417447"/>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783"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2971"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160"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349" indent="-228594" algn="l" defTabSz="914377"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9465" lvl="1" indent="-342265">
              <a:lnSpc>
                <a:spcPct val="100000"/>
              </a:lnSpc>
              <a:spcBef>
                <a:spcPts val="300"/>
              </a:spcBef>
              <a:spcAft>
                <a:spcPts val="300"/>
              </a:spcAft>
              <a:buFont typeface="Wingdings" panose="05000000000000000000" pitchFamily="2" charset="2"/>
              <a:buChar char="v"/>
            </a:pPr>
            <a:r>
              <a:rPr lang="en-GB" sz="1400" dirty="0"/>
              <a:t>Understand the concept of natural capital and related risks &amp; opportunities </a:t>
            </a:r>
            <a:endParaRPr lang="en-GB" sz="14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1400" dirty="0"/>
              <a:t>Linkages with business decision-making &amp; risk management</a:t>
            </a:r>
            <a:endParaRPr lang="en-GB" sz="1400" dirty="0">
              <a:cs typeface="Arial"/>
            </a:endParaRPr>
          </a:p>
          <a:p>
            <a:pPr marL="799465" lvl="1" indent="-342265">
              <a:lnSpc>
                <a:spcPct val="100000"/>
              </a:lnSpc>
              <a:spcBef>
                <a:spcPts val="300"/>
              </a:spcBef>
              <a:spcAft>
                <a:spcPts val="300"/>
              </a:spcAft>
              <a:buFont typeface="Wingdings" panose="05000000000000000000" pitchFamily="2" charset="2"/>
              <a:buChar char="v"/>
            </a:pPr>
            <a:r>
              <a:rPr lang="en-GB" sz="1400" dirty="0"/>
              <a:t>Introduction to a few key approaches</a:t>
            </a:r>
            <a:endParaRPr lang="en-GB" sz="1400" dirty="0">
              <a:cs typeface="Arial"/>
            </a:endParaRPr>
          </a:p>
        </p:txBody>
      </p:sp>
      <p:sp>
        <p:nvSpPr>
          <p:cNvPr id="3" name="Slide Number Placeholder 2">
            <a:extLst>
              <a:ext uri="{FF2B5EF4-FFF2-40B4-BE49-F238E27FC236}">
                <a16:creationId xmlns:a16="http://schemas.microsoft.com/office/drawing/2014/main" id="{1D3A71FA-DE69-CB4B-83CE-F6DB04F27D99}"/>
              </a:ext>
            </a:extLst>
          </p:cNvPr>
          <p:cNvSpPr>
            <a:spLocks noGrp="1"/>
          </p:cNvSpPr>
          <p:nvPr>
            <p:ph type="sldNum" sz="quarter" idx="12"/>
          </p:nvPr>
        </p:nvSpPr>
        <p:spPr/>
        <p:txBody>
          <a:bodyPr/>
          <a:lstStyle/>
          <a:p>
            <a:fld id="{971CEC84-1649-40CE-BFF6-7286506FEA08}" type="slidenum">
              <a:rPr lang="en-GB" smtClean="0"/>
              <a:pPr/>
              <a:t>118</a:t>
            </a:fld>
            <a:endParaRPr lang="en-GB"/>
          </a:p>
        </p:txBody>
      </p:sp>
      <p:sp>
        <p:nvSpPr>
          <p:cNvPr id="11" name="Left Brace 10">
            <a:extLst>
              <a:ext uri="{FF2B5EF4-FFF2-40B4-BE49-F238E27FC236}">
                <a16:creationId xmlns:a16="http://schemas.microsoft.com/office/drawing/2014/main" id="{0A0ED8D3-95B4-4049-AC56-9B22D4304378}"/>
              </a:ext>
            </a:extLst>
          </p:cNvPr>
          <p:cNvSpPr/>
          <p:nvPr/>
        </p:nvSpPr>
        <p:spPr>
          <a:xfrm rot="5400000" flipH="1">
            <a:off x="4861614" y="531210"/>
            <a:ext cx="136144" cy="1969079"/>
          </a:xfrm>
          <a:prstGeom prst="lef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b="1"/>
          </a:p>
        </p:txBody>
      </p:sp>
      <p:sp>
        <p:nvSpPr>
          <p:cNvPr id="13" name="Left Brace 12">
            <a:extLst>
              <a:ext uri="{FF2B5EF4-FFF2-40B4-BE49-F238E27FC236}">
                <a16:creationId xmlns:a16="http://schemas.microsoft.com/office/drawing/2014/main" id="{BDB41042-76F9-481F-B8A9-D03E2E0CBC50}"/>
              </a:ext>
            </a:extLst>
          </p:cNvPr>
          <p:cNvSpPr/>
          <p:nvPr/>
        </p:nvSpPr>
        <p:spPr>
          <a:xfrm rot="5400000" flipH="1">
            <a:off x="7215052" y="223049"/>
            <a:ext cx="151873" cy="2601127"/>
          </a:xfrm>
          <a:prstGeom prst="lef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b="1"/>
          </a:p>
        </p:txBody>
      </p:sp>
      <p:sp>
        <p:nvSpPr>
          <p:cNvPr id="15" name="Left Brace 14">
            <a:extLst>
              <a:ext uri="{FF2B5EF4-FFF2-40B4-BE49-F238E27FC236}">
                <a16:creationId xmlns:a16="http://schemas.microsoft.com/office/drawing/2014/main" id="{1132D560-AFFC-456B-B937-F1928C99CA65}"/>
              </a:ext>
            </a:extLst>
          </p:cNvPr>
          <p:cNvSpPr/>
          <p:nvPr/>
        </p:nvSpPr>
        <p:spPr>
          <a:xfrm rot="16200000">
            <a:off x="2749041" y="531212"/>
            <a:ext cx="136141" cy="1969078"/>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16" name="TextBox 15">
            <a:extLst>
              <a:ext uri="{FF2B5EF4-FFF2-40B4-BE49-F238E27FC236}">
                <a16:creationId xmlns:a16="http://schemas.microsoft.com/office/drawing/2014/main" id="{27541764-5C99-4D58-BEB1-EF57238AF777}"/>
              </a:ext>
            </a:extLst>
          </p:cNvPr>
          <p:cNvSpPr txBox="1"/>
          <p:nvPr/>
        </p:nvSpPr>
        <p:spPr>
          <a:xfrm>
            <a:off x="2315186" y="1131677"/>
            <a:ext cx="978153" cy="323165"/>
          </a:xfrm>
          <a:prstGeom prst="rect">
            <a:avLst/>
          </a:prstGeom>
          <a:noFill/>
        </p:spPr>
        <p:txBody>
          <a:bodyPr wrap="none" rtlCol="0">
            <a:spAutoFit/>
          </a:bodyPr>
          <a:lstStyle/>
          <a:p>
            <a:r>
              <a:rPr lang="en-GB" sz="1500" dirty="0"/>
              <a:t>Module 1</a:t>
            </a:r>
            <a:endParaRPr lang="en-US" sz="1500" dirty="0"/>
          </a:p>
        </p:txBody>
      </p:sp>
      <p:sp>
        <p:nvSpPr>
          <p:cNvPr id="17" name="TextBox 16">
            <a:extLst>
              <a:ext uri="{FF2B5EF4-FFF2-40B4-BE49-F238E27FC236}">
                <a16:creationId xmlns:a16="http://schemas.microsoft.com/office/drawing/2014/main" id="{B1EF7B4B-3E14-4D6E-927C-9B355BAA7475}"/>
              </a:ext>
            </a:extLst>
          </p:cNvPr>
          <p:cNvSpPr txBox="1"/>
          <p:nvPr/>
        </p:nvSpPr>
        <p:spPr>
          <a:xfrm>
            <a:off x="4387726" y="1131678"/>
            <a:ext cx="1016625" cy="323165"/>
          </a:xfrm>
          <a:prstGeom prst="rect">
            <a:avLst/>
          </a:prstGeom>
          <a:noFill/>
        </p:spPr>
        <p:txBody>
          <a:bodyPr wrap="none" rtlCol="0">
            <a:spAutoFit/>
          </a:bodyPr>
          <a:lstStyle/>
          <a:p>
            <a:r>
              <a:rPr lang="en-GB" sz="1500" b="1" dirty="0"/>
              <a:t>Module 2</a:t>
            </a:r>
            <a:endParaRPr lang="en-US" sz="1500" b="1" dirty="0"/>
          </a:p>
        </p:txBody>
      </p:sp>
      <p:sp>
        <p:nvSpPr>
          <p:cNvPr id="19" name="TextBox 18">
            <a:extLst>
              <a:ext uri="{FF2B5EF4-FFF2-40B4-BE49-F238E27FC236}">
                <a16:creationId xmlns:a16="http://schemas.microsoft.com/office/drawing/2014/main" id="{CB83E286-6CC6-4D3E-B073-F00DD0E342EA}"/>
              </a:ext>
            </a:extLst>
          </p:cNvPr>
          <p:cNvSpPr txBox="1"/>
          <p:nvPr/>
        </p:nvSpPr>
        <p:spPr>
          <a:xfrm>
            <a:off x="6079759" y="1122974"/>
            <a:ext cx="2422458" cy="323165"/>
          </a:xfrm>
          <a:prstGeom prst="rect">
            <a:avLst/>
          </a:prstGeom>
          <a:noFill/>
        </p:spPr>
        <p:txBody>
          <a:bodyPr wrap="none" rtlCol="0">
            <a:spAutoFit/>
          </a:bodyPr>
          <a:lstStyle/>
          <a:p>
            <a:r>
              <a:rPr lang="en-GB" sz="1500" b="1" dirty="0"/>
              <a:t>Introduction in module 2</a:t>
            </a:r>
            <a:endParaRPr lang="en-US" sz="1500" b="1" dirty="0"/>
          </a:p>
        </p:txBody>
      </p:sp>
      <p:pic>
        <p:nvPicPr>
          <p:cNvPr id="20" name="Picture 19">
            <a:extLst>
              <a:ext uri="{FF2B5EF4-FFF2-40B4-BE49-F238E27FC236}">
                <a16:creationId xmlns:a16="http://schemas.microsoft.com/office/drawing/2014/main" id="{74D4AA65-FDC9-4356-BFF5-EA01A01FDEA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651" b="60389"/>
          <a:stretch/>
        </p:blipFill>
        <p:spPr>
          <a:xfrm>
            <a:off x="1489275" y="1719022"/>
            <a:ext cx="9348243" cy="1461859"/>
          </a:xfrm>
          <a:prstGeom prst="rect">
            <a:avLst/>
          </a:prstGeom>
        </p:spPr>
      </p:pic>
    </p:spTree>
    <p:extLst>
      <p:ext uri="{BB962C8B-B14F-4D97-AF65-F5344CB8AC3E}">
        <p14:creationId xmlns:p14="http://schemas.microsoft.com/office/powerpoint/2010/main" val="45034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prstClr val="black">
                    <a:lumMod val="65000"/>
                    <a:lumOff val="35000"/>
                  </a:prstClr>
                </a:solidFill>
                <a:effectLst/>
                <a:uLnTx/>
                <a:uFillTx/>
                <a:latin typeface="Arial"/>
                <a:ea typeface="+mj-ea"/>
                <a:cs typeface="+mj-cs"/>
              </a:rPr>
              <a:t>Eager to get </a:t>
            </a:r>
            <a:r>
              <a:rPr kumimoji="0" lang="en-GB" sz="3200" b="0" i="0" u="none" strike="noStrike" kern="1200" cap="none" spc="0" normalizeH="0" baseline="0" noProof="0">
                <a:ln>
                  <a:noFill/>
                </a:ln>
                <a:effectLst/>
                <a:uLnTx/>
                <a:uFillTx/>
                <a:latin typeface="Arial"/>
                <a:ea typeface="+mj-ea"/>
                <a:cs typeface="+mj-cs"/>
              </a:rPr>
              <a:t>started</a:t>
            </a:r>
            <a:r>
              <a:rPr kumimoji="0" lang="en-GB" sz="3200" b="0" i="0" u="none" strike="noStrike" kern="1200" cap="none" spc="0" normalizeH="0" baseline="0" noProof="0">
                <a:ln>
                  <a:noFill/>
                </a:ln>
                <a:solidFill>
                  <a:prstClr val="black">
                    <a:lumMod val="65000"/>
                    <a:lumOff val="35000"/>
                  </a:prstClr>
                </a:solidFill>
                <a:effectLst/>
                <a:uLnTx/>
                <a:uFillTx/>
                <a:latin typeface="Arial"/>
                <a:ea typeface="+mj-ea"/>
                <a:cs typeface="+mj-cs"/>
              </a:rPr>
              <a:t>?</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07638" y="1390095"/>
            <a:ext cx="6684362" cy="4458286"/>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0" y="136525"/>
            <a:ext cx="1945887" cy="1782642"/>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Check out NCC’s interactive </a:t>
              </a:r>
              <a:r>
                <a:rPr kumimoji="0" lang="en-GB" sz="1800" b="0" i="0" u="none" strike="noStrike" kern="1200" cap="none" spc="0" normalizeH="0" baseline="0" noProof="0" dirty="0">
                  <a:ln>
                    <a:noFill/>
                  </a:ln>
                  <a:solidFill>
                    <a:prstClr val="white"/>
                  </a:solidFill>
                  <a:effectLst/>
                  <a:uLnTx/>
                  <a:uFillTx/>
                  <a:latin typeface="Arial"/>
                  <a:ea typeface="+mn-ea"/>
                  <a:cs typeface="+mn-cs"/>
                  <a:hlinkClick r:id="rId4"/>
                </a:rPr>
                <a:t>training videos</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0D356E39-60F8-452F-98BA-4CBAADEE88CF}"/>
              </a:ext>
            </a:extLst>
          </p:cNvPr>
          <p:cNvGrpSpPr/>
          <p:nvPr/>
        </p:nvGrpSpPr>
        <p:grpSpPr>
          <a:xfrm rot="13690032">
            <a:off x="4898586" y="4396349"/>
            <a:ext cx="1646444" cy="1758554"/>
            <a:chOff x="4177685" y="3607105"/>
            <a:chExt cx="1458521" cy="1395583"/>
          </a:xfrm>
        </p:grpSpPr>
        <p:sp>
          <p:nvSpPr>
            <p:cNvPr id="12" name="Teardrop 11">
              <a:extLst>
                <a:ext uri="{FF2B5EF4-FFF2-40B4-BE49-F238E27FC236}">
                  <a16:creationId xmlns:a16="http://schemas.microsoft.com/office/drawing/2014/main" id="{47E17BDD-A810-4EB7-9467-B9F7CC677A5F}"/>
                </a:ext>
              </a:extLst>
            </p:cNvPr>
            <p:cNvSpPr/>
            <p:nvPr/>
          </p:nvSpPr>
          <p:spPr>
            <a:xfrm>
              <a:off x="4177685" y="3607105"/>
              <a:ext cx="1458521" cy="1327851"/>
            </a:xfrm>
            <a:prstGeom prst="teardrop">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1308D710-EB24-4DB4-9AF4-B01431D5DA38}"/>
                </a:ext>
              </a:extLst>
            </p:cNvPr>
            <p:cNvSpPr txBox="1"/>
            <p:nvPr/>
          </p:nvSpPr>
          <p:spPr>
            <a:xfrm rot="7909968">
              <a:off x="4355561" y="4005220"/>
              <a:ext cx="1302862" cy="6920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Make use of WVN’s </a:t>
              </a:r>
              <a:r>
                <a:rPr lang="en-GB">
                  <a:solidFill>
                    <a:prstClr val="white"/>
                  </a:solidFill>
                  <a:latin typeface="Arial"/>
                </a:rPr>
                <a:t>training resources</a:t>
              </a:r>
            </a:p>
          </p:txBody>
        </p:sp>
      </p:grpSp>
      <p:pic>
        <p:nvPicPr>
          <p:cNvPr id="14" name="Picture Placeholder 5" descr="Training resources | We Value Nature">
            <a:extLst>
              <a:ext uri="{FF2B5EF4-FFF2-40B4-BE49-F238E27FC236}">
                <a16:creationId xmlns:a16="http://schemas.microsoft.com/office/drawing/2014/main" id="{E76109B4-0437-4285-99AD-9A52BCCD91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07268" y="1208714"/>
            <a:ext cx="4111943" cy="1928927"/>
          </a:xfrm>
          <a:prstGeom prst="rect">
            <a:avLst/>
          </a:prstGeom>
        </p:spPr>
      </p:pic>
      <p:pic>
        <p:nvPicPr>
          <p:cNvPr id="15" name="Picture Placeholder 5" descr="Training resources | We Value Nature">
            <a:extLst>
              <a:ext uri="{FF2B5EF4-FFF2-40B4-BE49-F238E27FC236}">
                <a16:creationId xmlns:a16="http://schemas.microsoft.com/office/drawing/2014/main" id="{6E2C069E-E54F-491C-81BE-D5D57C45CE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07268" y="3137641"/>
            <a:ext cx="4111943" cy="3465915"/>
          </a:xfrm>
          <a:prstGeom prst="rect">
            <a:avLst/>
          </a:prstGeom>
        </p:spPr>
      </p:pic>
    </p:spTree>
    <p:extLst>
      <p:ext uri="{BB962C8B-B14F-4D97-AF65-F5344CB8AC3E}">
        <p14:creationId xmlns:p14="http://schemas.microsoft.com/office/powerpoint/2010/main" val="3393751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4194" y="125352"/>
            <a:ext cx="11498123" cy="878150"/>
          </a:xfrm>
        </p:spPr>
        <p:txBody>
          <a:bodyPr/>
          <a:lstStyle/>
          <a:p>
            <a:r>
              <a:rPr lang="en-GB" dirty="0"/>
              <a:t>Introductions – who are you?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4294967295"/>
          </p:nvPr>
        </p:nvSpPr>
        <p:spPr>
          <a:xfrm>
            <a:off x="483464" y="1616448"/>
            <a:ext cx="11156085" cy="4067175"/>
          </a:xfrm>
        </p:spPr>
        <p:txBody>
          <a:bodyPr>
            <a:normAutofit/>
          </a:bodyPr>
          <a:lstStyle/>
          <a:p>
            <a:pPr>
              <a:lnSpc>
                <a:spcPct val="150000"/>
              </a:lnSpc>
            </a:pPr>
            <a:r>
              <a:rPr lang="en-US" b="1" dirty="0"/>
              <a:t>Please tell us more about you by sharing your:</a:t>
            </a:r>
          </a:p>
          <a:p>
            <a:pPr marL="457200" lvl="1" indent="0">
              <a:lnSpc>
                <a:spcPct val="150000"/>
              </a:lnSpc>
              <a:buNone/>
            </a:pPr>
            <a:endParaRPr lang="en-US" dirty="0"/>
          </a:p>
          <a:p>
            <a:pPr lvl="1">
              <a:lnSpc>
                <a:spcPct val="150000"/>
              </a:lnSpc>
            </a:pPr>
            <a:r>
              <a:rPr lang="en-US" dirty="0"/>
              <a:t>Role</a:t>
            </a:r>
          </a:p>
          <a:p>
            <a:pPr lvl="1">
              <a:lnSpc>
                <a:spcPct val="150000"/>
              </a:lnSpc>
            </a:pPr>
            <a:r>
              <a:rPr lang="en-US" dirty="0"/>
              <a:t>Any specific expectation(s) for today? </a:t>
            </a:r>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1326" y="107227"/>
            <a:ext cx="914400" cy="914400"/>
          </a:xfrm>
          <a:prstGeom prst="rect">
            <a:avLst/>
          </a:prstGeom>
        </p:spPr>
      </p:pic>
      <p:pic>
        <p:nvPicPr>
          <p:cNvPr id="6" name="Picture Placeholder 5" descr="Relation | CFF">
            <a:extLst>
              <a:ext uri="{FF2B5EF4-FFF2-40B4-BE49-F238E27FC236}">
                <a16:creationId xmlns:a16="http://schemas.microsoft.com/office/drawing/2014/main" id="{03052759-DADE-478E-A86A-17E8E0D1C5FC}"/>
              </a:ext>
            </a:extLst>
          </p:cNvPr>
          <p:cNvPicPr>
            <a:picLocks noChangeAspect="1"/>
          </p:cNvPicPr>
          <p:nvPr/>
        </p:nvPicPr>
        <p:blipFill rotWithShape="1">
          <a:blip r:embed="rId5">
            <a:extLst>
              <a:ext uri="{28A0092B-C50C-407E-A947-70E740481C1C}">
                <a14:useLocalDpi xmlns:a14="http://schemas.microsoft.com/office/drawing/2010/main" val="0"/>
              </a:ext>
            </a:extLst>
          </a:blip>
          <a:srcRect l="26080" t="1" b="315"/>
          <a:stretch/>
        </p:blipFill>
        <p:spPr>
          <a:xfrm>
            <a:off x="6967462" y="4459707"/>
            <a:ext cx="4562475" cy="485738"/>
          </a:xfrm>
          <a:prstGeom prst="rect">
            <a:avLst/>
          </a:prstGeom>
        </p:spPr>
      </p:pic>
      <p:sp>
        <p:nvSpPr>
          <p:cNvPr id="7" name="Oval 6">
            <a:extLst>
              <a:ext uri="{FF2B5EF4-FFF2-40B4-BE49-F238E27FC236}">
                <a16:creationId xmlns:a16="http://schemas.microsoft.com/office/drawing/2014/main" id="{BC601C15-8A49-4195-B971-0470C97EFA38}"/>
              </a:ext>
            </a:extLst>
          </p:cNvPr>
          <p:cNvSpPr/>
          <p:nvPr/>
        </p:nvSpPr>
        <p:spPr>
          <a:xfrm>
            <a:off x="7927247" y="4390409"/>
            <a:ext cx="690282" cy="624333"/>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lide Number Placeholder 3">
            <a:extLst>
              <a:ext uri="{FF2B5EF4-FFF2-40B4-BE49-F238E27FC236}">
                <a16:creationId xmlns:a16="http://schemas.microsoft.com/office/drawing/2014/main" id="{988EF6F7-DB20-4523-92DA-CA2AF4E2D60C}"/>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9936431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1A33-F239-4240-AD48-E5BE47B6032C}"/>
              </a:ext>
            </a:extLst>
          </p:cNvPr>
          <p:cNvSpPr>
            <a:spLocks noGrp="1"/>
          </p:cNvSpPr>
          <p:nvPr>
            <p:ph type="title"/>
          </p:nvPr>
        </p:nvSpPr>
        <p:spPr/>
        <p:txBody>
          <a:bodyPr/>
          <a:lstStyle/>
          <a:p>
            <a:r>
              <a:rPr lang="en-US"/>
              <a:t>Next steps that YOU can take</a:t>
            </a:r>
            <a:endParaRPr lang="en-CH"/>
          </a:p>
        </p:txBody>
      </p:sp>
      <p:sp>
        <p:nvSpPr>
          <p:cNvPr id="3" name="Content Placeholder 2">
            <a:extLst>
              <a:ext uri="{FF2B5EF4-FFF2-40B4-BE49-F238E27FC236}">
                <a16:creationId xmlns:a16="http://schemas.microsoft.com/office/drawing/2014/main" id="{2ABF0EB8-62E0-4A6E-A7B8-189CE4412065}"/>
              </a:ext>
            </a:extLst>
          </p:cNvPr>
          <p:cNvSpPr>
            <a:spLocks noGrp="1"/>
          </p:cNvSpPr>
          <p:nvPr>
            <p:ph idx="1"/>
          </p:nvPr>
        </p:nvSpPr>
        <p:spPr>
          <a:xfrm>
            <a:off x="314195" y="1461524"/>
            <a:ext cx="8044614" cy="4351338"/>
          </a:xfrm>
        </p:spPr>
        <p:txBody>
          <a:bodyPr/>
          <a:lstStyle/>
          <a:p>
            <a:pPr>
              <a:lnSpc>
                <a:spcPct val="100000"/>
              </a:lnSpc>
              <a:buFont typeface="Wingdings" panose="05000000000000000000" pitchFamily="2" charset="2"/>
              <a:buChar char="Ø"/>
            </a:pPr>
            <a:r>
              <a:rPr lang="en-US" dirty="0"/>
              <a:t> Download &amp; familiarize yourself with the </a:t>
            </a:r>
            <a:r>
              <a:rPr lang="en-US" b="1" dirty="0">
                <a:solidFill>
                  <a:srgbClr val="23BAED"/>
                </a:solidFill>
              </a:rPr>
              <a:t>Natural Capital Protocol - </a:t>
            </a:r>
            <a:r>
              <a:rPr lang="en-US" dirty="0"/>
              <a:t>Food and Beverage sector guide</a:t>
            </a:r>
          </a:p>
          <a:p>
            <a:pPr marL="0" indent="0">
              <a:lnSpc>
                <a:spcPct val="100000"/>
              </a:lnSpc>
              <a:buNone/>
            </a:pPr>
            <a:endParaRPr lang="en-US" sz="1100" dirty="0"/>
          </a:p>
          <a:p>
            <a:pPr>
              <a:lnSpc>
                <a:spcPct val="100000"/>
              </a:lnSpc>
              <a:buFont typeface="Wingdings" panose="05000000000000000000" pitchFamily="2" charset="2"/>
              <a:buChar char="Ø"/>
            </a:pPr>
            <a:r>
              <a:rPr lang="en-US" dirty="0"/>
              <a:t> </a:t>
            </a:r>
            <a:r>
              <a:rPr lang="en-US" b="1" dirty="0">
                <a:solidFill>
                  <a:srgbClr val="23BAED"/>
                </a:solidFill>
              </a:rPr>
              <a:t>Share training learnings &amp; material </a:t>
            </a:r>
            <a:r>
              <a:rPr lang="en-US" dirty="0"/>
              <a:t>with colleagues and your manager over coffee</a:t>
            </a:r>
          </a:p>
          <a:p>
            <a:pPr marL="0" indent="0">
              <a:lnSpc>
                <a:spcPct val="100000"/>
              </a:lnSpc>
              <a:buNone/>
            </a:pPr>
            <a:endParaRPr lang="en-US" sz="1100" dirty="0"/>
          </a:p>
          <a:p>
            <a:pPr>
              <a:lnSpc>
                <a:spcPct val="100000"/>
              </a:lnSpc>
              <a:buFont typeface="Wingdings" panose="05000000000000000000" pitchFamily="2" charset="2"/>
              <a:buChar char="Ø"/>
            </a:pPr>
            <a:r>
              <a:rPr lang="en-US" dirty="0"/>
              <a:t> Use &amp; present the training slides to your team &amp; manager – You want to </a:t>
            </a:r>
            <a:r>
              <a:rPr lang="en-US" b="1" dirty="0">
                <a:solidFill>
                  <a:srgbClr val="23BAED"/>
                </a:solidFill>
              </a:rPr>
              <a:t>find some allies!</a:t>
            </a:r>
          </a:p>
          <a:p>
            <a:pPr marL="0" indent="0">
              <a:lnSpc>
                <a:spcPct val="100000"/>
              </a:lnSpc>
              <a:buNone/>
            </a:pPr>
            <a:endParaRPr lang="en-US" sz="1100" dirty="0"/>
          </a:p>
          <a:p>
            <a:pPr>
              <a:lnSpc>
                <a:spcPct val="100000"/>
              </a:lnSpc>
              <a:buFont typeface="Wingdings" panose="05000000000000000000" pitchFamily="2" charset="2"/>
              <a:buChar char="Ø"/>
            </a:pPr>
            <a:r>
              <a:rPr lang="en-US" dirty="0"/>
              <a:t> Participate in WVN’s </a:t>
            </a:r>
            <a:r>
              <a:rPr lang="en-US" b="1" dirty="0">
                <a:solidFill>
                  <a:srgbClr val="23BAED"/>
                </a:solidFill>
              </a:rPr>
              <a:t>module 2 training </a:t>
            </a:r>
            <a:r>
              <a:rPr lang="en-US" dirty="0"/>
              <a:t>to learn how to scope your 1</a:t>
            </a:r>
            <a:r>
              <a:rPr lang="en-US" baseline="30000" dirty="0"/>
              <a:t>st</a:t>
            </a:r>
            <a:r>
              <a:rPr lang="en-US" dirty="0"/>
              <a:t> assessment – </a:t>
            </a:r>
            <a:r>
              <a:rPr lang="en-US" dirty="0">
                <a:solidFill>
                  <a:srgbClr val="FF0000"/>
                </a:solidFill>
              </a:rPr>
              <a:t>22 June </a:t>
            </a:r>
            <a:r>
              <a:rPr lang="en-US" dirty="0"/>
              <a:t>– </a:t>
            </a:r>
            <a:r>
              <a:rPr lang="en-US" dirty="0">
                <a:solidFill>
                  <a:srgbClr val="23BAED"/>
                </a:solidFill>
                <a:hlinkClick r:id="rId3">
                  <a:extLst>
                    <a:ext uri="{A12FA001-AC4F-418D-AE19-62706E023703}">
                      <ahyp:hlinkClr xmlns:ahyp="http://schemas.microsoft.com/office/drawing/2018/hyperlinkcolor" val="tx"/>
                    </a:ext>
                  </a:extLst>
                </a:hlinkClick>
              </a:rPr>
              <a:t>Register here</a:t>
            </a:r>
            <a:endParaRPr lang="en-CH" dirty="0">
              <a:solidFill>
                <a:srgbClr val="23BAED"/>
              </a:solidFill>
            </a:endParaRPr>
          </a:p>
        </p:txBody>
      </p:sp>
      <p:sp>
        <p:nvSpPr>
          <p:cNvPr id="5" name="Oval 4">
            <a:extLst>
              <a:ext uri="{FF2B5EF4-FFF2-40B4-BE49-F238E27FC236}">
                <a16:creationId xmlns:a16="http://schemas.microsoft.com/office/drawing/2014/main" id="{72744295-8882-4090-89E4-42EA101169A1}"/>
              </a:ext>
            </a:extLst>
          </p:cNvPr>
          <p:cNvSpPr/>
          <p:nvPr/>
        </p:nvSpPr>
        <p:spPr>
          <a:xfrm>
            <a:off x="8656983" y="1918252"/>
            <a:ext cx="2932043" cy="274320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D8661149-4E22-4BC3-AEEC-7378FB70D8C6}"/>
              </a:ext>
            </a:extLst>
          </p:cNvPr>
          <p:cNvSpPr txBox="1"/>
          <p:nvPr/>
        </p:nvSpPr>
        <p:spPr>
          <a:xfrm rot="1025991">
            <a:off x="6514302" y="845082"/>
            <a:ext cx="2697335" cy="400110"/>
          </a:xfrm>
          <a:prstGeom prst="rect">
            <a:avLst/>
          </a:prstGeom>
          <a:solidFill>
            <a:srgbClr val="FFCC66"/>
          </a:solidFill>
        </p:spPr>
        <p:txBody>
          <a:bodyPr wrap="square" rtlCol="0">
            <a:spAutoFit/>
          </a:bodyPr>
          <a:lstStyle/>
          <a:p>
            <a:pPr algn="ctr"/>
            <a:r>
              <a:rPr lang="en-US" sz="2000" b="1"/>
              <a:t>TO ADAPT</a:t>
            </a:r>
            <a:endParaRPr lang="en-CH" sz="2000" b="1"/>
          </a:p>
        </p:txBody>
      </p:sp>
      <p:sp>
        <p:nvSpPr>
          <p:cNvPr id="6" name="Slide Number Placeholder 4">
            <a:extLst>
              <a:ext uri="{FF2B5EF4-FFF2-40B4-BE49-F238E27FC236}">
                <a16:creationId xmlns:a16="http://schemas.microsoft.com/office/drawing/2014/main" id="{BF17F34E-9B06-4D3E-9213-6C406761D476}"/>
              </a:ext>
            </a:extLst>
          </p:cNvPr>
          <p:cNvSpPr>
            <a:spLocks noGrp="1"/>
          </p:cNvSpPr>
          <p:nvPr>
            <p:ph type="sldNum" sz="quarter" idx="12"/>
          </p:nvPr>
        </p:nvSpPr>
        <p:spPr>
          <a:xfrm>
            <a:off x="796636" y="633678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9519415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sp>
        <p:nvSpPr>
          <p:cNvPr id="5" name="Oval 4">
            <a:extLst>
              <a:ext uri="{FF2B5EF4-FFF2-40B4-BE49-F238E27FC236}">
                <a16:creationId xmlns:a16="http://schemas.microsoft.com/office/drawing/2014/main" id="{D3DC2F04-1893-4E16-AC8E-7E9E62B02ACC}"/>
              </a:ext>
            </a:extLst>
          </p:cNvPr>
          <p:cNvSpPr/>
          <p:nvPr/>
        </p:nvSpPr>
        <p:spPr>
          <a:xfrm>
            <a:off x="2242581"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In-person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C2433CBE-8E67-4481-BD82-B9CD3E06C627}"/>
              </a:ext>
            </a:extLst>
          </p:cNvPr>
          <p:cNvSpPr/>
          <p:nvPr/>
        </p:nvSpPr>
        <p:spPr>
          <a:xfrm>
            <a:off x="8045039" y="133537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Online training</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879C9B9C-3B97-4703-83AD-855925DC2562}"/>
              </a:ext>
            </a:extLst>
          </p:cNvPr>
          <p:cNvSpPr/>
          <p:nvPr/>
        </p:nvSpPr>
        <p:spPr>
          <a:xfrm>
            <a:off x="300273" y="144892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Deep-dive webinars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8A19BABB-99AF-4B05-9D57-81595195B779}"/>
              </a:ext>
            </a:extLst>
          </p:cNvPr>
          <p:cNvSpPr/>
          <p:nvPr/>
        </p:nvSpPr>
        <p:spPr>
          <a:xfrm>
            <a:off x="4184889" y="1443500"/>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Helpdesk calls</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9EC6745B-7CB4-4058-AD59-EB26008FEDBD}"/>
              </a:ext>
            </a:extLst>
          </p:cNvPr>
          <p:cNvSpPr/>
          <p:nvPr/>
        </p:nvSpPr>
        <p:spPr>
          <a:xfrm>
            <a:off x="6114964" y="1372842"/>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Virtual office hour/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Q&amp;A</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ADDB2E38-EAFB-471B-B49E-2C39B9039003}"/>
              </a:ext>
            </a:extLst>
          </p:cNvPr>
          <p:cNvSpPr/>
          <p:nvPr/>
        </p:nvSpPr>
        <p:spPr>
          <a:xfrm>
            <a:off x="9975114" y="1335503"/>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Train-the-trainer</a:t>
            </a:r>
            <a:endParaRPr kumimoji="0" lang="en-CH" sz="1800" b="1" i="0" u="none" strike="noStrike" kern="1200" cap="none" spc="0" normalizeH="0" baseline="0" noProof="0">
              <a:ln>
                <a:noFill/>
              </a:ln>
              <a:solidFill>
                <a:prstClr val="white"/>
              </a:solidFill>
              <a:effectLst/>
              <a:uLnTx/>
              <a:uFillTx/>
              <a:latin typeface="Arial"/>
              <a:ea typeface="+mn-ea"/>
              <a:cs typeface="+mn-cs"/>
            </a:endParaRPr>
          </a:p>
        </p:txBody>
      </p:sp>
      <p:sp>
        <p:nvSpPr>
          <p:cNvPr id="16" name="Teardrop 15">
            <a:extLst>
              <a:ext uri="{FF2B5EF4-FFF2-40B4-BE49-F238E27FC236}">
                <a16:creationId xmlns:a16="http://schemas.microsoft.com/office/drawing/2014/main" id="{E94264A2-1FE4-4710-A782-90106559A49C}"/>
              </a:ext>
            </a:extLst>
          </p:cNvPr>
          <p:cNvSpPr/>
          <p:nvPr/>
        </p:nvSpPr>
        <p:spPr>
          <a:xfrm rot="14472420">
            <a:off x="9825287" y="3486944"/>
            <a:ext cx="2267079" cy="2193756"/>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403810" y="3653814"/>
            <a:ext cx="3550648" cy="21189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Keep in touch &amp; sign-up: </a:t>
            </a:r>
            <a:r>
              <a:rPr lang="en-US" dirty="0">
                <a:solidFill>
                  <a:srgbClr val="23BAED"/>
                </a:solidFill>
                <a:latin typeface="Arial"/>
                <a:hlinkClick r:id="rId3">
                  <a:extLst>
                    <a:ext uri="{A12FA001-AC4F-418D-AE19-62706E023703}">
                      <ahyp:hlinkClr xmlns:ahyp="http://schemas.microsoft.com/office/drawing/2018/hyperlinkcolor" val="tx"/>
                    </a:ext>
                  </a:extLst>
                </a:hlinkClick>
              </a:rPr>
              <a:t>wevaluenature.eu</a:t>
            </a: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Exchange with peers: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1" b="0" i="0" u="sng" strike="noStrike" kern="1200" cap="none" spc="0" normalizeH="0" baseline="0" noProof="0" dirty="0">
                <a:ln>
                  <a:noFill/>
                </a:ln>
                <a:solidFill>
                  <a:srgbClr val="23BAED"/>
                </a:solidFill>
                <a:effectLst/>
                <a:uLnTx/>
                <a:uFillTx/>
                <a:latin typeface="Arial"/>
                <a:ea typeface="+mn-ea"/>
                <a:cs typeface="+mn-cs"/>
              </a:rPr>
              <a:t>We Value Nature - Natural Capital uptake support group</a:t>
            </a:r>
            <a:endParaRPr kumimoji="0" lang="en-US" sz="1801" b="0" i="0" u="sng" strike="noStrike" kern="1200" cap="none" spc="0" normalizeH="0" baseline="0" noProof="0" dirty="0">
              <a:ln>
                <a:noFill/>
              </a:ln>
              <a:solidFill>
                <a:srgbClr val="23BAED"/>
              </a:solidFill>
              <a:effectLst/>
              <a:uLnTx/>
              <a:uFillTx/>
              <a:latin typeface="Arial"/>
              <a:ea typeface="+mn-ea"/>
              <a:cs typeface="+mn-cs"/>
            </a:endParaRPr>
          </a:p>
        </p:txBody>
      </p:sp>
      <p:sp>
        <p:nvSpPr>
          <p:cNvPr id="3" name="TextBox 2">
            <a:extLst>
              <a:ext uri="{FF2B5EF4-FFF2-40B4-BE49-F238E27FC236}">
                <a16:creationId xmlns:a16="http://schemas.microsoft.com/office/drawing/2014/main" id="{15184447-9615-4C5F-9F42-D2F95075C309}"/>
              </a:ext>
            </a:extLst>
          </p:cNvPr>
          <p:cNvSpPr txBox="1"/>
          <p:nvPr/>
        </p:nvSpPr>
        <p:spPr>
          <a:xfrm>
            <a:off x="9767159" y="4100445"/>
            <a:ext cx="2254730" cy="1015663"/>
          </a:xfrm>
          <a:prstGeom prst="rect">
            <a:avLst/>
          </a:prstGeom>
          <a:noFill/>
        </p:spPr>
        <p:txBody>
          <a:bodyPr wrap="square" rtlCol="0">
            <a:spAutoFit/>
          </a:bodyPr>
          <a:lstStyle/>
          <a:p>
            <a:pPr algn="ctr"/>
            <a:r>
              <a:rPr lang="en-US" sz="2000">
                <a:solidFill>
                  <a:prstClr val="black">
                    <a:lumMod val="65000"/>
                    <a:lumOff val="35000"/>
                  </a:prstClr>
                </a:solidFill>
              </a:rPr>
              <a:t>We want to learn too – how have we helped?</a:t>
            </a:r>
            <a:endParaRPr lang="en-CH" sz="2000">
              <a:solidFill>
                <a:prstClr val="black">
                  <a:lumMod val="65000"/>
                  <a:lumOff val="35000"/>
                </a:prstClr>
              </a:solidFill>
            </a:endParaRPr>
          </a:p>
        </p:txBody>
      </p:sp>
      <p:pic>
        <p:nvPicPr>
          <p:cNvPr id="18" name="Graphic 17" descr="Right pointing backhand index">
            <a:extLst>
              <a:ext uri="{FF2B5EF4-FFF2-40B4-BE49-F238E27FC236}">
                <a16:creationId xmlns:a16="http://schemas.microsoft.com/office/drawing/2014/main" id="{F9A051EF-10B5-4060-8793-8F6B94229E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8167566" y="4505330"/>
            <a:ext cx="738533" cy="738533"/>
          </a:xfrm>
          <a:prstGeom prst="rect">
            <a:avLst/>
          </a:prstGeom>
        </p:spPr>
      </p:pic>
      <p:sp>
        <p:nvSpPr>
          <p:cNvPr id="7" name="TextBox 6">
            <a:extLst>
              <a:ext uri="{FF2B5EF4-FFF2-40B4-BE49-F238E27FC236}">
                <a16:creationId xmlns:a16="http://schemas.microsoft.com/office/drawing/2014/main" id="{8A950701-3FE6-4D0C-A5C2-D3B8004C1F85}"/>
              </a:ext>
            </a:extLst>
          </p:cNvPr>
          <p:cNvSpPr txBox="1"/>
          <p:nvPr/>
        </p:nvSpPr>
        <p:spPr>
          <a:xfrm>
            <a:off x="5358827" y="3953225"/>
            <a:ext cx="3550648" cy="369460"/>
          </a:xfrm>
          <a:prstGeom prst="rect">
            <a:avLst/>
          </a:prstGeom>
          <a:noFill/>
          <a:ln>
            <a:solidFill>
              <a:srgbClr val="262E8D"/>
            </a:solidFill>
          </a:ln>
        </p:spPr>
        <p:txBody>
          <a:bodyPr wrap="square" rtlCol="0">
            <a:spAutoFit/>
          </a:bodyPr>
          <a:lstStyle/>
          <a:p>
            <a:r>
              <a:rPr kumimoji="0" lang="en-US" sz="1801" b="1" i="0" u="none" strike="noStrike" kern="1200" cap="none" spc="0" normalizeH="0" baseline="0" noProof="0" dirty="0">
                <a:ln>
                  <a:noFill/>
                </a:ln>
                <a:solidFill>
                  <a:prstClr val="black">
                    <a:lumMod val="65000"/>
                    <a:lumOff val="35000"/>
                  </a:prstClr>
                </a:solidFill>
                <a:effectLst/>
                <a:uLnTx/>
                <a:uFillTx/>
                <a:latin typeface="Arial"/>
                <a:ea typeface="+mn-ea"/>
                <a:cs typeface="+mn-cs"/>
              </a:rPr>
              <a:t>Provide your feedback: </a:t>
            </a:r>
            <a:r>
              <a:rPr lang="en-US" sz="1801" b="1" dirty="0">
                <a:solidFill>
                  <a:srgbClr val="23BAED"/>
                </a:solidFill>
                <a:latin typeface="Arial"/>
                <a:hlinkClick r:id="rId6">
                  <a:extLst>
                    <a:ext uri="{A12FA001-AC4F-418D-AE19-62706E023703}">
                      <ahyp:hlinkClr xmlns:ahyp="http://schemas.microsoft.com/office/drawing/2018/hyperlinkcolor" val="tx"/>
                    </a:ext>
                  </a:extLst>
                </a:hlinkClick>
              </a:rPr>
              <a:t>Survey</a:t>
            </a:r>
            <a:endParaRPr lang="en-CH" sz="1801" b="1" dirty="0">
              <a:solidFill>
                <a:srgbClr val="23BAED"/>
              </a:solidFill>
              <a:latin typeface="Arial"/>
            </a:endParaRPr>
          </a:p>
        </p:txBody>
      </p:sp>
      <p:sp>
        <p:nvSpPr>
          <p:cNvPr id="21" name="Teardrop 20">
            <a:extLst>
              <a:ext uri="{FF2B5EF4-FFF2-40B4-BE49-F238E27FC236}">
                <a16:creationId xmlns:a16="http://schemas.microsoft.com/office/drawing/2014/main" id="{A1E7E3DA-2020-4525-A997-BE03506BA6CD}"/>
              </a:ext>
            </a:extLst>
          </p:cNvPr>
          <p:cNvSpPr/>
          <p:nvPr/>
        </p:nvSpPr>
        <p:spPr>
          <a:xfrm rot="10800000">
            <a:off x="7268673" y="109236"/>
            <a:ext cx="1463040" cy="146304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7F14A953-33D3-4DD5-A41C-341682A28677}"/>
              </a:ext>
            </a:extLst>
          </p:cNvPr>
          <p:cNvSpPr txBox="1"/>
          <p:nvPr/>
        </p:nvSpPr>
        <p:spPr>
          <a:xfrm>
            <a:off x="7216579" y="260355"/>
            <a:ext cx="1463040" cy="553998"/>
          </a:xfrm>
          <a:prstGeom prst="rect">
            <a:avLst/>
          </a:prstGeom>
          <a:noFill/>
        </p:spPr>
        <p:txBody>
          <a:bodyPr wrap="square" rtlCol="0">
            <a:spAutoFit/>
          </a:bodyPr>
          <a:lstStyle/>
          <a:p>
            <a:pPr algn="ctr"/>
            <a:r>
              <a:rPr lang="en-US" sz="1500" u="sng" dirty="0">
                <a:solidFill>
                  <a:schemeClr val="bg1"/>
                </a:solidFill>
              </a:rPr>
              <a:t>Next call</a:t>
            </a:r>
            <a:r>
              <a:rPr lang="en-US" sz="1500" dirty="0">
                <a:solidFill>
                  <a:schemeClr val="bg1"/>
                </a:solidFill>
              </a:rPr>
              <a:t>:</a:t>
            </a:r>
          </a:p>
          <a:p>
            <a:pPr algn="ctr"/>
            <a:endParaRPr lang="en-US" sz="1500" u="sng" dirty="0">
              <a:solidFill>
                <a:schemeClr val="bg1"/>
              </a:solidFill>
            </a:endParaRPr>
          </a:p>
        </p:txBody>
      </p:sp>
      <p:sp>
        <p:nvSpPr>
          <p:cNvPr id="20" name="Teardrop 19">
            <a:extLst>
              <a:ext uri="{FF2B5EF4-FFF2-40B4-BE49-F238E27FC236}">
                <a16:creationId xmlns:a16="http://schemas.microsoft.com/office/drawing/2014/main" id="{D970A759-2A41-407A-8B12-0994C0A674FB}"/>
              </a:ext>
            </a:extLst>
          </p:cNvPr>
          <p:cNvSpPr/>
          <p:nvPr/>
        </p:nvSpPr>
        <p:spPr>
          <a:xfrm rot="9854747">
            <a:off x="9110047" y="-335"/>
            <a:ext cx="1463040" cy="146304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TextBox 22">
            <a:extLst>
              <a:ext uri="{FF2B5EF4-FFF2-40B4-BE49-F238E27FC236}">
                <a16:creationId xmlns:a16="http://schemas.microsoft.com/office/drawing/2014/main" id="{AC7751E7-9EC1-479C-A8D3-C66C6196503A}"/>
              </a:ext>
            </a:extLst>
          </p:cNvPr>
          <p:cNvSpPr txBox="1"/>
          <p:nvPr/>
        </p:nvSpPr>
        <p:spPr>
          <a:xfrm>
            <a:off x="9076364" y="299484"/>
            <a:ext cx="1513927" cy="400110"/>
          </a:xfrm>
          <a:prstGeom prst="rect">
            <a:avLst/>
          </a:prstGeom>
          <a:noFill/>
        </p:spPr>
        <p:txBody>
          <a:bodyPr wrap="square" rtlCol="0" anchor="t">
            <a:spAutoFit/>
          </a:bodyPr>
          <a:lstStyle/>
          <a:p>
            <a:pPr algn="ctr"/>
            <a:r>
              <a:rPr lang="en-US" sz="1500" u="sng" dirty="0">
                <a:solidFill>
                  <a:schemeClr val="bg1"/>
                </a:solidFill>
              </a:rPr>
              <a:t>Next training</a:t>
            </a:r>
            <a:r>
              <a:rPr lang="en-US" sz="1500" dirty="0">
                <a:solidFill>
                  <a:schemeClr val="bg1"/>
                </a:solidFill>
              </a:rPr>
              <a:t>:</a:t>
            </a:r>
          </a:p>
          <a:p>
            <a:pPr algn="ctr"/>
            <a:endParaRPr lang="en-US" sz="500" u="sng" dirty="0">
              <a:solidFill>
                <a:schemeClr val="bg1"/>
              </a:solidFill>
            </a:endParaRPr>
          </a:p>
        </p:txBody>
      </p:sp>
      <p:sp>
        <p:nvSpPr>
          <p:cNvPr id="25" name="Slide Number Placeholder 4">
            <a:extLst>
              <a:ext uri="{FF2B5EF4-FFF2-40B4-BE49-F238E27FC236}">
                <a16:creationId xmlns:a16="http://schemas.microsoft.com/office/drawing/2014/main" id="{C9428393-50FD-4CCC-B3ED-DECCC675BDD6}"/>
              </a:ext>
            </a:extLst>
          </p:cNvPr>
          <p:cNvSpPr txBox="1">
            <a:spLocks/>
          </p:cNvSpPr>
          <p:nvPr/>
        </p:nvSpPr>
        <p:spPr>
          <a:xfrm>
            <a:off x="796636" y="63367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71CEC84-1649-40CE-BFF6-7286506FEA08}" type="slidenum">
              <a:rPr lang="en-GB" sz="1600" smtClean="0">
                <a:solidFill>
                  <a:prstClr val="black">
                    <a:lumMod val="65000"/>
                    <a:lumOff val="35000"/>
                  </a:prstClr>
                </a:solidFill>
                <a:latin typeface="Arial"/>
              </a:rPr>
              <a:pPr>
                <a:defRPr/>
              </a:pPr>
              <a:t>121</a:t>
            </a:fld>
            <a:endParaRPr lang="en-GB" sz="1600">
              <a:solidFill>
                <a:prstClr val="black">
                  <a:lumMod val="65000"/>
                  <a:lumOff val="35000"/>
                </a:prstClr>
              </a:solidFill>
              <a:latin typeface="Arial"/>
            </a:endParaRPr>
          </a:p>
        </p:txBody>
      </p:sp>
      <p:pic>
        <p:nvPicPr>
          <p:cNvPr id="24" name="Graphic 23" descr="Teacher">
            <a:extLst>
              <a:ext uri="{FF2B5EF4-FFF2-40B4-BE49-F238E27FC236}">
                <a16:creationId xmlns:a16="http://schemas.microsoft.com/office/drawing/2014/main" id="{BE474B13-F285-4D47-8AEC-7434D26D75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40487" y="4961769"/>
            <a:ext cx="905462" cy="905462"/>
          </a:xfrm>
          <a:prstGeom prst="rect">
            <a:avLst/>
          </a:prstGeom>
        </p:spPr>
      </p:pic>
      <p:pic>
        <p:nvPicPr>
          <p:cNvPr id="26" name="Graphic 25" descr="Internet">
            <a:extLst>
              <a:ext uri="{FF2B5EF4-FFF2-40B4-BE49-F238E27FC236}">
                <a16:creationId xmlns:a16="http://schemas.microsoft.com/office/drawing/2014/main" id="{38A473EA-1A66-42CB-907B-495159B569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54278" y="4961769"/>
            <a:ext cx="905462" cy="905462"/>
          </a:xfrm>
          <a:prstGeom prst="rect">
            <a:avLst/>
          </a:prstGeom>
        </p:spPr>
      </p:pic>
      <p:pic>
        <p:nvPicPr>
          <p:cNvPr id="27" name="Graphic 26" descr="Call center">
            <a:extLst>
              <a:ext uri="{FF2B5EF4-FFF2-40B4-BE49-F238E27FC236}">
                <a16:creationId xmlns:a16="http://schemas.microsoft.com/office/drawing/2014/main" id="{FA8FB3ED-238F-45FB-9B08-F47D8709DB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75305" y="4961769"/>
            <a:ext cx="905462" cy="905462"/>
          </a:xfrm>
          <a:prstGeom prst="rect">
            <a:avLst/>
          </a:prstGeom>
        </p:spPr>
      </p:pic>
    </p:spTree>
    <p:extLst>
      <p:ext uri="{BB962C8B-B14F-4D97-AF65-F5344CB8AC3E}">
        <p14:creationId xmlns:p14="http://schemas.microsoft.com/office/powerpoint/2010/main" val="26525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3"/>
          <a:stretch>
            <a:fillRect/>
          </a:stretch>
        </p:blipFill>
        <p:spPr>
          <a:xfrm>
            <a:off x="-2864" y="1115878"/>
            <a:ext cx="12194864" cy="6858000"/>
          </a:xfrm>
          <a:prstGeom prst="rect">
            <a:avLst/>
          </a:prstGeom>
        </p:spPr>
      </p:pic>
      <p:pic>
        <p:nvPicPr>
          <p:cNvPr id="3" name="Picture 2">
            <a:extLst>
              <a:ext uri="{FF2B5EF4-FFF2-40B4-BE49-F238E27FC236}">
                <a16:creationId xmlns:a16="http://schemas.microsoft.com/office/drawing/2014/main" id="{32E8BF90-536B-CB40-85B7-1AE8305F36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4915" y="1255363"/>
            <a:ext cx="1759306" cy="11570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4AB-E370-4017-9835-90F5FCAD6C49}"/>
              </a:ext>
            </a:extLst>
          </p:cNvPr>
          <p:cNvSpPr>
            <a:spLocks noGrp="1"/>
          </p:cNvSpPr>
          <p:nvPr>
            <p:ph type="title"/>
          </p:nvPr>
        </p:nvSpPr>
        <p:spPr>
          <a:xfrm>
            <a:off x="578628" y="211742"/>
            <a:ext cx="10515600" cy="782656"/>
          </a:xfrm>
        </p:spPr>
        <p:txBody>
          <a:bodyPr/>
          <a:lstStyle/>
          <a:p>
            <a:r>
              <a:rPr lang="en-GB" sz="3200">
                <a:solidFill>
                  <a:schemeClr val="tx1">
                    <a:lumMod val="65000"/>
                    <a:lumOff val="35000"/>
                  </a:schemeClr>
                </a:solidFill>
                <a:latin typeface="+mj-lt"/>
                <a:cs typeface="+mj-cs"/>
              </a:rPr>
              <a:t>Disclaimer</a:t>
            </a:r>
            <a:endParaRPr lang="en-CH" sz="3200">
              <a:solidFill>
                <a:schemeClr val="tx1">
                  <a:lumMod val="65000"/>
                  <a:lumOff val="35000"/>
                </a:schemeClr>
              </a:solidFill>
              <a:latin typeface="+mj-lt"/>
              <a:cs typeface="+mj-cs"/>
            </a:endParaRPr>
          </a:p>
        </p:txBody>
      </p:sp>
      <p:sp>
        <p:nvSpPr>
          <p:cNvPr id="9" name="TextBox 8">
            <a:extLst>
              <a:ext uri="{FF2B5EF4-FFF2-40B4-BE49-F238E27FC236}">
                <a16:creationId xmlns:a16="http://schemas.microsoft.com/office/drawing/2014/main" id="{AA0411DD-189E-42BF-BC7F-C2C10DAF9F62}"/>
              </a:ext>
            </a:extLst>
          </p:cNvPr>
          <p:cNvSpPr txBox="1"/>
          <p:nvPr/>
        </p:nvSpPr>
        <p:spPr>
          <a:xfrm>
            <a:off x="643205" y="1351139"/>
            <a:ext cx="10896077" cy="4770537"/>
          </a:xfrm>
          <a:prstGeom prst="rect">
            <a:avLst/>
          </a:prstGeom>
          <a:noFill/>
        </p:spPr>
        <p:txBody>
          <a:bodyPr wrap="square" rtlCol="0" anchor="t">
            <a:spAutoFit/>
          </a:bodyPr>
          <a:lstStyle/>
          <a:p>
            <a:r>
              <a:rPr lang="en-US" sz="1600" b="1" dirty="0">
                <a:solidFill>
                  <a:schemeClr val="tx1">
                    <a:lumMod val="50000"/>
                    <a:lumOff val="50000"/>
                  </a:schemeClr>
                </a:solidFill>
              </a:rPr>
              <a:t>Disclaimer </a:t>
            </a:r>
            <a:endParaRPr lang="en-US" sz="1600" dirty="0">
              <a:solidFill>
                <a:schemeClr val="tx1">
                  <a:lumMod val="50000"/>
                  <a:lumOff val="50000"/>
                </a:schemeClr>
              </a:solidFill>
            </a:endParaRPr>
          </a:p>
          <a:p>
            <a:r>
              <a:rPr lang="en-GB" sz="1600" b="1" i="1" dirty="0">
                <a:solidFill>
                  <a:schemeClr val="tx1">
                    <a:lumMod val="50000"/>
                    <a:lumOff val="50000"/>
                  </a:schemeClr>
                </a:solidFill>
              </a:rPr>
              <a:t>WVN F&amp;B module 1 is a capacity building program released in the name of the WVN network. It is the result of a collaborative effort by WBCSD, Nature^Squared, Little Blue Research, Ltd. with input from an Advisory Board composed of experts on natural capital, businesses, NGOs, academic institutions, and others. </a:t>
            </a: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The training was tested with the WBCSD membership. It does not mean, however, that every advisory board member, and WBCSD member company agrees with every word.  The WVN module 1 has been prepared for capacity building only and does not constitute professional advice. You should not act upon the information contained in the WVN module 1 training without obtaining specific professional advice. No representation or warranty (expressed or implied) is given as to the accuracy or completeness of the information contained in the WVN module 1 training and its translations in different languages, and, to the extent permitted by law, WBCSD, Nature^Squared, Little Blue Research, Ltd., members of the Advisory Board, their members, employees and agents do not accept or assume any liability, responsibility or duty of care for any consequences of you or anyone else acting, or refraining to act, in reliance on the information contained in this capacity building program or for any decision based on it. </a:t>
            </a:r>
            <a:endParaRPr lang="en-GB" sz="1600" dirty="0">
              <a:solidFill>
                <a:schemeClr val="tx1">
                  <a:lumMod val="50000"/>
                  <a:lumOff val="50000"/>
                </a:schemeClr>
              </a:solidFill>
            </a:endParaRPr>
          </a:p>
          <a:p>
            <a:endParaRPr lang="en-GB" sz="1600" b="1" i="1" dirty="0">
              <a:solidFill>
                <a:schemeClr val="tx1">
                  <a:lumMod val="50000"/>
                  <a:lumOff val="50000"/>
                </a:schemeClr>
              </a:solidFill>
            </a:endParaRPr>
          </a:p>
          <a:p>
            <a:r>
              <a:rPr lang="en-GB" sz="1600" b="1" i="1" dirty="0">
                <a:solidFill>
                  <a:schemeClr val="tx1">
                    <a:lumMod val="50000"/>
                    <a:lumOff val="50000"/>
                  </a:schemeClr>
                </a:solidFill>
              </a:rPr>
              <a:t>Copyright © WVN</a:t>
            </a:r>
            <a:endParaRPr lang="en-GB" sz="1600" dirty="0">
              <a:solidFill>
                <a:schemeClr val="tx1">
                  <a:lumMod val="50000"/>
                  <a:lumOff val="50000"/>
                </a:schemeClr>
              </a:solidFill>
            </a:endParaRPr>
          </a:p>
          <a:p>
            <a:r>
              <a:rPr lang="en-US" sz="1600" b="1" i="1" dirty="0">
                <a:solidFill>
                  <a:schemeClr val="tx1">
                    <a:lumMod val="50000"/>
                    <a:lumOff val="50000"/>
                  </a:schemeClr>
                </a:solidFill>
              </a:rPr>
              <a:t>February 2021</a:t>
            </a:r>
            <a:endParaRPr lang="en-US" sz="1600" dirty="0">
              <a:solidFill>
                <a:schemeClr val="tx1">
                  <a:lumMod val="50000"/>
                  <a:lumOff val="50000"/>
                </a:schemeClr>
              </a:solidFill>
            </a:endParaRPr>
          </a:p>
          <a:p>
            <a:endParaRPr lang="en-CH" sz="1600" dirty="0">
              <a:solidFill>
                <a:schemeClr val="tx1">
                  <a:lumMod val="50000"/>
                  <a:lumOff val="50000"/>
                </a:schemeClr>
              </a:solidFill>
            </a:endParaRPr>
          </a:p>
        </p:txBody>
      </p:sp>
    </p:spTree>
    <p:extLst>
      <p:ext uri="{BB962C8B-B14F-4D97-AF65-F5344CB8AC3E}">
        <p14:creationId xmlns:p14="http://schemas.microsoft.com/office/powerpoint/2010/main" val="1934101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2767D32-0456-4458-962D-40F26C90F4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2921" y="2194281"/>
            <a:ext cx="8258629" cy="3792685"/>
          </a:xfrm>
          <a:prstGeom prst="rect">
            <a:avLst/>
          </a:prstGeom>
        </p:spPr>
      </p:pic>
      <p:sp>
        <p:nvSpPr>
          <p:cNvPr id="2" name="Title 1"/>
          <p:cNvSpPr>
            <a:spLocks noGrp="1"/>
          </p:cNvSpPr>
          <p:nvPr>
            <p:ph type="title" idx="4294967295"/>
          </p:nvPr>
        </p:nvSpPr>
        <p:spPr>
          <a:xfrm>
            <a:off x="314194" y="125352"/>
            <a:ext cx="11498123" cy="878150"/>
          </a:xfrm>
        </p:spPr>
        <p:txBody>
          <a:bodyPr/>
          <a:lstStyle/>
          <a:p>
            <a:r>
              <a:rPr lang="en-GB"/>
              <a:t>Introductions – who are you?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4294967295"/>
          </p:nvPr>
        </p:nvSpPr>
        <p:spPr>
          <a:xfrm>
            <a:off x="314194" y="1395412"/>
            <a:ext cx="11156085" cy="4067175"/>
          </a:xfrm>
        </p:spPr>
        <p:txBody>
          <a:bodyPr>
            <a:normAutofit/>
          </a:bodyPr>
          <a:lstStyle/>
          <a:p>
            <a:pPr>
              <a:lnSpc>
                <a:spcPct val="150000"/>
              </a:lnSpc>
            </a:pPr>
            <a:r>
              <a:rPr lang="en-US" b="1"/>
              <a:t>Please tell us more about you by sharing your:</a:t>
            </a:r>
          </a:p>
          <a:p>
            <a:pPr lvl="1">
              <a:lnSpc>
                <a:spcPct val="150000"/>
              </a:lnSpc>
            </a:pPr>
            <a:r>
              <a:rPr lang="en-US"/>
              <a:t>Role in the supply chain</a:t>
            </a:r>
          </a:p>
          <a:p>
            <a:pPr marL="0" indent="0">
              <a:lnSpc>
                <a:spcPct val="150000"/>
              </a:lnSpc>
              <a:buNone/>
            </a:pPr>
            <a:endParaRPr lang="en-US" b="1"/>
          </a:p>
        </p:txBody>
      </p:sp>
      <p:pic>
        <p:nvPicPr>
          <p:cNvPr id="5" name="Graphic 4" descr="Chat RTL">
            <a:extLst>
              <a:ext uri="{FF2B5EF4-FFF2-40B4-BE49-F238E27FC236}">
                <a16:creationId xmlns:a16="http://schemas.microsoft.com/office/drawing/2014/main" id="{FE839F38-53C3-47CD-AE7A-8D4DE8B54E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1326" y="107227"/>
            <a:ext cx="914400" cy="914400"/>
          </a:xfrm>
          <a:prstGeom prst="rect">
            <a:avLst/>
          </a:prstGeom>
        </p:spPr>
      </p:pic>
      <p:pic>
        <p:nvPicPr>
          <p:cNvPr id="7" name="Picture Placeholder 5" descr="Relation | CFF">
            <a:extLst>
              <a:ext uri="{FF2B5EF4-FFF2-40B4-BE49-F238E27FC236}">
                <a16:creationId xmlns:a16="http://schemas.microsoft.com/office/drawing/2014/main" id="{D295791C-CC53-469B-B352-D6EBE5906DD4}"/>
              </a:ext>
            </a:extLst>
          </p:cNvPr>
          <p:cNvPicPr>
            <a:picLocks noChangeAspect="1"/>
          </p:cNvPicPr>
          <p:nvPr/>
        </p:nvPicPr>
        <p:blipFill rotWithShape="1">
          <a:blip r:embed="rId6">
            <a:extLst>
              <a:ext uri="{28A0092B-C50C-407E-A947-70E740481C1C}">
                <a14:useLocalDpi xmlns:a14="http://schemas.microsoft.com/office/drawing/2010/main" val="0"/>
              </a:ext>
            </a:extLst>
          </a:blip>
          <a:srcRect l="26080" t="1" b="315"/>
          <a:stretch/>
        </p:blipFill>
        <p:spPr>
          <a:xfrm>
            <a:off x="7315331" y="5299462"/>
            <a:ext cx="4562475" cy="485738"/>
          </a:xfrm>
          <a:prstGeom prst="rect">
            <a:avLst/>
          </a:prstGeom>
        </p:spPr>
      </p:pic>
      <p:sp>
        <p:nvSpPr>
          <p:cNvPr id="8" name="Oval 7">
            <a:extLst>
              <a:ext uri="{FF2B5EF4-FFF2-40B4-BE49-F238E27FC236}">
                <a16:creationId xmlns:a16="http://schemas.microsoft.com/office/drawing/2014/main" id="{CC7B6A0F-122C-44D8-ADC0-585AE24626CE}"/>
              </a:ext>
            </a:extLst>
          </p:cNvPr>
          <p:cNvSpPr/>
          <p:nvPr/>
        </p:nvSpPr>
        <p:spPr>
          <a:xfrm>
            <a:off x="8275116" y="5230164"/>
            <a:ext cx="690282" cy="624333"/>
          </a:xfrm>
          <a:prstGeom prst="ellipse">
            <a:avLst/>
          </a:prstGeom>
          <a:no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Slide Number Placeholder 3">
            <a:extLst>
              <a:ext uri="{FF2B5EF4-FFF2-40B4-BE49-F238E27FC236}">
                <a16:creationId xmlns:a16="http://schemas.microsoft.com/office/drawing/2014/main" id="{9A6E64FA-7C7D-457E-8B1A-2695486DCACA}"/>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132550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A0F4-B69C-4527-B5DC-03A8A166357D}"/>
              </a:ext>
            </a:extLst>
          </p:cNvPr>
          <p:cNvSpPr>
            <a:spLocks noGrp="1"/>
          </p:cNvSpPr>
          <p:nvPr>
            <p:ph type="title" idx="4294967295"/>
          </p:nvPr>
        </p:nvSpPr>
        <p:spPr>
          <a:xfrm>
            <a:off x="314194" y="125352"/>
            <a:ext cx="11498123" cy="878150"/>
          </a:xfrm>
        </p:spPr>
        <p:txBody>
          <a:bodyPr/>
          <a:lstStyle/>
          <a:p>
            <a:r>
              <a:rPr lang="en-GB" dirty="0">
                <a:solidFill>
                  <a:srgbClr val="595959"/>
                </a:solidFill>
              </a:rPr>
              <a:t>Who is in the room?</a:t>
            </a:r>
            <a:endParaRPr lang="en-GB" dirty="0">
              <a:solidFill>
                <a:srgbClr val="595959"/>
              </a:solidFill>
              <a:highlight>
                <a:srgbClr val="FFFF00"/>
              </a:highlight>
            </a:endParaRPr>
          </a:p>
        </p:txBody>
      </p:sp>
      <p:graphicFrame>
        <p:nvGraphicFramePr>
          <p:cNvPr id="3" name="Table 3">
            <a:extLst>
              <a:ext uri="{FF2B5EF4-FFF2-40B4-BE49-F238E27FC236}">
                <a16:creationId xmlns:a16="http://schemas.microsoft.com/office/drawing/2014/main" id="{872D8730-59E0-404B-8FA6-B0AF84026531}"/>
              </a:ext>
            </a:extLst>
          </p:cNvPr>
          <p:cNvGraphicFramePr>
            <a:graphicFrameLocks noGrp="1"/>
          </p:cNvGraphicFramePr>
          <p:nvPr/>
        </p:nvGraphicFramePr>
        <p:xfrm>
          <a:off x="671744" y="1289787"/>
          <a:ext cx="10848512" cy="4427622"/>
        </p:xfrm>
        <a:graphic>
          <a:graphicData uri="http://schemas.openxmlformats.org/drawingml/2006/table">
            <a:tbl>
              <a:tblPr firstRow="1" bandRow="1">
                <a:tableStyleId>{5C22544A-7EE6-4342-B048-85BDC9FD1C3A}</a:tableStyleId>
              </a:tblPr>
              <a:tblGrid>
                <a:gridCol w="2712128">
                  <a:extLst>
                    <a:ext uri="{9D8B030D-6E8A-4147-A177-3AD203B41FA5}">
                      <a16:colId xmlns:a16="http://schemas.microsoft.com/office/drawing/2014/main" val="1024163962"/>
                    </a:ext>
                  </a:extLst>
                </a:gridCol>
                <a:gridCol w="2712128">
                  <a:extLst>
                    <a:ext uri="{9D8B030D-6E8A-4147-A177-3AD203B41FA5}">
                      <a16:colId xmlns:a16="http://schemas.microsoft.com/office/drawing/2014/main" val="411734954"/>
                    </a:ext>
                  </a:extLst>
                </a:gridCol>
                <a:gridCol w="2712128">
                  <a:extLst>
                    <a:ext uri="{9D8B030D-6E8A-4147-A177-3AD203B41FA5}">
                      <a16:colId xmlns:a16="http://schemas.microsoft.com/office/drawing/2014/main" val="2274719217"/>
                    </a:ext>
                  </a:extLst>
                </a:gridCol>
                <a:gridCol w="2712128">
                  <a:extLst>
                    <a:ext uri="{9D8B030D-6E8A-4147-A177-3AD203B41FA5}">
                      <a16:colId xmlns:a16="http://schemas.microsoft.com/office/drawing/2014/main" val="1777339843"/>
                    </a:ext>
                  </a:extLst>
                </a:gridCol>
              </a:tblGrid>
              <a:tr h="1057428">
                <a:tc>
                  <a:txBody>
                    <a:bodyPr/>
                    <a:lstStyle/>
                    <a:p>
                      <a:r>
                        <a:rPr lang="en-GB" sz="2000" b="0" i="0">
                          <a:solidFill>
                            <a:srgbClr val="595959"/>
                          </a:solidFill>
                        </a:rPr>
                        <a:t>NAME</a:t>
                      </a:r>
                    </a:p>
                    <a:p>
                      <a:r>
                        <a:rPr lang="en-GB" sz="2000" b="0" i="1">
                          <a:solidFill>
                            <a:srgbClr val="595959"/>
                          </a:solidFill>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r>
                        <a:rPr lang="en-GB" sz="2000" b="0" i="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r>
                        <a:rPr lang="en-GB" sz="2000" b="0" kern="1200">
                          <a:solidFill>
                            <a:srgbClr val="595959"/>
                          </a:solidFill>
                          <a:latin typeface="+mn-lt"/>
                          <a:ea typeface="+mn-ea"/>
                          <a:cs typeface="+mn-cs"/>
                        </a:rPr>
                        <a:t>NAME</a:t>
                      </a:r>
                    </a:p>
                    <a:p>
                      <a:pPr marL="0" algn="l" defTabSz="914400" rtl="0" eaLnBrk="1" latinLnBrk="0" hangingPunct="1"/>
                      <a:r>
                        <a:rPr lang="en-GB" sz="2000" b="0" i="1" kern="1200">
                          <a:solidFill>
                            <a:srgbClr val="595959"/>
                          </a:solidFill>
                          <a:latin typeface="+mn-lt"/>
                          <a:ea typeface="+mn-ea"/>
                          <a:cs typeface="+mn-cs"/>
                        </a:rPr>
                        <a:t>Company</a:t>
                      </a: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1041663"/>
                  </a:ext>
                </a:extLst>
              </a:tr>
              <a:tr h="1134521">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3F1FB"/>
                    </a:solidFill>
                  </a:tcPr>
                </a:tc>
                <a:extLst>
                  <a:ext uri="{0D108BD9-81ED-4DB2-BD59-A6C34878D82A}">
                    <a16:rowId xmlns:a16="http://schemas.microsoft.com/office/drawing/2014/main" val="1165259929"/>
                  </a:ext>
                </a:extLst>
              </a:tr>
              <a:tr h="1084469">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2EFDA"/>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47049764"/>
                  </a:ext>
                </a:extLst>
              </a:tr>
              <a:tr h="1151204">
                <a:tc>
                  <a:txBody>
                    <a:bodyPr/>
                    <a:lstStyle/>
                    <a:p>
                      <a:pPr marL="0" algn="l" defTabSz="914400" rtl="0" eaLnBrk="1" latinLnBrk="0" hangingPunct="1"/>
                      <a:endParaRPr lang="fr-CH"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14400" rtl="0" eaLnBrk="1" latinLnBrk="0" hangingPunct="1"/>
                      <a:endParaRPr lang="en-GB" sz="2000" b="0" i="1"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3F1FB"/>
                    </a:solidFill>
                  </a:tcPr>
                </a:tc>
                <a:tc>
                  <a:txBody>
                    <a:bodyPr/>
                    <a:lstStyle/>
                    <a:p>
                      <a:pPr marL="0" algn="l" defTabSz="914400" rtl="0" eaLnBrk="1" fontAlgn="ctr" latinLnBrk="0" hangingPunct="1"/>
                      <a:endParaRPr lang="fr-CH" sz="2000" b="0" i="1" kern="1200">
                        <a:solidFill>
                          <a:srgbClr val="595959"/>
                        </a:solidFill>
                        <a:latin typeface="+mn-lt"/>
                        <a:ea typeface="+mn-ea"/>
                        <a:cs typeface="+mn-cs"/>
                      </a:endParaRPr>
                    </a:p>
                  </a:txBody>
                  <a:tcPr marL="76201" marR="76201" marT="76201" marB="7620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algn="l" defTabSz="914400" rtl="0" eaLnBrk="1" latinLnBrk="0" hangingPunct="1"/>
                      <a:endParaRPr lang="en-GB" sz="2000" b="0" kern="1200">
                        <a:solidFill>
                          <a:srgbClr val="595959"/>
                        </a:solidFill>
                        <a:latin typeface="+mn-lt"/>
                        <a:ea typeface="+mn-ea"/>
                        <a:cs typeface="+mn-cs"/>
                      </a:endParaRP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028084"/>
                  </a:ext>
                </a:extLst>
              </a:tr>
            </a:tbl>
          </a:graphicData>
        </a:graphic>
      </p:graphicFrame>
      <p:sp>
        <p:nvSpPr>
          <p:cNvPr id="5" name="Slide Number Placeholder 3">
            <a:extLst>
              <a:ext uri="{FF2B5EF4-FFF2-40B4-BE49-F238E27FC236}">
                <a16:creationId xmlns:a16="http://schemas.microsoft.com/office/drawing/2014/main" id="{0CF9D251-134A-41E8-8AAE-8CB8B8E14E3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9825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Introductions </a:t>
            </a:r>
          </a:p>
        </p:txBody>
      </p:sp>
      <p:sp>
        <p:nvSpPr>
          <p:cNvPr id="4" name="Content Placeholder 2">
            <a:extLst>
              <a:ext uri="{FF2B5EF4-FFF2-40B4-BE49-F238E27FC236}">
                <a16:creationId xmlns:a16="http://schemas.microsoft.com/office/drawing/2014/main" id="{2CEE60EC-84A1-4D6F-B19D-34C58F7EF803}"/>
              </a:ext>
            </a:extLst>
          </p:cNvPr>
          <p:cNvSpPr>
            <a:spLocks noGrp="1"/>
          </p:cNvSpPr>
          <p:nvPr>
            <p:ph idx="1"/>
          </p:nvPr>
        </p:nvSpPr>
        <p:spPr>
          <a:xfrm>
            <a:off x="483466" y="1616451"/>
            <a:ext cx="11156085" cy="4067175"/>
          </a:xfrm>
        </p:spPr>
        <p:txBody>
          <a:bodyPr vert="horz" lIns="91440" tIns="45720" rIns="91440" bIns="45720" rtlCol="0" anchor="t">
            <a:normAutofit/>
          </a:bodyPr>
          <a:lstStyle/>
          <a:p>
            <a:pPr marL="227965" indent="-227965">
              <a:lnSpc>
                <a:spcPct val="150000"/>
              </a:lnSpc>
            </a:pPr>
            <a:r>
              <a:rPr lang="en-US" b="1" dirty="0"/>
              <a:t>Ice breaker</a:t>
            </a:r>
            <a:endParaRPr lang="en-US" dirty="0"/>
          </a:p>
          <a:p>
            <a:pPr marL="456565" lvl="1" indent="0">
              <a:lnSpc>
                <a:spcPct val="150000"/>
              </a:lnSpc>
              <a:buNone/>
            </a:pPr>
            <a:endParaRPr lang="en-US" dirty="0">
              <a:cs typeface="Arial"/>
            </a:endParaRPr>
          </a:p>
          <a:p>
            <a:pPr marL="685165" lvl="1" indent="-227965">
              <a:lnSpc>
                <a:spcPct val="150000"/>
              </a:lnSpc>
            </a:pPr>
            <a:r>
              <a:rPr lang="en-US" dirty="0"/>
              <a:t>Please introduce yourselves by sharing your name, company, role and why you are interested in scoping a natural capital assessment</a:t>
            </a:r>
            <a:endParaRPr lang="en-US" dirty="0">
              <a:cs typeface="Arial"/>
            </a:endParaRPr>
          </a:p>
        </p:txBody>
      </p:sp>
      <p:sp>
        <p:nvSpPr>
          <p:cNvPr id="3" name="Oval 2">
            <a:extLst>
              <a:ext uri="{FF2B5EF4-FFF2-40B4-BE49-F238E27FC236}">
                <a16:creationId xmlns:a16="http://schemas.microsoft.com/office/drawing/2014/main" id="{7934B48E-D3C8-4F57-9469-3FD431E07F03}"/>
              </a:ext>
            </a:extLst>
          </p:cNvPr>
          <p:cNvSpPr/>
          <p:nvPr/>
        </p:nvSpPr>
        <p:spPr>
          <a:xfrm>
            <a:off x="9695764" y="125352"/>
            <a:ext cx="2223150" cy="206943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Slide Number Placeholder 5">
            <a:extLst>
              <a:ext uri="{FF2B5EF4-FFF2-40B4-BE49-F238E27FC236}">
                <a16:creationId xmlns:a16="http://schemas.microsoft.com/office/drawing/2014/main" id="{388BC951-413E-784E-9157-32DE19657D9F}"/>
              </a:ext>
            </a:extLst>
          </p:cNvPr>
          <p:cNvSpPr>
            <a:spLocks noGrp="1"/>
          </p:cNvSpPr>
          <p:nvPr>
            <p:ph type="sldNum" sz="quarter" idx="12"/>
          </p:nvPr>
        </p:nvSpPr>
        <p:spPr/>
        <p:txBody>
          <a:bodyPr/>
          <a:lstStyle/>
          <a:p>
            <a:fld id="{971CEC84-1649-40CE-BFF6-7286506FEA08}" type="slidenum">
              <a:rPr lang="en-GB" smtClean="0"/>
              <a:pPr/>
              <a:t>15</a:t>
            </a:fld>
            <a:endParaRPr lang="en-GB"/>
          </a:p>
        </p:txBody>
      </p:sp>
    </p:spTree>
    <p:extLst>
      <p:ext uri="{BB962C8B-B14F-4D97-AF65-F5344CB8AC3E}">
        <p14:creationId xmlns:p14="http://schemas.microsoft.com/office/powerpoint/2010/main" val="2410218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descr="WVN LISBON training - Mentimeter">
            <a:extLst>
              <a:ext uri="{FF2B5EF4-FFF2-40B4-BE49-F238E27FC236}">
                <a16:creationId xmlns:a16="http://schemas.microsoft.com/office/drawing/2014/main" id="{6E55B4D4-9637-47F8-BBAA-B7B824DF87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0633" y="1408113"/>
            <a:ext cx="11229890" cy="4354922"/>
          </a:xfrm>
          <a:prstGeom prst="rect">
            <a:avLst/>
          </a:prstGeom>
        </p:spPr>
      </p:pic>
      <p:sp>
        <p:nvSpPr>
          <p:cNvPr id="2" name="TextBox 1">
            <a:extLst>
              <a:ext uri="{FF2B5EF4-FFF2-40B4-BE49-F238E27FC236}">
                <a16:creationId xmlns:a16="http://schemas.microsoft.com/office/drawing/2014/main" id="{90F9F180-FD7A-4CC3-ADD4-6B1EA6C0B093}"/>
              </a:ext>
            </a:extLst>
          </p:cNvPr>
          <p:cNvSpPr txBox="1"/>
          <p:nvPr/>
        </p:nvSpPr>
        <p:spPr>
          <a:xfrm rot="1025991">
            <a:off x="5772896" y="572103"/>
            <a:ext cx="2697335" cy="707886"/>
          </a:xfrm>
          <a:prstGeom prst="rect">
            <a:avLst/>
          </a:prstGeom>
          <a:solidFill>
            <a:srgbClr val="FFCC66"/>
          </a:solidFill>
        </p:spPr>
        <p:txBody>
          <a:bodyPr wrap="square" rtlCol="0">
            <a:spAutoFit/>
          </a:bodyPr>
          <a:lstStyle/>
          <a:p>
            <a:pPr algn="ctr"/>
            <a:r>
              <a:rPr lang="en-US" sz="2000" b="1"/>
              <a:t>Optional – to gauge level in room</a:t>
            </a:r>
            <a:endParaRPr lang="en-CH" sz="2000" b="1"/>
          </a:p>
        </p:txBody>
      </p:sp>
      <p:sp>
        <p:nvSpPr>
          <p:cNvPr id="7" name="Slide Number Placeholder 3">
            <a:extLst>
              <a:ext uri="{FF2B5EF4-FFF2-40B4-BE49-F238E27FC236}">
                <a16:creationId xmlns:a16="http://schemas.microsoft.com/office/drawing/2014/main" id="{BD1EAEA6-27A4-4A57-9E38-4A7CFF516D9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Rectangle 2">
            <a:extLst>
              <a:ext uri="{FF2B5EF4-FFF2-40B4-BE49-F238E27FC236}">
                <a16:creationId xmlns:a16="http://schemas.microsoft.com/office/drawing/2014/main" id="{0828237A-0CAD-A149-A8ED-BCBD71F2D29B}"/>
              </a:ext>
            </a:extLst>
          </p:cNvPr>
          <p:cNvSpPr/>
          <p:nvPr/>
        </p:nvSpPr>
        <p:spPr>
          <a:xfrm>
            <a:off x="314194" y="5449887"/>
            <a:ext cx="800440" cy="600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152763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full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2335888213"/>
              </p:ext>
            </p:extLst>
          </p:nvPr>
        </p:nvGraphicFramePr>
        <p:xfrm>
          <a:off x="616020" y="1371283"/>
          <a:ext cx="10959960" cy="4463066"/>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Introductions </a:t>
                      </a:r>
                      <a:r>
                        <a:rPr lang="en-US" sz="1600" kern="1200">
                          <a:solidFill>
                            <a:schemeClr val="tx1">
                              <a:lumMod val="65000"/>
                              <a:lumOff val="35000"/>
                            </a:schemeClr>
                          </a:solidFill>
                          <a:latin typeface="+mn-lt"/>
                          <a:ea typeface="+mn-ea"/>
                          <a:cs typeface="+mn-cs"/>
                        </a:rPr>
                        <a:t>– Getting to know each other</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dirty="0">
                          <a:solidFill>
                            <a:schemeClr val="tx1">
                              <a:lumMod val="65000"/>
                              <a:lumOff val="35000"/>
                            </a:schemeClr>
                          </a:solidFill>
                          <a:latin typeface="+mn-lt"/>
                          <a:ea typeface="+mn-ea"/>
                          <a:cs typeface="+mn-cs"/>
                        </a:rPr>
                        <a:t>40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rgbClr val="00B0F0"/>
                          </a:solidFill>
                          <a:latin typeface="+mn-lt"/>
                          <a:ea typeface="+mn-ea"/>
                          <a:cs typeface="+mn-cs"/>
                        </a:rPr>
                        <a:t>What is natural capital </a:t>
                      </a:r>
                      <a:r>
                        <a:rPr lang="en-US" sz="1600" b="1" kern="1200" dirty="0">
                          <a:solidFill>
                            <a:schemeClr val="tx1">
                              <a:lumMod val="65000"/>
                              <a:lumOff val="35000"/>
                            </a:schemeClr>
                          </a:solidFill>
                          <a:latin typeface="+mn-lt"/>
                          <a:ea typeface="+mn-ea"/>
                          <a:cs typeface="+mn-cs"/>
                        </a:rPr>
                        <a:t>– </a:t>
                      </a:r>
                      <a:r>
                        <a:rPr lang="en-US" sz="1600" b="0" kern="1200" dirty="0">
                          <a:solidFill>
                            <a:schemeClr val="tx1">
                              <a:lumMod val="65000"/>
                              <a:lumOff val="35000"/>
                            </a:schemeClr>
                          </a:solidFill>
                          <a:latin typeface="+mn-lt"/>
                          <a:ea typeface="+mn-ea"/>
                          <a:cs typeface="+mn-cs"/>
                        </a:rPr>
                        <a:t>N</a:t>
                      </a:r>
                      <a:r>
                        <a:rPr lang="en-US" sz="1600" kern="1200" dirty="0">
                          <a:solidFill>
                            <a:schemeClr val="tx1">
                              <a:lumMod val="65000"/>
                              <a:lumOff val="35000"/>
                            </a:schemeClr>
                          </a:solidFill>
                          <a:latin typeface="+mn-lt"/>
                          <a:ea typeface="+mn-ea"/>
                          <a:cs typeface="+mn-cs"/>
                        </a:rPr>
                        <a:t>atural capital impacts &amp; dependencies</a:t>
                      </a:r>
                    </a:p>
                    <a:p>
                      <a:pPr marL="285750" indent="-285750">
                        <a:buFont typeface="Arial" panose="020B0604020202020204" pitchFamily="34" charset="0"/>
                        <a:buChar char="•"/>
                      </a:pPr>
                      <a:r>
                        <a:rPr lang="en-US" sz="1600" kern="1200" dirty="0">
                          <a:solidFill>
                            <a:schemeClr val="tx1">
                              <a:lumMod val="65000"/>
                              <a:lumOff val="35000"/>
                            </a:schemeClr>
                          </a:solidFill>
                          <a:latin typeface="+mn-lt"/>
                          <a:ea typeface="+mn-ea"/>
                          <a:cs typeface="+mn-cs"/>
                        </a:rPr>
                        <a:t>Group exercise</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a:solidFill>
                            <a:schemeClr val="tx1">
                              <a:lumMod val="65000"/>
                              <a:lumOff val="35000"/>
                            </a:schemeClr>
                          </a:solidFill>
                          <a:latin typeface="+mn-lt"/>
                          <a:ea typeface="+mn-ea"/>
                          <a:cs typeface="+mn-cs"/>
                        </a:rPr>
                        <a:t>Why is natural capital important </a:t>
                      </a:r>
                      <a:r>
                        <a:rPr lang="en-US" sz="1600" kern="1200">
                          <a:solidFill>
                            <a:schemeClr val="tx1">
                              <a:lumMod val="65000"/>
                              <a:lumOff val="35000"/>
                            </a:schemeClr>
                          </a:solidFill>
                          <a:latin typeface="+mn-lt"/>
                          <a:ea typeface="+mn-ea"/>
                          <a:cs typeface="+mn-cs"/>
                        </a:rPr>
                        <a:t>– natural capital risks &amp; opportunities</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Risk game</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45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How can natural capital be applied – </a:t>
                      </a:r>
                      <a:r>
                        <a:rPr lang="en-US" sz="1600" b="0" kern="120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60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Lunch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7831695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60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Case study presentations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08988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First step of a natural capital assessment –</a:t>
                      </a:r>
                      <a:r>
                        <a:rPr lang="en-US" sz="1600" b="0" kern="120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3484775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traveling over a bridge&#10;&#10;Description automatically generated">
            <a:extLst>
              <a:ext uri="{FF2B5EF4-FFF2-40B4-BE49-F238E27FC236}">
                <a16:creationId xmlns:a16="http://schemas.microsoft.com/office/drawing/2014/main" id="{4908F3F8-8CC8-4061-85B1-F6D422525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a:solidFill>
                  <a:srgbClr val="23BAED"/>
                </a:solidFill>
              </a:rPr>
              <a:t>Introduction to natural capital</a:t>
            </a:r>
            <a:endParaRPr lang="en-GB" sz="3200" b="1">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3619340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a:xfrm>
            <a:off x="314194" y="125352"/>
            <a:ext cx="10816497" cy="878150"/>
          </a:xfrm>
        </p:spPr>
        <p:txBody>
          <a:bodyPr>
            <a:normAutofit/>
          </a:bodyPr>
          <a:lstStyle/>
          <a:p>
            <a:r>
              <a:rPr lang="en-GB" sz="3000" dirty="0"/>
              <a:t>What is the Natural Capital Protocol &amp; how does it work?</a:t>
            </a:r>
            <a:endParaRPr lang="en-US" sz="3000" dirty="0">
              <a:solidFill>
                <a:srgbClr val="595959"/>
              </a:solidFill>
            </a:endParaRPr>
          </a:p>
        </p:txBody>
      </p:sp>
      <p:sp>
        <p:nvSpPr>
          <p:cNvPr id="11" name="Tekstvak 10">
            <a:extLst>
              <a:ext uri="{FF2B5EF4-FFF2-40B4-BE49-F238E27FC236}">
                <a16:creationId xmlns:a16="http://schemas.microsoft.com/office/drawing/2014/main" id="{7FEA5EA2-6D75-45C2-B275-4D882C5D8C9A}"/>
              </a:ext>
            </a:extLst>
          </p:cNvPr>
          <p:cNvSpPr txBox="1"/>
          <p:nvPr/>
        </p:nvSpPr>
        <p:spPr>
          <a:xfrm>
            <a:off x="230588" y="1379836"/>
            <a:ext cx="11700021" cy="4813625"/>
          </a:xfrm>
          <a:prstGeom prst="rect">
            <a:avLst/>
          </a:prstGeom>
          <a:noFill/>
        </p:spPr>
        <p:txBody>
          <a:bodyPr wrap="square" rtlCol="0">
            <a:spAutoFit/>
          </a:bodyPr>
          <a:lstStyle/>
          <a:p>
            <a:r>
              <a:rPr lang="en-US" sz="1700" dirty="0">
                <a:solidFill>
                  <a:srgbClr val="595959"/>
                </a:solidFill>
                <a:latin typeface="Arial"/>
                <a:cs typeface="Arial"/>
                <a:sym typeface="Arial"/>
              </a:rPr>
              <a:t>The Natural Capital Protocol is an </a:t>
            </a:r>
            <a:r>
              <a:rPr lang="en-US" sz="1700" b="1" dirty="0">
                <a:solidFill>
                  <a:srgbClr val="23BAED"/>
                </a:solidFill>
                <a:latin typeface="Arial"/>
                <a:cs typeface="Arial"/>
                <a:sym typeface="Arial"/>
              </a:rPr>
              <a:t>internationally standardized decision-making framework </a:t>
            </a:r>
            <a:r>
              <a:rPr lang="en-US" sz="1700" dirty="0">
                <a:solidFill>
                  <a:srgbClr val="595959"/>
                </a:solidFill>
                <a:latin typeface="Arial"/>
                <a:cs typeface="Arial"/>
                <a:sym typeface="Arial"/>
              </a:rPr>
              <a:t>that enables organizations to </a:t>
            </a:r>
            <a:r>
              <a:rPr lang="en-US" sz="1700" b="1" dirty="0">
                <a:solidFill>
                  <a:srgbClr val="23BAED"/>
                </a:solidFill>
                <a:latin typeface="Arial"/>
                <a:cs typeface="Arial"/>
                <a:sym typeface="Arial"/>
              </a:rPr>
              <a:t>identify, measure and value </a:t>
            </a:r>
            <a:r>
              <a:rPr lang="en-US" sz="1700" dirty="0">
                <a:solidFill>
                  <a:srgbClr val="595959"/>
                </a:solidFill>
                <a:latin typeface="Arial"/>
                <a:cs typeface="Arial"/>
                <a:sym typeface="Arial"/>
              </a:rPr>
              <a:t>their </a:t>
            </a:r>
            <a:r>
              <a:rPr lang="en-US" sz="1700" b="1" dirty="0">
                <a:solidFill>
                  <a:srgbClr val="23BAED"/>
                </a:solidFill>
                <a:latin typeface="Arial"/>
                <a:cs typeface="Arial"/>
                <a:sym typeface="Arial"/>
              </a:rPr>
              <a:t>direct and indirect impacts and dependencies </a:t>
            </a:r>
            <a:r>
              <a:rPr lang="en-US" sz="1700" dirty="0">
                <a:solidFill>
                  <a:srgbClr val="595959"/>
                </a:solidFill>
                <a:latin typeface="Arial"/>
                <a:cs typeface="Arial"/>
                <a:sym typeface="Arial"/>
              </a:rPr>
              <a:t>on natural capital.</a:t>
            </a:r>
          </a:p>
          <a:p>
            <a:endParaRPr lang="en-US" sz="1700" dirty="0">
              <a:solidFill>
                <a:srgbClr val="595959"/>
              </a:solidFill>
              <a:latin typeface="Arial"/>
              <a:cs typeface="Arial"/>
              <a:sym typeface="Arial"/>
            </a:endParaRPr>
          </a:p>
          <a:p>
            <a:r>
              <a:rPr lang="en-US" sz="1700" dirty="0">
                <a:solidFill>
                  <a:srgbClr val="595959"/>
                </a:solidFill>
                <a:latin typeface="Arial"/>
                <a:cs typeface="Arial"/>
                <a:sym typeface="Arial"/>
              </a:rPr>
              <a:t>          Harmonizing approaches with the goal to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mainstream natural capital into decision-making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processes as to support </a:t>
            </a:r>
            <a:r>
              <a:rPr lang="en-US" sz="1700" b="1" dirty="0">
                <a:solidFill>
                  <a:srgbClr val="23BAED"/>
                </a:solidFill>
                <a:latin typeface="Arial"/>
                <a:cs typeface="Arial"/>
                <a:sym typeface="Arial"/>
              </a:rPr>
              <a:t>better informed decisions</a:t>
            </a:r>
            <a:br>
              <a:rPr lang="en-US" sz="1700" b="1" dirty="0">
                <a:solidFill>
                  <a:srgbClr val="23BAED"/>
                </a:solidFill>
                <a:latin typeface="Arial"/>
                <a:cs typeface="Arial"/>
                <a:sym typeface="Arial"/>
              </a:rPr>
            </a:br>
            <a:r>
              <a:rPr lang="en-US" sz="1700" dirty="0">
                <a:solidFill>
                  <a:srgbClr val="595959"/>
                </a:solidFill>
                <a:latin typeface="Arial"/>
                <a:cs typeface="Arial"/>
                <a:sym typeface="Arial"/>
              </a:rPr>
              <a:t>and to </a:t>
            </a:r>
            <a:r>
              <a:rPr lang="en-US" sz="1700" b="1" dirty="0">
                <a:solidFill>
                  <a:srgbClr val="23BAED"/>
                </a:solidFill>
                <a:latin typeface="Arial"/>
                <a:cs typeface="Arial"/>
                <a:sym typeface="Arial"/>
              </a:rPr>
              <a:t>deliver benefits </a:t>
            </a:r>
            <a:r>
              <a:rPr lang="en-US" sz="1700" dirty="0">
                <a:solidFill>
                  <a:srgbClr val="595959"/>
                </a:solidFill>
                <a:latin typeface="Arial"/>
                <a:cs typeface="Arial"/>
                <a:sym typeface="Arial"/>
              </a:rPr>
              <a:t>to employees, society, the </a:t>
            </a:r>
            <a:br>
              <a:rPr lang="en-US" sz="1700" dirty="0">
                <a:solidFill>
                  <a:srgbClr val="595959"/>
                </a:solidFill>
                <a:latin typeface="Arial"/>
                <a:cs typeface="Arial"/>
                <a:sym typeface="Arial"/>
              </a:rPr>
            </a:br>
            <a:r>
              <a:rPr lang="en-US" sz="1700" dirty="0">
                <a:solidFill>
                  <a:srgbClr val="595959"/>
                </a:solidFill>
                <a:latin typeface="Arial"/>
                <a:cs typeface="Arial"/>
                <a:sym typeface="Arial"/>
              </a:rPr>
              <a:t>broader economy, and the natural world.</a:t>
            </a:r>
          </a:p>
          <a:p>
            <a:endParaRPr lang="en-US" sz="1700" dirty="0">
              <a:solidFill>
                <a:srgbClr val="595959"/>
              </a:solidFill>
              <a:latin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23BAED"/>
              </a:buClr>
              <a:buSzPts val="2400"/>
              <a:buFont typeface="Arial"/>
              <a:buChar char="•"/>
              <a:tabLst/>
              <a:defRPr/>
            </a:pPr>
            <a:r>
              <a:rPr lang="en-US" sz="1700" b="1" dirty="0">
                <a:solidFill>
                  <a:srgbClr val="23BAED"/>
                </a:solidFill>
                <a:latin typeface="Arial"/>
                <a:cs typeface="Arial"/>
                <a:sym typeface="Arial"/>
              </a:rPr>
              <a:t>4 stages </a:t>
            </a:r>
            <a:r>
              <a:rPr lang="en-US" sz="1700" dirty="0">
                <a:solidFill>
                  <a:srgbClr val="595959"/>
                </a:solidFill>
                <a:latin typeface="Arial"/>
                <a:cs typeface="Arial"/>
                <a:sym typeface="Arial"/>
              </a:rPr>
              <a:t>and</a:t>
            </a:r>
            <a:r>
              <a:rPr lang="en-US" sz="1700" b="1" dirty="0">
                <a:solidFill>
                  <a:srgbClr val="23BAED"/>
                </a:solidFill>
                <a:latin typeface="Arial"/>
                <a:cs typeface="Arial"/>
                <a:sym typeface="Arial"/>
              </a:rPr>
              <a:t> 9 steps</a:t>
            </a:r>
          </a:p>
          <a:p>
            <a:pPr marL="228600" marR="0" lvl="0" indent="-228600" algn="l" defTabSz="914400" rtl="0" eaLnBrk="1" fontAlgn="auto" latinLnBrk="0" hangingPunct="1">
              <a:lnSpc>
                <a:spcPct val="90000"/>
              </a:lnSpc>
              <a:spcBef>
                <a:spcPts val="1000"/>
              </a:spcBef>
              <a:spcAft>
                <a:spcPts val="0"/>
              </a:spcAft>
              <a:buClr>
                <a:srgbClr val="23BAED"/>
              </a:buClr>
              <a:buSzPts val="2400"/>
              <a:buFont typeface="Arial"/>
              <a:buChar char="•"/>
              <a:tabLst/>
              <a:defRPr/>
            </a:pPr>
            <a:r>
              <a:rPr lang="en-US" sz="1700" dirty="0">
                <a:solidFill>
                  <a:srgbClr val="595959"/>
                </a:solidFill>
                <a:latin typeface="Arial"/>
                <a:cs typeface="Arial"/>
                <a:sym typeface="Arial"/>
              </a:rPr>
              <a:t>Build upon </a:t>
            </a:r>
            <a:r>
              <a:rPr lang="en-US" sz="1700" b="1" dirty="0">
                <a:solidFill>
                  <a:srgbClr val="23BAED"/>
                </a:solidFill>
                <a:latin typeface="Arial"/>
                <a:cs typeface="Arial"/>
                <a:sym typeface="Arial"/>
              </a:rPr>
              <a:t>4 key principles</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Relevance</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Rigor</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Replicability</a:t>
            </a:r>
          </a:p>
          <a:p>
            <a:pPr marL="685800" lvl="1" indent="-228600">
              <a:lnSpc>
                <a:spcPct val="90000"/>
              </a:lnSpc>
              <a:spcBef>
                <a:spcPts val="1000"/>
              </a:spcBef>
              <a:buClr>
                <a:srgbClr val="23BAED"/>
              </a:buClr>
              <a:buSzPts val="2400"/>
              <a:buFont typeface="Arial"/>
              <a:buChar char="•"/>
              <a:defRPr/>
            </a:pPr>
            <a:r>
              <a:rPr lang="en-US" sz="1700" dirty="0">
                <a:solidFill>
                  <a:srgbClr val="595959"/>
                </a:solidFill>
                <a:latin typeface="Arial"/>
                <a:cs typeface="Arial"/>
                <a:sym typeface="Arial"/>
              </a:rPr>
              <a:t>Consistency</a:t>
            </a:r>
          </a:p>
          <a:p>
            <a:pPr marL="285750" indent="-285750">
              <a:buFont typeface="Arial" panose="020B0604020202020204" pitchFamily="34" charset="0"/>
              <a:buChar char="•"/>
            </a:pPr>
            <a:endParaRPr lang="en-US" sz="1200" b="0" i="0" dirty="0">
              <a:solidFill>
                <a:srgbClr val="202D2D"/>
              </a:solidFill>
              <a:effectLst/>
              <a:latin typeface="+mj-lt"/>
            </a:endParaRPr>
          </a:p>
        </p:txBody>
      </p:sp>
      <p:pic>
        <p:nvPicPr>
          <p:cNvPr id="13" name="Picture 3">
            <a:extLst>
              <a:ext uri="{FF2B5EF4-FFF2-40B4-BE49-F238E27FC236}">
                <a16:creationId xmlns:a16="http://schemas.microsoft.com/office/drawing/2014/main" id="{A5FF8F65-D6E5-4B6C-B25C-E7A25EA92C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5337502" y="2017442"/>
            <a:ext cx="6854498" cy="3189450"/>
          </a:xfrm>
          <a:prstGeom prst="rect">
            <a:avLst/>
          </a:prstGeom>
        </p:spPr>
      </p:pic>
      <p:sp>
        <p:nvSpPr>
          <p:cNvPr id="14" name="Google Shape;1337;p76">
            <a:extLst>
              <a:ext uri="{FF2B5EF4-FFF2-40B4-BE49-F238E27FC236}">
                <a16:creationId xmlns:a16="http://schemas.microsoft.com/office/drawing/2014/main" id="{60EAF54D-723D-4FA8-B72C-4C6BA6694B8C}"/>
              </a:ext>
            </a:extLst>
          </p:cNvPr>
          <p:cNvSpPr/>
          <p:nvPr/>
        </p:nvSpPr>
        <p:spPr>
          <a:xfrm>
            <a:off x="351265" y="2198499"/>
            <a:ext cx="499462" cy="253573"/>
          </a:xfrm>
          <a:prstGeom prst="rightArrow">
            <a:avLst>
              <a:gd name="adj1" fmla="val 50000"/>
              <a:gd name="adj2" fmla="val 50000"/>
            </a:avLst>
          </a:prstGeom>
          <a:solidFill>
            <a:srgbClr val="21BA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Pijl: gekromd omhoog 16">
            <a:extLst>
              <a:ext uri="{FF2B5EF4-FFF2-40B4-BE49-F238E27FC236}">
                <a16:creationId xmlns:a16="http://schemas.microsoft.com/office/drawing/2014/main" id="{892AEC92-AB69-441C-BCB3-C9B630893269}"/>
              </a:ext>
            </a:extLst>
          </p:cNvPr>
          <p:cNvSpPr>
            <a:spLocks/>
          </p:cNvSpPr>
          <p:nvPr/>
        </p:nvSpPr>
        <p:spPr>
          <a:xfrm flipH="1">
            <a:off x="5766691" y="5206892"/>
            <a:ext cx="5364000" cy="950374"/>
          </a:xfrm>
          <a:prstGeom prst="curvedUp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nl-NL" dirty="0">
              <a:solidFill>
                <a:schemeClr val="tx1"/>
              </a:solidFill>
            </a:endParaRPr>
          </a:p>
        </p:txBody>
      </p:sp>
      <p:sp>
        <p:nvSpPr>
          <p:cNvPr id="8" name="Slide Number Placeholder 3">
            <a:extLst>
              <a:ext uri="{FF2B5EF4-FFF2-40B4-BE49-F238E27FC236}">
                <a16:creationId xmlns:a16="http://schemas.microsoft.com/office/drawing/2014/main" id="{027103C7-1A89-49C9-8CEC-2DB78A14FDBD}"/>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ardrop 2">
            <a:extLst>
              <a:ext uri="{FF2B5EF4-FFF2-40B4-BE49-F238E27FC236}">
                <a16:creationId xmlns:a16="http://schemas.microsoft.com/office/drawing/2014/main" id="{96FBE2BE-0482-4F87-84B7-4EF6D4E608E3}"/>
              </a:ext>
            </a:extLst>
          </p:cNvPr>
          <p:cNvSpPr/>
          <p:nvPr/>
        </p:nvSpPr>
        <p:spPr>
          <a:xfrm>
            <a:off x="10476968" y="137551"/>
            <a:ext cx="1595148" cy="150570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20">
            <a:extLst>
              <a:ext uri="{FF2B5EF4-FFF2-40B4-BE49-F238E27FC236}">
                <a16:creationId xmlns:a16="http://schemas.microsoft.com/office/drawing/2014/main" id="{9C3640A4-AF22-4A54-A006-C35C387C0B6A}"/>
              </a:ext>
            </a:extLst>
          </p:cNvPr>
          <p:cNvSpPr txBox="1"/>
          <p:nvPr/>
        </p:nvSpPr>
        <p:spPr>
          <a:xfrm>
            <a:off x="10568457" y="294464"/>
            <a:ext cx="1503661" cy="1246495"/>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7 </a:t>
            </a:r>
            <a:r>
              <a:rPr lang="en-GB" sz="1500" dirty="0">
                <a:solidFill>
                  <a:schemeClr val="bg1"/>
                </a:solidFill>
              </a:rPr>
              <a:t>of your workbook </a:t>
            </a:r>
            <a:r>
              <a:rPr lang="en-GB" sz="1500" b="1" dirty="0">
                <a:solidFill>
                  <a:schemeClr val="bg1"/>
                </a:solidFill>
              </a:rPr>
              <a:t>p. 2 &amp; 6 </a:t>
            </a:r>
            <a:r>
              <a:rPr lang="en-GB" sz="1500" dirty="0">
                <a:solidFill>
                  <a:schemeClr val="bg1"/>
                </a:solidFill>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r>
              <a:rPr lang="en-GB" sz="1500" dirty="0">
                <a:solidFill>
                  <a:schemeClr val="bg1"/>
                </a:solidFill>
              </a:rPr>
              <a:t> </a:t>
            </a:r>
          </a:p>
        </p:txBody>
      </p:sp>
    </p:spTree>
    <p:extLst>
      <p:ext uri="{BB962C8B-B14F-4D97-AF65-F5344CB8AC3E}">
        <p14:creationId xmlns:p14="http://schemas.microsoft.com/office/powerpoint/2010/main" val="754131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4294967295"/>
          </p:nvPr>
        </p:nvSpPr>
        <p:spPr>
          <a:xfrm>
            <a:off x="207204" y="1222183"/>
            <a:ext cx="11712102" cy="1146814"/>
          </a:xfrm>
        </p:spPr>
        <p:txBody>
          <a:bodyPr>
            <a:normAutofit/>
          </a:bodyPr>
          <a:lstStyle/>
          <a:p>
            <a:pPr marL="0" indent="0">
              <a:lnSpc>
                <a:spcPct val="150000"/>
              </a:lnSpc>
              <a:buNone/>
            </a:pPr>
            <a:r>
              <a:rPr lang="en-GB" sz="2200"/>
              <a:t>We Value Nature is a campaign </a:t>
            </a:r>
            <a:r>
              <a:rPr lang="en-GB" sz="2200" b="1"/>
              <a:t>supporting businesses </a:t>
            </a:r>
            <a:r>
              <a:rPr lang="en-GB" sz="2200"/>
              <a:t>and the </a:t>
            </a:r>
            <a:r>
              <a:rPr lang="en-GB" sz="2200" b="1"/>
              <a:t>natural capital community</a:t>
            </a:r>
            <a:r>
              <a:rPr lang="en-GB" sz="2200"/>
              <a:t> to </a:t>
            </a:r>
            <a:r>
              <a:rPr lang="en-GB" sz="2200" b="1"/>
              <a:t>make valuing nature the new normal </a:t>
            </a:r>
            <a:r>
              <a:rPr lang="en-GB" sz="2200"/>
              <a:t>for business across Europe, by</a:t>
            </a:r>
            <a:r>
              <a:rPr lang="en-GB" sz="2200">
                <a:solidFill>
                  <a:schemeClr val="accent1">
                    <a:lumMod val="50000"/>
                  </a:schemeClr>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0"/>
          </a:xfrm>
          <a:prstGeom prst="rect">
            <a:avLst/>
          </a:prstGeom>
        </p:spPr>
      </p:pic>
      <p:sp>
        <p:nvSpPr>
          <p:cNvPr id="3" name="TextBox 2">
            <a:extLst>
              <a:ext uri="{FF2B5EF4-FFF2-40B4-BE49-F238E27FC236}">
                <a16:creationId xmlns:a16="http://schemas.microsoft.com/office/drawing/2014/main" id="{AD469F9E-D08B-4C2D-AC7B-D6649D664E25}"/>
              </a:ext>
            </a:extLst>
          </p:cNvPr>
          <p:cNvSpPr txBox="1"/>
          <p:nvPr/>
        </p:nvSpPr>
        <p:spPr>
          <a:xfrm>
            <a:off x="239949" y="2498103"/>
            <a:ext cx="11712101" cy="2582245"/>
          </a:xfrm>
          <a:prstGeom prst="rect">
            <a:avLst/>
          </a:prstGeom>
          <a:noFill/>
        </p:spPr>
        <p:txBody>
          <a:bodyPr wrap="square" rtlCol="0">
            <a:spAutoFit/>
          </a:bodyPr>
          <a:lstStyle/>
          <a:p>
            <a:pPr marL="457200" lvl="0" indent="-457200" algn="ctr">
              <a:spcBef>
                <a:spcPts val="1000"/>
              </a:spcBef>
              <a:buClr>
                <a:srgbClr val="23BAED"/>
              </a:buClr>
              <a:buFont typeface="+mj-lt"/>
              <a:buAutoNum type="arabicPeriod"/>
            </a:pPr>
            <a:r>
              <a:rPr lang="en-GB" sz="2200">
                <a:solidFill>
                  <a:prstClr val="black">
                    <a:lumMod val="65000"/>
                    <a:lumOff val="35000"/>
                  </a:prstClr>
                </a:solidFill>
              </a:rPr>
              <a:t>Sharing</a:t>
            </a:r>
            <a:r>
              <a:rPr lang="en-GB" sz="2200" b="1">
                <a:solidFill>
                  <a:prstClr val="black">
                    <a:lumMod val="65000"/>
                    <a:lumOff val="35000"/>
                  </a:prstClr>
                </a:solidFill>
              </a:rPr>
              <a:t> research, resources &amp; best practices</a:t>
            </a:r>
            <a:r>
              <a:rPr lang="en-GB" sz="2200">
                <a:solidFill>
                  <a:prstClr val="black">
                    <a:lumMod val="65000"/>
                    <a:lumOff val="35000"/>
                  </a:prstClr>
                </a:solidFill>
              </a:rPr>
              <a:t>;</a:t>
            </a:r>
          </a:p>
          <a:p>
            <a:pPr marL="457200" lvl="0" indent="-457200" algn="ctr">
              <a:spcBef>
                <a:spcPts val="1000"/>
              </a:spcBef>
              <a:buClr>
                <a:srgbClr val="23BAED"/>
              </a:buClr>
              <a:buFont typeface="+mj-lt"/>
              <a:buAutoNum type="arabicPeriod"/>
            </a:pPr>
            <a:r>
              <a:rPr lang="en-GB" sz="2200">
                <a:solidFill>
                  <a:prstClr val="black">
                    <a:lumMod val="65000"/>
                    <a:lumOff val="35000"/>
                  </a:prstClr>
                </a:solidFill>
              </a:rPr>
              <a:t>Identifying </a:t>
            </a:r>
            <a:r>
              <a:rPr lang="en-GB" sz="2200" b="1">
                <a:solidFill>
                  <a:prstClr val="black">
                    <a:lumMod val="65000"/>
                    <a:lumOff val="35000"/>
                  </a:prstClr>
                </a:solidFill>
              </a:rPr>
              <a:t>barriers &amp; opportunities </a:t>
            </a:r>
            <a:r>
              <a:rPr lang="en-GB" sz="2200">
                <a:solidFill>
                  <a:prstClr val="black">
                    <a:lumMod val="65000"/>
                    <a:lumOff val="35000"/>
                  </a:prstClr>
                </a:solidFill>
              </a:rPr>
              <a:t>for adopting a natural capital approach;</a:t>
            </a:r>
          </a:p>
          <a:p>
            <a:pPr marL="457200" lvl="0" indent="-457200" algn="ctr">
              <a:lnSpc>
                <a:spcPct val="120000"/>
              </a:lnSpc>
              <a:spcBef>
                <a:spcPts val="1000"/>
              </a:spcBef>
              <a:buClr>
                <a:srgbClr val="23BAED"/>
              </a:buClr>
              <a:buFont typeface="+mj-lt"/>
              <a:buAutoNum type="arabicPeriod"/>
            </a:pPr>
            <a:r>
              <a:rPr lang="en-GB" sz="2200" b="1">
                <a:solidFill>
                  <a:prstClr val="black">
                    <a:lumMod val="65000"/>
                    <a:lumOff val="35000"/>
                  </a:prstClr>
                </a:solidFill>
              </a:rPr>
              <a:t>Providing practical support </a:t>
            </a:r>
            <a:r>
              <a:rPr lang="en-GB" sz="2200">
                <a:solidFill>
                  <a:prstClr val="black">
                    <a:lumMod val="65000"/>
                    <a:lumOff val="35000"/>
                  </a:prstClr>
                </a:solidFill>
              </a:rPr>
              <a:t>to help business improve their risk management, communication &amp; stakeholder engagement;</a:t>
            </a:r>
          </a:p>
          <a:p>
            <a:pPr marL="457200" lvl="0" indent="-457200" algn="ctr">
              <a:spcBef>
                <a:spcPts val="1000"/>
              </a:spcBef>
              <a:buClr>
                <a:srgbClr val="23BAED"/>
              </a:buClr>
              <a:buFont typeface="+mj-lt"/>
              <a:buAutoNum type="arabicPeriod"/>
            </a:pPr>
            <a:r>
              <a:rPr lang="en-GB" sz="2200">
                <a:solidFill>
                  <a:prstClr val="black">
                    <a:lumMod val="65000"/>
                    <a:lumOff val="35000"/>
                  </a:prstClr>
                </a:solidFill>
              </a:rPr>
              <a:t>Reinforcing &amp; boosting the work of the </a:t>
            </a:r>
            <a:r>
              <a:rPr lang="en-GB" sz="2200" b="1">
                <a:solidFill>
                  <a:prstClr val="black">
                    <a:lumMod val="65000"/>
                    <a:lumOff val="35000"/>
                  </a:prstClr>
                </a:solidFill>
              </a:rPr>
              <a:t>Natural Capital Coalition.</a:t>
            </a:r>
          </a:p>
          <a:p>
            <a:endParaRPr lang="en-CH"/>
          </a:p>
        </p:txBody>
      </p:sp>
      <p:sp>
        <p:nvSpPr>
          <p:cNvPr id="9" name="Slide Number Placeholder 3">
            <a:extLst>
              <a:ext uri="{FF2B5EF4-FFF2-40B4-BE49-F238E27FC236}">
                <a16:creationId xmlns:a16="http://schemas.microsoft.com/office/drawing/2014/main" id="{0C3A1913-A194-4DBD-883B-033365BC2382}"/>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815393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dirty="0">
                <a:solidFill>
                  <a:srgbClr val="595959"/>
                </a:solidFill>
              </a:rPr>
              <a:t>The Natural Capital Protocol</a:t>
            </a:r>
            <a:endParaRPr lang="en-US" dirty="0">
              <a:solidFill>
                <a:srgbClr val="595959"/>
              </a:solidFill>
            </a:endParaRPr>
          </a:p>
        </p:txBody>
      </p:sp>
      <p:sp>
        <p:nvSpPr>
          <p:cNvPr id="15" name="TextBox 11">
            <a:extLst>
              <a:ext uri="{FF2B5EF4-FFF2-40B4-BE49-F238E27FC236}">
                <a16:creationId xmlns:a16="http://schemas.microsoft.com/office/drawing/2014/main" id="{AAD45706-055C-4B28-82B1-0FA142A677E0}"/>
              </a:ext>
            </a:extLst>
          </p:cNvPr>
          <p:cNvSpPr txBox="1"/>
          <p:nvPr/>
        </p:nvSpPr>
        <p:spPr>
          <a:xfrm>
            <a:off x="9743401" y="5433229"/>
            <a:ext cx="2448599" cy="461665"/>
          </a:xfrm>
          <a:prstGeom prst="rect">
            <a:avLst/>
          </a:prstGeom>
          <a:noFill/>
        </p:spPr>
        <p:txBody>
          <a:bodyPr wrap="square" rtlCol="0">
            <a:spAutoFit/>
          </a:bodyPr>
          <a:lstStyle/>
          <a:p>
            <a:pPr defTabSz="914354">
              <a:defRPr/>
            </a:pPr>
            <a:r>
              <a:rPr lang="en-GB" sz="1200" dirty="0">
                <a:solidFill>
                  <a:prstClr val="black">
                    <a:lumMod val="65000"/>
                    <a:lumOff val="35000"/>
                  </a:prstClr>
                </a:solidFill>
                <a:latin typeface="Arial"/>
              </a:rPr>
              <a:t>Source: Natural Capital Protocol. </a:t>
            </a:r>
            <a:br>
              <a:rPr lang="en-GB" sz="1200" dirty="0">
                <a:solidFill>
                  <a:prstClr val="black">
                    <a:lumMod val="65000"/>
                    <a:lumOff val="35000"/>
                  </a:prstClr>
                </a:solidFill>
                <a:latin typeface="Arial"/>
              </a:rPr>
            </a:br>
            <a:r>
              <a:rPr lang="en-GB" sz="1200" dirty="0">
                <a:solidFill>
                  <a:prstClr val="black">
                    <a:lumMod val="65000"/>
                    <a:lumOff val="35000"/>
                  </a:prstClr>
                </a:solidFill>
                <a:latin typeface="Arial"/>
              </a:rPr>
              <a:t>A primer for business</a:t>
            </a:r>
          </a:p>
        </p:txBody>
      </p:sp>
      <p:pic>
        <p:nvPicPr>
          <p:cNvPr id="4" name="Afbeelding 3">
            <a:hlinkClick r:id="rId3"/>
            <a:extLst>
              <a:ext uri="{FF2B5EF4-FFF2-40B4-BE49-F238E27FC236}">
                <a16:creationId xmlns:a16="http://schemas.microsoft.com/office/drawing/2014/main" id="{9C58F868-A87C-4A27-A7D9-EAF7AAB96BB7}"/>
              </a:ext>
            </a:extLst>
          </p:cNvPr>
          <p:cNvPicPr>
            <a:picLocks noChangeAspect="1"/>
          </p:cNvPicPr>
          <p:nvPr/>
        </p:nvPicPr>
        <p:blipFill>
          <a:blip r:embed="rId4"/>
          <a:stretch>
            <a:fillRect/>
          </a:stretch>
        </p:blipFill>
        <p:spPr>
          <a:xfrm>
            <a:off x="4439937" y="1204345"/>
            <a:ext cx="5229724" cy="4742168"/>
          </a:xfrm>
          <a:prstGeom prst="rect">
            <a:avLst/>
          </a:prstGeom>
        </p:spPr>
      </p:pic>
      <p:sp>
        <p:nvSpPr>
          <p:cNvPr id="12" name="Tekstvak 11">
            <a:extLst>
              <a:ext uri="{FF2B5EF4-FFF2-40B4-BE49-F238E27FC236}">
                <a16:creationId xmlns:a16="http://schemas.microsoft.com/office/drawing/2014/main" id="{9AE82207-8EFD-4BE7-88A4-E27CE68F39C8}"/>
              </a:ext>
            </a:extLst>
          </p:cNvPr>
          <p:cNvSpPr txBox="1"/>
          <p:nvPr/>
        </p:nvSpPr>
        <p:spPr>
          <a:xfrm>
            <a:off x="444472" y="2806440"/>
            <a:ext cx="3787906" cy="1015663"/>
          </a:xfrm>
          <a:prstGeom prst="rect">
            <a:avLst/>
          </a:prstGeom>
          <a:noFill/>
        </p:spPr>
        <p:txBody>
          <a:bodyPr wrap="square">
            <a:spAutoFit/>
          </a:bodyPr>
          <a:lstStyle/>
          <a:p>
            <a:pPr algn="ctr"/>
            <a:r>
              <a:rPr lang="en-US" sz="3000" b="1" dirty="0">
                <a:solidFill>
                  <a:srgbClr val="23BAED"/>
                </a:solidFill>
                <a:latin typeface="Arial"/>
                <a:cs typeface="Arial"/>
                <a:sym typeface="Arial"/>
              </a:rPr>
              <a:t>What is it </a:t>
            </a:r>
          </a:p>
          <a:p>
            <a:pPr algn="ctr"/>
            <a:r>
              <a:rPr lang="en-US" sz="3000" b="1" dirty="0">
                <a:solidFill>
                  <a:srgbClr val="23BAED"/>
                </a:solidFill>
                <a:latin typeface="Arial"/>
                <a:cs typeface="Arial"/>
                <a:sym typeface="Arial"/>
              </a:rPr>
              <a:t>and what is it not?</a:t>
            </a:r>
            <a:endParaRPr lang="nl-NL" sz="3000" dirty="0"/>
          </a:p>
        </p:txBody>
      </p:sp>
      <p:sp>
        <p:nvSpPr>
          <p:cNvPr id="8" name="Slide Number Placeholder 3">
            <a:extLst>
              <a:ext uri="{FF2B5EF4-FFF2-40B4-BE49-F238E27FC236}">
                <a16:creationId xmlns:a16="http://schemas.microsoft.com/office/drawing/2014/main" id="{671F1C8D-F3B3-412C-B177-AB08E430293C}"/>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ardrop 2">
            <a:extLst>
              <a:ext uri="{FF2B5EF4-FFF2-40B4-BE49-F238E27FC236}">
                <a16:creationId xmlns:a16="http://schemas.microsoft.com/office/drawing/2014/main" id="{C37045F7-54AE-45A0-94F7-5CD6A7EAABD0}"/>
              </a:ext>
            </a:extLst>
          </p:cNvPr>
          <p:cNvSpPr/>
          <p:nvPr/>
        </p:nvSpPr>
        <p:spPr>
          <a:xfrm>
            <a:off x="10476968" y="137551"/>
            <a:ext cx="1595148" cy="10667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20">
            <a:extLst>
              <a:ext uri="{FF2B5EF4-FFF2-40B4-BE49-F238E27FC236}">
                <a16:creationId xmlns:a16="http://schemas.microsoft.com/office/drawing/2014/main" id="{C5A1954D-0ED9-479D-ADFF-F4D76F17978E}"/>
              </a:ext>
            </a:extLst>
          </p:cNvPr>
          <p:cNvSpPr txBox="1"/>
          <p:nvPr/>
        </p:nvSpPr>
        <p:spPr>
          <a:xfrm>
            <a:off x="10568455" y="393949"/>
            <a:ext cx="1503661" cy="553998"/>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8 </a:t>
            </a:r>
            <a:r>
              <a:rPr lang="en-GB" sz="1500" dirty="0">
                <a:solidFill>
                  <a:schemeClr val="bg1"/>
                </a:solidFill>
              </a:rPr>
              <a:t>of your workbook</a:t>
            </a:r>
          </a:p>
        </p:txBody>
      </p:sp>
    </p:spTree>
    <p:extLst>
      <p:ext uri="{BB962C8B-B14F-4D97-AF65-F5344CB8AC3E}">
        <p14:creationId xmlns:p14="http://schemas.microsoft.com/office/powerpoint/2010/main" val="5187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7126-BF23-4C25-A7D2-D211152FE84C}"/>
              </a:ext>
            </a:extLst>
          </p:cNvPr>
          <p:cNvSpPr>
            <a:spLocks noGrp="1"/>
          </p:cNvSpPr>
          <p:nvPr>
            <p:ph type="title"/>
          </p:nvPr>
        </p:nvSpPr>
        <p:spPr/>
        <p:txBody>
          <a:bodyPr/>
          <a:lstStyle/>
          <a:p>
            <a:r>
              <a:rPr lang="en-GB" dirty="0">
                <a:solidFill>
                  <a:srgbClr val="595959"/>
                </a:solidFill>
              </a:rPr>
              <a:t>What parts of the Natural Capital Protocol will we cover?</a:t>
            </a:r>
            <a:endParaRPr lang="en-US" dirty="0">
              <a:solidFill>
                <a:srgbClr val="595959"/>
              </a:solidFill>
            </a:endParaRPr>
          </a:p>
        </p:txBody>
      </p:sp>
      <p:pic>
        <p:nvPicPr>
          <p:cNvPr id="4" name="Picture 3">
            <a:extLst>
              <a:ext uri="{FF2B5EF4-FFF2-40B4-BE49-F238E27FC236}">
                <a16:creationId xmlns:a16="http://schemas.microsoft.com/office/drawing/2014/main" id="{940DE804-F91F-43BB-8D0B-FB8DAC296C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42"/>
          <a:stretch/>
        </p:blipFill>
        <p:spPr>
          <a:xfrm>
            <a:off x="1924210" y="1739896"/>
            <a:ext cx="8942852" cy="4161177"/>
          </a:xfrm>
          <a:prstGeom prst="rect">
            <a:avLst/>
          </a:prstGeom>
        </p:spPr>
      </p:pic>
      <p:sp>
        <p:nvSpPr>
          <p:cNvPr id="7" name="Left Brace 6">
            <a:extLst>
              <a:ext uri="{FF2B5EF4-FFF2-40B4-BE49-F238E27FC236}">
                <a16:creationId xmlns:a16="http://schemas.microsoft.com/office/drawing/2014/main" id="{BB802B7C-9E30-41B7-801D-35E3764FB73B}"/>
              </a:ext>
            </a:extLst>
          </p:cNvPr>
          <p:cNvSpPr/>
          <p:nvPr/>
        </p:nvSpPr>
        <p:spPr>
          <a:xfrm rot="16200000">
            <a:off x="3250460" y="793662"/>
            <a:ext cx="136140" cy="1863569"/>
          </a:xfrm>
          <a:prstGeom prst="leftBrace">
            <a:avLst/>
          </a:prstGeom>
          <a:ln w="222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1"/>
          </a:p>
        </p:txBody>
      </p:sp>
      <p:sp>
        <p:nvSpPr>
          <p:cNvPr id="8" name="TextBox 7">
            <a:extLst>
              <a:ext uri="{FF2B5EF4-FFF2-40B4-BE49-F238E27FC236}">
                <a16:creationId xmlns:a16="http://schemas.microsoft.com/office/drawing/2014/main" id="{EF63D9DE-B521-4632-AB56-932862F8E6A1}"/>
              </a:ext>
            </a:extLst>
          </p:cNvPr>
          <p:cNvSpPr txBox="1"/>
          <p:nvPr/>
        </p:nvSpPr>
        <p:spPr>
          <a:xfrm>
            <a:off x="2682137" y="1284014"/>
            <a:ext cx="1133644" cy="369460"/>
          </a:xfrm>
          <a:prstGeom prst="rect">
            <a:avLst/>
          </a:prstGeom>
          <a:noFill/>
        </p:spPr>
        <p:txBody>
          <a:bodyPr wrap="none" rtlCol="0">
            <a:spAutoFit/>
          </a:bodyPr>
          <a:lstStyle/>
          <a:p>
            <a:r>
              <a:rPr lang="en-GB" sz="1801" dirty="0"/>
              <a:t>Module 1</a:t>
            </a:r>
            <a:endParaRPr lang="en-US" sz="1801" dirty="0"/>
          </a:p>
        </p:txBody>
      </p:sp>
      <p:sp>
        <p:nvSpPr>
          <p:cNvPr id="3" name="Slide Number Placeholder 2">
            <a:extLst>
              <a:ext uri="{FF2B5EF4-FFF2-40B4-BE49-F238E27FC236}">
                <a16:creationId xmlns:a16="http://schemas.microsoft.com/office/drawing/2014/main" id="{D7C1F4B9-EC40-5640-8F28-4F5AFDD3992D}"/>
              </a:ext>
            </a:extLst>
          </p:cNvPr>
          <p:cNvSpPr>
            <a:spLocks noGrp="1"/>
          </p:cNvSpPr>
          <p:nvPr>
            <p:ph type="sldNum" sz="quarter" idx="12"/>
          </p:nvPr>
        </p:nvSpPr>
        <p:spPr/>
        <p:txBody>
          <a:bodyPr/>
          <a:lstStyle/>
          <a:p>
            <a:fld id="{971CEC84-1649-40CE-BFF6-7286506FEA08}" type="slidenum">
              <a:rPr lang="en-GB" smtClean="0"/>
              <a:pPr/>
              <a:t>21</a:t>
            </a:fld>
            <a:endParaRPr lang="en-GB"/>
          </a:p>
        </p:txBody>
      </p:sp>
      <p:sp>
        <p:nvSpPr>
          <p:cNvPr id="12" name="TextBox 11">
            <a:extLst>
              <a:ext uri="{FF2B5EF4-FFF2-40B4-BE49-F238E27FC236}">
                <a16:creationId xmlns:a16="http://schemas.microsoft.com/office/drawing/2014/main" id="{271B3C78-BF5A-4AC1-8E1E-7992F35D623A}"/>
              </a:ext>
            </a:extLst>
          </p:cNvPr>
          <p:cNvSpPr txBox="1"/>
          <p:nvPr/>
        </p:nvSpPr>
        <p:spPr>
          <a:xfrm>
            <a:off x="575647" y="5204767"/>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11" name="Rechthoek 10">
            <a:extLst>
              <a:ext uri="{FF2B5EF4-FFF2-40B4-BE49-F238E27FC236}">
                <a16:creationId xmlns:a16="http://schemas.microsoft.com/office/drawing/2014/main" id="{C1CEDBE5-D489-41D6-83B9-8ED05F21C48E}"/>
              </a:ext>
            </a:extLst>
          </p:cNvPr>
          <p:cNvSpPr/>
          <p:nvPr/>
        </p:nvSpPr>
        <p:spPr>
          <a:xfrm>
            <a:off x="2197101" y="1981200"/>
            <a:ext cx="1998816" cy="34544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33230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AB8B-3343-4F59-ADFB-CAB6919B452E}"/>
              </a:ext>
            </a:extLst>
          </p:cNvPr>
          <p:cNvSpPr>
            <a:spLocks noGrp="1"/>
          </p:cNvSpPr>
          <p:nvPr>
            <p:ph type="title" idx="4294967295"/>
          </p:nvPr>
        </p:nvSpPr>
        <p:spPr>
          <a:xfrm>
            <a:off x="314194" y="125352"/>
            <a:ext cx="11498123" cy="878150"/>
          </a:xfrm>
        </p:spPr>
        <p:txBody>
          <a:bodyPr/>
          <a:lstStyle/>
          <a:p>
            <a:r>
              <a:rPr lang="en-US"/>
              <a:t>Applying the Natural Capital Protocol to the F&amp;B sector</a:t>
            </a:r>
            <a:endParaRPr lang="en-CH"/>
          </a:p>
        </p:txBody>
      </p:sp>
      <p:sp>
        <p:nvSpPr>
          <p:cNvPr id="3" name="Content Placeholder 2">
            <a:extLst>
              <a:ext uri="{FF2B5EF4-FFF2-40B4-BE49-F238E27FC236}">
                <a16:creationId xmlns:a16="http://schemas.microsoft.com/office/drawing/2014/main" id="{7BA81B11-C427-44DF-BCE1-87B6934924F3}"/>
              </a:ext>
            </a:extLst>
          </p:cNvPr>
          <p:cNvSpPr>
            <a:spLocks noGrp="1"/>
          </p:cNvSpPr>
          <p:nvPr>
            <p:ph idx="4294967295"/>
          </p:nvPr>
        </p:nvSpPr>
        <p:spPr>
          <a:xfrm>
            <a:off x="419101" y="1430678"/>
            <a:ext cx="6934200" cy="4576422"/>
          </a:xfrm>
        </p:spPr>
        <p:txBody>
          <a:bodyPr>
            <a:normAutofit/>
          </a:bodyPr>
          <a:lstStyle/>
          <a:p>
            <a:pPr marL="0" indent="0">
              <a:lnSpc>
                <a:spcPct val="150000"/>
              </a:lnSpc>
              <a:buNone/>
            </a:pPr>
            <a:r>
              <a:rPr lang="en-US" sz="2200" dirty="0"/>
              <a:t>Recently, some key documents have been launched to provide tailored support on natural capital integration for the Food and Beverage sector. These include the:</a:t>
            </a:r>
          </a:p>
          <a:p>
            <a:pPr>
              <a:lnSpc>
                <a:spcPct val="150000"/>
              </a:lnSpc>
            </a:pPr>
            <a:r>
              <a:rPr lang="en-US" sz="2200" b="1" dirty="0">
                <a:solidFill>
                  <a:srgbClr val="BBD151"/>
                </a:solidFill>
              </a:rPr>
              <a:t>Natural Capital Protocol: Food and Beverage sector guide</a:t>
            </a:r>
          </a:p>
          <a:p>
            <a:pPr>
              <a:lnSpc>
                <a:spcPct val="150000"/>
              </a:lnSpc>
            </a:pPr>
            <a:r>
              <a:rPr lang="en-US" sz="2200" b="1" dirty="0" err="1">
                <a:solidFill>
                  <a:srgbClr val="BBD151"/>
                </a:solidFill>
              </a:rPr>
              <a:t>TEEBAgrifood</a:t>
            </a:r>
            <a:r>
              <a:rPr lang="en-US" sz="2200" b="1" dirty="0">
                <a:solidFill>
                  <a:srgbClr val="BBD151"/>
                </a:solidFill>
              </a:rPr>
              <a:t>: Operational Guidelines for Business </a:t>
            </a:r>
            <a:r>
              <a:rPr lang="en-US" sz="2200" dirty="0"/>
              <a:t>including practical user templates</a:t>
            </a:r>
          </a:p>
        </p:txBody>
      </p:sp>
      <p:sp>
        <p:nvSpPr>
          <p:cNvPr id="6" name="Slide Number Placeholder 5">
            <a:extLst>
              <a:ext uri="{FF2B5EF4-FFF2-40B4-BE49-F238E27FC236}">
                <a16:creationId xmlns:a16="http://schemas.microsoft.com/office/drawing/2014/main" id="{AE60000A-1797-4F08-AEB8-2E9252C928A5}"/>
              </a:ext>
            </a:extLst>
          </p:cNvPr>
          <p:cNvSpPr>
            <a:spLocks noGrp="1"/>
          </p:cNvSpPr>
          <p:nvPr>
            <p:ph type="sldNum" sz="quarter" idx="12"/>
          </p:nvPr>
        </p:nvSpPr>
        <p:spPr>
          <a:xfrm>
            <a:off x="9016418" y="6285794"/>
            <a:ext cx="2743200" cy="365125"/>
          </a:xfrm>
        </p:spPr>
        <p:txBody>
          <a:bodyPr/>
          <a:lstStyle/>
          <a:p>
            <a:fld id="{971CEC84-1649-40CE-BFF6-7286506FEA08}" type="slidenum">
              <a:rPr lang="en-GB" sz="1600">
                <a:solidFill>
                  <a:prstClr val="black">
                    <a:lumMod val="65000"/>
                    <a:lumOff val="35000"/>
                  </a:prstClr>
                </a:solidFill>
                <a:latin typeface="Arial"/>
              </a:rPr>
              <a:pPr/>
              <a:t>22</a:t>
            </a:fld>
            <a:endParaRPr lang="en-GB" sz="1600">
              <a:solidFill>
                <a:prstClr val="black">
                  <a:lumMod val="65000"/>
                  <a:lumOff val="35000"/>
                </a:prstClr>
              </a:solidFill>
              <a:latin typeface="Arial"/>
            </a:endParaRPr>
          </a:p>
        </p:txBody>
      </p:sp>
      <p:pic>
        <p:nvPicPr>
          <p:cNvPr id="12" name="Imagem 2">
            <a:extLst>
              <a:ext uri="{FF2B5EF4-FFF2-40B4-BE49-F238E27FC236}">
                <a16:creationId xmlns:a16="http://schemas.microsoft.com/office/drawing/2014/main" id="{CCB795D4-6084-4EE1-BD83-4A430388B5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16418" y="3305602"/>
            <a:ext cx="1671389" cy="2370861"/>
          </a:xfrm>
          <a:prstGeom prst="rect">
            <a:avLst/>
          </a:prstGeom>
          <a:ln>
            <a:solidFill>
              <a:schemeClr val="bg1">
                <a:lumMod val="50000"/>
              </a:schemeClr>
            </a:solidFill>
          </a:ln>
          <a:effectLst>
            <a:outerShdw blurRad="50800" dist="38100" dir="2700000" sx="102000" sy="102000" algn="tl" rotWithShape="0">
              <a:prstClr val="black">
                <a:alpha val="40000"/>
              </a:prstClr>
            </a:outerShdw>
          </a:effectLst>
        </p:spPr>
      </p:pic>
      <p:pic>
        <p:nvPicPr>
          <p:cNvPr id="13" name="Imagem 11">
            <a:extLst>
              <a:ext uri="{FF2B5EF4-FFF2-40B4-BE49-F238E27FC236}">
                <a16:creationId xmlns:a16="http://schemas.microsoft.com/office/drawing/2014/main" id="{A988E489-17E5-4EC7-9B96-99D017C23E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591406" y="3551838"/>
            <a:ext cx="1631138" cy="2370861"/>
          </a:xfrm>
          <a:prstGeom prst="rect">
            <a:avLst/>
          </a:prstGeom>
          <a:ln>
            <a:solidFill>
              <a:schemeClr val="bg1">
                <a:lumMod val="50000"/>
              </a:schemeClr>
            </a:solidFill>
          </a:ln>
          <a:effectLst>
            <a:outerShdw blurRad="50800" dist="38100" dir="2700000" sx="102000" sy="102000" algn="tl" rotWithShape="0">
              <a:prstClr val="black">
                <a:alpha val="40000"/>
              </a:prstClr>
            </a:outerShdw>
          </a:effectLst>
        </p:spPr>
      </p:pic>
      <p:pic>
        <p:nvPicPr>
          <p:cNvPr id="15" name="Picture 14">
            <a:extLst>
              <a:ext uri="{FF2B5EF4-FFF2-40B4-BE49-F238E27FC236}">
                <a16:creationId xmlns:a16="http://schemas.microsoft.com/office/drawing/2014/main" id="{2065F4D0-0D2E-4C41-B703-5D6FCC37FB28}"/>
              </a:ext>
            </a:extLst>
          </p:cNvPr>
          <p:cNvPicPr>
            <a:picLocks noChangeAspect="1"/>
          </p:cNvPicPr>
          <p:nvPr/>
        </p:nvPicPr>
        <p:blipFill>
          <a:blip r:embed="rId5"/>
          <a:stretch>
            <a:fillRect/>
          </a:stretch>
        </p:blipFill>
        <p:spPr>
          <a:xfrm>
            <a:off x="7145731" y="2459217"/>
            <a:ext cx="1691882" cy="2370861"/>
          </a:xfrm>
          <a:prstGeom prst="rect">
            <a:avLst/>
          </a:prstGeom>
        </p:spPr>
      </p:pic>
    </p:spTree>
    <p:extLst>
      <p:ext uri="{BB962C8B-B14F-4D97-AF65-F5344CB8AC3E}">
        <p14:creationId xmlns:p14="http://schemas.microsoft.com/office/powerpoint/2010/main" val="694349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7BEE6-D27F-47E8-AF4F-54AA6F78D58A}"/>
              </a:ext>
            </a:extLst>
          </p:cNvPr>
          <p:cNvPicPr>
            <a:picLocks noChangeAspect="1"/>
          </p:cNvPicPr>
          <p:nvPr/>
        </p:nvPicPr>
        <p:blipFill>
          <a:blip r:embed="rId3"/>
          <a:stretch>
            <a:fillRect/>
          </a:stretch>
        </p:blipFill>
        <p:spPr>
          <a:xfrm>
            <a:off x="314194" y="2801386"/>
            <a:ext cx="7753481" cy="3222226"/>
          </a:xfrm>
          <a:prstGeom prst="rect">
            <a:avLst/>
          </a:prstGeom>
        </p:spPr>
      </p:pic>
      <p:sp>
        <p:nvSpPr>
          <p:cNvPr id="2" name="Title 1">
            <a:extLst>
              <a:ext uri="{FF2B5EF4-FFF2-40B4-BE49-F238E27FC236}">
                <a16:creationId xmlns:a16="http://schemas.microsoft.com/office/drawing/2014/main" id="{51992066-9394-4509-A6DE-22FFD101D17F}"/>
              </a:ext>
            </a:extLst>
          </p:cNvPr>
          <p:cNvSpPr>
            <a:spLocks noGrp="1"/>
          </p:cNvSpPr>
          <p:nvPr>
            <p:ph type="title" idx="4294967295"/>
          </p:nvPr>
        </p:nvSpPr>
        <p:spPr>
          <a:xfrm>
            <a:off x="314195" y="125352"/>
            <a:ext cx="10523524" cy="878150"/>
          </a:xfrm>
        </p:spPr>
        <p:txBody>
          <a:bodyPr>
            <a:normAutofit/>
          </a:bodyPr>
          <a:lstStyle/>
          <a:p>
            <a:r>
              <a:rPr lang="en-US" sz="2800" dirty="0"/>
              <a:t>Concrete steps to undertaking a 1</a:t>
            </a:r>
            <a:r>
              <a:rPr lang="en-US" sz="2800" baseline="30000" dirty="0"/>
              <a:t>st</a:t>
            </a:r>
            <a:r>
              <a:rPr lang="en-US" sz="2800" dirty="0"/>
              <a:t> natural capital assessment</a:t>
            </a:r>
            <a:endParaRPr lang="en-CH" sz="2800" dirty="0"/>
          </a:p>
        </p:txBody>
      </p:sp>
      <p:sp>
        <p:nvSpPr>
          <p:cNvPr id="29" name="Slide Number Placeholder 3">
            <a:extLst>
              <a:ext uri="{FF2B5EF4-FFF2-40B4-BE49-F238E27FC236}">
                <a16:creationId xmlns:a16="http://schemas.microsoft.com/office/drawing/2014/main" id="{450EA281-4638-4642-B5D4-95F08D9B0C3E}"/>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32" name="Picture 31">
            <a:extLst>
              <a:ext uri="{FF2B5EF4-FFF2-40B4-BE49-F238E27FC236}">
                <a16:creationId xmlns:a16="http://schemas.microsoft.com/office/drawing/2014/main" id="{DEE805D5-DFEA-4C05-B1B0-BE1E97E0AD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76200" y="1167060"/>
            <a:ext cx="9534525" cy="1471365"/>
          </a:xfrm>
          <a:prstGeom prst="rect">
            <a:avLst/>
          </a:prstGeom>
        </p:spPr>
      </p:pic>
      <p:sp>
        <p:nvSpPr>
          <p:cNvPr id="31" name="Rectangle 30">
            <a:extLst>
              <a:ext uri="{FF2B5EF4-FFF2-40B4-BE49-F238E27FC236}">
                <a16:creationId xmlns:a16="http://schemas.microsoft.com/office/drawing/2014/main" id="{2816EA0D-F2D2-4D7E-82E8-7F1AEB5EBDE5}"/>
              </a:ext>
            </a:extLst>
          </p:cNvPr>
          <p:cNvSpPr/>
          <p:nvPr/>
        </p:nvSpPr>
        <p:spPr>
          <a:xfrm>
            <a:off x="361864" y="1157148"/>
            <a:ext cx="1082472" cy="1481278"/>
          </a:xfrm>
          <a:prstGeom prst="rect">
            <a:avLst/>
          </a:prstGeom>
          <a:noFill/>
          <a:ln w="28575">
            <a:solidFill>
              <a:srgbClr val="00BC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ardrop 20">
            <a:extLst>
              <a:ext uri="{FF2B5EF4-FFF2-40B4-BE49-F238E27FC236}">
                <a16:creationId xmlns:a16="http://schemas.microsoft.com/office/drawing/2014/main" id="{5E14BE66-59E1-4295-B7CD-BF906F4503A1}"/>
              </a:ext>
            </a:extLst>
          </p:cNvPr>
          <p:cNvSpPr/>
          <p:nvPr/>
        </p:nvSpPr>
        <p:spPr>
          <a:xfrm>
            <a:off x="10478730" y="101005"/>
            <a:ext cx="1590198" cy="131483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21">
            <a:extLst>
              <a:ext uri="{FF2B5EF4-FFF2-40B4-BE49-F238E27FC236}">
                <a16:creationId xmlns:a16="http://schemas.microsoft.com/office/drawing/2014/main" id="{EE9CC0B4-B1F9-4F7D-BECB-610864C00B14}"/>
              </a:ext>
            </a:extLst>
          </p:cNvPr>
          <p:cNvSpPr txBox="1"/>
          <p:nvPr/>
        </p:nvSpPr>
        <p:spPr>
          <a:xfrm>
            <a:off x="10537220" y="325177"/>
            <a:ext cx="1531708" cy="784830"/>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10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5">
                  <a:extLst>
                    <a:ext uri="{A12FA001-AC4F-418D-AE19-62706E023703}">
                      <ahyp:hlinkClr xmlns:ahyp="http://schemas.microsoft.com/office/drawing/2018/hyperlinkcolor" val="tx"/>
                    </a:ext>
                  </a:extLst>
                </a:hlinkClick>
              </a:rPr>
              <a:t>Natural Capital Protocol</a:t>
            </a:r>
            <a:endParaRPr lang="en-GB" sz="1500" dirty="0">
              <a:solidFill>
                <a:schemeClr val="bg1"/>
              </a:solidFill>
            </a:endParaRPr>
          </a:p>
        </p:txBody>
      </p:sp>
    </p:spTree>
    <p:extLst>
      <p:ext uri="{BB962C8B-B14F-4D97-AF65-F5344CB8AC3E}">
        <p14:creationId xmlns:p14="http://schemas.microsoft.com/office/powerpoint/2010/main" val="2542244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WVN training slide-deck - PowerPoint">
            <a:extLst>
              <a:ext uri="{FF2B5EF4-FFF2-40B4-BE49-F238E27FC236}">
                <a16:creationId xmlns:a16="http://schemas.microsoft.com/office/drawing/2014/main" id="{D2867164-BC20-4E0C-8C83-0AD97604BF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59226" y="94319"/>
            <a:ext cx="8669847" cy="5731732"/>
          </a:xfrm>
          <a:prstGeom prst="rect">
            <a:avLst/>
          </a:prstGeom>
        </p:spPr>
      </p:pic>
      <p:sp>
        <p:nvSpPr>
          <p:cNvPr id="5" name="Rectangle 4">
            <a:extLst>
              <a:ext uri="{FF2B5EF4-FFF2-40B4-BE49-F238E27FC236}">
                <a16:creationId xmlns:a16="http://schemas.microsoft.com/office/drawing/2014/main" id="{AD5CCC7E-B104-4EA9-ADF7-888D461DE5BF}"/>
              </a:ext>
            </a:extLst>
          </p:cNvPr>
          <p:cNvSpPr/>
          <p:nvPr/>
        </p:nvSpPr>
        <p:spPr>
          <a:xfrm>
            <a:off x="9019061" y="1848534"/>
            <a:ext cx="2820024" cy="646331"/>
          </a:xfrm>
          <a:prstGeom prst="rect">
            <a:avLst/>
          </a:prstGeom>
        </p:spPr>
        <p:txBody>
          <a:bodyPr wrap="square">
            <a:spAutoFit/>
          </a:bodyPr>
          <a:lstStyle/>
          <a:p>
            <a:r>
              <a:rPr lang="fr-CH">
                <a:hlinkClick r:id="rId4"/>
              </a:rPr>
              <a:t>https://www.youtube.com/watch?v=UXZhlJyuw8A</a:t>
            </a:r>
            <a:endParaRPr lang="en-CH"/>
          </a:p>
        </p:txBody>
      </p:sp>
      <p:sp>
        <p:nvSpPr>
          <p:cNvPr id="2" name="TextBox 1">
            <a:extLst>
              <a:ext uri="{FF2B5EF4-FFF2-40B4-BE49-F238E27FC236}">
                <a16:creationId xmlns:a16="http://schemas.microsoft.com/office/drawing/2014/main" id="{E2BD37CA-1125-473F-8F38-8D3667D35352}"/>
              </a:ext>
            </a:extLst>
          </p:cNvPr>
          <p:cNvSpPr txBox="1"/>
          <p:nvPr/>
        </p:nvSpPr>
        <p:spPr>
          <a:xfrm>
            <a:off x="9139912" y="3314700"/>
            <a:ext cx="2820024" cy="1200329"/>
          </a:xfrm>
          <a:prstGeom prst="rect">
            <a:avLst/>
          </a:prstGeom>
          <a:noFill/>
        </p:spPr>
        <p:txBody>
          <a:bodyPr wrap="square" rtlCol="0">
            <a:spAutoFit/>
          </a:bodyPr>
          <a:lstStyle/>
          <a:p>
            <a:r>
              <a:rPr lang="en-US">
                <a:solidFill>
                  <a:schemeClr val="tx1">
                    <a:lumMod val="65000"/>
                    <a:lumOff val="35000"/>
                  </a:schemeClr>
                </a:solidFill>
              </a:rPr>
              <a:t>Other option of video you could share:</a:t>
            </a:r>
          </a:p>
          <a:p>
            <a:r>
              <a:rPr lang="fr-CH">
                <a:hlinkClick r:id="rId5"/>
              </a:rPr>
              <a:t>https://www.youtube.com/watch?v=IyL272Q1N0s</a:t>
            </a:r>
            <a:endParaRPr lang="en-CH">
              <a:solidFill>
                <a:schemeClr val="tx1">
                  <a:lumMod val="65000"/>
                  <a:lumOff val="35000"/>
                </a:schemeClr>
              </a:solidFill>
            </a:endParaRPr>
          </a:p>
        </p:txBody>
      </p:sp>
      <p:sp>
        <p:nvSpPr>
          <p:cNvPr id="6" name="Slide Number Placeholder 3">
            <a:extLst>
              <a:ext uri="{FF2B5EF4-FFF2-40B4-BE49-F238E27FC236}">
                <a16:creationId xmlns:a16="http://schemas.microsoft.com/office/drawing/2014/main" id="{9289D0E6-7FC8-4980-A185-B7AF4162F284}"/>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09358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idx="4294967295"/>
          </p:nvPr>
        </p:nvSpPr>
        <p:spPr>
          <a:xfrm>
            <a:off x="314194" y="125352"/>
            <a:ext cx="11498123" cy="878150"/>
          </a:xfrm>
        </p:spPr>
        <p:txBody>
          <a:bodyPr/>
          <a:lstStyle/>
          <a:p>
            <a:r>
              <a:rPr lang="en-GB"/>
              <a:t>Hypothetical example</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4294967295"/>
          </p:nvPr>
        </p:nvSpPr>
        <p:spPr>
          <a:xfrm>
            <a:off x="475136" y="2485411"/>
            <a:ext cx="5588119" cy="3396172"/>
          </a:xfrm>
        </p:spPr>
        <p:txBody>
          <a:bodyPr>
            <a:normAutofit/>
          </a:bodyPr>
          <a:lstStyle/>
          <a:p>
            <a:pPr marL="457200" indent="-457200">
              <a:lnSpc>
                <a:spcPct val="150000"/>
              </a:lnSpc>
              <a:buAutoNum type="arabicPeriod"/>
            </a:pPr>
            <a:r>
              <a:rPr lang="en-GB" sz="2200"/>
              <a:t>What could be your </a:t>
            </a:r>
            <a:r>
              <a:rPr lang="en-GB" sz="2200" b="1">
                <a:solidFill>
                  <a:srgbClr val="23BAED"/>
                </a:solidFill>
              </a:rPr>
              <a:t>impacts</a:t>
            </a:r>
            <a:r>
              <a:rPr lang="en-GB" sz="2200"/>
              <a:t> on nature (+ or -)?</a:t>
            </a:r>
          </a:p>
          <a:p>
            <a:pPr marL="457200" indent="-457200">
              <a:lnSpc>
                <a:spcPct val="150000"/>
              </a:lnSpc>
              <a:buAutoNum type="arabicPeriod"/>
            </a:pPr>
            <a:r>
              <a:rPr lang="en-GB" sz="2200"/>
              <a:t>What could be your </a:t>
            </a:r>
            <a:r>
              <a:rPr lang="en-GB" sz="2200" b="1">
                <a:solidFill>
                  <a:srgbClr val="23BAED"/>
                </a:solidFill>
              </a:rPr>
              <a:t>dependencies</a:t>
            </a:r>
            <a:r>
              <a:rPr lang="en-GB" sz="2200"/>
              <a:t> on nature (i.e. what natural resources you depend on to run your business)?</a:t>
            </a:r>
          </a:p>
        </p:txBody>
      </p:sp>
      <p:sp>
        <p:nvSpPr>
          <p:cNvPr id="4" name="TextBox 3">
            <a:extLst>
              <a:ext uri="{FF2B5EF4-FFF2-40B4-BE49-F238E27FC236}">
                <a16:creationId xmlns:a16="http://schemas.microsoft.com/office/drawing/2014/main" id="{605A1DEC-8B07-4F94-8208-2B45A555308A}"/>
              </a:ext>
            </a:extLst>
          </p:cNvPr>
          <p:cNvSpPr txBox="1"/>
          <p:nvPr/>
        </p:nvSpPr>
        <p:spPr>
          <a:xfrm>
            <a:off x="877801" y="1267403"/>
            <a:ext cx="10436397" cy="954107"/>
          </a:xfrm>
          <a:prstGeom prst="rect">
            <a:avLst/>
          </a:prstGeom>
          <a:noFill/>
        </p:spPr>
        <p:txBody>
          <a:bodyPr wrap="square" rtlCol="0">
            <a:spAutoFit/>
          </a:bodyPr>
          <a:lstStyle/>
          <a:p>
            <a:r>
              <a:rPr lang="en-GB" sz="2800" b="1" kern="0">
                <a:solidFill>
                  <a:srgbClr val="B0D360"/>
                </a:solidFill>
                <a:ea typeface="Verdana" panose="020B0604030504040204" pitchFamily="34" charset="0"/>
              </a:rPr>
              <a:t>Let’s start by imagining that you work for an agribusiness, producing crops such as oranges</a:t>
            </a:r>
            <a:endParaRPr lang="en-GB" sz="2800" b="1" kern="0">
              <a:solidFill>
                <a:srgbClr val="B0D360"/>
              </a:solidFill>
              <a:highlight>
                <a:srgbClr val="FFFF00"/>
              </a:highlight>
              <a:ea typeface="Verdana" panose="020B0604030504040204" pitchFamily="34" charset="0"/>
            </a:endParaRPr>
          </a:p>
        </p:txBody>
      </p:sp>
      <p:pic>
        <p:nvPicPr>
          <p:cNvPr id="6" name="Picture 5">
            <a:extLst>
              <a:ext uri="{FF2B5EF4-FFF2-40B4-BE49-F238E27FC236}">
                <a16:creationId xmlns:a16="http://schemas.microsoft.com/office/drawing/2014/main" id="{071C36A6-AF8C-482E-9D19-35D67A16A055}"/>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1" y="206595"/>
            <a:ext cx="1202771" cy="1202771"/>
          </a:xfrm>
          <a:prstGeom prst="rect">
            <a:avLst/>
          </a:prstGeom>
        </p:spPr>
      </p:pic>
      <p:pic>
        <p:nvPicPr>
          <p:cNvPr id="8" name="Picture 7" descr="A close up of a fruit hanging from a branch&#10;&#10;Description automatically generated">
            <a:extLst>
              <a:ext uri="{FF2B5EF4-FFF2-40B4-BE49-F238E27FC236}">
                <a16:creationId xmlns:a16="http://schemas.microsoft.com/office/drawing/2014/main" id="{FD11A3CF-6CC4-406F-966E-C9CAD8847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1964" y="2354686"/>
            <a:ext cx="4853867" cy="3235911"/>
          </a:xfrm>
          <a:prstGeom prst="rect">
            <a:avLst/>
          </a:prstGeom>
        </p:spPr>
      </p:pic>
      <p:sp>
        <p:nvSpPr>
          <p:cNvPr id="9" name="Slide Number Placeholder 3">
            <a:extLst>
              <a:ext uri="{FF2B5EF4-FFF2-40B4-BE49-F238E27FC236}">
                <a16:creationId xmlns:a16="http://schemas.microsoft.com/office/drawing/2014/main" id="{2EAF0551-3EE3-4DB9-A558-ADD35220846B}"/>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3446519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idx="4294967295"/>
          </p:nvPr>
        </p:nvSpPr>
        <p:spPr>
          <a:xfrm>
            <a:off x="314194" y="125352"/>
            <a:ext cx="11498123" cy="878150"/>
          </a:xfrm>
        </p:spPr>
        <p:txBody>
          <a:bodyPr/>
          <a:lstStyle/>
          <a:p>
            <a:r>
              <a:rPr lang="en-GB"/>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1" y="1435619"/>
            <a:ext cx="11203355" cy="1962845"/>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65000"/>
                    <a:lumOff val="35000"/>
                  </a:prstClr>
                </a:solidFill>
                <a:effectLst/>
                <a:uLnTx/>
                <a:uFillTx/>
                <a:latin typeface="Arial"/>
                <a:ea typeface="+mn-ea"/>
                <a:cs typeface="+mn-cs"/>
              </a:rPr>
              <a:t>Natural capital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is the stock of </a:t>
            </a:r>
            <a:r>
              <a:rPr kumimoji="0" lang="en-GB" sz="2400" b="1" i="0" u="none" strike="noStrike" kern="1200" cap="none" spc="0" normalizeH="0" baseline="0" noProof="0" dirty="0">
                <a:ln>
                  <a:noFill/>
                </a:ln>
                <a:solidFill>
                  <a:srgbClr val="23BAED"/>
                </a:solidFill>
                <a:effectLst/>
                <a:uLnTx/>
                <a:uFillTx/>
                <a:latin typeface="Arial"/>
                <a:ea typeface="+mn-ea"/>
                <a:cs typeface="+mn-cs"/>
              </a:rPr>
              <a:t>renewable and non-renewable natural resources</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(e.g. plants, animals, air, water, soils, minerals) that combine to yield a </a:t>
            </a:r>
            <a:r>
              <a:rPr kumimoji="0" lang="en-GB" sz="2400" b="1" i="0" u="none" strike="noStrike" kern="1200" cap="none" spc="0" normalizeH="0" baseline="0" noProof="0" dirty="0">
                <a:ln>
                  <a:noFill/>
                </a:ln>
                <a:solidFill>
                  <a:srgbClr val="23BAED"/>
                </a:solidFill>
                <a:effectLst/>
                <a:uLnTx/>
                <a:uFillTx/>
                <a:latin typeface="Arial"/>
                <a:ea typeface="+mn-ea"/>
                <a:cs typeface="+mn-cs"/>
              </a:rPr>
              <a:t>flow of “services”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to people.</a:t>
            </a:r>
            <a:r>
              <a:rPr kumimoji="0" lang="en-GB" sz="2400" b="1" i="0" u="none" strike="noStrike" kern="1200" cap="none" spc="0" normalizeH="0" baseline="0" noProof="0" dirty="0">
                <a:ln>
                  <a:noFill/>
                </a:ln>
                <a:solidFill>
                  <a:srgbClr val="23BAED"/>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 turn, these flows provide </a:t>
            </a:r>
            <a:r>
              <a:rPr kumimoji="0" lang="en-GB" sz="2400" b="1" i="0" u="none" strike="noStrike" kern="1200" cap="none" spc="0" normalizeH="0" baseline="0" noProof="0" dirty="0">
                <a:ln>
                  <a:noFill/>
                </a:ln>
                <a:solidFill>
                  <a:srgbClr val="23BAED"/>
                </a:solidFill>
                <a:effectLst/>
                <a:uLnTx/>
                <a:uFillTx/>
                <a:latin typeface="Arial"/>
                <a:ea typeface="+mn-ea"/>
                <a:cs typeface="+mn-cs"/>
              </a:rPr>
              <a:t>value</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32143" y="103870"/>
            <a:ext cx="1915470" cy="1629065"/>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72D1165B-2F4A-4687-8567-9B333D77AE2A}"/>
                </a:ext>
              </a:extLst>
            </p:cNvPr>
            <p:cNvSpPr txBox="1"/>
            <p:nvPr/>
          </p:nvSpPr>
          <p:spPr>
            <a:xfrm>
              <a:off x="4311944" y="3796616"/>
              <a:ext cx="1139086" cy="927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9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12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3">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 name="Oval 2">
            <a:extLst>
              <a:ext uri="{FF2B5EF4-FFF2-40B4-BE49-F238E27FC236}">
                <a16:creationId xmlns:a16="http://schemas.microsoft.com/office/drawing/2014/main" id="{8E58EF38-F390-4047-AE46-453CE96F05E0}"/>
              </a:ext>
            </a:extLst>
          </p:cNvPr>
          <p:cNvSpPr/>
          <p:nvPr/>
        </p:nvSpPr>
        <p:spPr>
          <a:xfrm>
            <a:off x="609180" y="3595318"/>
            <a:ext cx="2069474" cy="2069474"/>
          </a:xfrm>
          <a:prstGeom prst="ellipse">
            <a:avLst/>
          </a:prstGeom>
          <a:solidFill>
            <a:srgbClr val="BBD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Biodiversity underpins both stocks and ecosystem services </a:t>
            </a: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10">
            <a:extLst>
              <a:ext uri="{FF2B5EF4-FFF2-40B4-BE49-F238E27FC236}">
                <a16:creationId xmlns:a16="http://schemas.microsoft.com/office/drawing/2014/main" id="{E381C35E-DD68-4ED2-95EE-A236EF9DAE7D}"/>
              </a:ext>
            </a:extLst>
          </p:cNvPr>
          <p:cNvPicPr>
            <a:picLocks noChangeAspect="1"/>
          </p:cNvPicPr>
          <p:nvPr/>
        </p:nvPicPr>
        <p:blipFill rotWithShape="1">
          <a:blip r:embed="rId4"/>
          <a:srcRect l="1789" t="10236" r="1100" b="6841"/>
          <a:stretch/>
        </p:blipFill>
        <p:spPr>
          <a:xfrm>
            <a:off x="3079573" y="3559223"/>
            <a:ext cx="6404149" cy="2183816"/>
          </a:xfrm>
          <a:prstGeom prst="rect">
            <a:avLst/>
          </a:prstGeom>
        </p:spPr>
      </p:pic>
      <p:sp>
        <p:nvSpPr>
          <p:cNvPr id="8" name="Rectangle 7">
            <a:extLst>
              <a:ext uri="{FF2B5EF4-FFF2-40B4-BE49-F238E27FC236}">
                <a16:creationId xmlns:a16="http://schemas.microsoft.com/office/drawing/2014/main" id="{C9B3BD47-660E-4F71-8151-4A9BCE61E5F4}"/>
              </a:ext>
            </a:extLst>
          </p:cNvPr>
          <p:cNvSpPr/>
          <p:nvPr/>
        </p:nvSpPr>
        <p:spPr>
          <a:xfrm>
            <a:off x="3197292" y="5353743"/>
            <a:ext cx="2029767" cy="365470"/>
          </a:xfrm>
          <a:prstGeom prst="rect">
            <a:avLst/>
          </a:prstGeom>
          <a:noFill/>
          <a:ln w="28575">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hthoek: afgeronde hoeken 10">
            <a:extLst>
              <a:ext uri="{FF2B5EF4-FFF2-40B4-BE49-F238E27FC236}">
                <a16:creationId xmlns:a16="http://schemas.microsoft.com/office/drawing/2014/main" id="{6AD188D0-097A-4D21-8310-7FF001317BAA}"/>
              </a:ext>
            </a:extLst>
          </p:cNvPr>
          <p:cNvSpPr/>
          <p:nvPr/>
        </p:nvSpPr>
        <p:spPr>
          <a:xfrm>
            <a:off x="3197292" y="4156364"/>
            <a:ext cx="1956599" cy="1197379"/>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200"/>
          </a:p>
          <a:p>
            <a:pPr algn="ctr"/>
            <a:endParaRPr lang="en-GB" sz="1200"/>
          </a:p>
          <a:p>
            <a:pPr algn="ctr"/>
            <a:endParaRPr lang="en-GB" sz="1200"/>
          </a:p>
          <a:p>
            <a:pPr algn="ctr"/>
            <a:r>
              <a:rPr lang="en-GB" sz="1200"/>
              <a:t>A rich diversity of plants, bacteria and animals provides a good habitat for bees.</a:t>
            </a:r>
            <a:endParaRPr lang="nl-NL" sz="1200"/>
          </a:p>
          <a:p>
            <a:pPr algn="ctr"/>
            <a:endParaRPr lang="nl-NL"/>
          </a:p>
        </p:txBody>
      </p:sp>
      <p:sp>
        <p:nvSpPr>
          <p:cNvPr id="15" name="Rechthoek: afgeronde hoeken 14">
            <a:extLst>
              <a:ext uri="{FF2B5EF4-FFF2-40B4-BE49-F238E27FC236}">
                <a16:creationId xmlns:a16="http://schemas.microsoft.com/office/drawing/2014/main" id="{F72A9C13-A816-44D0-8ADE-8079CFCCE083}"/>
              </a:ext>
            </a:extLst>
          </p:cNvPr>
          <p:cNvSpPr/>
          <p:nvPr/>
        </p:nvSpPr>
        <p:spPr>
          <a:xfrm>
            <a:off x="5306291" y="4176959"/>
            <a:ext cx="1956599" cy="1435720"/>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a:t>Bees pollinate 87 of the leading food crops worldwide. </a:t>
            </a:r>
            <a:endParaRPr lang="nl-NL" sz="1200"/>
          </a:p>
        </p:txBody>
      </p:sp>
      <p:sp>
        <p:nvSpPr>
          <p:cNvPr id="17" name="Rechthoek: afgeronde hoeken 16">
            <a:extLst>
              <a:ext uri="{FF2B5EF4-FFF2-40B4-BE49-F238E27FC236}">
                <a16:creationId xmlns:a16="http://schemas.microsoft.com/office/drawing/2014/main" id="{BD0A54F6-13F5-48AA-90EC-B0143F7B550C}"/>
              </a:ext>
            </a:extLst>
          </p:cNvPr>
          <p:cNvSpPr/>
          <p:nvPr/>
        </p:nvSpPr>
        <p:spPr>
          <a:xfrm>
            <a:off x="7380609" y="4176959"/>
            <a:ext cx="1956599" cy="1456313"/>
          </a:xfrm>
          <a:prstGeom prst="roundRect">
            <a:avLst/>
          </a:prstGeom>
          <a:ln>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GB" sz="1200"/>
              <a:t>Insect pollination can increase crop yield by a quarter.</a:t>
            </a:r>
            <a:endParaRPr lang="nl-NL" sz="1200"/>
          </a:p>
        </p:txBody>
      </p:sp>
      <p:sp>
        <p:nvSpPr>
          <p:cNvPr id="16" name="Slide Number Placeholder 3">
            <a:extLst>
              <a:ext uri="{FF2B5EF4-FFF2-40B4-BE49-F238E27FC236}">
                <a16:creationId xmlns:a16="http://schemas.microsoft.com/office/drawing/2014/main" id="{A3F86AE7-5DDB-48B6-9F1C-F0896A99A3C2}"/>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8024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5"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ED68C6-4A20-1B47-A9AE-537F35A7CAC6}"/>
              </a:ext>
            </a:extLst>
          </p:cNvPr>
          <p:cNvSpPr txBox="1">
            <a:spLocks/>
          </p:cNvSpPr>
          <p:nvPr/>
        </p:nvSpPr>
        <p:spPr>
          <a:xfrm>
            <a:off x="461895" y="141040"/>
            <a:ext cx="11498123" cy="87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rgbClr val="595959"/>
                </a:solidFill>
                <a:effectLst/>
                <a:uLnTx/>
                <a:uFillTx/>
                <a:latin typeface="Arial"/>
                <a:ea typeface="+mj-ea"/>
                <a:cs typeface="+mj-cs"/>
              </a:rPr>
              <a:t>Ecosystem Services</a:t>
            </a:r>
          </a:p>
        </p:txBody>
      </p:sp>
      <p:grpSp>
        <p:nvGrpSpPr>
          <p:cNvPr id="5" name="Group 4">
            <a:extLst>
              <a:ext uri="{FF2B5EF4-FFF2-40B4-BE49-F238E27FC236}">
                <a16:creationId xmlns:a16="http://schemas.microsoft.com/office/drawing/2014/main" id="{B2267435-6529-8F49-8BC3-984B76124097}"/>
              </a:ext>
            </a:extLst>
          </p:cNvPr>
          <p:cNvGrpSpPr/>
          <p:nvPr/>
        </p:nvGrpSpPr>
        <p:grpSpPr>
          <a:xfrm>
            <a:off x="10036277" y="141039"/>
            <a:ext cx="2060953" cy="1434501"/>
            <a:chOff x="4156143" y="3524529"/>
            <a:chExt cx="1379453" cy="1282494"/>
          </a:xfrm>
        </p:grpSpPr>
        <p:sp>
          <p:nvSpPr>
            <p:cNvPr id="6" name="Teardrop 5">
              <a:extLst>
                <a:ext uri="{FF2B5EF4-FFF2-40B4-BE49-F238E27FC236}">
                  <a16:creationId xmlns:a16="http://schemas.microsoft.com/office/drawing/2014/main" id="{53EF5CD5-CF5E-9E4B-99CE-62BE350664D1}"/>
                </a:ext>
              </a:extLst>
            </p:cNvPr>
            <p:cNvSpPr/>
            <p:nvPr/>
          </p:nvSpPr>
          <p:spPr>
            <a:xfrm>
              <a:off x="4156143" y="3524529"/>
              <a:ext cx="1379453" cy="12824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AA3022EF-6AD4-1545-B102-A31721ABE986}"/>
                </a:ext>
              </a:extLst>
            </p:cNvPr>
            <p:cNvSpPr txBox="1"/>
            <p:nvPr/>
          </p:nvSpPr>
          <p:spPr>
            <a:xfrm>
              <a:off x="4200186" y="3624766"/>
              <a:ext cx="1335410" cy="1114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lang="en-GB" sz="1500" dirty="0">
                  <a:solidFill>
                    <a:schemeClr val="bg1"/>
                  </a:solidFill>
                </a:rPr>
                <a:t>&amp; </a:t>
              </a:r>
              <a:r>
                <a:rPr lang="en-GB" sz="1500" b="1" dirty="0">
                  <a:solidFill>
                    <a:schemeClr val="bg1"/>
                  </a:solidFill>
                </a:rPr>
                <a:t>p. 10 </a:t>
              </a:r>
              <a:r>
                <a:rPr lang="en-GB" sz="1500" dirty="0">
                  <a:solidFill>
                    <a:schemeClr val="bg1"/>
                  </a:solidFill>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12 &amp; 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r>
                <a:rPr lang="en-GB" sz="1500" dirty="0">
                  <a:solidFill>
                    <a:schemeClr val="bg1"/>
                  </a:solidFill>
                  <a:hlinkClick r:id="rId3">
                    <a:extLst>
                      <a:ext uri="{A12FA001-AC4F-418D-AE19-62706E023703}">
                        <ahyp:hlinkClr xmlns:ahyp="http://schemas.microsoft.com/office/drawing/2018/hyperlinkcolor" val="tx"/>
                      </a:ext>
                    </a:extLst>
                  </a:hlinkClick>
                </a:rPr>
                <a:t> 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8" name="Rectangle 7">
            <a:extLst>
              <a:ext uri="{FF2B5EF4-FFF2-40B4-BE49-F238E27FC236}">
                <a16:creationId xmlns:a16="http://schemas.microsoft.com/office/drawing/2014/main" id="{CB4B62F5-0078-6A43-AF26-E8516CFEE075}"/>
              </a:ext>
            </a:extLst>
          </p:cNvPr>
          <p:cNvSpPr/>
          <p:nvPr/>
        </p:nvSpPr>
        <p:spPr>
          <a:xfrm>
            <a:off x="461895" y="1187544"/>
            <a:ext cx="11268209" cy="1482714"/>
          </a:xfrm>
          <a:prstGeom prst="rect">
            <a:avLst/>
          </a:prstGeom>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95959"/>
                </a:solidFill>
                <a:effectLst/>
                <a:uLnTx/>
                <a:uFillTx/>
                <a:latin typeface="Arial"/>
                <a:ea typeface="+mn-ea"/>
                <a:cs typeface="+mn-cs"/>
              </a:rPr>
              <a:t>Ecosystem services </a:t>
            </a:r>
            <a:r>
              <a:rPr kumimoji="0" lang="en-GB" sz="2400" b="0" i="0" u="none" strike="noStrike" kern="1200" cap="none" spc="0" normalizeH="0" baseline="0" noProof="0" dirty="0">
                <a:ln>
                  <a:noFill/>
                </a:ln>
                <a:solidFill>
                  <a:srgbClr val="595959"/>
                </a:solidFill>
                <a:effectLst/>
                <a:uLnTx/>
                <a:uFillTx/>
                <a:latin typeface="Arial"/>
                <a:ea typeface="+mn-ea"/>
                <a:cs typeface="+mn-cs"/>
              </a:rPr>
              <a:t>are the </a:t>
            </a:r>
            <a:r>
              <a:rPr kumimoji="0" lang="en-GB" sz="2400" b="1" i="0" u="none" strike="noStrike" kern="1200" cap="none" spc="0" normalizeH="0" baseline="0" noProof="0" dirty="0">
                <a:ln>
                  <a:noFill/>
                </a:ln>
                <a:solidFill>
                  <a:srgbClr val="23BAED"/>
                </a:solidFill>
                <a:effectLst/>
                <a:uLnTx/>
                <a:uFillTx/>
                <a:latin typeface="Arial"/>
                <a:ea typeface="+mn-ea"/>
                <a:cs typeface="+mn-cs"/>
              </a:rPr>
              <a:t>benefits to people from ecosystems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95959"/>
                </a:solidFill>
                <a:effectLst/>
                <a:uLnTx/>
                <a:uFillTx/>
                <a:latin typeface="Arial"/>
                <a:ea typeface="+mn-ea"/>
                <a:cs typeface="+mn-cs"/>
              </a:rPr>
              <a:t>(e.g. climate regulation, water purification, soil biodiversity, pollination, recreation, mental health). These </a:t>
            </a:r>
            <a:r>
              <a:rPr lang="en-GB" sz="2400" dirty="0">
                <a:solidFill>
                  <a:prstClr val="black">
                    <a:lumMod val="65000"/>
                    <a:lumOff val="35000"/>
                  </a:prstClr>
                </a:solidFill>
                <a:latin typeface="Arial"/>
              </a:rPr>
              <a:t>services can be categorized </a:t>
            </a:r>
            <a:r>
              <a:rPr kumimoji="0" lang="en-GB" sz="2400" b="0" i="0" u="none" strike="noStrike" kern="1200" cap="none" spc="0" normalizeH="0" baseline="0" noProof="0" dirty="0">
                <a:ln>
                  <a:noFill/>
                </a:ln>
                <a:solidFill>
                  <a:srgbClr val="595959"/>
                </a:solidFill>
                <a:effectLst/>
                <a:uLnTx/>
                <a:uFillTx/>
                <a:latin typeface="Arial"/>
                <a:ea typeface="+mn-ea"/>
                <a:cs typeface="+mn-cs"/>
              </a:rPr>
              <a:t>into: </a:t>
            </a:r>
          </a:p>
        </p:txBody>
      </p:sp>
      <p:sp>
        <p:nvSpPr>
          <p:cNvPr id="12" name="Content Placeholder 2">
            <a:extLst>
              <a:ext uri="{FF2B5EF4-FFF2-40B4-BE49-F238E27FC236}">
                <a16:creationId xmlns:a16="http://schemas.microsoft.com/office/drawing/2014/main" id="{4AA9AE96-E34C-43DA-8622-D2D181C188D4}"/>
              </a:ext>
            </a:extLst>
          </p:cNvPr>
          <p:cNvSpPr txBox="1">
            <a:spLocks/>
          </p:cNvSpPr>
          <p:nvPr/>
        </p:nvSpPr>
        <p:spPr>
          <a:xfrm>
            <a:off x="461895" y="3143412"/>
            <a:ext cx="5217925" cy="4351338"/>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US" sz="2400" b="1" i="0" u="none" strike="noStrike" kern="1200" cap="none" spc="0" normalizeH="0" baseline="0" noProof="0">
                <a:ln>
                  <a:noFill/>
                </a:ln>
                <a:solidFill>
                  <a:srgbClr val="23BAED"/>
                </a:solidFill>
                <a:effectLst/>
                <a:uLnTx/>
                <a:uFillTx/>
                <a:latin typeface="Arial"/>
                <a:ea typeface="+mn-ea"/>
                <a:cs typeface="+mn-cs"/>
              </a:rPr>
              <a:t>Provisioning</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US" sz="2400" b="1" i="0" u="none" strike="noStrike" kern="1200" cap="none" spc="0" normalizeH="0" baseline="0" noProof="0">
                <a:ln>
                  <a:noFill/>
                </a:ln>
                <a:solidFill>
                  <a:srgbClr val="23BAED"/>
                </a:solidFill>
                <a:effectLst/>
                <a:uLnTx/>
                <a:uFillTx/>
                <a:latin typeface="Arial"/>
                <a:ea typeface="+mn-ea"/>
                <a:cs typeface="+mn-cs"/>
              </a:rPr>
              <a:t>Regulating</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US" sz="2400" b="1" i="0" u="none" strike="noStrike" kern="1200" cap="none" spc="0" normalizeH="0" baseline="0" noProof="0">
                <a:ln>
                  <a:noFill/>
                </a:ln>
                <a:solidFill>
                  <a:srgbClr val="23BAED"/>
                </a:solidFill>
                <a:effectLst/>
                <a:uLnTx/>
                <a:uFillTx/>
                <a:latin typeface="Arial"/>
                <a:ea typeface="+mn-ea"/>
                <a:cs typeface="+mn-cs"/>
              </a:rPr>
              <a:t>Cultural</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US" sz="2400" b="1" i="0" u="none" strike="noStrike" kern="1200" cap="none" spc="0" normalizeH="0" baseline="0" noProof="0">
                <a:ln>
                  <a:noFill/>
                </a:ln>
                <a:solidFill>
                  <a:srgbClr val="23BAED"/>
                </a:solidFill>
                <a:effectLst/>
                <a:uLnTx/>
                <a:uFillTx/>
                <a:latin typeface="Arial"/>
                <a:ea typeface="+mn-ea"/>
                <a:cs typeface="+mn-cs"/>
              </a:rPr>
              <a:t>Supporting</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Slide Number Placeholder 3">
            <a:extLst>
              <a:ext uri="{FF2B5EF4-FFF2-40B4-BE49-F238E27FC236}">
                <a16:creationId xmlns:a16="http://schemas.microsoft.com/office/drawing/2014/main" id="{B0AB3AC2-95F7-44E0-BB84-620CEAA867E8}"/>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Oval 12">
            <a:extLst>
              <a:ext uri="{FF2B5EF4-FFF2-40B4-BE49-F238E27FC236}">
                <a16:creationId xmlns:a16="http://schemas.microsoft.com/office/drawing/2014/main" id="{A8E6A6DB-8069-4CB2-BAE3-7F1C6A3CD303}"/>
              </a:ext>
            </a:extLst>
          </p:cNvPr>
          <p:cNvSpPr/>
          <p:nvPr/>
        </p:nvSpPr>
        <p:spPr>
          <a:xfrm>
            <a:off x="4623634" y="3108507"/>
            <a:ext cx="144035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AD4344C1-DC0A-40E5-B8A1-6328CDF79176}"/>
              </a:ext>
            </a:extLst>
          </p:cNvPr>
          <p:cNvSpPr/>
          <p:nvPr/>
        </p:nvSpPr>
        <p:spPr>
          <a:xfrm>
            <a:off x="8171489" y="3105174"/>
            <a:ext cx="1451113" cy="135277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Oval 14">
            <a:extLst>
              <a:ext uri="{FF2B5EF4-FFF2-40B4-BE49-F238E27FC236}">
                <a16:creationId xmlns:a16="http://schemas.microsoft.com/office/drawing/2014/main" id="{29644F9C-6B98-4859-9723-925CA0F84F79}"/>
              </a:ext>
            </a:extLst>
          </p:cNvPr>
          <p:cNvSpPr/>
          <p:nvPr/>
        </p:nvSpPr>
        <p:spPr>
          <a:xfrm>
            <a:off x="6471654" y="4231975"/>
            <a:ext cx="1451113" cy="135225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66622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77C2-0C76-4F0E-9442-DAE05D0D4097}"/>
              </a:ext>
            </a:extLst>
          </p:cNvPr>
          <p:cNvSpPr>
            <a:spLocks noGrp="1"/>
          </p:cNvSpPr>
          <p:nvPr>
            <p:ph type="title" idx="4294967295"/>
          </p:nvPr>
        </p:nvSpPr>
        <p:spPr>
          <a:xfrm>
            <a:off x="314194" y="125352"/>
            <a:ext cx="11498123" cy="878150"/>
          </a:xfrm>
        </p:spPr>
        <p:txBody>
          <a:bodyPr>
            <a:normAutofit/>
          </a:bodyPr>
          <a:lstStyle/>
          <a:p>
            <a:r>
              <a:rPr lang="en-GB" dirty="0">
                <a:solidFill>
                  <a:srgbClr val="595959"/>
                </a:solidFill>
              </a:rPr>
              <a:t>Ecosystem Services</a:t>
            </a:r>
            <a:endParaRPr lang="en-CH" dirty="0"/>
          </a:p>
        </p:txBody>
      </p:sp>
      <p:sp>
        <p:nvSpPr>
          <p:cNvPr id="8" name="TextBox 7">
            <a:extLst>
              <a:ext uri="{FF2B5EF4-FFF2-40B4-BE49-F238E27FC236}">
                <a16:creationId xmlns:a16="http://schemas.microsoft.com/office/drawing/2014/main" id="{DE13EB4E-F1FB-440D-8EFF-4CE2DEFE2D0B}"/>
              </a:ext>
            </a:extLst>
          </p:cNvPr>
          <p:cNvSpPr txBox="1"/>
          <p:nvPr/>
        </p:nvSpPr>
        <p:spPr>
          <a:xfrm>
            <a:off x="314194" y="1245403"/>
            <a:ext cx="456974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3BAED"/>
                </a:solidFill>
                <a:effectLst/>
                <a:uLnTx/>
                <a:uFillTx/>
                <a:latin typeface="Arial"/>
                <a:ea typeface="+mn-ea"/>
                <a:cs typeface="+mn-cs"/>
              </a:rPr>
              <a:t>Provisioning</a:t>
            </a:r>
            <a:endParaRPr kumimoji="0" lang="en-US" sz="1800" b="1" i="0" u="none" strike="noStrike" kern="1200" cap="none" spc="0" normalizeH="0" baseline="0" noProof="0" dirty="0">
              <a:ln>
                <a:noFill/>
              </a:ln>
              <a:solidFill>
                <a:srgbClr val="23BAE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Goods produced or provided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3BAED"/>
                </a:solidFill>
                <a:effectLst/>
                <a:uLnTx/>
                <a:uFillTx/>
                <a:latin typeface="Arial"/>
                <a:ea typeface="+mn-ea"/>
                <a:cs typeface="+mn-cs"/>
              </a:rPr>
              <a:t>Food</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3BAED"/>
                </a:solidFill>
                <a:effectLst/>
                <a:uLnTx/>
                <a:uFillTx/>
                <a:latin typeface="Arial"/>
                <a:ea typeface="+mn-ea"/>
                <a:cs typeface="+mn-cs"/>
              </a:rPr>
              <a:t>Fresh water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Timber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Fiber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Biochemicals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Natural medicines</a:t>
            </a:r>
            <a:endParaRPr kumimoji="0" lang="en-GB" sz="1600" b="0" i="0" u="none" strike="noStrike" kern="1200" cap="none" spc="0" normalizeH="0" baseline="0" noProof="0" dirty="0">
              <a:ln>
                <a:noFill/>
              </a:ln>
              <a:solidFill>
                <a:srgbClr val="23BAED"/>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3BAED"/>
              </a:solidFill>
              <a:effectLst/>
              <a:uLnTx/>
              <a:uFillTx/>
              <a:latin typeface="Arial"/>
              <a:ea typeface="+mn-ea"/>
              <a:cs typeface="+mn-cs"/>
            </a:endParaRPr>
          </a:p>
        </p:txBody>
      </p:sp>
      <p:sp>
        <p:nvSpPr>
          <p:cNvPr id="9" name="TextBox 8">
            <a:extLst>
              <a:ext uri="{FF2B5EF4-FFF2-40B4-BE49-F238E27FC236}">
                <a16:creationId xmlns:a16="http://schemas.microsoft.com/office/drawing/2014/main" id="{1FC56502-2024-4133-AD2C-CAB56597E8EC}"/>
              </a:ext>
            </a:extLst>
          </p:cNvPr>
          <p:cNvSpPr txBox="1"/>
          <p:nvPr/>
        </p:nvSpPr>
        <p:spPr>
          <a:xfrm>
            <a:off x="4374666" y="1245403"/>
            <a:ext cx="3950051"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BAED"/>
                </a:solidFill>
                <a:effectLst/>
                <a:uLnTx/>
                <a:uFillTx/>
                <a:latin typeface="Arial"/>
                <a:ea typeface="+mn-ea"/>
                <a:cs typeface="+mn-cs"/>
              </a:rPr>
              <a:t>Regulating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Arial"/>
                <a:ea typeface="+mn-ea"/>
                <a:cs typeface="+mn-cs"/>
              </a:rPr>
              <a:t>Natural processes regulated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a:ln>
                  <a:noFill/>
                </a:ln>
                <a:solidFill>
                  <a:srgbClr val="23BAED"/>
                </a:solidFill>
                <a:effectLst/>
                <a:uLnTx/>
                <a:uFillTx/>
                <a:latin typeface="Arial"/>
                <a:ea typeface="+mn-ea"/>
                <a:cs typeface="+mn-cs"/>
              </a:rPr>
              <a:t>Pollination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a:ln>
                  <a:noFill/>
                </a:ln>
                <a:solidFill>
                  <a:srgbClr val="23BAED"/>
                </a:solidFill>
                <a:effectLst/>
                <a:uLnTx/>
                <a:uFillTx/>
                <a:latin typeface="Arial"/>
                <a:ea typeface="+mn-ea"/>
                <a:cs typeface="+mn-cs"/>
              </a:rPr>
              <a:t>Climate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a:ln>
                  <a:noFill/>
                </a:ln>
                <a:solidFill>
                  <a:srgbClr val="23BAED"/>
                </a:solidFill>
                <a:effectLst/>
                <a:uLnTx/>
                <a:uFillTx/>
                <a:latin typeface="Arial"/>
                <a:ea typeface="+mn-ea"/>
                <a:cs typeface="+mn-cs"/>
              </a:rPr>
              <a:t>Water purification, flow regulation &amp; waste treatment</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a:ln>
                  <a:noFill/>
                </a:ln>
                <a:solidFill>
                  <a:srgbClr val="23BAED"/>
                </a:solidFill>
                <a:effectLst/>
                <a:uLnTx/>
                <a:uFillTx/>
                <a:latin typeface="Arial"/>
                <a:ea typeface="+mn-ea"/>
                <a:cs typeface="+mn-cs"/>
              </a:rPr>
              <a:t>Erosion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lang="en-US" sz="1600">
                <a:solidFill>
                  <a:srgbClr val="23BAED"/>
                </a:solidFill>
                <a:latin typeface="Arial"/>
              </a:rPr>
              <a:t>Air quality regulation</a:t>
            </a:r>
            <a:endParaRPr kumimoji="0" lang="en-US" sz="1600" b="0" i="0" u="none" strike="noStrike" kern="1200" cap="none" spc="0" normalizeH="0" baseline="0" noProof="0">
              <a:ln>
                <a:noFill/>
              </a:ln>
              <a:solidFill>
                <a:srgbClr val="23BAED"/>
              </a:solidFill>
              <a:effectLst/>
              <a:uLnTx/>
              <a:uFillTx/>
              <a:latin typeface="Arial"/>
              <a:ea typeface="+mn-ea"/>
              <a:cs typeface="+mn-cs"/>
            </a:endParaRPr>
          </a:p>
        </p:txBody>
      </p:sp>
      <p:sp>
        <p:nvSpPr>
          <p:cNvPr id="10" name="Oval 9">
            <a:extLst>
              <a:ext uri="{FF2B5EF4-FFF2-40B4-BE49-F238E27FC236}">
                <a16:creationId xmlns:a16="http://schemas.microsoft.com/office/drawing/2014/main" id="{D005B2D0-A589-40EE-95C3-2C81C3DC9F6D}"/>
              </a:ext>
            </a:extLst>
          </p:cNvPr>
          <p:cNvSpPr/>
          <p:nvPr/>
        </p:nvSpPr>
        <p:spPr>
          <a:xfrm>
            <a:off x="830783" y="3728087"/>
            <a:ext cx="1440353" cy="1352778"/>
          </a:xfrm>
          <a:prstGeom prst="ellipse">
            <a:avLst/>
          </a:prstGeom>
          <a:blipFill dpi="0" rotWithShape="1">
            <a:blip r:embed="rId3"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2546AA8E-86F4-4FEC-B550-A0C110204384}"/>
              </a:ext>
            </a:extLst>
          </p:cNvPr>
          <p:cNvSpPr/>
          <p:nvPr/>
        </p:nvSpPr>
        <p:spPr>
          <a:xfrm>
            <a:off x="5337698" y="3728087"/>
            <a:ext cx="145111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3801D7B-EFE7-497E-BED9-2ED1C79EEB0C}"/>
              </a:ext>
            </a:extLst>
          </p:cNvPr>
          <p:cNvSpPr txBox="1"/>
          <p:nvPr/>
        </p:nvSpPr>
        <p:spPr>
          <a:xfrm>
            <a:off x="8566118" y="1203818"/>
            <a:ext cx="423147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Cultural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Intangible benefits obtained from ecosystem services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Recreation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Ecotourism</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Spiritual &amp; religious values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Educational</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Ethical values</a:t>
            </a:r>
          </a:p>
        </p:txBody>
      </p:sp>
      <p:sp>
        <p:nvSpPr>
          <p:cNvPr id="15" name="Oval 14">
            <a:extLst>
              <a:ext uri="{FF2B5EF4-FFF2-40B4-BE49-F238E27FC236}">
                <a16:creationId xmlns:a16="http://schemas.microsoft.com/office/drawing/2014/main" id="{49508174-C14F-4FD4-962D-123BC7E78E51}"/>
              </a:ext>
            </a:extLst>
          </p:cNvPr>
          <p:cNvSpPr/>
          <p:nvPr/>
        </p:nvSpPr>
        <p:spPr>
          <a:xfrm>
            <a:off x="9610432" y="3728613"/>
            <a:ext cx="1451113" cy="135225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719A577B-AC27-41AC-8E17-794D5646D673}"/>
              </a:ext>
            </a:extLst>
          </p:cNvPr>
          <p:cNvSpPr txBox="1"/>
          <p:nvPr/>
        </p:nvSpPr>
        <p:spPr>
          <a:xfrm>
            <a:off x="1556339" y="5250785"/>
            <a:ext cx="4367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BAED"/>
                </a:solidFill>
                <a:effectLst/>
                <a:uLnTx/>
                <a:uFillTx/>
                <a:latin typeface="Arial"/>
                <a:ea typeface="+mn-ea"/>
                <a:cs typeface="+mn-cs"/>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Arial"/>
                <a:ea typeface="+mn-ea"/>
                <a:cs typeface="+mn-cs"/>
              </a:rPr>
              <a:t>Functions that maintain all other services</a:t>
            </a:r>
          </a:p>
        </p:txBody>
      </p:sp>
      <p:sp>
        <p:nvSpPr>
          <p:cNvPr id="18" name="TextBox 17">
            <a:extLst>
              <a:ext uri="{FF2B5EF4-FFF2-40B4-BE49-F238E27FC236}">
                <a16:creationId xmlns:a16="http://schemas.microsoft.com/office/drawing/2014/main" id="{3F5C07B4-1C85-407C-86B9-0B32EC5EF6B3}"/>
              </a:ext>
            </a:extLst>
          </p:cNvPr>
          <p:cNvSpPr txBox="1"/>
          <p:nvPr/>
        </p:nvSpPr>
        <p:spPr>
          <a:xfrm>
            <a:off x="6349692" y="5250785"/>
            <a:ext cx="2136913"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Nutrient cycling</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Water cycling</a:t>
            </a:r>
          </a:p>
        </p:txBody>
      </p:sp>
      <p:sp>
        <p:nvSpPr>
          <p:cNvPr id="19" name="TextBox 18">
            <a:extLst>
              <a:ext uri="{FF2B5EF4-FFF2-40B4-BE49-F238E27FC236}">
                <a16:creationId xmlns:a16="http://schemas.microsoft.com/office/drawing/2014/main" id="{04A1E41A-04A1-4EA9-AF00-7938D84058A7}"/>
              </a:ext>
            </a:extLst>
          </p:cNvPr>
          <p:cNvSpPr txBox="1"/>
          <p:nvPr/>
        </p:nvSpPr>
        <p:spPr>
          <a:xfrm>
            <a:off x="8686423" y="5250785"/>
            <a:ext cx="263424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Primary production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Photosynthesis</a:t>
            </a:r>
          </a:p>
        </p:txBody>
      </p:sp>
      <p:sp>
        <p:nvSpPr>
          <p:cNvPr id="21" name="Rectangle 20">
            <a:extLst>
              <a:ext uri="{FF2B5EF4-FFF2-40B4-BE49-F238E27FC236}">
                <a16:creationId xmlns:a16="http://schemas.microsoft.com/office/drawing/2014/main" id="{EB57951C-62A5-4DA6-9C31-933B97A6564A}"/>
              </a:ext>
            </a:extLst>
          </p:cNvPr>
          <p:cNvSpPr/>
          <p:nvPr/>
        </p:nvSpPr>
        <p:spPr>
          <a:xfrm>
            <a:off x="197578" y="1227252"/>
            <a:ext cx="3619048" cy="2425449"/>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6B20FCC-C878-4DB9-A892-CD5C9DA93DCC}"/>
              </a:ext>
            </a:extLst>
          </p:cNvPr>
          <p:cNvSpPr/>
          <p:nvPr/>
        </p:nvSpPr>
        <p:spPr>
          <a:xfrm>
            <a:off x="4253731" y="1227253"/>
            <a:ext cx="4070986" cy="2425448"/>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3C6087C-33F5-4A87-AB7D-4CC2FEEA4EE7}"/>
              </a:ext>
            </a:extLst>
          </p:cNvPr>
          <p:cNvSpPr/>
          <p:nvPr/>
        </p:nvSpPr>
        <p:spPr>
          <a:xfrm>
            <a:off x="8566118" y="1229305"/>
            <a:ext cx="3539743" cy="2423396"/>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B5083F8F-F6B7-416F-808D-A3CAEEA79791}"/>
              </a:ext>
            </a:extLst>
          </p:cNvPr>
          <p:cNvSpPr/>
          <p:nvPr/>
        </p:nvSpPr>
        <p:spPr>
          <a:xfrm>
            <a:off x="1556339" y="5227353"/>
            <a:ext cx="9635122" cy="693193"/>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hthoek 2">
            <a:extLst>
              <a:ext uri="{FF2B5EF4-FFF2-40B4-BE49-F238E27FC236}">
                <a16:creationId xmlns:a16="http://schemas.microsoft.com/office/drawing/2014/main" id="{83400ABB-9824-4967-84F7-7801FF8A7F3D}"/>
              </a:ext>
            </a:extLst>
          </p:cNvPr>
          <p:cNvSpPr/>
          <p:nvPr/>
        </p:nvSpPr>
        <p:spPr>
          <a:xfrm>
            <a:off x="314194" y="2109355"/>
            <a:ext cx="3094024" cy="489581"/>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Rechthoek 4">
            <a:extLst>
              <a:ext uri="{FF2B5EF4-FFF2-40B4-BE49-F238E27FC236}">
                <a16:creationId xmlns:a16="http://schemas.microsoft.com/office/drawing/2014/main" id="{E3408024-81D3-47AE-9E77-C2B24898779F}"/>
              </a:ext>
            </a:extLst>
          </p:cNvPr>
          <p:cNvSpPr/>
          <p:nvPr/>
        </p:nvSpPr>
        <p:spPr>
          <a:xfrm>
            <a:off x="4374666" y="2095214"/>
            <a:ext cx="3783044" cy="1261050"/>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6" name="Rechthoek 5">
            <a:extLst>
              <a:ext uri="{FF2B5EF4-FFF2-40B4-BE49-F238E27FC236}">
                <a16:creationId xmlns:a16="http://schemas.microsoft.com/office/drawing/2014/main" id="{2158A0C9-6666-4AAD-93B0-8F3A5D668296}"/>
              </a:ext>
            </a:extLst>
          </p:cNvPr>
          <p:cNvSpPr/>
          <p:nvPr/>
        </p:nvSpPr>
        <p:spPr>
          <a:xfrm>
            <a:off x="8630123" y="2098771"/>
            <a:ext cx="3243700"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7" name="Rechthoek 6">
            <a:extLst>
              <a:ext uri="{FF2B5EF4-FFF2-40B4-BE49-F238E27FC236}">
                <a16:creationId xmlns:a16="http://schemas.microsoft.com/office/drawing/2014/main" id="{27CA1615-5DEE-45BB-8106-460CEEF1348C}"/>
              </a:ext>
            </a:extLst>
          </p:cNvPr>
          <p:cNvSpPr/>
          <p:nvPr/>
        </p:nvSpPr>
        <p:spPr>
          <a:xfrm>
            <a:off x="6391255" y="5313599"/>
            <a:ext cx="4711854" cy="546874"/>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5" name="Rechthoek 5">
            <a:extLst>
              <a:ext uri="{FF2B5EF4-FFF2-40B4-BE49-F238E27FC236}">
                <a16:creationId xmlns:a16="http://schemas.microsoft.com/office/drawing/2014/main" id="{5BE2CCE4-4C55-481B-A25E-D35C6D92227F}"/>
              </a:ext>
            </a:extLst>
          </p:cNvPr>
          <p:cNvSpPr/>
          <p:nvPr/>
        </p:nvSpPr>
        <p:spPr>
          <a:xfrm>
            <a:off x="8630122" y="2904901"/>
            <a:ext cx="32437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6" name="Slide Number Placeholder 3">
            <a:extLst>
              <a:ext uri="{FF2B5EF4-FFF2-40B4-BE49-F238E27FC236}">
                <a16:creationId xmlns:a16="http://schemas.microsoft.com/office/drawing/2014/main" id="{559528B4-2FE6-4D11-8340-EA09ED642BFE}"/>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31" name="Group 30">
            <a:extLst>
              <a:ext uri="{FF2B5EF4-FFF2-40B4-BE49-F238E27FC236}">
                <a16:creationId xmlns:a16="http://schemas.microsoft.com/office/drawing/2014/main" id="{4C918943-13E5-4E96-B85D-68BB9C6C3E74}"/>
              </a:ext>
            </a:extLst>
          </p:cNvPr>
          <p:cNvGrpSpPr/>
          <p:nvPr/>
        </p:nvGrpSpPr>
        <p:grpSpPr>
          <a:xfrm>
            <a:off x="10115551" y="58995"/>
            <a:ext cx="1981224" cy="1341180"/>
            <a:chOff x="4156143" y="3551817"/>
            <a:chExt cx="1379453" cy="1282494"/>
          </a:xfrm>
        </p:grpSpPr>
        <p:sp>
          <p:nvSpPr>
            <p:cNvPr id="32" name="Teardrop 31">
              <a:extLst>
                <a:ext uri="{FF2B5EF4-FFF2-40B4-BE49-F238E27FC236}">
                  <a16:creationId xmlns:a16="http://schemas.microsoft.com/office/drawing/2014/main" id="{6E5F5162-7D0A-4238-87BC-4485C918C0AF}"/>
                </a:ext>
              </a:extLst>
            </p:cNvPr>
            <p:cNvSpPr/>
            <p:nvPr/>
          </p:nvSpPr>
          <p:spPr>
            <a:xfrm>
              <a:off x="4156143" y="3551817"/>
              <a:ext cx="1379453" cy="12824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CD9C0AF9-9843-4CE6-B0B0-FF5D11434BDF}"/>
                </a:ext>
              </a:extLst>
            </p:cNvPr>
            <p:cNvSpPr txBox="1"/>
            <p:nvPr/>
          </p:nvSpPr>
          <p:spPr>
            <a:xfrm>
              <a:off x="4206728" y="3653791"/>
              <a:ext cx="1278872" cy="971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lang="en-GB" sz="1500" b="1" dirty="0">
                  <a:solidFill>
                    <a:schemeClr val="bg1"/>
                  </a:solidFill>
                </a:rPr>
                <a:t>p. 10 </a:t>
              </a:r>
              <a:r>
                <a:rPr lang="en-GB" sz="1500" dirty="0">
                  <a:solidFill>
                    <a:schemeClr val="bg1"/>
                  </a:solidFill>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13 </a:t>
              </a: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r>
                <a:rPr lang="en-GB" sz="1500" dirty="0">
                  <a:solidFill>
                    <a:schemeClr val="bg1"/>
                  </a:solidFill>
                  <a:hlinkClick r:id="rId6">
                    <a:extLst>
                      <a:ext uri="{A12FA001-AC4F-418D-AE19-62706E023703}">
                        <ahyp:hlinkClr xmlns:ahyp="http://schemas.microsoft.com/office/drawing/2018/hyperlinkcolor" val="tx"/>
                      </a:ext>
                    </a:extLst>
                  </a:hlinkClick>
                </a:rPr>
                <a:t> 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66236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EC4C-CCB3-4531-9202-40751301972D}"/>
              </a:ext>
            </a:extLst>
          </p:cNvPr>
          <p:cNvSpPr>
            <a:spLocks noGrp="1"/>
          </p:cNvSpPr>
          <p:nvPr>
            <p:ph type="title"/>
          </p:nvPr>
        </p:nvSpPr>
        <p:spPr/>
        <p:txBody>
          <a:bodyPr/>
          <a:lstStyle/>
          <a:p>
            <a:r>
              <a:rPr lang="en-GB" dirty="0">
                <a:solidFill>
                  <a:srgbClr val="595959"/>
                </a:solidFill>
              </a:rPr>
              <a:t>Integrating approaches and linking with other capitals</a:t>
            </a:r>
            <a:endParaRPr lang="en-US" dirty="0">
              <a:solidFill>
                <a:srgbClr val="595959"/>
              </a:solidFill>
            </a:endParaRPr>
          </a:p>
        </p:txBody>
      </p:sp>
      <p:pic>
        <p:nvPicPr>
          <p:cNvPr id="18" name="Picture Placeholder 5">
            <a:hlinkClick r:id="rId3"/>
            <a:extLst>
              <a:ext uri="{FF2B5EF4-FFF2-40B4-BE49-F238E27FC236}">
                <a16:creationId xmlns:a16="http://schemas.microsoft.com/office/drawing/2014/main" id="{8CADDB9C-C18F-4A02-A14F-006F41FC52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845959" y="2833739"/>
            <a:ext cx="1286738" cy="1817940"/>
          </a:xfrm>
          <a:prstGeom prst="rect">
            <a:avLst/>
          </a:prstGeom>
          <a:solidFill>
            <a:srgbClr val="FF6699"/>
          </a:solidFill>
          <a:ln>
            <a:solidFill>
              <a:schemeClr val="bg1">
                <a:lumMod val="65000"/>
              </a:schemeClr>
            </a:solidFill>
          </a:ln>
        </p:spPr>
      </p:pic>
      <p:pic>
        <p:nvPicPr>
          <p:cNvPr id="19" name="Picture 18">
            <a:extLst>
              <a:ext uri="{FF2B5EF4-FFF2-40B4-BE49-F238E27FC236}">
                <a16:creationId xmlns:a16="http://schemas.microsoft.com/office/drawing/2014/main" id="{DAF416E1-5D37-4DFB-BA83-A327A70B265A}"/>
              </a:ext>
            </a:extLst>
          </p:cNvPr>
          <p:cNvPicPr>
            <a:picLocks noChangeAspect="1"/>
          </p:cNvPicPr>
          <p:nvPr/>
        </p:nvPicPr>
        <p:blipFill>
          <a:blip r:embed="rId5"/>
          <a:stretch>
            <a:fillRect/>
          </a:stretch>
        </p:blipFill>
        <p:spPr>
          <a:xfrm>
            <a:off x="9932710" y="4826246"/>
            <a:ext cx="848277" cy="489231"/>
          </a:xfrm>
          <a:prstGeom prst="rect">
            <a:avLst/>
          </a:prstGeom>
        </p:spPr>
      </p:pic>
      <p:pic>
        <p:nvPicPr>
          <p:cNvPr id="28" name="Picture Placeholder 5" descr="Social-Human-Capital-Protocol_26.02.19.pdf">
            <a:hlinkClick r:id="rId6"/>
            <a:extLst>
              <a:ext uri="{FF2B5EF4-FFF2-40B4-BE49-F238E27FC236}">
                <a16:creationId xmlns:a16="http://schemas.microsoft.com/office/drawing/2014/main" id="{16AD84C9-92D1-4BB8-B3D9-70B3CC23CF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543593" y="2833737"/>
            <a:ext cx="1272312" cy="1817941"/>
          </a:xfrm>
          <a:prstGeom prst="rect">
            <a:avLst/>
          </a:prstGeom>
          <a:ln>
            <a:solidFill>
              <a:schemeClr val="bg1">
                <a:lumMod val="75000"/>
              </a:schemeClr>
            </a:solidFill>
          </a:ln>
        </p:spPr>
      </p:pic>
      <p:pic>
        <p:nvPicPr>
          <p:cNvPr id="26" name="Picture 2">
            <a:hlinkClick r:id="rId8"/>
            <a:extLst>
              <a:ext uri="{FF2B5EF4-FFF2-40B4-BE49-F238E27FC236}">
                <a16:creationId xmlns:a16="http://schemas.microsoft.com/office/drawing/2014/main" id="{770BDA57-1D99-7A43-9074-4DEF1EA1A8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58844" b="940"/>
          <a:stretch/>
        </p:blipFill>
        <p:spPr bwMode="auto">
          <a:xfrm>
            <a:off x="195287" y="2347597"/>
            <a:ext cx="2459519" cy="24720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90E2197-E854-D74D-916A-9AD04F5344A8}"/>
              </a:ext>
            </a:extLst>
          </p:cNvPr>
          <p:cNvSpPr>
            <a:spLocks noGrp="1"/>
          </p:cNvSpPr>
          <p:nvPr>
            <p:ph type="sldNum" sz="quarter" idx="12"/>
          </p:nvPr>
        </p:nvSpPr>
        <p:spPr/>
        <p:txBody>
          <a:bodyPr/>
          <a:lstStyle/>
          <a:p>
            <a:fld id="{971CEC84-1649-40CE-BFF6-7286506FEA08}" type="slidenum">
              <a:rPr lang="en-GB" smtClean="0"/>
              <a:pPr/>
              <a:t>29</a:t>
            </a:fld>
            <a:endParaRPr lang="en-GB"/>
          </a:p>
        </p:txBody>
      </p:sp>
      <p:grpSp>
        <p:nvGrpSpPr>
          <p:cNvPr id="4" name="Group 3">
            <a:extLst>
              <a:ext uri="{FF2B5EF4-FFF2-40B4-BE49-F238E27FC236}">
                <a16:creationId xmlns:a16="http://schemas.microsoft.com/office/drawing/2014/main" id="{A8DC4B1D-2268-424A-9B17-7FC55F28BD96}"/>
              </a:ext>
            </a:extLst>
          </p:cNvPr>
          <p:cNvGrpSpPr/>
          <p:nvPr/>
        </p:nvGrpSpPr>
        <p:grpSpPr>
          <a:xfrm>
            <a:off x="3065702" y="1209036"/>
            <a:ext cx="5614650" cy="4756237"/>
            <a:chOff x="3065702" y="1321664"/>
            <a:chExt cx="7456907" cy="4756237"/>
          </a:xfrm>
        </p:grpSpPr>
        <p:pic>
          <p:nvPicPr>
            <p:cNvPr id="13" name="Google Shape;888;p25" descr="Head with Gears">
              <a:extLst>
                <a:ext uri="{FF2B5EF4-FFF2-40B4-BE49-F238E27FC236}">
                  <a16:creationId xmlns:a16="http://schemas.microsoft.com/office/drawing/2014/main" id="{5C6AEE05-7B59-4869-8DB1-69ED7346A92E}"/>
                </a:ext>
              </a:extLst>
            </p:cNvPr>
            <p:cNvPicPr preferRelativeResize="0"/>
            <p:nvPr/>
          </p:nvPicPr>
          <p:blipFill rotWithShape="1">
            <a:blip r:embed="rId10">
              <a:alphaModFix/>
            </a:blip>
            <a:srcRect/>
            <a:stretch/>
          </p:blipFill>
          <p:spPr>
            <a:xfrm>
              <a:off x="7013574" y="2347597"/>
              <a:ext cx="591174" cy="591174"/>
            </a:xfrm>
            <a:prstGeom prst="rect">
              <a:avLst/>
            </a:prstGeom>
            <a:noFill/>
            <a:ln>
              <a:noFill/>
            </a:ln>
          </p:spPr>
        </p:pic>
        <p:sp>
          <p:nvSpPr>
            <p:cNvPr id="14" name="Google Shape;890;p25">
              <a:extLst>
                <a:ext uri="{FF2B5EF4-FFF2-40B4-BE49-F238E27FC236}">
                  <a16:creationId xmlns:a16="http://schemas.microsoft.com/office/drawing/2014/main" id="{C5408B1C-68FF-4666-A489-20E3719FF4F9}"/>
                </a:ext>
              </a:extLst>
            </p:cNvPr>
            <p:cNvSpPr txBox="1"/>
            <p:nvPr/>
          </p:nvSpPr>
          <p:spPr>
            <a:xfrm>
              <a:off x="5323141" y="5739347"/>
              <a:ext cx="298964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Business </a:t>
              </a:r>
              <a:r>
                <a:rPr lang="en-GB" sz="1600" b="1" i="0" u="none" strike="noStrike" cap="none" dirty="0">
                  <a:solidFill>
                    <a:srgbClr val="595959"/>
                  </a:solidFill>
                  <a:latin typeface="Arial"/>
                  <a:ea typeface="Arial"/>
                  <a:cs typeface="Arial"/>
                  <a:sym typeface="Arial"/>
                </a:rPr>
                <a:t>impacts</a:t>
              </a:r>
              <a:r>
                <a:rPr lang="en-GB" sz="1600" b="0" i="0" u="none" strike="noStrike" cap="none" dirty="0">
                  <a:solidFill>
                    <a:srgbClr val="595959"/>
                  </a:solidFill>
                  <a:latin typeface="Arial"/>
                  <a:ea typeface="Arial"/>
                  <a:cs typeface="Arial"/>
                  <a:sym typeface="Arial"/>
                </a:rPr>
                <a:t> on</a:t>
              </a:r>
              <a:endParaRPr dirty="0"/>
            </a:p>
          </p:txBody>
        </p:sp>
        <p:sp>
          <p:nvSpPr>
            <p:cNvPr id="15" name="Google Shape;891;p25">
              <a:extLst>
                <a:ext uri="{FF2B5EF4-FFF2-40B4-BE49-F238E27FC236}">
                  <a16:creationId xmlns:a16="http://schemas.microsoft.com/office/drawing/2014/main" id="{D28FE4C0-74DB-4B05-9F2A-D7498B7B83B6}"/>
                </a:ext>
              </a:extLst>
            </p:cNvPr>
            <p:cNvSpPr/>
            <p:nvPr/>
          </p:nvSpPr>
          <p:spPr>
            <a:xfrm rot="5400000">
              <a:off x="6662926" y="1807555"/>
              <a:ext cx="262455" cy="7456904"/>
            </a:xfrm>
            <a:prstGeom prst="rightBrace">
              <a:avLst>
                <a:gd name="adj1" fmla="val 261008"/>
                <a:gd name="adj2" fmla="val 49912"/>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13"/>
                <a:buFont typeface="Arial"/>
                <a:buNone/>
              </a:pPr>
              <a:endParaRPr sz="1013" b="0" i="0" u="none" strike="noStrike" cap="none">
                <a:solidFill>
                  <a:srgbClr val="000000"/>
                </a:solidFill>
                <a:latin typeface="Arial"/>
                <a:ea typeface="Arial"/>
                <a:cs typeface="Arial"/>
                <a:sym typeface="Arial"/>
              </a:endParaRPr>
            </a:p>
          </p:txBody>
        </p:sp>
        <p:sp>
          <p:nvSpPr>
            <p:cNvPr id="16" name="Google Shape;892;p25">
              <a:extLst>
                <a:ext uri="{FF2B5EF4-FFF2-40B4-BE49-F238E27FC236}">
                  <a16:creationId xmlns:a16="http://schemas.microsoft.com/office/drawing/2014/main" id="{CBB9F957-7CDD-481C-BB83-1E87F3DA4402}"/>
                </a:ext>
              </a:extLst>
            </p:cNvPr>
            <p:cNvSpPr txBox="1"/>
            <p:nvPr/>
          </p:nvSpPr>
          <p:spPr>
            <a:xfrm>
              <a:off x="5293330" y="1321664"/>
              <a:ext cx="300164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1600"/>
                <a:buFont typeface="Arial"/>
                <a:buNone/>
              </a:pPr>
              <a:r>
                <a:rPr lang="en-GB" sz="1600" b="0" i="0" u="none" strike="noStrike" cap="none" dirty="0">
                  <a:solidFill>
                    <a:srgbClr val="595959"/>
                  </a:solidFill>
                  <a:latin typeface="Arial"/>
                  <a:ea typeface="Arial"/>
                  <a:cs typeface="Arial"/>
                  <a:sym typeface="Arial"/>
                </a:rPr>
                <a:t>Business </a:t>
              </a:r>
              <a:r>
                <a:rPr lang="en-GB" sz="1600" b="1" i="0" u="none" strike="noStrike" cap="none" dirty="0">
                  <a:solidFill>
                    <a:srgbClr val="595959"/>
                  </a:solidFill>
                  <a:latin typeface="Arial"/>
                  <a:ea typeface="Arial"/>
                  <a:cs typeface="Arial"/>
                  <a:sym typeface="Arial"/>
                </a:rPr>
                <a:t>depends</a:t>
              </a:r>
              <a:r>
                <a:rPr lang="en-GB" sz="1600" b="0" i="0" u="none" strike="noStrike" cap="none" dirty="0">
                  <a:solidFill>
                    <a:srgbClr val="595959"/>
                  </a:solidFill>
                  <a:latin typeface="Arial"/>
                  <a:ea typeface="Arial"/>
                  <a:cs typeface="Arial"/>
                  <a:sym typeface="Arial"/>
                </a:rPr>
                <a:t> on</a:t>
              </a:r>
              <a:endParaRPr dirty="0"/>
            </a:p>
          </p:txBody>
        </p:sp>
        <p:sp>
          <p:nvSpPr>
            <p:cNvPr id="17" name="Google Shape;893;p25">
              <a:extLst>
                <a:ext uri="{FF2B5EF4-FFF2-40B4-BE49-F238E27FC236}">
                  <a16:creationId xmlns:a16="http://schemas.microsoft.com/office/drawing/2014/main" id="{5A6EC1D3-DAA0-4643-A347-311264C638A7}"/>
                </a:ext>
              </a:extLst>
            </p:cNvPr>
            <p:cNvSpPr/>
            <p:nvPr/>
          </p:nvSpPr>
          <p:spPr>
            <a:xfrm rot="16200000">
              <a:off x="6671063" y="-1838521"/>
              <a:ext cx="268570" cy="7434522"/>
            </a:xfrm>
            <a:prstGeom prst="rightBrace">
              <a:avLst>
                <a:gd name="adj1" fmla="val 261008"/>
                <a:gd name="adj2" fmla="val 49912"/>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13"/>
                <a:buFont typeface="Arial"/>
                <a:buNone/>
              </a:pPr>
              <a:endParaRPr sz="1013" b="0" i="0" u="none" strike="noStrike" cap="none">
                <a:solidFill>
                  <a:srgbClr val="000000"/>
                </a:solidFill>
                <a:latin typeface="Arial"/>
                <a:ea typeface="Arial"/>
                <a:cs typeface="Arial"/>
                <a:sym typeface="Arial"/>
              </a:endParaRPr>
            </a:p>
          </p:txBody>
        </p:sp>
        <p:graphicFrame>
          <p:nvGraphicFramePr>
            <p:cNvPr id="21" name="Google Shape;894;p25">
              <a:extLst>
                <a:ext uri="{FF2B5EF4-FFF2-40B4-BE49-F238E27FC236}">
                  <a16:creationId xmlns:a16="http://schemas.microsoft.com/office/drawing/2014/main" id="{3A587DC0-9293-4ADE-9A27-A38AC6CF0B11}"/>
                </a:ext>
              </a:extLst>
            </p:cNvPr>
            <p:cNvGraphicFramePr/>
            <p:nvPr/>
          </p:nvGraphicFramePr>
          <p:xfrm>
            <a:off x="3065702" y="2013025"/>
            <a:ext cx="7456907" cy="3391750"/>
          </p:xfrm>
          <a:graphic>
            <a:graphicData uri="http://schemas.openxmlformats.org/drawingml/2006/table">
              <a:tbl>
                <a:tblPr firstRow="1" bandRow="1">
                  <a:noFill/>
                </a:tblPr>
                <a:tblGrid>
                  <a:gridCol w="1871550">
                    <a:extLst>
                      <a:ext uri="{9D8B030D-6E8A-4147-A177-3AD203B41FA5}">
                        <a16:colId xmlns:a16="http://schemas.microsoft.com/office/drawing/2014/main" val="20000"/>
                      </a:ext>
                    </a:extLst>
                  </a:gridCol>
                  <a:gridCol w="1871550">
                    <a:extLst>
                      <a:ext uri="{9D8B030D-6E8A-4147-A177-3AD203B41FA5}">
                        <a16:colId xmlns:a16="http://schemas.microsoft.com/office/drawing/2014/main" val="20001"/>
                      </a:ext>
                    </a:extLst>
                  </a:gridCol>
                  <a:gridCol w="1871550">
                    <a:extLst>
                      <a:ext uri="{9D8B030D-6E8A-4147-A177-3AD203B41FA5}">
                        <a16:colId xmlns:a16="http://schemas.microsoft.com/office/drawing/2014/main" val="20002"/>
                      </a:ext>
                    </a:extLst>
                  </a:gridCol>
                </a:tblGrid>
                <a:tr h="914375">
                  <a:tc>
                    <a:txBody>
                      <a:bodyPr/>
                      <a:lstStyle/>
                      <a:p>
                        <a:pPr marL="0" marR="0" lvl="0" indent="0" algn="ctr" rtl="0">
                          <a:spcBef>
                            <a:spcPts val="0"/>
                          </a:spcBef>
                          <a:spcAft>
                            <a:spcPts val="0"/>
                          </a:spcAft>
                          <a:buNone/>
                        </a:pPr>
                        <a:r>
                          <a:rPr lang="en-GB" sz="1800" dirty="0">
                            <a:latin typeface="Arial"/>
                            <a:ea typeface="Arial"/>
                            <a:cs typeface="Arial"/>
                            <a:sym typeface="Arial"/>
                          </a:rPr>
                          <a:t>Natural capital</a:t>
                        </a:r>
                        <a:endParaRPr dirty="0"/>
                      </a:p>
                      <a:p>
                        <a:pPr marL="0" marR="0" lvl="0" indent="0" algn="ctr" rtl="0">
                          <a:spcBef>
                            <a:spcPts val="0"/>
                          </a:spcBef>
                          <a:spcAft>
                            <a:spcPts val="0"/>
                          </a:spcAft>
                          <a:buNone/>
                        </a:pPr>
                        <a:endParaRPr sz="1800" dirty="0">
                          <a:latin typeface="Arial"/>
                          <a:ea typeface="Arial"/>
                          <a:cs typeface="Arial"/>
                          <a:sym typeface="Arial"/>
                        </a:endParaRPr>
                      </a:p>
                      <a:p>
                        <a:pPr marL="0" marR="0" lvl="0" indent="0" algn="ctr" rtl="0">
                          <a:spcBef>
                            <a:spcPts val="0"/>
                          </a:spcBef>
                          <a:spcAft>
                            <a:spcPts val="0"/>
                          </a:spcAft>
                          <a:buNone/>
                        </a:pPr>
                        <a:endParaRPr sz="1800" dirty="0">
                          <a:latin typeface="Arial"/>
                          <a:ea typeface="Arial"/>
                          <a:cs typeface="Arial"/>
                          <a:sym typeface="Arial"/>
                        </a:endParaRPr>
                      </a:p>
                    </a:txBody>
                    <a:tcPr marL="68575" marR="68575" marT="34300" marB="34300">
                      <a:solidFill>
                        <a:srgbClr val="FCAF17"/>
                      </a:solidFill>
                    </a:tcPr>
                  </a:tc>
                  <a:tc>
                    <a:txBody>
                      <a:bodyPr/>
                      <a:lstStyle/>
                      <a:p>
                        <a:pPr marL="0" marR="0" lvl="0" indent="0" algn="ctr" rtl="0">
                          <a:spcBef>
                            <a:spcPts val="0"/>
                          </a:spcBef>
                          <a:spcAft>
                            <a:spcPts val="0"/>
                          </a:spcAft>
                          <a:buNone/>
                        </a:pPr>
                        <a:r>
                          <a:rPr lang="en-GB" sz="1800">
                            <a:latin typeface="Arial"/>
                            <a:ea typeface="Arial"/>
                            <a:cs typeface="Arial"/>
                            <a:sym typeface="Arial"/>
                          </a:rPr>
                          <a:t>Social capital</a:t>
                        </a:r>
                        <a:endParaRPr/>
                      </a:p>
                    </a:txBody>
                    <a:tcPr marL="68575" marR="68575" marT="34300" marB="34300">
                      <a:solidFill>
                        <a:srgbClr val="007C78"/>
                      </a:solidFill>
                    </a:tcPr>
                  </a:tc>
                  <a:tc>
                    <a:txBody>
                      <a:bodyPr/>
                      <a:lstStyle/>
                      <a:p>
                        <a:pPr marL="0" marR="0" lvl="0" indent="0" algn="ctr" rtl="0">
                          <a:spcBef>
                            <a:spcPts val="0"/>
                          </a:spcBef>
                          <a:spcAft>
                            <a:spcPts val="0"/>
                          </a:spcAft>
                          <a:buNone/>
                        </a:pPr>
                        <a:r>
                          <a:rPr lang="en-GB" sz="1800">
                            <a:latin typeface="Arial"/>
                            <a:ea typeface="Arial"/>
                            <a:cs typeface="Arial"/>
                            <a:sym typeface="Arial"/>
                          </a:rPr>
                          <a:t>Human capital</a:t>
                        </a:r>
                        <a:endParaRPr/>
                      </a:p>
                    </a:txBody>
                    <a:tcPr marL="68575" marR="68575" marT="34300" marB="34300">
                      <a:solidFill>
                        <a:srgbClr val="006392"/>
                      </a:solidFill>
                    </a:tcPr>
                  </a:tc>
                  <a:extLst>
                    <a:ext uri="{0D108BD9-81ED-4DB2-BD59-A6C34878D82A}">
                      <a16:rowId xmlns:a16="http://schemas.microsoft.com/office/drawing/2014/main" val="10000"/>
                    </a:ext>
                  </a:extLst>
                </a:tr>
                <a:tr h="2477375">
                  <a:tc>
                    <a:txBody>
                      <a:bodyPr/>
                      <a:lstStyle/>
                      <a:p>
                        <a:pPr marL="0" marR="0" lvl="0" indent="0" algn="ctr" rtl="0">
                          <a:spcBef>
                            <a:spcPts val="0"/>
                          </a:spcBef>
                          <a:spcAft>
                            <a:spcPts val="0"/>
                          </a:spcAft>
                          <a:buNone/>
                        </a:pPr>
                        <a:endParaRPr sz="1300" dirty="0">
                          <a:latin typeface="Arial"/>
                          <a:ea typeface="Arial"/>
                          <a:cs typeface="Arial"/>
                          <a:sym typeface="Arial"/>
                        </a:endParaRPr>
                      </a:p>
                      <a:p>
                        <a:pPr marL="0" marR="0" lvl="0" indent="0" algn="ctr" rtl="0">
                          <a:spcBef>
                            <a:spcPts val="0"/>
                          </a:spcBef>
                          <a:spcAft>
                            <a:spcPts val="0"/>
                          </a:spcAft>
                          <a:buNone/>
                        </a:pPr>
                        <a:r>
                          <a:rPr lang="en-GB" sz="1300" dirty="0">
                            <a:latin typeface="Arial"/>
                            <a:ea typeface="Arial"/>
                            <a:cs typeface="Arial"/>
                            <a:sym typeface="Arial"/>
                          </a:rPr>
                          <a:t>Stock of renewable and non-renewable </a:t>
                        </a:r>
                        <a:r>
                          <a:rPr lang="en-GB" sz="1300" b="1" dirty="0">
                            <a:latin typeface="Arial"/>
                            <a:ea typeface="Arial"/>
                            <a:cs typeface="Arial"/>
                            <a:sym typeface="Arial"/>
                          </a:rPr>
                          <a:t>natural resources</a:t>
                        </a:r>
                        <a:r>
                          <a:rPr lang="en-GB" sz="1300" dirty="0">
                            <a:latin typeface="Arial"/>
                            <a:ea typeface="Arial"/>
                            <a:cs typeface="Arial"/>
                            <a:sym typeface="Arial"/>
                          </a:rPr>
                          <a:t>, (e.g. plants, animals, air water, soils, minerals) that combine to yield a flow of </a:t>
                        </a:r>
                        <a:r>
                          <a:rPr lang="en-GB" sz="1300" b="1" dirty="0">
                            <a:latin typeface="Arial"/>
                            <a:ea typeface="Arial"/>
                            <a:cs typeface="Arial"/>
                            <a:sym typeface="Arial"/>
                          </a:rPr>
                          <a:t>benefits</a:t>
                        </a:r>
                        <a:r>
                          <a:rPr lang="en-GB" sz="1300" dirty="0">
                            <a:latin typeface="Arial"/>
                            <a:ea typeface="Arial"/>
                            <a:cs typeface="Arial"/>
                            <a:sym typeface="Arial"/>
                          </a:rPr>
                          <a:t> to people</a:t>
                        </a:r>
                        <a:endParaRPr dirty="0"/>
                      </a:p>
                      <a:p>
                        <a:pPr marL="0" marR="0" lvl="0" indent="0" algn="ctr" rtl="0">
                          <a:spcBef>
                            <a:spcPts val="0"/>
                          </a:spcBef>
                          <a:spcAft>
                            <a:spcPts val="0"/>
                          </a:spcAft>
                          <a:buNone/>
                        </a:pPr>
                        <a:endParaRPr sz="1300" dirty="0">
                          <a:solidFill>
                            <a:schemeClr val="dk1"/>
                          </a:solidFill>
                          <a:latin typeface="Arial"/>
                          <a:ea typeface="Arial"/>
                          <a:cs typeface="Arial"/>
                          <a:sym typeface="Arial"/>
                        </a:endParaRPr>
                      </a:p>
                    </a:txBody>
                    <a:tcPr marL="68575" marR="68575" marT="34300" marB="34300">
                      <a:solidFill>
                        <a:srgbClr val="FFF79A"/>
                      </a:solidFill>
                    </a:tcPr>
                  </a:tc>
                  <a:tc>
                    <a:txBody>
                      <a:bodyPr/>
                      <a:lstStyle/>
                      <a:p>
                        <a:pPr marL="0" marR="0" lvl="0" indent="0" algn="ctr" rtl="0">
                          <a:spcBef>
                            <a:spcPts val="0"/>
                          </a:spcBef>
                          <a:spcAft>
                            <a:spcPts val="0"/>
                          </a:spcAft>
                          <a:buNone/>
                        </a:pPr>
                        <a:endParaRPr sz="1300" dirty="0">
                          <a:solidFill>
                            <a:schemeClr val="dk1"/>
                          </a:solidFill>
                          <a:latin typeface="Arial"/>
                          <a:ea typeface="Arial"/>
                          <a:cs typeface="Arial"/>
                          <a:sym typeface="Arial"/>
                        </a:endParaRPr>
                      </a:p>
                      <a:p>
                        <a:pPr marL="0" marR="0" lvl="0" indent="0" algn="ctr" rtl="0">
                          <a:spcBef>
                            <a:spcPts val="0"/>
                          </a:spcBef>
                          <a:spcAft>
                            <a:spcPts val="0"/>
                          </a:spcAft>
                          <a:buNone/>
                        </a:pPr>
                        <a:r>
                          <a:rPr lang="en-GB" sz="1300" b="1" dirty="0">
                            <a:solidFill>
                              <a:schemeClr val="dk1"/>
                            </a:solidFill>
                            <a:latin typeface="Arial"/>
                            <a:ea typeface="Arial"/>
                            <a:cs typeface="Arial"/>
                            <a:sym typeface="Arial"/>
                          </a:rPr>
                          <a:t>Networks</a:t>
                        </a:r>
                        <a:r>
                          <a:rPr lang="en-GB" sz="1300" dirty="0">
                            <a:solidFill>
                              <a:schemeClr val="dk1"/>
                            </a:solidFill>
                            <a:latin typeface="Arial"/>
                            <a:ea typeface="Arial"/>
                            <a:cs typeface="Arial"/>
                            <a:sym typeface="Arial"/>
                          </a:rPr>
                          <a:t> together with </a:t>
                        </a:r>
                        <a:r>
                          <a:rPr lang="en-GB" sz="1300" b="1" dirty="0">
                            <a:solidFill>
                              <a:schemeClr val="dk1"/>
                            </a:solidFill>
                            <a:latin typeface="Arial"/>
                            <a:ea typeface="Arial"/>
                            <a:cs typeface="Arial"/>
                            <a:sym typeface="Arial"/>
                          </a:rPr>
                          <a:t>shared norms, values </a:t>
                        </a:r>
                        <a:r>
                          <a:rPr lang="en-GB" sz="1300" dirty="0">
                            <a:solidFill>
                              <a:schemeClr val="dk1"/>
                            </a:solidFill>
                            <a:latin typeface="Arial"/>
                            <a:ea typeface="Arial"/>
                            <a:cs typeface="Arial"/>
                            <a:sym typeface="Arial"/>
                          </a:rPr>
                          <a:t>and </a:t>
                        </a:r>
                        <a:r>
                          <a:rPr lang="en-GB" sz="1300" b="1" dirty="0">
                            <a:solidFill>
                              <a:schemeClr val="dk1"/>
                            </a:solidFill>
                            <a:latin typeface="Arial"/>
                            <a:ea typeface="Arial"/>
                            <a:cs typeface="Arial"/>
                            <a:sym typeface="Arial"/>
                          </a:rPr>
                          <a:t>understanding</a:t>
                        </a:r>
                        <a:r>
                          <a:rPr lang="en-GB" sz="1300" dirty="0">
                            <a:solidFill>
                              <a:schemeClr val="dk1"/>
                            </a:solidFill>
                            <a:latin typeface="Arial"/>
                            <a:ea typeface="Arial"/>
                            <a:cs typeface="Arial"/>
                            <a:sym typeface="Arial"/>
                          </a:rPr>
                          <a:t> that facilitate cooperation within and among groups.</a:t>
                        </a:r>
                        <a:endParaRPr dirty="0"/>
                      </a:p>
                    </a:txBody>
                    <a:tcPr marL="68575" marR="68575" marT="34300" marB="34300">
                      <a:solidFill>
                        <a:srgbClr val="7BCCC6"/>
                      </a:solidFill>
                    </a:tcPr>
                  </a:tc>
                  <a:tc>
                    <a:txBody>
                      <a:bodyPr/>
                      <a:lstStyle/>
                      <a:p>
                        <a:pPr marL="0" marR="0" lvl="0" indent="0" algn="ctr" rtl="0">
                          <a:spcBef>
                            <a:spcPts val="0"/>
                          </a:spcBef>
                          <a:spcAft>
                            <a:spcPts val="0"/>
                          </a:spcAft>
                          <a:buNone/>
                        </a:pPr>
                        <a:endParaRPr sz="1300" dirty="0">
                          <a:solidFill>
                            <a:schemeClr val="dk1"/>
                          </a:solidFill>
                          <a:latin typeface="Arial"/>
                          <a:ea typeface="Arial"/>
                          <a:cs typeface="Arial"/>
                          <a:sym typeface="Arial"/>
                        </a:endParaRPr>
                      </a:p>
                      <a:p>
                        <a:pPr marL="0" marR="0" lvl="0" indent="0" algn="ctr" rtl="0">
                          <a:spcBef>
                            <a:spcPts val="0"/>
                          </a:spcBef>
                          <a:spcAft>
                            <a:spcPts val="0"/>
                          </a:spcAft>
                          <a:buNone/>
                        </a:pPr>
                        <a:r>
                          <a:rPr lang="en-GB" sz="1300" dirty="0">
                            <a:solidFill>
                              <a:schemeClr val="dk1"/>
                            </a:solidFill>
                            <a:latin typeface="Arial"/>
                            <a:ea typeface="Arial"/>
                            <a:cs typeface="Arial"/>
                            <a:sym typeface="Arial"/>
                          </a:rPr>
                          <a:t>The </a:t>
                        </a:r>
                        <a:r>
                          <a:rPr lang="en-GB" sz="1300" b="1" dirty="0">
                            <a:solidFill>
                              <a:schemeClr val="dk1"/>
                            </a:solidFill>
                            <a:latin typeface="Arial"/>
                            <a:ea typeface="Arial"/>
                            <a:cs typeface="Arial"/>
                            <a:sym typeface="Arial"/>
                          </a:rPr>
                          <a:t>knowledge, skills, competencies </a:t>
                        </a:r>
                        <a:r>
                          <a:rPr lang="en-GB" sz="1300" dirty="0">
                            <a:solidFill>
                              <a:schemeClr val="dk1"/>
                            </a:solidFill>
                            <a:latin typeface="Arial"/>
                            <a:ea typeface="Arial"/>
                            <a:cs typeface="Arial"/>
                            <a:sym typeface="Arial"/>
                          </a:rPr>
                          <a:t>and attributes embodied in individuals that facilitate the creation of personal, social and economic </a:t>
                        </a:r>
                        <a:r>
                          <a:rPr lang="en-GB" sz="1300" b="1" dirty="0">
                            <a:solidFill>
                              <a:schemeClr val="dk1"/>
                            </a:solidFill>
                            <a:latin typeface="Arial"/>
                            <a:ea typeface="Arial"/>
                            <a:cs typeface="Arial"/>
                            <a:sym typeface="Arial"/>
                          </a:rPr>
                          <a:t>well-being</a:t>
                        </a:r>
                        <a:r>
                          <a:rPr lang="en-GB" sz="1300" dirty="0">
                            <a:solidFill>
                              <a:schemeClr val="dk1"/>
                            </a:solidFill>
                            <a:latin typeface="Arial"/>
                            <a:ea typeface="Arial"/>
                            <a:cs typeface="Arial"/>
                            <a:sym typeface="Arial"/>
                          </a:rPr>
                          <a:t>.</a:t>
                        </a:r>
                        <a:endParaRPr dirty="0"/>
                      </a:p>
                    </a:txBody>
                    <a:tcPr marL="68575" marR="68575" marT="34300" marB="34300">
                      <a:solidFill>
                        <a:srgbClr val="4585BC"/>
                      </a:solidFill>
                    </a:tcPr>
                  </a:tc>
                  <a:extLst>
                    <a:ext uri="{0D108BD9-81ED-4DB2-BD59-A6C34878D82A}">
                      <a16:rowId xmlns:a16="http://schemas.microsoft.com/office/drawing/2014/main" val="10001"/>
                    </a:ext>
                  </a:extLst>
                </a:tr>
              </a:tbl>
            </a:graphicData>
          </a:graphic>
        </p:graphicFrame>
        <p:pic>
          <p:nvPicPr>
            <p:cNvPr id="22" name="Google Shape;895;p25" descr="Deciduous tree">
              <a:extLst>
                <a:ext uri="{FF2B5EF4-FFF2-40B4-BE49-F238E27FC236}">
                  <a16:creationId xmlns:a16="http://schemas.microsoft.com/office/drawing/2014/main" id="{B4F1467A-EF19-45C2-AD70-2C96C27975B2}"/>
                </a:ext>
              </a:extLst>
            </p:cNvPr>
            <p:cNvPicPr preferRelativeResize="0"/>
            <p:nvPr/>
          </p:nvPicPr>
          <p:blipFill rotWithShape="1">
            <a:blip r:embed="rId11">
              <a:alphaModFix/>
            </a:blip>
            <a:srcRect/>
            <a:stretch/>
          </p:blipFill>
          <p:spPr>
            <a:xfrm>
              <a:off x="3943399" y="2364333"/>
              <a:ext cx="545587" cy="545587"/>
            </a:xfrm>
            <a:prstGeom prst="rect">
              <a:avLst/>
            </a:prstGeom>
            <a:noFill/>
            <a:ln>
              <a:noFill/>
            </a:ln>
          </p:spPr>
        </p:pic>
        <p:pic>
          <p:nvPicPr>
            <p:cNvPr id="23" name="Google Shape;896;p25" descr="Schoolhouse">
              <a:extLst>
                <a:ext uri="{FF2B5EF4-FFF2-40B4-BE49-F238E27FC236}">
                  <a16:creationId xmlns:a16="http://schemas.microsoft.com/office/drawing/2014/main" id="{54954705-A634-462E-98A6-F2882027B72E}"/>
                </a:ext>
              </a:extLst>
            </p:cNvPr>
            <p:cNvPicPr preferRelativeResize="0"/>
            <p:nvPr/>
          </p:nvPicPr>
          <p:blipFill rotWithShape="1">
            <a:blip r:embed="rId12">
              <a:alphaModFix/>
            </a:blip>
            <a:srcRect/>
            <a:stretch/>
          </p:blipFill>
          <p:spPr>
            <a:xfrm>
              <a:off x="8919306" y="2250051"/>
              <a:ext cx="745845" cy="745845"/>
            </a:xfrm>
            <a:prstGeom prst="rect">
              <a:avLst/>
            </a:prstGeom>
            <a:noFill/>
            <a:ln>
              <a:noFill/>
            </a:ln>
          </p:spPr>
        </p:pic>
        <p:pic>
          <p:nvPicPr>
            <p:cNvPr id="27" name="Google Shape;897;p25" descr="Head with Gears">
              <a:extLst>
                <a:ext uri="{FF2B5EF4-FFF2-40B4-BE49-F238E27FC236}">
                  <a16:creationId xmlns:a16="http://schemas.microsoft.com/office/drawing/2014/main" id="{9A6F3D7D-B5E0-4E4E-895F-D589F8623A6E}"/>
                </a:ext>
              </a:extLst>
            </p:cNvPr>
            <p:cNvPicPr preferRelativeResize="0"/>
            <p:nvPr/>
          </p:nvPicPr>
          <p:blipFill rotWithShape="1">
            <a:blip r:embed="rId10">
              <a:alphaModFix/>
            </a:blip>
            <a:srcRect/>
            <a:stretch/>
          </p:blipFill>
          <p:spPr>
            <a:xfrm>
              <a:off x="6499116" y="2345762"/>
              <a:ext cx="591174" cy="591174"/>
            </a:xfrm>
            <a:prstGeom prst="rect">
              <a:avLst/>
            </a:prstGeom>
            <a:noFill/>
            <a:ln>
              <a:noFill/>
            </a:ln>
          </p:spPr>
        </p:pic>
        <p:pic>
          <p:nvPicPr>
            <p:cNvPr id="29" name="Google Shape;898;p25" descr="Résultat de recherche d'images pour &quot;natural capital coalition&quot;">
              <a:extLst>
                <a:ext uri="{FF2B5EF4-FFF2-40B4-BE49-F238E27FC236}">
                  <a16:creationId xmlns:a16="http://schemas.microsoft.com/office/drawing/2014/main" id="{EBABA263-3DFD-4869-868A-2A035D80E037}"/>
                </a:ext>
              </a:extLst>
            </p:cNvPr>
            <p:cNvPicPr preferRelativeResize="0"/>
            <p:nvPr/>
          </p:nvPicPr>
          <p:blipFill rotWithShape="1">
            <a:blip r:embed="rId13">
              <a:alphaModFix/>
            </a:blip>
            <a:srcRect/>
            <a:stretch/>
          </p:blipFill>
          <p:spPr>
            <a:xfrm>
              <a:off x="3687987" y="4942155"/>
              <a:ext cx="888569" cy="365263"/>
            </a:xfrm>
            <a:prstGeom prst="rect">
              <a:avLst/>
            </a:prstGeom>
            <a:noFill/>
            <a:ln>
              <a:noFill/>
            </a:ln>
          </p:spPr>
        </p:pic>
        <p:pic>
          <p:nvPicPr>
            <p:cNvPr id="30" name="Google Shape;899;p25">
              <a:extLst>
                <a:ext uri="{FF2B5EF4-FFF2-40B4-BE49-F238E27FC236}">
                  <a16:creationId xmlns:a16="http://schemas.microsoft.com/office/drawing/2014/main" id="{4B06E5C0-E794-462A-8757-C3AD5E4E009D}"/>
                </a:ext>
              </a:extLst>
            </p:cNvPr>
            <p:cNvPicPr preferRelativeResize="0"/>
            <p:nvPr/>
          </p:nvPicPr>
          <p:blipFill rotWithShape="1">
            <a:blip r:embed="rId14">
              <a:alphaModFix/>
            </a:blip>
            <a:srcRect/>
            <a:stretch/>
          </p:blipFill>
          <p:spPr>
            <a:xfrm>
              <a:off x="6239833" y="4929378"/>
              <a:ext cx="1062618" cy="369333"/>
            </a:xfrm>
            <a:prstGeom prst="rect">
              <a:avLst/>
            </a:prstGeom>
            <a:noFill/>
            <a:ln>
              <a:noFill/>
            </a:ln>
          </p:spPr>
        </p:pic>
        <p:pic>
          <p:nvPicPr>
            <p:cNvPr id="31" name="Google Shape;900;p25">
              <a:extLst>
                <a:ext uri="{FF2B5EF4-FFF2-40B4-BE49-F238E27FC236}">
                  <a16:creationId xmlns:a16="http://schemas.microsoft.com/office/drawing/2014/main" id="{790BD4B5-2513-4E16-92E2-ABF136E9BCE5}"/>
                </a:ext>
              </a:extLst>
            </p:cNvPr>
            <p:cNvPicPr preferRelativeResize="0"/>
            <p:nvPr/>
          </p:nvPicPr>
          <p:blipFill rotWithShape="1">
            <a:blip r:embed="rId14">
              <a:alphaModFix/>
            </a:blip>
            <a:srcRect/>
            <a:stretch/>
          </p:blipFill>
          <p:spPr>
            <a:xfrm>
              <a:off x="8760919" y="4927559"/>
              <a:ext cx="1062618" cy="369333"/>
            </a:xfrm>
            <a:prstGeom prst="rect">
              <a:avLst/>
            </a:prstGeom>
            <a:noFill/>
            <a:ln>
              <a:noFill/>
            </a:ln>
          </p:spPr>
        </p:pic>
      </p:grpSp>
      <p:sp>
        <p:nvSpPr>
          <p:cNvPr id="24" name="TextBox 11">
            <a:extLst>
              <a:ext uri="{FF2B5EF4-FFF2-40B4-BE49-F238E27FC236}">
                <a16:creationId xmlns:a16="http://schemas.microsoft.com/office/drawing/2014/main" id="{BA1C82D3-5DF1-4BA2-8A17-F9B3D3AFB6D5}"/>
              </a:ext>
            </a:extLst>
          </p:cNvPr>
          <p:cNvSpPr txBox="1"/>
          <p:nvPr/>
        </p:nvSpPr>
        <p:spPr>
          <a:xfrm>
            <a:off x="251778" y="4949753"/>
            <a:ext cx="245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IIRC, Capitals background paper, 2013</a:t>
            </a:r>
          </a:p>
        </p:txBody>
      </p:sp>
      <p:sp>
        <p:nvSpPr>
          <p:cNvPr id="34" name="Teardrop 20">
            <a:extLst>
              <a:ext uri="{FF2B5EF4-FFF2-40B4-BE49-F238E27FC236}">
                <a16:creationId xmlns:a16="http://schemas.microsoft.com/office/drawing/2014/main" id="{ED7D2CD5-935E-4EEE-AD61-676E5845A58C}"/>
              </a:ext>
            </a:extLst>
          </p:cNvPr>
          <p:cNvSpPr/>
          <p:nvPr/>
        </p:nvSpPr>
        <p:spPr>
          <a:xfrm>
            <a:off x="10650437" y="125352"/>
            <a:ext cx="1531707" cy="115910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TextBox 21">
            <a:extLst>
              <a:ext uri="{FF2B5EF4-FFF2-40B4-BE49-F238E27FC236}">
                <a16:creationId xmlns:a16="http://schemas.microsoft.com/office/drawing/2014/main" id="{69911E5B-3A3D-4BDD-8CC4-879A779D3BFF}"/>
              </a:ext>
            </a:extLst>
          </p:cNvPr>
          <p:cNvSpPr txBox="1"/>
          <p:nvPr/>
        </p:nvSpPr>
        <p:spPr>
          <a:xfrm>
            <a:off x="10678793" y="368367"/>
            <a:ext cx="153170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11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980575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28D6-CC12-4C95-B5A8-4196B99E4A92}"/>
              </a:ext>
            </a:extLst>
          </p:cNvPr>
          <p:cNvSpPr>
            <a:spLocks noGrp="1"/>
          </p:cNvSpPr>
          <p:nvPr>
            <p:ph type="title"/>
          </p:nvPr>
        </p:nvSpPr>
        <p:spPr/>
        <p:txBody>
          <a:bodyPr>
            <a:normAutofit/>
          </a:bodyPr>
          <a:lstStyle/>
          <a:p>
            <a:r>
              <a:rPr lang="en-US" dirty="0"/>
              <a:t>Module 1 training development – Acknowledging contributors </a:t>
            </a:r>
            <a:endParaRPr lang="en-US" dirty="0">
              <a:cs typeface="Arial"/>
            </a:endParaRPr>
          </a:p>
        </p:txBody>
      </p:sp>
      <p:sp>
        <p:nvSpPr>
          <p:cNvPr id="3" name="Content Placeholder 2">
            <a:extLst>
              <a:ext uri="{FF2B5EF4-FFF2-40B4-BE49-F238E27FC236}">
                <a16:creationId xmlns:a16="http://schemas.microsoft.com/office/drawing/2014/main" id="{7CC711B6-8084-4201-9624-32ABC965DAD4}"/>
              </a:ext>
            </a:extLst>
          </p:cNvPr>
          <p:cNvSpPr>
            <a:spLocks noGrp="1"/>
          </p:cNvSpPr>
          <p:nvPr>
            <p:ph idx="1"/>
          </p:nvPr>
        </p:nvSpPr>
        <p:spPr>
          <a:xfrm>
            <a:off x="1274698" y="1370084"/>
            <a:ext cx="9784844" cy="3449966"/>
          </a:xfrm>
        </p:spPr>
        <p:txBody>
          <a:bodyPr>
            <a:noAutofit/>
          </a:bodyPr>
          <a:lstStyle/>
          <a:p>
            <a:pPr marL="0" indent="0" algn="ctr">
              <a:buNone/>
            </a:pPr>
            <a:endParaRPr lang="en-US" sz="2200" b="1" dirty="0"/>
          </a:p>
          <a:p>
            <a:pPr marL="0" indent="0" algn="ctr">
              <a:buNone/>
            </a:pPr>
            <a:r>
              <a:rPr lang="en-US" sz="2200" b="1" dirty="0"/>
              <a:t>We Value Nature’s Food &amp; Beverage module 1 training </a:t>
            </a:r>
            <a:r>
              <a:rPr lang="en-US" sz="2200" dirty="0"/>
              <a:t>is based on the </a:t>
            </a:r>
            <a:r>
              <a:rPr lang="en-US" sz="2200" dirty="0">
                <a:solidFill>
                  <a:srgbClr val="23BAED"/>
                </a:solidFill>
                <a:hlinkClick r:id="rId3">
                  <a:extLst>
                    <a:ext uri="{A12FA001-AC4F-418D-AE19-62706E023703}">
                      <ahyp:hlinkClr xmlns:ahyp="http://schemas.microsoft.com/office/drawing/2018/hyperlinkcolor" val="tx"/>
                    </a:ext>
                  </a:extLst>
                </a:hlinkClick>
              </a:rPr>
              <a:t>Natural Capital Protocol</a:t>
            </a:r>
            <a:r>
              <a:rPr lang="en-US" sz="2200" dirty="0">
                <a:solidFill>
                  <a:srgbClr val="23BAED"/>
                </a:solidFill>
              </a:rPr>
              <a:t> </a:t>
            </a:r>
            <a:r>
              <a:rPr lang="en-US" sz="2200" dirty="0"/>
              <a:t>and WBCSD’s </a:t>
            </a:r>
            <a:r>
              <a:rPr lang="en-US" sz="2200" dirty="0">
                <a:solidFill>
                  <a:srgbClr val="23BAED"/>
                </a:solidFill>
                <a:hlinkClick r:id="rId4">
                  <a:extLst>
                    <a:ext uri="{A12FA001-AC4F-418D-AE19-62706E023703}">
                      <ahyp:hlinkClr xmlns:ahyp="http://schemas.microsoft.com/office/drawing/2018/hyperlinkcolor" val="tx"/>
                    </a:ext>
                  </a:extLst>
                </a:hlinkClick>
              </a:rPr>
              <a:t>BET training material</a:t>
            </a:r>
            <a:r>
              <a:rPr lang="en-US" sz="2200" dirty="0"/>
              <a:t>.</a:t>
            </a:r>
          </a:p>
          <a:p>
            <a:pPr marL="0" indent="0">
              <a:buNone/>
            </a:pPr>
            <a:endParaRPr lang="en-US" sz="1000" dirty="0"/>
          </a:p>
          <a:p>
            <a:pPr marL="0" indent="0" algn="ctr">
              <a:buNone/>
            </a:pPr>
            <a:r>
              <a:rPr lang="en-US" sz="2200" dirty="0"/>
              <a:t>Module 1 training content and material was developed </a:t>
            </a:r>
          </a:p>
          <a:p>
            <a:pPr marL="0" indent="0" algn="ctr">
              <a:buNone/>
            </a:pPr>
            <a:r>
              <a:rPr lang="en-US" sz="2200" dirty="0"/>
              <a:t>in collaboration with </a:t>
            </a:r>
            <a:r>
              <a:rPr lang="en-US" sz="2200" b="1" dirty="0">
                <a:solidFill>
                  <a:srgbClr val="23BAED"/>
                </a:solidFill>
                <a:hlinkClick r:id="rId5">
                  <a:extLst>
                    <a:ext uri="{A12FA001-AC4F-418D-AE19-62706E023703}">
                      <ahyp:hlinkClr xmlns:ahyp="http://schemas.microsoft.com/office/drawing/2018/hyperlinkcolor" val="tx"/>
                    </a:ext>
                  </a:extLst>
                </a:hlinkClick>
              </a:rPr>
              <a:t>Nature^Squared</a:t>
            </a:r>
            <a:r>
              <a:rPr lang="en-US" sz="2200" b="1" dirty="0">
                <a:solidFill>
                  <a:srgbClr val="23BAED"/>
                </a:solidFill>
              </a:rPr>
              <a:t> &amp; </a:t>
            </a:r>
            <a:r>
              <a:rPr lang="en-US" sz="2200" b="1" dirty="0">
                <a:solidFill>
                  <a:srgbClr val="23BAED"/>
                </a:solidFill>
                <a:hlinkClick r:id="rId6">
                  <a:extLst>
                    <a:ext uri="{A12FA001-AC4F-418D-AE19-62706E023703}">
                      <ahyp:hlinkClr xmlns:ahyp="http://schemas.microsoft.com/office/drawing/2018/hyperlinkcolor" val="tx"/>
                    </a:ext>
                  </a:extLst>
                </a:hlinkClick>
              </a:rPr>
              <a:t>Little Blue Research Ltd</a:t>
            </a:r>
            <a:r>
              <a:rPr lang="en-US" sz="2200" b="1" dirty="0">
                <a:solidFill>
                  <a:srgbClr val="23BAED"/>
                </a:solidFill>
              </a:rPr>
              <a:t>.</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5" name="Picture 4">
            <a:extLst>
              <a:ext uri="{FF2B5EF4-FFF2-40B4-BE49-F238E27FC236}">
                <a16:creationId xmlns:a16="http://schemas.microsoft.com/office/drawing/2014/main" id="{87DDEB83-62AD-474C-A73A-2932214D8612}"/>
              </a:ext>
            </a:extLst>
          </p:cNvPr>
          <p:cNvPicPr>
            <a:picLocks noChangeAspect="1"/>
          </p:cNvPicPr>
          <p:nvPr/>
        </p:nvPicPr>
        <p:blipFill rotWithShape="1">
          <a:blip r:embed="rId7"/>
          <a:srcRect t="12833" b="15315"/>
          <a:stretch/>
        </p:blipFill>
        <p:spPr>
          <a:xfrm>
            <a:off x="6536944" y="4242595"/>
            <a:ext cx="1666806" cy="1197640"/>
          </a:xfrm>
          <a:prstGeom prst="rect">
            <a:avLst/>
          </a:prstGeom>
        </p:spPr>
      </p:pic>
      <p:sp>
        <p:nvSpPr>
          <p:cNvPr id="4" name="Slide Number Placeholder 3">
            <a:extLst>
              <a:ext uri="{FF2B5EF4-FFF2-40B4-BE49-F238E27FC236}">
                <a16:creationId xmlns:a16="http://schemas.microsoft.com/office/drawing/2014/main" id="{31F1D0FE-6D14-0246-86F0-6A21E773ABBD}"/>
              </a:ext>
            </a:extLst>
          </p:cNvPr>
          <p:cNvSpPr>
            <a:spLocks noGrp="1"/>
          </p:cNvSpPr>
          <p:nvPr>
            <p:ph type="sldNum" sz="quarter" idx="12"/>
          </p:nvPr>
        </p:nvSpPr>
        <p:spPr/>
        <p:txBody>
          <a:bodyPr/>
          <a:lstStyle/>
          <a:p>
            <a:fld id="{971CEC84-1649-40CE-BFF6-7286506FEA08}" type="slidenum">
              <a:rPr lang="en-GB" smtClean="0"/>
              <a:pPr/>
              <a:t>3</a:t>
            </a:fld>
            <a:endParaRPr lang="en-GB"/>
          </a:p>
        </p:txBody>
      </p:sp>
      <p:pic>
        <p:nvPicPr>
          <p:cNvPr id="7" name="Picture 6">
            <a:extLst>
              <a:ext uri="{FF2B5EF4-FFF2-40B4-BE49-F238E27FC236}">
                <a16:creationId xmlns:a16="http://schemas.microsoft.com/office/drawing/2014/main" id="{0388A297-DA47-FA45-90C2-2FD6F8C674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8653" y="4262915"/>
            <a:ext cx="1759306" cy="1157000"/>
          </a:xfrm>
          <a:prstGeom prst="rect">
            <a:avLst/>
          </a:prstGeom>
        </p:spPr>
      </p:pic>
    </p:spTree>
    <p:extLst>
      <p:ext uri="{BB962C8B-B14F-4D97-AF65-F5344CB8AC3E}">
        <p14:creationId xmlns:p14="http://schemas.microsoft.com/office/powerpoint/2010/main" val="4159396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A785-AB89-4785-B13D-6C769EB2A76E}"/>
              </a:ext>
            </a:extLst>
          </p:cNvPr>
          <p:cNvSpPr>
            <a:spLocks noGrp="1"/>
          </p:cNvSpPr>
          <p:nvPr>
            <p:ph type="title" idx="4294967295"/>
          </p:nvPr>
        </p:nvSpPr>
        <p:spPr>
          <a:xfrm>
            <a:off x="314194" y="125352"/>
            <a:ext cx="11498123" cy="878150"/>
          </a:xfrm>
        </p:spPr>
        <p:txBody>
          <a:bodyPr>
            <a:normAutofit/>
          </a:bodyPr>
          <a:lstStyle/>
          <a:p>
            <a:r>
              <a:rPr lang="en-US"/>
              <a:t>Linkages between natural capital, biodiversity and </a:t>
            </a:r>
            <a:r>
              <a:rPr lang="en-US" err="1"/>
              <a:t>NbS</a:t>
            </a:r>
            <a:endParaRPr lang="en-CH"/>
          </a:p>
        </p:txBody>
      </p:sp>
      <p:sp>
        <p:nvSpPr>
          <p:cNvPr id="8" name="Slide Number Placeholder 3">
            <a:extLst>
              <a:ext uri="{FF2B5EF4-FFF2-40B4-BE49-F238E27FC236}">
                <a16:creationId xmlns:a16="http://schemas.microsoft.com/office/drawing/2014/main" id="{082F5B52-F780-4622-A15A-9670342560F8}"/>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9" name="Picture 2" descr="Diagram, timeline&#10;&#10;Description automatically generated">
            <a:extLst>
              <a:ext uri="{FF2B5EF4-FFF2-40B4-BE49-F238E27FC236}">
                <a16:creationId xmlns:a16="http://schemas.microsoft.com/office/drawing/2014/main" id="{95B890F9-AECC-47A9-A5B5-F82F81D7AA4A}"/>
              </a:ext>
            </a:extLst>
          </p:cNvPr>
          <p:cNvPicPr>
            <a:picLocks noChangeAspect="1"/>
          </p:cNvPicPr>
          <p:nvPr/>
        </p:nvPicPr>
        <p:blipFill>
          <a:blip r:embed="rId3"/>
          <a:stretch>
            <a:fillRect/>
          </a:stretch>
        </p:blipFill>
        <p:spPr>
          <a:xfrm>
            <a:off x="840605" y="1194401"/>
            <a:ext cx="9845772" cy="5538247"/>
          </a:xfrm>
          <a:prstGeom prst="rect">
            <a:avLst/>
          </a:prstGeom>
        </p:spPr>
      </p:pic>
      <p:sp>
        <p:nvSpPr>
          <p:cNvPr id="5" name="Teardrop 20">
            <a:extLst>
              <a:ext uri="{FF2B5EF4-FFF2-40B4-BE49-F238E27FC236}">
                <a16:creationId xmlns:a16="http://schemas.microsoft.com/office/drawing/2014/main" id="{74101563-FEC9-432D-AF91-64DD80D3DFD1}"/>
              </a:ext>
            </a:extLst>
          </p:cNvPr>
          <p:cNvSpPr/>
          <p:nvPr/>
        </p:nvSpPr>
        <p:spPr>
          <a:xfrm>
            <a:off x="10650437" y="125352"/>
            <a:ext cx="1531707" cy="115910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21">
            <a:extLst>
              <a:ext uri="{FF2B5EF4-FFF2-40B4-BE49-F238E27FC236}">
                <a16:creationId xmlns:a16="http://schemas.microsoft.com/office/drawing/2014/main" id="{BAA78631-9741-4934-82DD-FD82FF8E8F63}"/>
              </a:ext>
            </a:extLst>
          </p:cNvPr>
          <p:cNvSpPr txBox="1"/>
          <p:nvPr/>
        </p:nvSpPr>
        <p:spPr>
          <a:xfrm>
            <a:off x="10678793" y="368367"/>
            <a:ext cx="153170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12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1111731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dirty="0"/>
              <a:t>Linkages with other key concepts</a:t>
            </a:r>
            <a:endParaRPr lang="en-CH" dirty="0"/>
          </a:p>
        </p:txBody>
      </p:sp>
      <p:sp>
        <p:nvSpPr>
          <p:cNvPr id="21" name="Teardrop 20">
            <a:extLst>
              <a:ext uri="{FF2B5EF4-FFF2-40B4-BE49-F238E27FC236}">
                <a16:creationId xmlns:a16="http://schemas.microsoft.com/office/drawing/2014/main" id="{52D85304-3AB4-45FC-8C38-F10E42CCA652}"/>
              </a:ext>
            </a:extLst>
          </p:cNvPr>
          <p:cNvSpPr/>
          <p:nvPr/>
        </p:nvSpPr>
        <p:spPr>
          <a:xfrm>
            <a:off x="10650437" y="125352"/>
            <a:ext cx="1531707" cy="115910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E6FBDA5-BA7C-4BBE-96C1-4C486A8800B6}"/>
              </a:ext>
            </a:extLst>
          </p:cNvPr>
          <p:cNvSpPr txBox="1"/>
          <p:nvPr/>
        </p:nvSpPr>
        <p:spPr>
          <a:xfrm>
            <a:off x="10701818" y="296683"/>
            <a:ext cx="153170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13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
        <p:nvSpPr>
          <p:cNvPr id="100" name="Content Placeholder 2">
            <a:extLst>
              <a:ext uri="{FF2B5EF4-FFF2-40B4-BE49-F238E27FC236}">
                <a16:creationId xmlns:a16="http://schemas.microsoft.com/office/drawing/2014/main" id="{CE52360F-DB8E-4A1F-8DFE-18EB91A66CB4}"/>
              </a:ext>
            </a:extLst>
          </p:cNvPr>
          <p:cNvSpPr txBox="1">
            <a:spLocks/>
          </p:cNvSpPr>
          <p:nvPr/>
        </p:nvSpPr>
        <p:spPr>
          <a:xfrm>
            <a:off x="6986614" y="1726608"/>
            <a:ext cx="4737743" cy="3426244"/>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 lot of </a:t>
            </a:r>
            <a:r>
              <a:rPr kumimoji="0" lang="en-GB" sz="1600" b="1" i="0" u="none" strike="noStrike" kern="1200" cap="none" spc="0" normalizeH="0" baseline="0" noProof="0" dirty="0">
                <a:ln>
                  <a:noFill/>
                </a:ln>
                <a:solidFill>
                  <a:srgbClr val="23BAED"/>
                </a:solidFill>
                <a:effectLst/>
                <a:uLnTx/>
                <a:uFillTx/>
                <a:latin typeface="Arial"/>
                <a:ea typeface="+mn-ea"/>
                <a:cs typeface="+mn-cs"/>
              </a:rPr>
              <a:t>synergy</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exists </a:t>
            </a:r>
            <a:r>
              <a:rPr kumimoji="0" lang="en-GB" sz="1600" b="1" i="0" u="none" strike="noStrike" kern="1200" cap="none" spc="0" normalizeH="0" baseline="0" noProof="0" dirty="0">
                <a:ln>
                  <a:noFill/>
                </a:ln>
                <a:solidFill>
                  <a:srgbClr val="23BAED"/>
                </a:solidFill>
                <a:effectLst/>
                <a:uLnTx/>
                <a:uFillTx/>
                <a:latin typeface="Arial"/>
                <a:ea typeface="+mn-ea"/>
                <a:cs typeface="+mn-cs"/>
              </a:rPr>
              <a:t>between various concepts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efforts can often be aligned to contribute to several goals.</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600" b="1" i="0" u="none" strike="noStrike" kern="1200" cap="none" spc="0" normalizeH="0" baseline="0" noProof="0" dirty="0">
                <a:ln>
                  <a:noFill/>
                </a:ln>
                <a:solidFill>
                  <a:srgbClr val="23BAED"/>
                </a:solidFill>
                <a:effectLst/>
                <a:uLnTx/>
                <a:uFillTx/>
                <a:latin typeface="Arial"/>
                <a:ea typeface="+mn-ea"/>
                <a:cs typeface="+mn-cs"/>
              </a:rPr>
              <a:t>Natural capital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can be seen as an </a:t>
            </a:r>
            <a:r>
              <a:rPr kumimoji="0" lang="en-GB" sz="1600" b="1" i="0" u="none" strike="noStrike" kern="1200" cap="none" spc="0" normalizeH="0" baseline="0" noProof="0" dirty="0">
                <a:ln>
                  <a:noFill/>
                </a:ln>
                <a:solidFill>
                  <a:srgbClr val="23BAED"/>
                </a:solidFill>
                <a:effectLst/>
                <a:uLnTx/>
                <a:uFillTx/>
                <a:latin typeface="Arial"/>
                <a:ea typeface="+mn-ea"/>
                <a:cs typeface="+mn-cs"/>
              </a:rPr>
              <a:t>additional lens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which allows you to uncover important issues for your organizations </a:t>
            </a:r>
            <a:r>
              <a:rPr kumimoji="0" lang="en-GB" sz="1600" b="1" i="0" u="none" strike="noStrike" kern="1200" cap="none" spc="0" normalizeH="0" baseline="0" noProof="0" dirty="0">
                <a:ln>
                  <a:noFill/>
                </a:ln>
                <a:solidFill>
                  <a:srgbClr val="23BAED"/>
                </a:solidFill>
                <a:effectLst/>
                <a:uLnTx/>
                <a:uFillTx/>
                <a:latin typeface="Arial"/>
                <a:ea typeface="+mn-ea"/>
                <a:cs typeface="+mn-cs"/>
              </a:rPr>
              <a:t>sustainability journey </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a:t>
            </a:r>
            <a:r>
              <a:rPr kumimoji="0" lang="en-GB" sz="1600" b="1" i="0" u="none" strike="noStrike" kern="1200" cap="none" spc="0" normalizeH="0" baseline="0" noProof="0" dirty="0">
                <a:ln>
                  <a:noFill/>
                </a:ln>
                <a:solidFill>
                  <a:srgbClr val="23BAED"/>
                </a:solidFill>
                <a:effectLst/>
                <a:uLnTx/>
                <a:uFillTx/>
                <a:latin typeface="Arial"/>
                <a:ea typeface="+mn-ea"/>
                <a:cs typeface="+mn-cs"/>
              </a:rPr>
              <a:t>connect the dots between various ongoing sustainability efforts</a:t>
            </a:r>
            <a:r>
              <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lang="en-GB" sz="1600" dirty="0">
                <a:solidFill>
                  <a:prstClr val="black">
                    <a:lumMod val="65000"/>
                    <a:lumOff val="35000"/>
                  </a:prstClr>
                </a:solidFill>
                <a:latin typeface="Arial"/>
              </a:rPr>
              <a:t>Download through </a:t>
            </a:r>
            <a:r>
              <a:rPr lang="en-GB" sz="1600" b="1" dirty="0">
                <a:solidFill>
                  <a:srgbClr val="21BAED"/>
                </a:solidFill>
                <a:latin typeface="Arial"/>
                <a:hlinkClick r:id="rId3">
                  <a:extLst>
                    <a:ext uri="{A12FA001-AC4F-418D-AE19-62706E023703}">
                      <ahyp:hlinkClr xmlns:ahyp="http://schemas.microsoft.com/office/drawing/2018/hyperlinkcolor" val="tx"/>
                    </a:ext>
                  </a:extLst>
                </a:hlinkClick>
              </a:rPr>
              <a:t>WeValueNature - Digital media library</a:t>
            </a:r>
            <a:endParaRPr kumimoji="0" lang="en-GB" sz="1600" b="1" i="0" u="none" strike="noStrike" kern="1200" cap="none" spc="0" normalizeH="0" baseline="0" noProof="0" dirty="0">
              <a:ln>
                <a:noFill/>
              </a:ln>
              <a:solidFill>
                <a:srgbClr val="21BAED"/>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33" name="Rechthoek 3">
            <a:extLst>
              <a:ext uri="{FF2B5EF4-FFF2-40B4-BE49-F238E27FC236}">
                <a16:creationId xmlns:a16="http://schemas.microsoft.com/office/drawing/2014/main" id="{8D95B85B-7525-B447-B168-D66CCC0853C5}"/>
              </a:ext>
            </a:extLst>
          </p:cNvPr>
          <p:cNvSpPr/>
          <p:nvPr/>
        </p:nvSpPr>
        <p:spPr>
          <a:xfrm>
            <a:off x="7008973" y="1284456"/>
            <a:ext cx="3810343" cy="231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hlinkClick r:id="rId3"/>
            <a:extLst>
              <a:ext uri="{FF2B5EF4-FFF2-40B4-BE49-F238E27FC236}">
                <a16:creationId xmlns:a16="http://schemas.microsoft.com/office/drawing/2014/main" id="{9D271A4D-AA8A-4240-82DF-113E3E72E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31085"/>
            <a:ext cx="6986614" cy="4939318"/>
          </a:xfrm>
          <a:prstGeom prst="rect">
            <a:avLst/>
          </a:prstGeom>
        </p:spPr>
      </p:pic>
    </p:spTree>
    <p:extLst>
      <p:ext uri="{BB962C8B-B14F-4D97-AF65-F5344CB8AC3E}">
        <p14:creationId xmlns:p14="http://schemas.microsoft.com/office/powerpoint/2010/main" val="270527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5DB317-B027-4447-A6C9-2009AF4AAEEC}"/>
              </a:ext>
            </a:extLst>
          </p:cNvPr>
          <p:cNvPicPr>
            <a:picLocks noChangeAspect="1"/>
          </p:cNvPicPr>
          <p:nvPr/>
        </p:nvPicPr>
        <p:blipFill>
          <a:blip r:embed="rId3"/>
          <a:stretch>
            <a:fillRect/>
          </a:stretch>
        </p:blipFill>
        <p:spPr>
          <a:xfrm>
            <a:off x="8790771" y="1557616"/>
            <a:ext cx="3141329" cy="4450216"/>
          </a:xfrm>
          <a:prstGeom prst="rect">
            <a:avLst/>
          </a:prstGeom>
        </p:spPr>
      </p:pic>
      <p:pic>
        <p:nvPicPr>
          <p:cNvPr id="7" name="Picture 6">
            <a:extLst>
              <a:ext uri="{FF2B5EF4-FFF2-40B4-BE49-F238E27FC236}">
                <a16:creationId xmlns:a16="http://schemas.microsoft.com/office/drawing/2014/main" id="{DFAC04EB-EFD8-2A42-BC27-C83A44CDEE34}"/>
              </a:ext>
            </a:extLst>
          </p:cNvPr>
          <p:cNvPicPr>
            <a:picLocks noChangeAspect="1"/>
          </p:cNvPicPr>
          <p:nvPr/>
        </p:nvPicPr>
        <p:blipFill>
          <a:blip r:embed="rId4"/>
          <a:stretch>
            <a:fillRect/>
          </a:stretch>
        </p:blipFill>
        <p:spPr>
          <a:xfrm>
            <a:off x="4513115" y="1550123"/>
            <a:ext cx="3146618" cy="4457709"/>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A466654-C710-2749-9BCF-F1F1A2100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802" y="1557616"/>
            <a:ext cx="3146618" cy="4450216"/>
          </a:xfrm>
          <a:prstGeom prst="rect">
            <a:avLst/>
          </a:prstGeom>
        </p:spPr>
      </p:pic>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dirty="0"/>
              <a:t>Linkages with other key concepts: examples</a:t>
            </a:r>
            <a:endParaRPr lang="en-CH" dirty="0"/>
          </a:p>
        </p:txBody>
      </p:sp>
      <p:sp>
        <p:nvSpPr>
          <p:cNvPr id="19" name="Slide Number Placeholder 3">
            <a:extLst>
              <a:ext uri="{FF2B5EF4-FFF2-40B4-BE49-F238E27FC236}">
                <a16:creationId xmlns:a16="http://schemas.microsoft.com/office/drawing/2014/main" id="{7DAA4F82-5845-4339-9955-C505E14E1540}"/>
              </a:ext>
            </a:extLst>
          </p:cNvPr>
          <p:cNvSpPr>
            <a:spLocks noGrp="1"/>
          </p:cNvSpPr>
          <p:nvPr>
            <p:ph type="sldNum" sz="quarter" idx="12"/>
          </p:nvPr>
        </p:nvSpPr>
        <p:spPr>
          <a:xfrm>
            <a:off x="314194" y="6273393"/>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Rectangle 24">
            <a:extLst>
              <a:ext uri="{FF2B5EF4-FFF2-40B4-BE49-F238E27FC236}">
                <a16:creationId xmlns:a16="http://schemas.microsoft.com/office/drawing/2014/main" id="{8A2966DB-28D9-499B-BE9C-1C903AACC03B}"/>
              </a:ext>
            </a:extLst>
          </p:cNvPr>
          <p:cNvSpPr/>
          <p:nvPr/>
        </p:nvSpPr>
        <p:spPr>
          <a:xfrm>
            <a:off x="395801" y="3561008"/>
            <a:ext cx="3146618" cy="1923604"/>
          </a:xfrm>
          <a:prstGeom prst="rect">
            <a:avLst/>
          </a:prstGeom>
        </p:spPr>
        <p:txBody>
          <a:bodyPr wrap="square" lIns="180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Planetary boundaries are a concept developed by </a:t>
            </a:r>
            <a:r>
              <a:rPr kumimoji="0" lang="en-GB" sz="850" b="0" i="0" u="none" strike="noStrike" kern="1200" cap="none" spc="0" normalizeH="0" baseline="0" noProof="0" dirty="0" err="1">
                <a:ln>
                  <a:noFill/>
                </a:ln>
                <a:solidFill>
                  <a:prstClr val="black"/>
                </a:solidFill>
                <a:effectLst/>
                <a:uLnTx/>
                <a:uFillTx/>
                <a:ea typeface="+mn-ea"/>
                <a:cs typeface="+mn-cs"/>
              </a:rPr>
              <a:t>Rockström</a:t>
            </a:r>
            <a:r>
              <a:rPr kumimoji="0" lang="en-GB" sz="850" b="0" i="0" u="none" strike="noStrike" kern="1200" cap="none" spc="0" normalizeH="0" baseline="0" noProof="0" dirty="0">
                <a:ln>
                  <a:noFill/>
                </a:ln>
                <a:solidFill>
                  <a:prstClr val="black"/>
                </a:solidFill>
                <a:effectLst/>
                <a:uLnTx/>
                <a:uFillTx/>
                <a:ea typeface="+mn-ea"/>
                <a:cs typeface="+mn-cs"/>
              </a:rPr>
              <a:t> of </a:t>
            </a:r>
            <a:r>
              <a:rPr kumimoji="0" lang="en-GB" sz="850" b="0" i="0" u="sng" strike="noStrike" kern="1200" cap="none" spc="0" normalizeH="0" baseline="0" noProof="0" dirty="0">
                <a:ln>
                  <a:noFill/>
                </a:ln>
                <a:solidFill>
                  <a:prstClr val="black"/>
                </a:solidFill>
                <a:effectLst/>
                <a:uLnTx/>
                <a:uFillTx/>
                <a:ea typeface="+mn-ea"/>
                <a:cs typeface="+mn-cs"/>
                <a:hlinkClick r:id="rId6">
                  <a:extLst>
                    <a:ext uri="{A12FA001-AC4F-418D-AE19-62706E023703}">
                      <ahyp:hlinkClr xmlns:ahyp="http://schemas.microsoft.com/office/drawing/2018/hyperlinkcolor" val="tx"/>
                    </a:ext>
                  </a:extLst>
                </a:hlinkClick>
              </a:rPr>
              <a:t>the Stockholm Resilience Centre</a:t>
            </a:r>
            <a:r>
              <a:rPr kumimoji="0" lang="en-GB" sz="850" b="0" i="0" u="none" strike="noStrike" kern="1200" cap="none" spc="0" normalizeH="0" baseline="0" noProof="0" dirty="0">
                <a:ln>
                  <a:noFill/>
                </a:ln>
                <a:solidFill>
                  <a:prstClr val="black"/>
                </a:solidFill>
                <a:effectLst/>
                <a:uLnTx/>
                <a:uFillTx/>
                <a:ea typeface="+mn-ea"/>
                <a:cs typeface="+mn-cs"/>
              </a:rPr>
              <a:t>, stating that earth has natural boundaries within we must operate. Crossing these boundaries may be catastrophic because this may cause abrupt environmental change within continental-scale to planetary-scale systems. The largest overshoot of these boundaries is currently occurring on the nutrient cycle, biodiversity and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5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Natural capital assessments provide insight into how your company is performing against these ecological ceilings. If you are already reporting against indicators for the planetary boundaries, you already have performed at least a partial natural capital assessment.</a:t>
            </a:r>
          </a:p>
        </p:txBody>
      </p:sp>
      <p:sp>
        <p:nvSpPr>
          <p:cNvPr id="13" name="Rectangle 25">
            <a:extLst>
              <a:ext uri="{FF2B5EF4-FFF2-40B4-BE49-F238E27FC236}">
                <a16:creationId xmlns:a16="http://schemas.microsoft.com/office/drawing/2014/main" id="{AD212977-70A6-4A28-8566-A2C281BA6CF6}"/>
              </a:ext>
            </a:extLst>
          </p:cNvPr>
          <p:cNvSpPr/>
          <p:nvPr/>
        </p:nvSpPr>
        <p:spPr>
          <a:xfrm>
            <a:off x="395802" y="1617012"/>
            <a:ext cx="314661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ea typeface="+mn-ea"/>
                <a:cs typeface="+mn-cs"/>
              </a:rPr>
              <a:t>PLANETARY BOUNDARIES</a:t>
            </a:r>
          </a:p>
        </p:txBody>
      </p:sp>
      <p:sp>
        <p:nvSpPr>
          <p:cNvPr id="14" name="Rectangle 15">
            <a:extLst>
              <a:ext uri="{FF2B5EF4-FFF2-40B4-BE49-F238E27FC236}">
                <a16:creationId xmlns:a16="http://schemas.microsoft.com/office/drawing/2014/main" id="{A2ABF8A5-7E79-4C5C-9C56-3781065F7BFF}"/>
              </a:ext>
            </a:extLst>
          </p:cNvPr>
          <p:cNvSpPr/>
          <p:nvPr/>
        </p:nvSpPr>
        <p:spPr>
          <a:xfrm>
            <a:off x="4513113" y="3561008"/>
            <a:ext cx="3075741" cy="1792798"/>
          </a:xfrm>
          <a:prstGeom prst="rect">
            <a:avLst/>
          </a:prstGeom>
        </p:spPr>
        <p:txBody>
          <a:bodyPr wrap="square" lIns="180000" rIns="180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sng" strike="noStrike" kern="1200" cap="none" spc="0" normalizeH="0" baseline="0" noProof="0" dirty="0">
                <a:ln>
                  <a:noFill/>
                </a:ln>
                <a:solidFill>
                  <a:prstClr val="black"/>
                </a:solidFill>
                <a:effectLst/>
                <a:uLnTx/>
                <a:uFillTx/>
                <a:ea typeface="+mn-ea"/>
                <a:cs typeface="+mn-cs"/>
                <a:hlinkClick r:id="rId7">
                  <a:extLst>
                    <a:ext uri="{A12FA001-AC4F-418D-AE19-62706E023703}">
                      <ahyp:hlinkClr xmlns:ahyp="http://schemas.microsoft.com/office/drawing/2018/hyperlinkcolor" val="tx"/>
                    </a:ext>
                  </a:extLst>
                </a:hlinkClick>
              </a:rPr>
              <a:t>The Wedding Cake Model </a:t>
            </a:r>
            <a:r>
              <a:rPr kumimoji="0" lang="en-GB" sz="850" b="0" i="0" u="none" strike="noStrike" kern="1200" cap="none" spc="0" normalizeH="0" baseline="0" noProof="0" dirty="0">
                <a:ln>
                  <a:noFill/>
                </a:ln>
                <a:solidFill>
                  <a:prstClr val="black"/>
                </a:solidFill>
                <a:effectLst/>
                <a:uLnTx/>
                <a:uFillTx/>
                <a:ea typeface="+mn-ea"/>
                <a:cs typeface="+mn-cs"/>
              </a:rPr>
              <a:t>orders the </a:t>
            </a:r>
            <a:r>
              <a:rPr kumimoji="0" lang="en-GB" sz="850" b="0" i="0" u="sng" strike="noStrike" kern="1200" cap="none" spc="0" normalizeH="0" baseline="0" noProof="0" dirty="0">
                <a:ln>
                  <a:noFill/>
                </a:ln>
                <a:solidFill>
                  <a:prstClr val="black"/>
                </a:solidFill>
                <a:effectLst/>
                <a:uLnTx/>
                <a:uFillTx/>
                <a:ea typeface="+mn-ea"/>
                <a:cs typeface="+mn-cs"/>
                <a:hlinkClick r:id="rId8">
                  <a:extLst>
                    <a:ext uri="{A12FA001-AC4F-418D-AE19-62706E023703}">
                      <ahyp:hlinkClr xmlns:ahyp="http://schemas.microsoft.com/office/drawing/2018/hyperlinkcolor" val="tx"/>
                    </a:ext>
                  </a:extLst>
                </a:hlinkClick>
              </a:rPr>
              <a:t>Sustainable Development Goals </a:t>
            </a:r>
            <a:r>
              <a:rPr kumimoji="0" lang="en-GB" sz="850" b="0" i="0" u="none" strike="noStrike" kern="1200" cap="none" spc="0" normalizeH="0" baseline="0" noProof="0" dirty="0">
                <a:ln>
                  <a:noFill/>
                </a:ln>
                <a:solidFill>
                  <a:prstClr val="black"/>
                </a:solidFill>
                <a:effectLst/>
                <a:uLnTx/>
                <a:uFillTx/>
                <a:ea typeface="+mn-ea"/>
                <a:cs typeface="+mn-cs"/>
              </a:rPr>
              <a:t>(SDGs) across three layers: the biosphere, the </a:t>
            </a:r>
            <a:r>
              <a:rPr kumimoji="0" lang="en-GB" sz="850" b="0" i="0" u="none" strike="noStrike" kern="1200" cap="none" spc="0" normalizeH="0" baseline="0" noProof="0" dirty="0" err="1">
                <a:ln>
                  <a:noFill/>
                </a:ln>
                <a:solidFill>
                  <a:prstClr val="black"/>
                </a:solidFill>
                <a:effectLst/>
                <a:uLnTx/>
                <a:uFillTx/>
                <a:ea typeface="+mn-ea"/>
                <a:cs typeface="+mn-cs"/>
              </a:rPr>
              <a:t>sociosphere</a:t>
            </a:r>
            <a:r>
              <a:rPr kumimoji="0" lang="en-GB" sz="850" b="0" i="0" u="none" strike="noStrike" kern="1200" cap="none" spc="0" normalizeH="0" baseline="0" noProof="0" dirty="0">
                <a:ln>
                  <a:noFill/>
                </a:ln>
                <a:solidFill>
                  <a:prstClr val="black"/>
                </a:solidFill>
                <a:effectLst/>
                <a:uLnTx/>
                <a:uFillTx/>
                <a:ea typeface="+mn-ea"/>
                <a:cs typeface="+mn-cs"/>
              </a:rPr>
              <a:t> and the economic sphere.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dirty="0">
                <a:ln>
                  <a:noFill/>
                </a:ln>
                <a:solidFill>
                  <a:prstClr val="black"/>
                </a:solidFill>
                <a:effectLst/>
                <a:uLnTx/>
                <a:uFillTx/>
                <a:ea typeface="+mn-ea"/>
                <a:cs typeface="+mn-cs"/>
              </a:rPr>
              <a:t>This model indicates the conditionality and hierarchy between the goals. The bottom layer (biosphere), consisting of Clear Water (6), Climate Action (13), Life Below Water (14) and Life on Land (15), forms a foundation for the layers above.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850" b="0" i="0" u="none" strike="noStrike" kern="1200" cap="none" spc="0" normalizeH="0" baseline="0" noProof="0" dirty="0">
                <a:ln>
                  <a:noFill/>
                </a:ln>
                <a:solidFill>
                  <a:prstClr val="black"/>
                </a:solidFill>
                <a:effectLst/>
                <a:uLnTx/>
                <a:uFillTx/>
                <a:ea typeface="+mn-ea"/>
                <a:cs typeface="+mn-cs"/>
              </a:rPr>
            </a:br>
            <a:r>
              <a:rPr kumimoji="0" lang="en-GB" sz="850" b="0" i="0" u="none" strike="noStrike" kern="1200" cap="none" spc="0" normalizeH="0" baseline="0" noProof="0" dirty="0">
                <a:ln>
                  <a:noFill/>
                </a:ln>
                <a:solidFill>
                  <a:prstClr val="black"/>
                </a:solidFill>
                <a:effectLst/>
                <a:uLnTx/>
                <a:uFillTx/>
                <a:ea typeface="+mn-ea"/>
                <a:cs typeface="+mn-cs"/>
              </a:rPr>
              <a:t>If your company is already committed to the SDGs, securing goals 6, 13, 14 and 15 is essential to achieve the other goals. By working on natural capital, you are contributing to these goals and the SDGs as a whole.</a:t>
            </a:r>
          </a:p>
        </p:txBody>
      </p:sp>
      <p:sp>
        <p:nvSpPr>
          <p:cNvPr id="15" name="Rectangle 16">
            <a:extLst>
              <a:ext uri="{FF2B5EF4-FFF2-40B4-BE49-F238E27FC236}">
                <a16:creationId xmlns:a16="http://schemas.microsoft.com/office/drawing/2014/main" id="{4C73CFFA-AD13-4A69-84AD-81CB1A7565FF}"/>
              </a:ext>
            </a:extLst>
          </p:cNvPr>
          <p:cNvSpPr/>
          <p:nvPr/>
        </p:nvSpPr>
        <p:spPr>
          <a:xfrm>
            <a:off x="4513114" y="1617011"/>
            <a:ext cx="3146619"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uLnTx/>
                <a:uFillTx/>
                <a:ea typeface="+mn-ea"/>
                <a:cs typeface="+mn-cs"/>
              </a:rPr>
              <a:t>SUSTAINABLE DEVELOPMENT GOALS</a:t>
            </a:r>
          </a:p>
        </p:txBody>
      </p:sp>
      <p:sp>
        <p:nvSpPr>
          <p:cNvPr id="16" name="Rectangle 10">
            <a:extLst>
              <a:ext uri="{FF2B5EF4-FFF2-40B4-BE49-F238E27FC236}">
                <a16:creationId xmlns:a16="http://schemas.microsoft.com/office/drawing/2014/main" id="{3B61AA81-D5BE-443A-9B5B-E219D28BB63B}"/>
              </a:ext>
            </a:extLst>
          </p:cNvPr>
          <p:cNvSpPr/>
          <p:nvPr/>
        </p:nvSpPr>
        <p:spPr>
          <a:xfrm>
            <a:off x="8790771" y="3561008"/>
            <a:ext cx="3141329" cy="2446824"/>
          </a:xfrm>
          <a:prstGeom prst="rect">
            <a:avLst/>
          </a:prstGeom>
        </p:spPr>
        <p:txBody>
          <a:bodyPr wrap="square" lIns="180000" rIns="180000">
            <a:spAutoFit/>
          </a:bodyPr>
          <a:lstStyle/>
          <a:p>
            <a:pPr lvl="0">
              <a:defRPr/>
            </a:pPr>
            <a:r>
              <a:rPr lang="en-GB" sz="850" dirty="0">
                <a:solidFill>
                  <a:prstClr val="black"/>
                </a:solidFill>
              </a:rPr>
              <a:t>There is a wide variety of accounting and reporting standards that focus on the disclosure of information beyond financial information only. These standards help improve transparency and accountability and help generate value creation within the organization. A great number of accounting and reporting standards have emerged over the years. Some of these frameworks include various capitals such as the </a:t>
            </a:r>
            <a:r>
              <a:rPr lang="en-GB" sz="850" dirty="0">
                <a:hlinkClick r:id="rId9">
                  <a:extLst>
                    <a:ext uri="{A12FA001-AC4F-418D-AE19-62706E023703}">
                      <ahyp:hlinkClr xmlns:ahyp="http://schemas.microsoft.com/office/drawing/2018/hyperlinkcolor" val="tx"/>
                    </a:ext>
                  </a:extLst>
                </a:hlinkClick>
              </a:rPr>
              <a:t>Global Reporting Initiative</a:t>
            </a:r>
            <a:r>
              <a:rPr lang="en-GB" sz="850" dirty="0">
                <a:solidFill>
                  <a:prstClr val="black"/>
                </a:solidFill>
              </a:rPr>
              <a:t> (GRI) framework (indicators on natural capital include G4-EN1 - G4-EN34), but also </a:t>
            </a:r>
            <a:r>
              <a:rPr lang="en-GB" sz="850" dirty="0">
                <a:hlinkClick r:id="rId10">
                  <a:extLst>
                    <a:ext uri="{A12FA001-AC4F-418D-AE19-62706E023703}">
                      <ahyp:hlinkClr xmlns:ahyp="http://schemas.microsoft.com/office/drawing/2018/hyperlinkcolor" val="tx"/>
                    </a:ext>
                  </a:extLst>
                </a:hlinkClick>
              </a:rPr>
              <a:t>Integrated Reporting (IR)</a:t>
            </a:r>
            <a:r>
              <a:rPr lang="en-GB" sz="850" dirty="0">
                <a:solidFill>
                  <a:prstClr val="black"/>
                </a:solidFill>
              </a:rPr>
              <a:t> and </a:t>
            </a:r>
            <a:r>
              <a:rPr lang="en-GB" sz="850" dirty="0">
                <a:hlinkClick r:id="rId11">
                  <a:extLst>
                    <a:ext uri="{A12FA001-AC4F-418D-AE19-62706E023703}">
                      <ahyp:hlinkClr xmlns:ahyp="http://schemas.microsoft.com/office/drawing/2018/hyperlinkcolor" val="tx"/>
                    </a:ext>
                  </a:extLst>
                </a:hlinkClick>
              </a:rPr>
              <a:t>Sustainability Accounting Standards Board (SASB)</a:t>
            </a:r>
            <a:r>
              <a:rPr lang="en-GB" sz="850" dirty="0">
                <a:solidFill>
                  <a:prstClr val="black"/>
                </a:solidFill>
              </a:rPr>
              <a:t>, which will be merged into the new Value Reporting Foundation in the foreseeable future. Other standards are focused specifically on measuring natural capital such as the </a:t>
            </a:r>
            <a:r>
              <a:rPr lang="en-GB" sz="850" dirty="0">
                <a:hlinkClick r:id="rId12">
                  <a:extLst>
                    <a:ext uri="{A12FA001-AC4F-418D-AE19-62706E023703}">
                      <ahyp:hlinkClr xmlns:ahyp="http://schemas.microsoft.com/office/drawing/2018/hyperlinkcolor" val="tx"/>
                    </a:ext>
                  </a:extLst>
                </a:hlinkClick>
              </a:rPr>
              <a:t>CDP</a:t>
            </a:r>
            <a:r>
              <a:rPr lang="en-GB" sz="850" dirty="0">
                <a:solidFill>
                  <a:prstClr val="black"/>
                </a:solidFill>
              </a:rPr>
              <a:t> and </a:t>
            </a:r>
            <a:r>
              <a:rPr lang="en-GB" sz="850" dirty="0">
                <a:hlinkClick r:id="rId13">
                  <a:extLst>
                    <a:ext uri="{A12FA001-AC4F-418D-AE19-62706E023703}">
                      <ahyp:hlinkClr xmlns:ahyp="http://schemas.microsoft.com/office/drawing/2018/hyperlinkcolor" val="tx"/>
                    </a:ext>
                  </a:extLst>
                </a:hlinkClick>
              </a:rPr>
              <a:t>Accounting for Nature</a:t>
            </a:r>
            <a:r>
              <a:rPr lang="en-GB" sz="850" dirty="0">
                <a:solidFill>
                  <a:prstClr val="black"/>
                </a:solidFill>
              </a:rPr>
              <a:t>, or reporting on natural capital such as the </a:t>
            </a:r>
            <a:r>
              <a:rPr lang="en-GB" sz="850" dirty="0">
                <a:hlinkClick r:id="rId14">
                  <a:extLst>
                    <a:ext uri="{A12FA001-AC4F-418D-AE19-62706E023703}">
                      <ahyp:hlinkClr xmlns:ahyp="http://schemas.microsoft.com/office/drawing/2018/hyperlinkcolor" val="tx"/>
                    </a:ext>
                  </a:extLst>
                </a:hlinkClick>
              </a:rPr>
              <a:t>Climate Disclosure Standards Board (CDSB)</a:t>
            </a:r>
            <a:r>
              <a:rPr lang="en-GB" sz="850" dirty="0">
                <a:solidFill>
                  <a:prstClr val="black"/>
                </a:solidFill>
              </a:rPr>
              <a:t> which equates natural capital with financial capital.</a:t>
            </a:r>
          </a:p>
        </p:txBody>
      </p:sp>
      <p:sp>
        <p:nvSpPr>
          <p:cNvPr id="17" name="Rectangle 11">
            <a:extLst>
              <a:ext uri="{FF2B5EF4-FFF2-40B4-BE49-F238E27FC236}">
                <a16:creationId xmlns:a16="http://schemas.microsoft.com/office/drawing/2014/main" id="{DEBE6F20-5937-4C22-93DD-8B327C0D012F}"/>
              </a:ext>
            </a:extLst>
          </p:cNvPr>
          <p:cNvSpPr/>
          <p:nvPr/>
        </p:nvSpPr>
        <p:spPr>
          <a:xfrm>
            <a:off x="8790771" y="1617012"/>
            <a:ext cx="3136040" cy="523220"/>
          </a:xfrm>
          <a:prstGeom prst="rect">
            <a:avLst/>
          </a:prstGeom>
        </p:spPr>
        <p:txBody>
          <a:bodyPr wrap="square">
            <a:spAutoFit/>
          </a:bodyPr>
          <a:lstStyle/>
          <a:p>
            <a:pPr lvl="0" algn="ctr">
              <a:defRPr/>
            </a:pPr>
            <a:r>
              <a:rPr lang="en-GB" sz="1400" b="1" dirty="0">
                <a:solidFill>
                  <a:prstClr val="black"/>
                </a:solidFill>
              </a:rPr>
              <a:t>ACCOUNTING &amp; REPORTING STANDARDS</a:t>
            </a:r>
          </a:p>
        </p:txBody>
      </p:sp>
      <p:sp>
        <p:nvSpPr>
          <p:cNvPr id="20" name="TextBox 76">
            <a:extLst>
              <a:ext uri="{FF2B5EF4-FFF2-40B4-BE49-F238E27FC236}">
                <a16:creationId xmlns:a16="http://schemas.microsoft.com/office/drawing/2014/main" id="{0089DE5C-69CE-4AD4-B432-81C8A63173A6}"/>
              </a:ext>
            </a:extLst>
          </p:cNvPr>
          <p:cNvSpPr txBox="1"/>
          <p:nvPr/>
        </p:nvSpPr>
        <p:spPr>
          <a:xfrm>
            <a:off x="10000593" y="274211"/>
            <a:ext cx="2187805" cy="830997"/>
          </a:xfrm>
          <a:prstGeom prst="rect">
            <a:avLst/>
          </a:prstGeom>
          <a:noFill/>
        </p:spPr>
        <p:txBody>
          <a:bodyPr wrap="square">
            <a:spAutoFit/>
          </a:bodyPr>
          <a:lstStyle/>
          <a:p>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Find more quick reference cards through the We Value Nature’s </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15"/>
              </a:rPr>
              <a:t>digital </a:t>
            </a:r>
            <a:r>
              <a:rPr lang="en-GB" sz="1200" dirty="0">
                <a:solidFill>
                  <a:prstClr val="black">
                    <a:lumMod val="65000"/>
                    <a:lumOff val="35000"/>
                  </a:prstClr>
                </a:solidFill>
                <a:latin typeface="Arial"/>
                <a:hlinkClick r:id="rId15"/>
              </a:rPr>
              <a:t>m</a:t>
            </a: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15"/>
              </a:rPr>
              <a:t>edia library</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Teardrop 78">
            <a:extLst>
              <a:ext uri="{FF2B5EF4-FFF2-40B4-BE49-F238E27FC236}">
                <a16:creationId xmlns:a16="http://schemas.microsoft.com/office/drawing/2014/main" id="{E050E197-9597-4B31-AAA6-BCEFCAEDA48A}"/>
              </a:ext>
            </a:extLst>
          </p:cNvPr>
          <p:cNvSpPr/>
          <p:nvPr/>
        </p:nvSpPr>
        <p:spPr>
          <a:xfrm>
            <a:off x="9686903" y="348198"/>
            <a:ext cx="313690" cy="313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129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dirty="0"/>
              <a:t>Additional guidance and tools</a:t>
            </a:r>
            <a:endParaRPr lang="en-CH"/>
          </a:p>
        </p:txBody>
      </p:sp>
      <p:sp>
        <p:nvSpPr>
          <p:cNvPr id="19" name="Slide Number Placeholder 3">
            <a:extLst>
              <a:ext uri="{FF2B5EF4-FFF2-40B4-BE49-F238E27FC236}">
                <a16:creationId xmlns:a16="http://schemas.microsoft.com/office/drawing/2014/main" id="{7DAA4F82-5845-4339-9955-C505E14E154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B7673915-3ABC-4E51-9518-0A480671329C}"/>
              </a:ext>
            </a:extLst>
          </p:cNvPr>
          <p:cNvSpPr txBox="1">
            <a:spLocks/>
          </p:cNvSpPr>
          <p:nvPr/>
        </p:nvSpPr>
        <p:spPr>
          <a:xfrm>
            <a:off x="314195" y="1461524"/>
            <a:ext cx="5296030" cy="4351338"/>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23BAED"/>
              </a:buClr>
              <a:buSzTx/>
              <a:buFont typeface="Arial"/>
              <a:buChar char="•"/>
              <a:tabLst/>
              <a:defRPr/>
            </a:pPr>
            <a:endPar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US" sz="24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9B5D5525-0143-4439-8B7F-778B4E1504FF}"/>
              </a:ext>
            </a:extLst>
          </p:cNvPr>
          <p:cNvSpPr txBox="1">
            <a:spLocks/>
          </p:cNvSpPr>
          <p:nvPr/>
        </p:nvSpPr>
        <p:spPr>
          <a:xfrm>
            <a:off x="5888442" y="1496091"/>
            <a:ext cx="6293702" cy="4351338"/>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IUCN’s</a:t>
            </a:r>
            <a:r>
              <a:rPr kumimoji="0" lang="en-GB" sz="1400" b="0" i="0" u="none" strike="noStrike" kern="1200" cap="none" spc="0" normalizeH="0" baseline="0" noProof="0" dirty="0">
                <a:ln>
                  <a:noFill/>
                </a:ln>
                <a:solidFill>
                  <a:srgbClr val="23BAED"/>
                </a:solidFill>
                <a:effectLst/>
                <a:uLnTx/>
                <a:uFillTx/>
                <a:latin typeface="Arial"/>
                <a:ea typeface="+mn-ea"/>
                <a:cs typeface="+mn-cs"/>
              </a:rPr>
              <a:t> </a:t>
            </a:r>
            <a:r>
              <a:rPr kumimoji="0" lang="en-GB" sz="1400" b="1" i="0" u="sng" strike="noStrike" kern="1200" cap="none" spc="0" normalizeH="0" baseline="0" noProof="0" dirty="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rPr>
              <a:t>biodiversity guidelines for planning and monitoring corporate biodiversity performance</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(incl. key biodiversity indicators).</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rPr>
              <a:t>Science Based Targets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targets to reduce GHG that are in line with science to meet the goals of the Paris Agreement (2020), with other targets underway through the </a:t>
            </a:r>
            <a:r>
              <a:rPr kumimoji="0" lang="en-GB" sz="1400" b="1" i="0" u="sng" strike="noStrike" kern="1200" cap="none" spc="0" normalizeH="0" baseline="0" noProof="0" dirty="0">
                <a:ln>
                  <a:noFill/>
                </a:ln>
                <a:solidFill>
                  <a:srgbClr val="23BAED"/>
                </a:solidFill>
                <a:effectLst/>
                <a:uLnTx/>
                <a:uFillTx/>
                <a:latin typeface="Arial"/>
                <a:ea typeface="+mn-ea"/>
                <a:cs typeface="+mn-cs"/>
                <a:hlinkClick r:id="rId4">
                  <a:extLst>
                    <a:ext uri="{A12FA001-AC4F-418D-AE19-62706E023703}">
                      <ahyp:hlinkClr xmlns:ahyp="http://schemas.microsoft.com/office/drawing/2018/hyperlinkcolor" val="tx"/>
                    </a:ext>
                  </a:extLst>
                </a:hlinkClick>
              </a:rPr>
              <a:t>Science Based Targets Network</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5">
                  <a:extLst>
                    <a:ext uri="{A12FA001-AC4F-418D-AE19-62706E023703}">
                      <ahyp:hlinkClr xmlns:ahyp="http://schemas.microsoft.com/office/drawing/2018/hyperlinkcolor" val="tx"/>
                    </a:ext>
                  </a:extLst>
                </a:hlinkClick>
              </a:rPr>
              <a:t>Unified reporting standards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CDP, CDSB, GRI, SASB and IIRC have co-published a framework for comprehensive reporting (2020)</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6">
                  <a:extLst>
                    <a:ext uri="{A12FA001-AC4F-418D-AE19-62706E023703}">
                      <ahyp:hlinkClr xmlns:ahyp="http://schemas.microsoft.com/office/drawing/2018/hyperlinkcolor" val="tx"/>
                    </a:ext>
                  </a:extLst>
                </a:hlinkClick>
              </a:rPr>
              <a:t>Integrated capitals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standardized natural capital accounting principles for businesses from the NCP and SHCP (2020).</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7">
                  <a:extLst>
                    <a:ext uri="{A12FA001-AC4F-418D-AE19-62706E023703}">
                      <ahyp:hlinkClr xmlns:ahyp="http://schemas.microsoft.com/office/drawing/2018/hyperlinkcolor" val="tx"/>
                    </a:ext>
                  </a:extLst>
                </a:hlinkClick>
              </a:rPr>
              <a:t>Water guidance CDSB</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framework for water-related disclosures supported by the EU LIFE program (to launch in 2021).</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8">
                  <a:extLst>
                    <a:ext uri="{A12FA001-AC4F-418D-AE19-62706E023703}">
                      <ahyp:hlinkClr xmlns:ahyp="http://schemas.microsoft.com/office/drawing/2018/hyperlinkcolor" val="tx"/>
                    </a:ext>
                  </a:extLst>
                </a:hlinkClick>
              </a:rPr>
              <a:t>TNFD</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banks, companies &amp; governments have set up a Task Force on Nature-related Financial Disclosures (to launch 2021), in addition to the existing </a:t>
            </a:r>
            <a:r>
              <a:rPr kumimoji="0" lang="en-GB" sz="1400" b="1" i="0" u="sng" strike="noStrike" kern="1200" cap="none" spc="0" normalizeH="0" baseline="0" noProof="0" dirty="0">
                <a:ln>
                  <a:noFill/>
                </a:ln>
                <a:solidFill>
                  <a:srgbClr val="23BAED"/>
                </a:solidFill>
                <a:effectLst/>
                <a:uLnTx/>
                <a:uFillTx/>
                <a:latin typeface="Arial"/>
                <a:ea typeface="+mn-ea"/>
                <a:cs typeface="+mn-cs"/>
                <a:hlinkClick r:id="rId9">
                  <a:extLst>
                    <a:ext uri="{A12FA001-AC4F-418D-AE19-62706E023703}">
                      <ahyp:hlinkClr xmlns:ahyp="http://schemas.microsoft.com/office/drawing/2018/hyperlinkcolor" val="tx"/>
                    </a:ext>
                  </a:extLst>
                </a:hlinkClick>
              </a:rPr>
              <a:t>Task Force on Climate-related Financial Disclosures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endParaRPr kumimoji="0" lang="en-US" sz="2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28FFEC45-24A8-46B4-AF93-4C1455151A3D}"/>
              </a:ext>
            </a:extLst>
          </p:cNvPr>
          <p:cNvSpPr txBox="1">
            <a:spLocks/>
          </p:cNvSpPr>
          <p:nvPr/>
        </p:nvSpPr>
        <p:spPr>
          <a:xfrm>
            <a:off x="314194" y="1461524"/>
            <a:ext cx="5574248" cy="4351338"/>
          </a:xfrm>
          <a:prstGeom prst="rect">
            <a:avLst/>
          </a:prstGeom>
        </p:spPr>
        <p:txBody>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lang="en-GB" sz="1400" b="1" u="sng" dirty="0">
                <a:solidFill>
                  <a:srgbClr val="23BAED"/>
                </a:solidFill>
                <a:latin typeface="Arial"/>
                <a:hlinkClick r:id="rId10">
                  <a:extLst>
                    <a:ext uri="{A12FA001-AC4F-418D-AE19-62706E023703}">
                      <ahyp:hlinkClr xmlns:ahyp="http://schemas.microsoft.com/office/drawing/2018/hyperlinkcolor" val="tx"/>
                    </a:ext>
                  </a:extLst>
                </a:hlinkClick>
              </a:rPr>
              <a:t>Natural Capital Protocol </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 standardized framework to help businesses identify, measure, and value their impacts and dependences on natural capital. </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11">
                  <a:extLst>
                    <a:ext uri="{A12FA001-AC4F-418D-AE19-62706E023703}">
                      <ahyp:hlinkClr xmlns:ahyp="http://schemas.microsoft.com/office/drawing/2018/hyperlinkcolor" val="tx"/>
                    </a:ext>
                  </a:extLst>
                </a:hlinkClick>
              </a:rPr>
              <a:t>Food &amp; Beverage Sector Guide</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  a supplement to the NCP specifically developed for the F&amp;B sector.</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err="1">
                <a:ln>
                  <a:noFill/>
                </a:ln>
                <a:solidFill>
                  <a:srgbClr val="23BAED"/>
                </a:solidFill>
                <a:effectLst/>
                <a:uLnTx/>
                <a:uFillTx/>
                <a:latin typeface="Arial"/>
                <a:ea typeface="+mn-ea"/>
                <a:cs typeface="+mn-cs"/>
                <a:hlinkClick r:id="rId12">
                  <a:extLst>
                    <a:ext uri="{A12FA001-AC4F-418D-AE19-62706E023703}">
                      <ahyp:hlinkClr xmlns:ahyp="http://schemas.microsoft.com/office/drawing/2018/hyperlinkcolor" val="tx"/>
                    </a:ext>
                  </a:extLst>
                </a:hlinkClick>
              </a:rPr>
              <a:t>TEEBAgriFood</a:t>
            </a:r>
            <a:r>
              <a:rPr kumimoji="0" lang="en-GB" sz="1400" b="1" i="0" u="sng" strike="noStrike" kern="1200" cap="none" spc="0" normalizeH="0" baseline="0" noProof="0" dirty="0">
                <a:ln>
                  <a:noFill/>
                </a:ln>
                <a:solidFill>
                  <a:srgbClr val="23BAED"/>
                </a:solidFill>
                <a:effectLst/>
                <a:uLnTx/>
                <a:uFillTx/>
                <a:latin typeface="Arial"/>
                <a:ea typeface="+mn-ea"/>
                <a:cs typeface="+mn-cs"/>
                <a:hlinkClick r:id="rId12">
                  <a:extLst>
                    <a:ext uri="{A12FA001-AC4F-418D-AE19-62706E023703}">
                      <ahyp:hlinkClr xmlns:ahyp="http://schemas.microsoft.com/office/drawing/2018/hyperlinkcolor" val="tx"/>
                    </a:ext>
                  </a:extLst>
                </a:hlinkClick>
              </a:rPr>
              <a:t> operational guidelines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for business which helps the food &amp; beverage industry better understand their specific impact &amp; dependencies not just on natural capital, but also social &amp; human capital.</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13">
                  <a:extLst>
                    <a:ext uri="{A12FA001-AC4F-418D-AE19-62706E023703}">
                      <ahyp:hlinkClr xmlns:ahyp="http://schemas.microsoft.com/office/drawing/2018/hyperlinkcolor" val="tx"/>
                    </a:ext>
                  </a:extLst>
                </a:hlinkClick>
              </a:rPr>
              <a:t>BSI 8632 Natural capital accounting for organisations</a:t>
            </a:r>
            <a:br>
              <a:rPr kumimoji="0" lang="en-GB" sz="1400" b="1" i="0" u="sng" strike="noStrike" kern="1200" cap="none" spc="0" normalizeH="0" baseline="0" noProof="0" dirty="0">
                <a:ln>
                  <a:noFill/>
                </a:ln>
                <a:solidFill>
                  <a:srgbClr val="23BAED"/>
                </a:solidFill>
                <a:effectLst/>
                <a:uLnTx/>
                <a:uFillTx/>
                <a:latin typeface="Arial"/>
                <a:ea typeface="+mn-ea"/>
                <a:cs typeface="+mn-cs"/>
              </a:rPr>
            </a:br>
            <a:endParaRPr kumimoji="0" lang="en-GB" sz="1400" b="0" i="0" u="none" strike="noStrike" kern="1200" cap="none" spc="0" normalizeH="0" baseline="0" noProof="0" dirty="0">
              <a:ln>
                <a:noFill/>
              </a:ln>
              <a:solidFill>
                <a:srgbClr val="23BAED"/>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1" i="0" u="sng" strike="noStrike" kern="1200" cap="none" spc="0" normalizeH="0" baseline="0" noProof="0" dirty="0">
                <a:ln>
                  <a:noFill/>
                </a:ln>
                <a:solidFill>
                  <a:srgbClr val="23BAED"/>
                </a:solidFill>
                <a:effectLst/>
                <a:uLnTx/>
                <a:uFillTx/>
                <a:latin typeface="Arial"/>
                <a:ea typeface="+mn-ea"/>
                <a:cs typeface="+mn-cs"/>
                <a:hlinkClick r:id="rId14">
                  <a:extLst>
                    <a:ext uri="{A12FA001-AC4F-418D-AE19-62706E023703}">
                      <ahyp:hlinkClr xmlns:ahyp="http://schemas.microsoft.com/office/drawing/2018/hyperlinkcolor" val="tx"/>
                    </a:ext>
                  </a:extLst>
                </a:hlinkClick>
              </a:rPr>
              <a:t>IUCN’s Global Standard for Nature-based Solutions</a:t>
            </a: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which provides clear parameters for defining Nature-based Solutions and a common framework to help benchmark progress</a:t>
            </a:r>
            <a:b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endPar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
                <a:srgbClr val="23BAED"/>
              </a:buClr>
              <a:buSzTx/>
              <a:buFont typeface="Arial"/>
              <a:buChar char="•"/>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The </a:t>
            </a:r>
            <a:r>
              <a:rPr kumimoji="0" lang="en-GB" sz="1400" b="1" i="0" u="sng" strike="noStrike" kern="1200" cap="none" spc="0" normalizeH="0" baseline="0" noProof="0" dirty="0">
                <a:ln>
                  <a:noFill/>
                </a:ln>
                <a:solidFill>
                  <a:srgbClr val="23BAED"/>
                </a:solidFill>
                <a:effectLst/>
                <a:uLnTx/>
                <a:uFillTx/>
                <a:latin typeface="Arial"/>
                <a:ea typeface="+mn-ea"/>
                <a:cs typeface="+mn-cs"/>
                <a:hlinkClick r:id="rId15">
                  <a:extLst>
                    <a:ext uri="{A12FA001-AC4F-418D-AE19-62706E023703}">
                      <ahyp:hlinkClr xmlns:ahyp="http://schemas.microsoft.com/office/drawing/2018/hyperlinkcolor" val="tx"/>
                    </a:ext>
                  </a:extLst>
                </a:hlinkClick>
              </a:rPr>
              <a:t>CBD post-2020 Global Biodiversity Framework</a:t>
            </a:r>
            <a:endParaRPr kumimoji="0" lang="en-GB" sz="1400" b="1" i="0" u="sng" strike="noStrike" kern="1200" cap="none" spc="0" normalizeH="0" baseline="0" noProof="0" dirty="0">
              <a:ln>
                <a:noFill/>
              </a:ln>
              <a:solidFill>
                <a:srgbClr val="23BAED"/>
              </a:solidFill>
              <a:effectLst/>
              <a:uLnTx/>
              <a:uFillTx/>
              <a:latin typeface="Arial"/>
              <a:ea typeface="+mn-ea"/>
              <a:cs typeface="+mn-cs"/>
            </a:endParaRPr>
          </a:p>
        </p:txBody>
      </p:sp>
      <p:sp>
        <p:nvSpPr>
          <p:cNvPr id="9" name="Teardrop 20">
            <a:extLst>
              <a:ext uri="{FF2B5EF4-FFF2-40B4-BE49-F238E27FC236}">
                <a16:creationId xmlns:a16="http://schemas.microsoft.com/office/drawing/2014/main" id="{B04108B5-0709-9E4B-AAB2-AE1A4B1608A2}"/>
              </a:ext>
            </a:extLst>
          </p:cNvPr>
          <p:cNvSpPr/>
          <p:nvPr/>
        </p:nvSpPr>
        <p:spPr>
          <a:xfrm>
            <a:off x="10650437" y="125352"/>
            <a:ext cx="1531707" cy="115910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21">
            <a:extLst>
              <a:ext uri="{FF2B5EF4-FFF2-40B4-BE49-F238E27FC236}">
                <a16:creationId xmlns:a16="http://schemas.microsoft.com/office/drawing/2014/main" id="{CD5E55A3-F188-7D46-B48A-25D9BB3B242B}"/>
              </a:ext>
            </a:extLst>
          </p:cNvPr>
          <p:cNvSpPr txBox="1"/>
          <p:nvPr/>
        </p:nvSpPr>
        <p:spPr>
          <a:xfrm>
            <a:off x="10678793" y="368367"/>
            <a:ext cx="153170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a:t>
            </a:r>
            <a:r>
              <a:rPr lang="en-GB" sz="1500" b="1" dirty="0">
                <a:solidFill>
                  <a:prstClr val="white"/>
                </a:solidFill>
                <a:latin typeface="Arial"/>
              </a:rPr>
              <a:t> 47-49</a:t>
            </a:r>
            <a:r>
              <a:rPr kumimoji="0" lang="en-GB" sz="1500" b="1" i="0" u="none" strike="noStrike" kern="1200" cap="none" spc="0" normalizeH="0" baseline="0" noProof="0" dirty="0">
                <a:ln>
                  <a:noFill/>
                </a:ln>
                <a:solidFill>
                  <a:prstClr val="white"/>
                </a:solidFill>
                <a:effectLst/>
                <a:uLnTx/>
                <a:uFillTx/>
                <a:latin typeface="Arial"/>
                <a:ea typeface="+mn-ea"/>
                <a:cs typeface="+mn-cs"/>
              </a:rPr>
              <a:t>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3323317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p:txBody>
          <a:bodyPr>
            <a:normAutofit fontScale="90000"/>
          </a:bodyPr>
          <a:lstStyle/>
          <a:p>
            <a:r>
              <a:rPr lang="nl-NL" dirty="0" err="1"/>
              <a:t>Collaboration</a:t>
            </a:r>
            <a:r>
              <a:rPr lang="nl-NL" dirty="0"/>
              <a:t> </a:t>
            </a:r>
            <a:r>
              <a:rPr lang="nl-NL" dirty="0" err="1"/>
              <a:t>and</a:t>
            </a:r>
            <a:r>
              <a:rPr lang="nl-NL" dirty="0"/>
              <a:t> </a:t>
            </a:r>
            <a:r>
              <a:rPr lang="nl-NL" dirty="0" err="1"/>
              <a:t>alignment</a:t>
            </a:r>
            <a:r>
              <a:rPr lang="nl-NL" dirty="0"/>
              <a:t> on </a:t>
            </a:r>
            <a:r>
              <a:rPr lang="nl-NL" dirty="0" err="1"/>
              <a:t>natural</a:t>
            </a:r>
            <a:r>
              <a:rPr lang="nl-NL" dirty="0"/>
              <a:t> </a:t>
            </a:r>
            <a:r>
              <a:rPr lang="nl-NL" dirty="0" err="1"/>
              <a:t>capital</a:t>
            </a:r>
            <a:r>
              <a:rPr lang="nl-NL" dirty="0"/>
              <a:t> in </a:t>
            </a:r>
            <a:r>
              <a:rPr lang="nl-NL" dirty="0" err="1"/>
              <a:t>the</a:t>
            </a:r>
            <a:r>
              <a:rPr lang="nl-NL" dirty="0"/>
              <a:t> F&amp;B sector</a:t>
            </a:r>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9" name="Content Placeholder 2">
            <a:extLst>
              <a:ext uri="{FF2B5EF4-FFF2-40B4-BE49-F238E27FC236}">
                <a16:creationId xmlns:a16="http://schemas.microsoft.com/office/drawing/2014/main" id="{C4FF91E2-6F96-4FEF-9CF6-B3ADCF5A9B77}"/>
              </a:ext>
            </a:extLst>
          </p:cNvPr>
          <p:cNvSpPr>
            <a:spLocks noGrp="1"/>
          </p:cNvSpPr>
          <p:nvPr>
            <p:ph idx="1"/>
          </p:nvPr>
        </p:nvSpPr>
        <p:spPr>
          <a:xfrm>
            <a:off x="111612" y="1369614"/>
            <a:ext cx="4038322" cy="4554936"/>
          </a:xfrm>
        </p:spPr>
        <p:txBody>
          <a:bodyPr>
            <a:normAutofit/>
          </a:bodyPr>
          <a:lstStyle/>
          <a:p>
            <a:pPr>
              <a:lnSpc>
                <a:spcPct val="150000"/>
              </a:lnSpc>
            </a:pPr>
            <a:r>
              <a:rPr lang="en-GB" sz="1600" dirty="0"/>
              <a:t>There are various (Food &amp; Beverage) </a:t>
            </a:r>
            <a:r>
              <a:rPr lang="en-GB" sz="1600" b="1" dirty="0">
                <a:solidFill>
                  <a:srgbClr val="23BAED"/>
                </a:solidFill>
              </a:rPr>
              <a:t>network organizations </a:t>
            </a:r>
            <a:r>
              <a:rPr lang="en-GB" sz="1600" dirty="0"/>
              <a:t>working to advance natural capital, or sustainability more in general</a:t>
            </a:r>
          </a:p>
          <a:p>
            <a:pPr>
              <a:lnSpc>
                <a:spcPct val="150000"/>
              </a:lnSpc>
            </a:pPr>
            <a:r>
              <a:rPr lang="en-GB" sz="1600" dirty="0"/>
              <a:t>Each network has its own </a:t>
            </a:r>
            <a:r>
              <a:rPr lang="en-GB" sz="1600" b="1" dirty="0">
                <a:solidFill>
                  <a:srgbClr val="23BAED"/>
                </a:solidFill>
              </a:rPr>
              <a:t>focus</a:t>
            </a:r>
            <a:r>
              <a:rPr lang="en-GB" sz="1600" dirty="0"/>
              <a:t> and makes a </a:t>
            </a:r>
            <a:r>
              <a:rPr lang="en-GB" sz="1600" b="1" dirty="0">
                <a:solidFill>
                  <a:srgbClr val="23BAED"/>
                </a:solidFill>
              </a:rPr>
              <a:t>unique contribution </a:t>
            </a:r>
            <a:r>
              <a:rPr lang="en-GB" sz="1600" dirty="0"/>
              <a:t>to positive impact on natural capital</a:t>
            </a:r>
          </a:p>
          <a:p>
            <a:pPr>
              <a:lnSpc>
                <a:spcPct val="150000"/>
              </a:lnSpc>
            </a:pPr>
            <a:r>
              <a:rPr lang="en-GB" sz="1600" dirty="0"/>
              <a:t>Download the Network Analysis (covering 13 networks) through We Value Nature’s </a:t>
            </a:r>
            <a:r>
              <a:rPr lang="en-GB" sz="1600" dirty="0">
                <a:hlinkClick r:id="rId3"/>
              </a:rPr>
              <a:t>digital media libary</a:t>
            </a:r>
            <a:endParaRPr lang="en-GB" sz="1600" dirty="0"/>
          </a:p>
        </p:txBody>
      </p:sp>
      <p:sp>
        <p:nvSpPr>
          <p:cNvPr id="10" name="TextBox 21">
            <a:extLst>
              <a:ext uri="{FF2B5EF4-FFF2-40B4-BE49-F238E27FC236}">
                <a16:creationId xmlns:a16="http://schemas.microsoft.com/office/drawing/2014/main" id="{55E3A5FD-C7C5-42BB-B3EF-D22B23B1349D}"/>
              </a:ext>
            </a:extLst>
          </p:cNvPr>
          <p:cNvSpPr txBox="1"/>
          <p:nvPr/>
        </p:nvSpPr>
        <p:spPr>
          <a:xfrm>
            <a:off x="11271412" y="271182"/>
            <a:ext cx="920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dirty="0">
                <a:solidFill>
                  <a:prstClr val="white"/>
                </a:solidFill>
                <a:latin typeface="Arial"/>
              </a:rPr>
              <a:t>p. 11</a:t>
            </a:r>
            <a:r>
              <a:rPr lang="en-GB" sz="1000" dirty="0">
                <a:solidFill>
                  <a:prstClr val="white"/>
                </a:solidFill>
                <a:latin typeface="Arial"/>
              </a:rPr>
              <a:t> of your workbook</a:t>
            </a:r>
            <a:endParaRPr kumimoji="0" lang="en-GB" sz="1000" b="1"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Afbeelding 10">
            <a:extLst>
              <a:ext uri="{FF2B5EF4-FFF2-40B4-BE49-F238E27FC236}">
                <a16:creationId xmlns:a16="http://schemas.microsoft.com/office/drawing/2014/main" id="{824FFAA7-A895-4179-8D40-C762E5D557D2}"/>
              </a:ext>
            </a:extLst>
          </p:cNvPr>
          <p:cNvPicPr>
            <a:picLocks noChangeAspect="1"/>
          </p:cNvPicPr>
          <p:nvPr/>
        </p:nvPicPr>
        <p:blipFill>
          <a:blip r:embed="rId4"/>
          <a:stretch>
            <a:fillRect/>
          </a:stretch>
        </p:blipFill>
        <p:spPr>
          <a:xfrm>
            <a:off x="4064161" y="1089454"/>
            <a:ext cx="8127840" cy="4835096"/>
          </a:xfrm>
          <a:prstGeom prst="rect">
            <a:avLst/>
          </a:prstGeom>
        </p:spPr>
      </p:pic>
      <p:pic>
        <p:nvPicPr>
          <p:cNvPr id="13" name="Afbeelding 12">
            <a:extLst>
              <a:ext uri="{FF2B5EF4-FFF2-40B4-BE49-F238E27FC236}">
                <a16:creationId xmlns:a16="http://schemas.microsoft.com/office/drawing/2014/main" id="{64D029F7-97A5-4FF0-B4B5-20E189CA3F4A}"/>
              </a:ext>
            </a:extLst>
          </p:cNvPr>
          <p:cNvPicPr>
            <a:picLocks noChangeAspect="1"/>
          </p:cNvPicPr>
          <p:nvPr/>
        </p:nvPicPr>
        <p:blipFill>
          <a:blip r:embed="rId5"/>
          <a:stretch>
            <a:fillRect/>
          </a:stretch>
        </p:blipFill>
        <p:spPr>
          <a:xfrm>
            <a:off x="4071615" y="867688"/>
            <a:ext cx="8112931" cy="5982557"/>
          </a:xfrm>
          <a:prstGeom prst="rect">
            <a:avLst/>
          </a:prstGeom>
        </p:spPr>
      </p:pic>
      <p:sp>
        <p:nvSpPr>
          <p:cNvPr id="12" name="Teardrop 8">
            <a:extLst>
              <a:ext uri="{FF2B5EF4-FFF2-40B4-BE49-F238E27FC236}">
                <a16:creationId xmlns:a16="http://schemas.microsoft.com/office/drawing/2014/main" id="{5E8C7830-D8EA-47E8-A97F-8D5E115D76D8}"/>
              </a:ext>
            </a:extLst>
          </p:cNvPr>
          <p:cNvSpPr/>
          <p:nvPr/>
        </p:nvSpPr>
        <p:spPr>
          <a:xfrm>
            <a:off x="10916816" y="7755"/>
            <a:ext cx="1265328" cy="885999"/>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9">
            <a:extLst>
              <a:ext uri="{FF2B5EF4-FFF2-40B4-BE49-F238E27FC236}">
                <a16:creationId xmlns:a16="http://schemas.microsoft.com/office/drawing/2014/main" id="{62CF8103-645F-4392-BD35-1A7E6A88F87F}"/>
              </a:ext>
            </a:extLst>
          </p:cNvPr>
          <p:cNvSpPr txBox="1"/>
          <p:nvPr/>
        </p:nvSpPr>
        <p:spPr>
          <a:xfrm>
            <a:off x="11039168" y="45699"/>
            <a:ext cx="1152832"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14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414736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hlinkClick r:id="rId3"/>
            <a:extLst>
              <a:ext uri="{FF2B5EF4-FFF2-40B4-BE49-F238E27FC236}">
                <a16:creationId xmlns:a16="http://schemas.microsoft.com/office/drawing/2014/main" id="{92204920-0806-48A1-B5A0-C4D8ECD027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14947" y="940773"/>
            <a:ext cx="6454021" cy="5917227"/>
          </a:xfrm>
          <a:prstGeom prst="rect">
            <a:avLst/>
          </a:prstGeom>
        </p:spPr>
      </p:pic>
      <p:sp>
        <p:nvSpPr>
          <p:cNvPr id="2" name="Title 1">
            <a:extLst>
              <a:ext uri="{FF2B5EF4-FFF2-40B4-BE49-F238E27FC236}">
                <a16:creationId xmlns:a16="http://schemas.microsoft.com/office/drawing/2014/main" id="{373BBD1D-93CE-436E-BA52-C354EE3EF63C}"/>
              </a:ext>
            </a:extLst>
          </p:cNvPr>
          <p:cNvSpPr>
            <a:spLocks noGrp="1"/>
          </p:cNvSpPr>
          <p:nvPr>
            <p:ph type="title" idx="4294967295"/>
          </p:nvPr>
        </p:nvSpPr>
        <p:spPr>
          <a:xfrm>
            <a:off x="314194" y="125352"/>
            <a:ext cx="11498123" cy="878150"/>
          </a:xfrm>
        </p:spPr>
        <p:txBody>
          <a:bodyPr>
            <a:normAutofit/>
          </a:bodyPr>
          <a:lstStyle/>
          <a:p>
            <a:r>
              <a:rPr lang="en-GB" dirty="0"/>
              <a:t>Business depends on &amp; impacts natural capital</a:t>
            </a:r>
          </a:p>
        </p:txBody>
      </p:sp>
      <p:sp>
        <p:nvSpPr>
          <p:cNvPr id="6" name="Teardrop 5">
            <a:extLst>
              <a:ext uri="{FF2B5EF4-FFF2-40B4-BE49-F238E27FC236}">
                <a16:creationId xmlns:a16="http://schemas.microsoft.com/office/drawing/2014/main" id="{16509DBB-C64D-46C2-8E90-D99D1D052B59}"/>
              </a:ext>
            </a:extLst>
          </p:cNvPr>
          <p:cNvSpPr/>
          <p:nvPr/>
        </p:nvSpPr>
        <p:spPr>
          <a:xfrm>
            <a:off x="10177053" y="87074"/>
            <a:ext cx="1932968" cy="138830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144F99DA-E53F-4064-84F0-0B9B451B743B}"/>
              </a:ext>
            </a:extLst>
          </p:cNvPr>
          <p:cNvSpPr txBox="1"/>
          <p:nvPr/>
        </p:nvSpPr>
        <p:spPr>
          <a:xfrm>
            <a:off x="10400154" y="197220"/>
            <a:ext cx="1640580"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15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 &amp; </a:t>
            </a:r>
            <a:r>
              <a:rPr kumimoji="0" lang="en-GB" sz="1500" b="1" i="0" u="none" strike="noStrike" kern="1200" cap="none" spc="0" normalizeH="0" baseline="0" noProof="0" dirty="0">
                <a:ln>
                  <a:noFill/>
                </a:ln>
                <a:solidFill>
                  <a:prstClr val="white"/>
                </a:solidFill>
                <a:effectLst/>
                <a:uLnTx/>
                <a:uFillTx/>
                <a:latin typeface="Arial"/>
                <a:ea typeface="+mn-ea"/>
                <a:cs typeface="+mn-cs"/>
              </a:rPr>
              <a:t>p. 15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5">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hthoek 4">
            <a:extLst>
              <a:ext uri="{FF2B5EF4-FFF2-40B4-BE49-F238E27FC236}">
                <a16:creationId xmlns:a16="http://schemas.microsoft.com/office/drawing/2014/main" id="{FED9329F-B692-4D94-932C-7F38E4A57C94}"/>
              </a:ext>
            </a:extLst>
          </p:cNvPr>
          <p:cNvSpPr/>
          <p:nvPr/>
        </p:nvSpPr>
        <p:spPr>
          <a:xfrm>
            <a:off x="2014947" y="2167949"/>
            <a:ext cx="6454021" cy="3289421"/>
          </a:xfrm>
          <a:prstGeom prst="rect">
            <a:avLst/>
          </a:prstGeom>
          <a:noFill/>
          <a:ln w="28575">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9" name="Oval 8">
            <a:extLst>
              <a:ext uri="{FF2B5EF4-FFF2-40B4-BE49-F238E27FC236}">
                <a16:creationId xmlns:a16="http://schemas.microsoft.com/office/drawing/2014/main" id="{FBE5AD3B-5FB2-4C6F-9A9C-3E65BBB3E506}"/>
              </a:ext>
            </a:extLst>
          </p:cNvPr>
          <p:cNvSpPr/>
          <p:nvPr/>
        </p:nvSpPr>
        <p:spPr>
          <a:xfrm>
            <a:off x="5745773" y="344928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dirty="0">
                <a:ln>
                  <a:noFill/>
                </a:ln>
                <a:solidFill>
                  <a:prstClr val="white"/>
                </a:solidFill>
                <a:effectLst/>
                <a:uLnTx/>
                <a:uFillTx/>
                <a:latin typeface="Arial"/>
                <a:ea typeface="+mn-ea"/>
                <a:cs typeface="+mn-cs"/>
              </a:rPr>
              <a:t>1</a:t>
            </a:r>
          </a:p>
        </p:txBody>
      </p:sp>
      <p:sp>
        <p:nvSpPr>
          <p:cNvPr id="10" name="Rectangle 9">
            <a:extLst>
              <a:ext uri="{FF2B5EF4-FFF2-40B4-BE49-F238E27FC236}">
                <a16:creationId xmlns:a16="http://schemas.microsoft.com/office/drawing/2014/main" id="{4D9A8398-2C42-48EE-85FE-30212D41D950}"/>
              </a:ext>
            </a:extLst>
          </p:cNvPr>
          <p:cNvSpPr/>
          <p:nvPr/>
        </p:nvSpPr>
        <p:spPr>
          <a:xfrm>
            <a:off x="8626415" y="2167949"/>
            <a:ext cx="3185902" cy="584775"/>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All businesses </a:t>
            </a:r>
            <a:r>
              <a:rPr kumimoji="0" lang="en-US" sz="1600" b="1" i="0" u="none" strike="noStrike" kern="1200" cap="none" spc="0" normalizeH="0" baseline="0" noProof="0" dirty="0">
                <a:ln>
                  <a:noFill/>
                </a:ln>
                <a:solidFill>
                  <a:prstClr val="black">
                    <a:lumMod val="65000"/>
                    <a:lumOff val="35000"/>
                  </a:prstClr>
                </a:solidFill>
                <a:effectLst/>
                <a:uLnTx/>
                <a:uFillTx/>
                <a:latin typeface="Arial"/>
                <a:ea typeface="+mn-ea"/>
                <a:cs typeface="+mn-cs"/>
              </a:rPr>
              <a:t>impact</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and </a:t>
            </a:r>
            <a:r>
              <a:rPr kumimoji="0" lang="en-US" sz="1600" b="1" i="0" u="none" strike="noStrike" kern="1200" cap="none" spc="0" normalizeH="0" baseline="0" noProof="0" dirty="0">
                <a:ln>
                  <a:noFill/>
                </a:ln>
                <a:solidFill>
                  <a:prstClr val="black">
                    <a:lumMod val="65000"/>
                    <a:lumOff val="35000"/>
                  </a:prstClr>
                </a:solidFill>
                <a:effectLst/>
                <a:uLnTx/>
                <a:uFillTx/>
                <a:latin typeface="Arial"/>
                <a:ea typeface="+mn-ea"/>
                <a:cs typeface="+mn-cs"/>
              </a:rPr>
              <a:t>depend</a:t>
            </a:r>
            <a:r>
              <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rPr>
              <a:t> upon natural capital. </a:t>
            </a:r>
          </a:p>
        </p:txBody>
      </p:sp>
      <p:sp>
        <p:nvSpPr>
          <p:cNvPr id="11" name="Oval 10">
            <a:extLst>
              <a:ext uri="{FF2B5EF4-FFF2-40B4-BE49-F238E27FC236}">
                <a16:creationId xmlns:a16="http://schemas.microsoft.com/office/drawing/2014/main" id="{00953CAC-D8E8-406D-A159-18756C9B3BBD}"/>
              </a:ext>
            </a:extLst>
          </p:cNvPr>
          <p:cNvSpPr/>
          <p:nvPr/>
        </p:nvSpPr>
        <p:spPr>
          <a:xfrm>
            <a:off x="6413672" y="4284640"/>
            <a:ext cx="289198" cy="314609"/>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dirty="0">
                <a:ln>
                  <a:noFill/>
                </a:ln>
                <a:solidFill>
                  <a:prstClr val="white"/>
                </a:solidFill>
                <a:effectLst/>
                <a:uLnTx/>
                <a:uFillTx/>
                <a:latin typeface="Arial"/>
                <a:ea typeface="+mn-ea"/>
                <a:cs typeface="+mn-cs"/>
              </a:rPr>
              <a:t>2</a:t>
            </a:r>
          </a:p>
        </p:txBody>
      </p:sp>
      <p:sp>
        <p:nvSpPr>
          <p:cNvPr id="12" name="Rectangle 11">
            <a:extLst>
              <a:ext uri="{FF2B5EF4-FFF2-40B4-BE49-F238E27FC236}">
                <a16:creationId xmlns:a16="http://schemas.microsoft.com/office/drawing/2014/main" id="{093C5476-12C8-4B40-AEF6-EB915097D618}"/>
              </a:ext>
            </a:extLst>
          </p:cNvPr>
          <p:cNvSpPr/>
          <p:nvPr/>
        </p:nvSpPr>
        <p:spPr>
          <a:xfrm>
            <a:off x="8626415" y="2848928"/>
            <a:ext cx="3333356"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2"/>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This relationship delivers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costs and benefits</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 back to themselves and to society. </a:t>
            </a:r>
          </a:p>
        </p:txBody>
      </p:sp>
      <p:sp>
        <p:nvSpPr>
          <p:cNvPr id="13" name="Oval 12">
            <a:extLst>
              <a:ext uri="{FF2B5EF4-FFF2-40B4-BE49-F238E27FC236}">
                <a16:creationId xmlns:a16="http://schemas.microsoft.com/office/drawing/2014/main" id="{D425B18F-9CCE-4D8A-9C28-E6CEE84263E3}"/>
              </a:ext>
            </a:extLst>
          </p:cNvPr>
          <p:cNvSpPr/>
          <p:nvPr/>
        </p:nvSpPr>
        <p:spPr>
          <a:xfrm>
            <a:off x="3693392" y="5240710"/>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44" b="0" i="0" u="none" strike="noStrike" kern="1200" cap="none" spc="0" normalizeH="0" baseline="0" noProof="0">
                <a:ln>
                  <a:noFill/>
                </a:ln>
                <a:solidFill>
                  <a:prstClr val="white"/>
                </a:solidFill>
                <a:effectLst/>
                <a:uLnTx/>
                <a:uFillTx/>
                <a:latin typeface="Arial"/>
                <a:ea typeface="+mn-ea"/>
                <a:cs typeface="+mn-cs"/>
              </a:rPr>
              <a:t>3</a:t>
            </a:r>
          </a:p>
        </p:txBody>
      </p:sp>
      <p:sp>
        <p:nvSpPr>
          <p:cNvPr id="14" name="Rectangle 13">
            <a:extLst>
              <a:ext uri="{FF2B5EF4-FFF2-40B4-BE49-F238E27FC236}">
                <a16:creationId xmlns:a16="http://schemas.microsoft.com/office/drawing/2014/main" id="{A56FDA1D-BAB7-43BF-8D5A-8506B94D69E5}"/>
              </a:ext>
            </a:extLst>
          </p:cNvPr>
          <p:cNvSpPr/>
          <p:nvPr/>
        </p:nvSpPr>
        <p:spPr>
          <a:xfrm>
            <a:off x="8617545" y="3698465"/>
            <a:ext cx="3194772" cy="830997"/>
          </a:xfrm>
          <a:prstGeom prst="rect">
            <a:avLst/>
          </a:prstGeom>
        </p:spPr>
        <p:txBody>
          <a:bodyPr wrap="square">
            <a:spAutoFit/>
          </a:bodyPr>
          <a:lstStyle/>
          <a:p>
            <a:pPr marL="266536" marR="0" lvl="0" indent="-266536" algn="l" defTabSz="914400" rtl="0" eaLnBrk="1" fontAlgn="auto" latinLnBrk="0" hangingPunct="1">
              <a:lnSpc>
                <a:spcPct val="100000"/>
              </a:lnSpc>
              <a:spcBef>
                <a:spcPts val="0"/>
              </a:spcBef>
              <a:spcAft>
                <a:spcPts val="0"/>
              </a:spcAft>
              <a:buClr>
                <a:srgbClr val="660066"/>
              </a:buClr>
              <a:buSzTx/>
              <a:buFont typeface="+mj-lt"/>
              <a:buAutoNum type="arabicPeriod" startAt="3"/>
              <a:tabLst/>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These in turn lead to </a:t>
            </a:r>
            <a:r>
              <a:rPr kumimoji="0" lang="en-US" sz="1600" b="1" i="0" u="none" strike="noStrike" kern="1200" cap="none" spc="0" normalizeH="0" baseline="0" noProof="0">
                <a:ln>
                  <a:noFill/>
                </a:ln>
                <a:solidFill>
                  <a:prstClr val="black">
                    <a:lumMod val="65000"/>
                    <a:lumOff val="35000"/>
                  </a:prstClr>
                </a:solidFill>
                <a:effectLst/>
                <a:uLnTx/>
                <a:uFillTx/>
                <a:latin typeface="Arial"/>
                <a:ea typeface="+mn-ea"/>
                <a:cs typeface="+mn-cs"/>
              </a:rPr>
              <a:t>risks and opportunities </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mn-cs"/>
              </a:rPr>
              <a:t>to the business</a:t>
            </a:r>
          </a:p>
        </p:txBody>
      </p:sp>
      <p:sp>
        <p:nvSpPr>
          <p:cNvPr id="17" name="TextBox 16">
            <a:extLst>
              <a:ext uri="{FF2B5EF4-FFF2-40B4-BE49-F238E27FC236}">
                <a16:creationId xmlns:a16="http://schemas.microsoft.com/office/drawing/2014/main" id="{60CBD664-491B-4D46-A8F9-0F279242BC22}"/>
              </a:ext>
            </a:extLst>
          </p:cNvPr>
          <p:cNvSpPr txBox="1"/>
          <p:nvPr/>
        </p:nvSpPr>
        <p:spPr>
          <a:xfrm>
            <a:off x="8840537" y="5475203"/>
            <a:ext cx="3119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 Food and Beverage Sector Guide</a:t>
            </a:r>
          </a:p>
        </p:txBody>
      </p:sp>
      <p:sp>
        <p:nvSpPr>
          <p:cNvPr id="16" name="Slide Number Placeholder 3">
            <a:extLst>
              <a:ext uri="{FF2B5EF4-FFF2-40B4-BE49-F238E27FC236}">
                <a16:creationId xmlns:a16="http://schemas.microsoft.com/office/drawing/2014/main" id="{E8F52531-1CD3-4D20-A7C0-13493FE32C66}"/>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0026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0" grpId="0"/>
      <p:bldP spid="11" grpId="0" animBg="1"/>
      <p:bldP spid="12" grpId="0"/>
      <p:bldP spid="13"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t>Natural capital dependencies</a:t>
            </a:r>
            <a:endParaRPr lang="en-US"/>
          </a:p>
        </p:txBody>
      </p:sp>
      <p:pic>
        <p:nvPicPr>
          <p:cNvPr id="4" name="Content Placeholder 4">
            <a:extLst>
              <a:ext uri="{FF2B5EF4-FFF2-40B4-BE49-F238E27FC236}">
                <a16:creationId xmlns:a16="http://schemas.microsoft.com/office/drawing/2014/main" id="{466473BA-DACD-4281-ABA0-578AE646C2D1}"/>
              </a:ext>
            </a:extLst>
          </p:cNvPr>
          <p:cNvPicPr>
            <a:picLocks noChangeAspect="1"/>
          </p:cNvPicPr>
          <p:nvPr/>
        </p:nvPicPr>
        <p:blipFill rotWithShape="1">
          <a:blip r:embed="rId3"/>
          <a:srcRect l="30517" t="34003" r="31044" b="32580"/>
          <a:stretch/>
        </p:blipFill>
        <p:spPr>
          <a:xfrm>
            <a:off x="1907425" y="1856414"/>
            <a:ext cx="8311660" cy="4064326"/>
          </a:xfrm>
          <a:prstGeom prst="rect">
            <a:avLst/>
          </a:prstGeom>
        </p:spPr>
      </p:pic>
      <p:sp>
        <p:nvSpPr>
          <p:cNvPr id="7" name="TextBox 6">
            <a:extLst>
              <a:ext uri="{FF2B5EF4-FFF2-40B4-BE49-F238E27FC236}">
                <a16:creationId xmlns:a16="http://schemas.microsoft.com/office/drawing/2014/main" id="{6F1EA46F-F37A-4988-8481-366B548DE421}"/>
              </a:ext>
            </a:extLst>
          </p:cNvPr>
          <p:cNvSpPr txBox="1"/>
          <p:nvPr/>
        </p:nvSpPr>
        <p:spPr>
          <a:xfrm>
            <a:off x="220499" y="1290445"/>
            <a:ext cx="10157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A business reliance on or use of natural capital</a:t>
            </a:r>
            <a:endParaRPr kumimoji="0" lang="en-CH" sz="2400" b="1" i="0" u="none" strike="noStrike" kern="1200" cap="none" spc="0" normalizeH="0" baseline="0" noProof="0">
              <a:ln>
                <a:noFill/>
              </a:ln>
              <a:solidFill>
                <a:srgbClr val="23BAED"/>
              </a:solidFill>
              <a:effectLst/>
              <a:uLnTx/>
              <a:uFillTx/>
              <a:latin typeface="Arial"/>
              <a:ea typeface="+mn-ea"/>
              <a:cs typeface="+mn-cs"/>
            </a:endParaRPr>
          </a:p>
        </p:txBody>
      </p:sp>
      <p:sp>
        <p:nvSpPr>
          <p:cNvPr id="10" name="Slide Number Placeholder 3">
            <a:extLst>
              <a:ext uri="{FF2B5EF4-FFF2-40B4-BE49-F238E27FC236}">
                <a16:creationId xmlns:a16="http://schemas.microsoft.com/office/drawing/2014/main" id="{16938BCD-0C94-4EBA-B0E3-5CA3F8D7C77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4" name="Teardrop 13">
            <a:extLst>
              <a:ext uri="{FF2B5EF4-FFF2-40B4-BE49-F238E27FC236}">
                <a16:creationId xmlns:a16="http://schemas.microsoft.com/office/drawing/2014/main" id="{E4B0CE5D-DAC7-4C77-B85D-6497E4DAB0CE}"/>
              </a:ext>
            </a:extLst>
          </p:cNvPr>
          <p:cNvSpPr/>
          <p:nvPr/>
        </p:nvSpPr>
        <p:spPr>
          <a:xfrm>
            <a:off x="10493476" y="76258"/>
            <a:ext cx="1566541" cy="133221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62B7A356-2E48-4E03-A089-6FC39C92542E}"/>
              </a:ext>
            </a:extLst>
          </p:cNvPr>
          <p:cNvSpPr txBox="1"/>
          <p:nvPr/>
        </p:nvSpPr>
        <p:spPr>
          <a:xfrm>
            <a:off x="10581968" y="217576"/>
            <a:ext cx="1478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82127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t>Dependency pathway</a:t>
            </a:r>
            <a:endParaRPr lang="en-US" dirty="0"/>
          </a:p>
        </p:txBody>
      </p:sp>
      <p:sp>
        <p:nvSpPr>
          <p:cNvPr id="3" name="Content Placeholder 2">
            <a:extLst>
              <a:ext uri="{FF2B5EF4-FFF2-40B4-BE49-F238E27FC236}">
                <a16:creationId xmlns:a16="http://schemas.microsoft.com/office/drawing/2014/main" id="{008B785F-A7F4-47F8-8B73-E94773F96C59}"/>
              </a:ext>
            </a:extLst>
          </p:cNvPr>
          <p:cNvSpPr>
            <a:spLocks noGrp="1"/>
          </p:cNvSpPr>
          <p:nvPr>
            <p:ph idx="1"/>
          </p:nvPr>
        </p:nvSpPr>
        <p:spPr>
          <a:xfrm>
            <a:off x="314194" y="1461524"/>
            <a:ext cx="8269735" cy="4351338"/>
          </a:xfrm>
        </p:spPr>
        <p:txBody>
          <a:bodyPr/>
          <a:lstStyle/>
          <a:p>
            <a:pPr>
              <a:lnSpc>
                <a:spcPct val="100000"/>
              </a:lnSpc>
            </a:pPr>
            <a:r>
              <a:rPr lang="en-US" dirty="0"/>
              <a:t>Business activities can be </a:t>
            </a:r>
            <a:r>
              <a:rPr lang="en-US" b="1" dirty="0">
                <a:solidFill>
                  <a:srgbClr val="23BAED"/>
                </a:solidFill>
              </a:rPr>
              <a:t>dependent on specific features</a:t>
            </a:r>
            <a:r>
              <a:rPr lang="en-US" dirty="0">
                <a:solidFill>
                  <a:schemeClr val="tx1"/>
                </a:solidFill>
              </a:rPr>
              <a:t> </a:t>
            </a:r>
            <a:r>
              <a:rPr lang="en-US" dirty="0"/>
              <a:t>of natural capital</a:t>
            </a:r>
          </a:p>
          <a:p>
            <a:pPr marL="0" indent="0">
              <a:buNone/>
            </a:pPr>
            <a:endParaRPr lang="en-US" sz="1400" dirty="0">
              <a:solidFill>
                <a:schemeClr val="tx1"/>
              </a:solidFill>
            </a:endParaRPr>
          </a:p>
          <a:p>
            <a:pPr>
              <a:lnSpc>
                <a:spcPct val="100000"/>
              </a:lnSpc>
            </a:pPr>
            <a:r>
              <a:rPr lang="en-US" dirty="0"/>
              <a:t>A dependency pathway can </a:t>
            </a:r>
            <a:r>
              <a:rPr lang="en-US" b="1" dirty="0">
                <a:solidFill>
                  <a:srgbClr val="23BAED"/>
                </a:solidFill>
              </a:rPr>
              <a:t>identify how changes</a:t>
            </a:r>
            <a:r>
              <a:rPr lang="en-US" dirty="0">
                <a:solidFill>
                  <a:schemeClr val="tx1"/>
                </a:solidFill>
              </a:rPr>
              <a:t> </a:t>
            </a:r>
            <a:r>
              <a:rPr lang="en-US" dirty="0"/>
              <a:t>in specific features of natural capital can </a:t>
            </a:r>
            <a:r>
              <a:rPr lang="en-US" b="1" dirty="0">
                <a:solidFill>
                  <a:srgbClr val="23BAED"/>
                </a:solidFill>
              </a:rPr>
              <a:t>affect these activities</a:t>
            </a:r>
          </a:p>
          <a:p>
            <a:pPr marL="0" indent="0">
              <a:buNone/>
            </a:pPr>
            <a:endParaRPr lang="en-US" sz="1400" dirty="0">
              <a:solidFill>
                <a:schemeClr val="tx1"/>
              </a:solidFill>
            </a:endParaRPr>
          </a:p>
          <a:p>
            <a:pPr>
              <a:lnSpc>
                <a:spcPct val="100000"/>
              </a:lnSpc>
            </a:pPr>
            <a:r>
              <a:rPr lang="en-US" dirty="0"/>
              <a:t>Knowing how changes affect business activities helps you identify the </a:t>
            </a:r>
            <a:r>
              <a:rPr lang="en-US" b="1" dirty="0">
                <a:solidFill>
                  <a:srgbClr val="23BAED"/>
                </a:solidFill>
              </a:rPr>
              <a:t>cost of doing business</a:t>
            </a:r>
          </a:p>
          <a:p>
            <a:endParaRPr lang="en-US" dirty="0"/>
          </a:p>
          <a:p>
            <a:endParaRPr lang="en-US" dirty="0"/>
          </a:p>
        </p:txBody>
      </p:sp>
      <p:sp>
        <p:nvSpPr>
          <p:cNvPr id="13" name="Slide Number Placeholder 3">
            <a:extLst>
              <a:ext uri="{FF2B5EF4-FFF2-40B4-BE49-F238E27FC236}">
                <a16:creationId xmlns:a16="http://schemas.microsoft.com/office/drawing/2014/main" id="{B7DDF72B-9603-49FF-AEC3-B4D6822ABA0D}"/>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C565570-8517-42CC-93EE-9634C567837D}"/>
              </a:ext>
            </a:extLst>
          </p:cNvPr>
          <p:cNvGrpSpPr/>
          <p:nvPr/>
        </p:nvGrpSpPr>
        <p:grpSpPr>
          <a:xfrm>
            <a:off x="10394989" y="125753"/>
            <a:ext cx="1707764" cy="1158896"/>
            <a:chOff x="4377630" y="3621813"/>
            <a:chExt cx="1157966" cy="963237"/>
          </a:xfrm>
        </p:grpSpPr>
        <p:sp>
          <p:nvSpPr>
            <p:cNvPr id="12" name="Teardrop 11">
              <a:extLst>
                <a:ext uri="{FF2B5EF4-FFF2-40B4-BE49-F238E27FC236}">
                  <a16:creationId xmlns:a16="http://schemas.microsoft.com/office/drawing/2014/main" id="{8A81558F-F0B6-4F13-91DC-42EE3A4EE568}"/>
                </a:ext>
              </a:extLst>
            </p:cNvPr>
            <p:cNvSpPr/>
            <p:nvPr/>
          </p:nvSpPr>
          <p:spPr>
            <a:xfrm>
              <a:off x="4377631" y="3621813"/>
              <a:ext cx="1157965" cy="96323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CB14EFEB-76DC-4E8C-9B46-CCB0E672A0E4}"/>
                </a:ext>
              </a:extLst>
            </p:cNvPr>
            <p:cNvSpPr txBox="1"/>
            <p:nvPr/>
          </p:nvSpPr>
          <p:spPr>
            <a:xfrm>
              <a:off x="4377630" y="3786270"/>
              <a:ext cx="1157965" cy="472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24</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3">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grpSp>
    </p:spTree>
    <p:extLst>
      <p:ext uri="{BB962C8B-B14F-4D97-AF65-F5344CB8AC3E}">
        <p14:creationId xmlns:p14="http://schemas.microsoft.com/office/powerpoint/2010/main" val="4241579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dirty="0"/>
              <a:t>Dependency pathway</a:t>
            </a:r>
            <a:endParaRPr lang="en-US" dirty="0"/>
          </a:p>
        </p:txBody>
      </p:sp>
      <p:pic>
        <p:nvPicPr>
          <p:cNvPr id="14" name="Afbeelding 13">
            <a:extLst>
              <a:ext uri="{FF2B5EF4-FFF2-40B4-BE49-F238E27FC236}">
                <a16:creationId xmlns:a16="http://schemas.microsoft.com/office/drawing/2014/main" id="{F36677ED-93BB-4C9D-B205-6CB0302C46A0}"/>
              </a:ext>
            </a:extLst>
          </p:cNvPr>
          <p:cNvPicPr>
            <a:picLocks noChangeAspect="1"/>
          </p:cNvPicPr>
          <p:nvPr/>
        </p:nvPicPr>
        <p:blipFill>
          <a:blip r:embed="rId3"/>
          <a:stretch>
            <a:fillRect/>
          </a:stretch>
        </p:blipFill>
        <p:spPr>
          <a:xfrm>
            <a:off x="2630900" y="1321960"/>
            <a:ext cx="6930199" cy="4562908"/>
          </a:xfrm>
          <a:prstGeom prst="rect">
            <a:avLst/>
          </a:prstGeom>
        </p:spPr>
      </p:pic>
      <p:sp>
        <p:nvSpPr>
          <p:cNvPr id="13" name="Slide Number Placeholder 3">
            <a:extLst>
              <a:ext uri="{FF2B5EF4-FFF2-40B4-BE49-F238E27FC236}">
                <a16:creationId xmlns:a16="http://schemas.microsoft.com/office/drawing/2014/main" id="{B7DDF72B-9603-49FF-AEC3-B4D6822ABA0D}"/>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 name="Teardrop 11">
            <a:extLst>
              <a:ext uri="{FF2B5EF4-FFF2-40B4-BE49-F238E27FC236}">
                <a16:creationId xmlns:a16="http://schemas.microsoft.com/office/drawing/2014/main" id="{F3E8864F-B0E0-49FE-9764-A882B14B6867}"/>
              </a:ext>
            </a:extLst>
          </p:cNvPr>
          <p:cNvSpPr/>
          <p:nvPr/>
        </p:nvSpPr>
        <p:spPr>
          <a:xfrm>
            <a:off x="10394990" y="125753"/>
            <a:ext cx="1707763" cy="1158896"/>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14">
            <a:extLst>
              <a:ext uri="{FF2B5EF4-FFF2-40B4-BE49-F238E27FC236}">
                <a16:creationId xmlns:a16="http://schemas.microsoft.com/office/drawing/2014/main" id="{A57494DB-FF81-4686-9A5C-710AFC0D3BB7}"/>
              </a:ext>
            </a:extLst>
          </p:cNvPr>
          <p:cNvSpPr txBox="1"/>
          <p:nvPr/>
        </p:nvSpPr>
        <p:spPr>
          <a:xfrm>
            <a:off x="10394989" y="323616"/>
            <a:ext cx="1707763" cy="5690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24</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4">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013920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6B86-C6E1-4CAE-8D35-100EE9267F73}"/>
              </a:ext>
            </a:extLst>
          </p:cNvPr>
          <p:cNvSpPr>
            <a:spLocks noGrp="1"/>
          </p:cNvSpPr>
          <p:nvPr>
            <p:ph type="title"/>
          </p:nvPr>
        </p:nvSpPr>
        <p:spPr/>
        <p:txBody>
          <a:bodyPr/>
          <a:lstStyle/>
          <a:p>
            <a:r>
              <a:rPr lang="en-GB"/>
              <a:t>Natural capital impacts</a:t>
            </a:r>
            <a:endParaRPr lang="en-US"/>
          </a:p>
        </p:txBody>
      </p:sp>
      <p:pic>
        <p:nvPicPr>
          <p:cNvPr id="8" name="Picture 7">
            <a:extLst>
              <a:ext uri="{FF2B5EF4-FFF2-40B4-BE49-F238E27FC236}">
                <a16:creationId xmlns:a16="http://schemas.microsoft.com/office/drawing/2014/main" id="{33CBD42D-5190-47FE-9209-63F72E3A1536}"/>
              </a:ext>
            </a:extLst>
          </p:cNvPr>
          <p:cNvPicPr>
            <a:picLocks noChangeAspect="1"/>
          </p:cNvPicPr>
          <p:nvPr/>
        </p:nvPicPr>
        <p:blipFill rotWithShape="1">
          <a:blip r:embed="rId3"/>
          <a:srcRect l="29712" t="38120" r="30577" b="34359"/>
          <a:stretch/>
        </p:blipFill>
        <p:spPr>
          <a:xfrm>
            <a:off x="1870468" y="3243768"/>
            <a:ext cx="8451063" cy="3294483"/>
          </a:xfrm>
          <a:prstGeom prst="rect">
            <a:avLst/>
          </a:prstGeom>
        </p:spPr>
      </p:pic>
      <p:sp>
        <p:nvSpPr>
          <p:cNvPr id="4" name="TextBox 3">
            <a:extLst>
              <a:ext uri="{FF2B5EF4-FFF2-40B4-BE49-F238E27FC236}">
                <a16:creationId xmlns:a16="http://schemas.microsoft.com/office/drawing/2014/main" id="{0318AA3D-ED90-406B-B50E-C06BAA657E21}"/>
              </a:ext>
            </a:extLst>
          </p:cNvPr>
          <p:cNvSpPr txBox="1"/>
          <p:nvPr/>
        </p:nvSpPr>
        <p:spPr>
          <a:xfrm>
            <a:off x="163892" y="1486042"/>
            <a:ext cx="101576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The negative or positive effect of business activity on natural capital</a:t>
            </a:r>
            <a:endParaRPr kumimoji="0" lang="en-CH" sz="2400" b="1" i="0" u="none" strike="noStrike" kern="1200" cap="none" spc="0" normalizeH="0" baseline="0" noProof="0">
              <a:ln>
                <a:noFill/>
              </a:ln>
              <a:solidFill>
                <a:srgbClr val="23BAED"/>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82773A06-3874-4B78-A55C-9897B38C99FB}"/>
              </a:ext>
            </a:extLst>
          </p:cNvPr>
          <p:cNvGrpSpPr/>
          <p:nvPr/>
        </p:nvGrpSpPr>
        <p:grpSpPr>
          <a:xfrm>
            <a:off x="10321529" y="121631"/>
            <a:ext cx="1768173" cy="1259494"/>
            <a:chOff x="4220691" y="3621813"/>
            <a:chExt cx="1314905" cy="1045939"/>
          </a:xfrm>
        </p:grpSpPr>
        <p:sp>
          <p:nvSpPr>
            <p:cNvPr id="6" name="Teardrop 5">
              <a:extLst>
                <a:ext uri="{FF2B5EF4-FFF2-40B4-BE49-F238E27FC236}">
                  <a16:creationId xmlns:a16="http://schemas.microsoft.com/office/drawing/2014/main" id="{DA22C8E3-A735-4BD6-9886-386EACF3EEA2}"/>
                </a:ext>
              </a:extLst>
            </p:cNvPr>
            <p:cNvSpPr/>
            <p:nvPr/>
          </p:nvSpPr>
          <p:spPr>
            <a:xfrm>
              <a:off x="4220691" y="3621813"/>
              <a:ext cx="1314905" cy="1045939"/>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BDE97FE9-8F30-472F-9139-D521483BCA8F}"/>
                </a:ext>
              </a:extLst>
            </p:cNvPr>
            <p:cNvSpPr txBox="1"/>
            <p:nvPr/>
          </p:nvSpPr>
          <p:spPr>
            <a:xfrm>
              <a:off x="4220691" y="3818882"/>
              <a:ext cx="1314904" cy="472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1" name="Slide Number Placeholder 3">
            <a:extLst>
              <a:ext uri="{FF2B5EF4-FFF2-40B4-BE49-F238E27FC236}">
                <a16:creationId xmlns:a16="http://schemas.microsoft.com/office/drawing/2014/main" id="{34DDD211-E2BA-495B-949E-5B5A27F9ECBB}"/>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35F234A2-F8FD-D849-AC06-7A326C16DC57}"/>
              </a:ext>
            </a:extLst>
          </p:cNvPr>
          <p:cNvGrpSpPr/>
          <p:nvPr/>
        </p:nvGrpSpPr>
        <p:grpSpPr>
          <a:xfrm rot="10800000">
            <a:off x="6077543" y="2748468"/>
            <a:ext cx="209954" cy="412154"/>
            <a:chOff x="6292838" y="5591697"/>
            <a:chExt cx="209954" cy="412154"/>
          </a:xfrm>
        </p:grpSpPr>
        <p:sp>
          <p:nvSpPr>
            <p:cNvPr id="9" name="Down Arrow 8">
              <a:extLst>
                <a:ext uri="{FF2B5EF4-FFF2-40B4-BE49-F238E27FC236}">
                  <a16:creationId xmlns:a16="http://schemas.microsoft.com/office/drawing/2014/main" id="{B3D14318-CBCC-BC44-9D34-E8EBB364496F}"/>
                </a:ext>
              </a:extLst>
            </p:cNvPr>
            <p:cNvSpPr/>
            <p:nvPr/>
          </p:nvSpPr>
          <p:spPr>
            <a:xfrm>
              <a:off x="6292838" y="5591697"/>
              <a:ext cx="209954" cy="412154"/>
            </a:xfrm>
            <a:prstGeom prst="downArrow">
              <a:avLst/>
            </a:prstGeom>
            <a:solidFill>
              <a:schemeClr val="bg1"/>
            </a:solid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9">
              <a:extLst>
                <a:ext uri="{FF2B5EF4-FFF2-40B4-BE49-F238E27FC236}">
                  <a16:creationId xmlns:a16="http://schemas.microsoft.com/office/drawing/2014/main" id="{6E74CAB3-E3BF-A64A-9DAA-127FE1DCF264}"/>
                </a:ext>
              </a:extLst>
            </p:cNvPr>
            <p:cNvSpPr/>
            <p:nvPr/>
          </p:nvSpPr>
          <p:spPr>
            <a:xfrm>
              <a:off x="6424607" y="5752055"/>
              <a:ext cx="36000"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3" name="Tekstvak 2">
            <a:extLst>
              <a:ext uri="{FF2B5EF4-FFF2-40B4-BE49-F238E27FC236}">
                <a16:creationId xmlns:a16="http://schemas.microsoft.com/office/drawing/2014/main" id="{F31A0C33-694E-45F7-9BCB-158487C1DACE}"/>
              </a:ext>
            </a:extLst>
          </p:cNvPr>
          <p:cNvSpPr txBox="1"/>
          <p:nvPr/>
        </p:nvSpPr>
        <p:spPr>
          <a:xfrm>
            <a:off x="1870466" y="2181503"/>
            <a:ext cx="8451063" cy="353943"/>
          </a:xfrm>
          <a:prstGeom prst="rect">
            <a:avLst/>
          </a:prstGeom>
          <a:noFill/>
        </p:spPr>
        <p:txBody>
          <a:bodyPr wrap="square" rtlCol="0">
            <a:spAutoFit/>
          </a:bodyPr>
          <a:lstStyle/>
          <a:p>
            <a:pPr algn="ctr"/>
            <a:r>
              <a:rPr lang="en-US" sz="1700" dirty="0">
                <a:solidFill>
                  <a:srgbClr val="92D050"/>
                </a:solidFill>
              </a:rPr>
              <a:t>Cleaning water, sequestering carbon, improving biodiversity</a:t>
            </a:r>
          </a:p>
        </p:txBody>
      </p:sp>
    </p:spTree>
    <p:extLst>
      <p:ext uri="{BB962C8B-B14F-4D97-AF65-F5344CB8AC3E}">
        <p14:creationId xmlns:p14="http://schemas.microsoft.com/office/powerpoint/2010/main" val="3116285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4194" y="125352"/>
            <a:ext cx="11498123" cy="878150"/>
          </a:xfrm>
        </p:spPr>
        <p:txBody>
          <a:bodyPr/>
          <a:lstStyle/>
          <a:p>
            <a:r>
              <a:rPr lang="en-GB"/>
              <a:t>We Value Nature training is open </a:t>
            </a:r>
            <a:endParaRPr lang="en-GB">
              <a:highlight>
                <a:srgbClr val="FFFF00"/>
              </a:highlight>
            </a:endParaRPr>
          </a:p>
        </p:txBody>
      </p:sp>
      <p:sp>
        <p:nvSpPr>
          <p:cNvPr id="3" name="Content Placeholder 2"/>
          <p:cNvSpPr>
            <a:spLocks noGrp="1"/>
          </p:cNvSpPr>
          <p:nvPr>
            <p:ph idx="4294967295"/>
          </p:nvPr>
        </p:nvSpPr>
        <p:spPr>
          <a:xfrm>
            <a:off x="314195" y="1461524"/>
            <a:ext cx="7075165" cy="4599034"/>
          </a:xfrm>
        </p:spPr>
        <p:txBody>
          <a:bodyPr>
            <a:normAutofit fontScale="85000" lnSpcReduction="20000"/>
          </a:bodyPr>
          <a:lstStyle/>
          <a:p>
            <a:pPr marL="0" indent="0">
              <a:lnSpc>
                <a:spcPct val="120000"/>
              </a:lnSpc>
              <a:buNone/>
            </a:pPr>
            <a:r>
              <a:rPr lang="en-GB" sz="2800" b="1" dirty="0">
                <a:solidFill>
                  <a:srgbClr val="23BAED"/>
                </a:solidFill>
              </a:rPr>
              <a:t>You are free to:</a:t>
            </a:r>
          </a:p>
          <a:p>
            <a:pPr>
              <a:lnSpc>
                <a:spcPct val="120000"/>
              </a:lnSpc>
            </a:pPr>
            <a:r>
              <a:rPr lang="en-GB" b="1" dirty="0"/>
              <a:t>Share</a:t>
            </a:r>
            <a:r>
              <a:rPr lang="en-GB" dirty="0"/>
              <a:t> — copy and redistribute the material in any medium or format.</a:t>
            </a:r>
          </a:p>
          <a:p>
            <a:pPr>
              <a:lnSpc>
                <a:spcPct val="120000"/>
              </a:lnSpc>
            </a:pPr>
            <a:r>
              <a:rPr lang="en-GB" b="1" dirty="0"/>
              <a:t>Adapt</a:t>
            </a:r>
            <a:r>
              <a:rPr lang="en-GB" dirty="0"/>
              <a:t> — remix, transform, and build upon the material for any purpose, even commercial.</a:t>
            </a:r>
          </a:p>
          <a:p>
            <a:pPr marL="0" indent="0">
              <a:lnSpc>
                <a:spcPct val="120000"/>
              </a:lnSpc>
              <a:buNone/>
            </a:pPr>
            <a:endParaRPr lang="en-GB" sz="1400" dirty="0"/>
          </a:p>
          <a:p>
            <a:pPr marL="0" indent="0">
              <a:lnSpc>
                <a:spcPct val="120000"/>
              </a:lnSpc>
              <a:buNone/>
            </a:pPr>
            <a:r>
              <a:rPr lang="en-GB" sz="2800" b="1" dirty="0">
                <a:solidFill>
                  <a:srgbClr val="23BAED"/>
                </a:solidFill>
              </a:rPr>
              <a:t>Under the following terms:</a:t>
            </a:r>
          </a:p>
          <a:p>
            <a:pPr>
              <a:lnSpc>
                <a:spcPct val="120000"/>
              </a:lnSpc>
            </a:pPr>
            <a:r>
              <a:rPr lang="en-GB" b="1" dirty="0"/>
              <a:t>Attribution</a:t>
            </a:r>
            <a:r>
              <a:rPr lang="en-GB" dirty="0"/>
              <a:t> — You must give appropriate credit, link to the licence &amp; indicate if changes were made (but not suggest endorsement).</a:t>
            </a:r>
          </a:p>
          <a:p>
            <a:pPr>
              <a:lnSpc>
                <a:spcPct val="120000"/>
              </a:lnSpc>
            </a:pPr>
            <a:r>
              <a:rPr lang="en-GB" b="1" dirty="0"/>
              <a:t>No additional restrictions </a:t>
            </a:r>
            <a:r>
              <a:rPr lang="en-GB" dirty="0"/>
              <a:t>— You may not legally restrict others from doing anything the license permits.</a:t>
            </a:r>
          </a:p>
          <a:p>
            <a:endParaRPr lang="en-GB" dirty="0"/>
          </a:p>
          <a:p>
            <a:endParaRPr lang="en-GB" dirty="0"/>
          </a:p>
        </p:txBody>
      </p:sp>
      <p:pic>
        <p:nvPicPr>
          <p:cNvPr id="4" name="Picture 3"/>
          <p:cNvPicPr>
            <a:picLocks noChangeAspect="1"/>
          </p:cNvPicPr>
          <p:nvPr/>
        </p:nvPicPr>
        <p:blipFill>
          <a:blip r:embed="rId3"/>
          <a:stretch>
            <a:fillRect/>
          </a:stretch>
        </p:blipFill>
        <p:spPr>
          <a:xfrm>
            <a:off x="8419878" y="1461524"/>
            <a:ext cx="3028950" cy="1504950"/>
          </a:xfrm>
          <a:prstGeom prst="rect">
            <a:avLst/>
          </a:prstGeom>
        </p:spPr>
      </p:pic>
      <p:sp>
        <p:nvSpPr>
          <p:cNvPr id="5" name="TextBox 4"/>
          <p:cNvSpPr txBox="1"/>
          <p:nvPr/>
        </p:nvSpPr>
        <p:spPr>
          <a:xfrm>
            <a:off x="8366718" y="3131289"/>
            <a:ext cx="3924522" cy="1569660"/>
          </a:xfrm>
          <a:prstGeom prst="rect">
            <a:avLst/>
          </a:prstGeom>
          <a:noFill/>
        </p:spPr>
        <p:txBody>
          <a:bodyPr wrap="square" rtlCol="0">
            <a:spAutoFit/>
          </a:bodyPr>
          <a:lstStyle/>
          <a:p>
            <a:r>
              <a:rPr lang="en-GB" sz="2400" b="1">
                <a:solidFill>
                  <a:srgbClr val="23BAED"/>
                </a:solidFill>
              </a:rPr>
              <a:t>CC BY 4.0</a:t>
            </a:r>
            <a:br>
              <a:rPr lang="en-GB" sz="2400">
                <a:solidFill>
                  <a:srgbClr val="23BAED"/>
                </a:solidFill>
              </a:rPr>
            </a:br>
            <a:r>
              <a:rPr lang="en-GB" sz="2400">
                <a:solidFill>
                  <a:srgbClr val="23BAED"/>
                </a:solidFill>
              </a:rPr>
              <a:t>Creative Commons Attribution 4.0 International </a:t>
            </a:r>
          </a:p>
          <a:p>
            <a:endParaRPr lang="en-GB" sz="2400">
              <a:solidFill>
                <a:srgbClr val="23BAED"/>
              </a:solidFill>
            </a:endParaRPr>
          </a:p>
        </p:txBody>
      </p:sp>
      <p:sp>
        <p:nvSpPr>
          <p:cNvPr id="6" name="TextBox 5">
            <a:extLst>
              <a:ext uri="{FF2B5EF4-FFF2-40B4-BE49-F238E27FC236}">
                <a16:creationId xmlns:a16="http://schemas.microsoft.com/office/drawing/2014/main" id="{07C7C3E3-DF0F-4B89-BC95-EFDC44BEEB2F}"/>
              </a:ext>
            </a:extLst>
          </p:cNvPr>
          <p:cNvSpPr txBox="1"/>
          <p:nvPr/>
        </p:nvSpPr>
        <p:spPr>
          <a:xfrm>
            <a:off x="8029353" y="4432541"/>
            <a:ext cx="3810000" cy="1631216"/>
          </a:xfrm>
          <a:prstGeom prst="rect">
            <a:avLst/>
          </a:prstGeom>
          <a:noFill/>
        </p:spPr>
        <p:txBody>
          <a:bodyPr wrap="square" rtlCol="0">
            <a:spAutoFit/>
          </a:bodyPr>
          <a:lstStyle/>
          <a:p>
            <a:r>
              <a:rPr lang="en-GB" sz="2000" dirty="0">
                <a:solidFill>
                  <a:schemeClr val="tx1">
                    <a:lumMod val="65000"/>
                    <a:lumOff val="35000"/>
                  </a:schemeClr>
                </a:solidFill>
                <a:hlinkClick r:id="rId4">
                  <a:extLst>
                    <a:ext uri="{A12FA001-AC4F-418D-AE19-62706E023703}">
                      <ahyp:hlinkClr xmlns:ahyp="http://schemas.microsoft.com/office/drawing/2018/hyperlinkcolor" val="tx"/>
                    </a:ext>
                  </a:extLst>
                </a:hlinkClick>
              </a:rPr>
              <a:t>We Value Nature</a:t>
            </a:r>
            <a:r>
              <a:rPr lang="en-GB" sz="2000" dirty="0">
                <a:solidFill>
                  <a:schemeClr val="tx1">
                    <a:lumMod val="65000"/>
                    <a:lumOff val="35000"/>
                  </a:schemeClr>
                </a:solidFill>
              </a:rPr>
              <a:t> module 1 (We Value Nature, </a:t>
            </a:r>
            <a:r>
              <a:rPr lang="en-GB" sz="2000" dirty="0" err="1">
                <a:solidFill>
                  <a:schemeClr val="tx1">
                    <a:lumMod val="65000"/>
                    <a:lumOff val="35000"/>
                  </a:schemeClr>
                </a:solidFill>
              </a:rPr>
              <a:t>Nature^Squared</a:t>
            </a:r>
            <a:r>
              <a:rPr lang="en-GB" sz="2000" dirty="0">
                <a:solidFill>
                  <a:schemeClr val="tx1">
                    <a:lumMod val="65000"/>
                    <a:lumOff val="35000"/>
                  </a:schemeClr>
                </a:solidFill>
              </a:rPr>
              <a:t> and Little Blue Research, Ltd., YEAR) and licensed under </a:t>
            </a:r>
            <a:r>
              <a:rPr lang="en-GB" sz="2000" dirty="0">
                <a:solidFill>
                  <a:schemeClr val="tx1">
                    <a:lumMod val="65000"/>
                    <a:lumOff val="35000"/>
                  </a:schemeClr>
                </a:solidFill>
                <a:hlinkClick r:id="rId5">
                  <a:extLst>
                    <a:ext uri="{A12FA001-AC4F-418D-AE19-62706E023703}">
                      <ahyp:hlinkClr xmlns:ahyp="http://schemas.microsoft.com/office/drawing/2018/hyperlinkcolor" val="tx"/>
                    </a:ext>
                  </a:extLst>
                </a:hlinkClick>
              </a:rPr>
              <a:t>CC BY 4.0</a:t>
            </a:r>
            <a:endParaRPr lang="en-CH" sz="2000" dirty="0">
              <a:solidFill>
                <a:schemeClr val="tx1">
                  <a:lumMod val="65000"/>
                  <a:lumOff val="35000"/>
                </a:schemeClr>
              </a:solidFill>
            </a:endParaRPr>
          </a:p>
        </p:txBody>
      </p:sp>
      <p:sp>
        <p:nvSpPr>
          <p:cNvPr id="8" name="Slide Number Placeholder 3">
            <a:extLst>
              <a:ext uri="{FF2B5EF4-FFF2-40B4-BE49-F238E27FC236}">
                <a16:creationId xmlns:a16="http://schemas.microsoft.com/office/drawing/2014/main" id="{21FCC023-D887-4A7F-89ED-EB4F650F2EF9}"/>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4046827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a:t>Impact drivers</a:t>
            </a:r>
            <a:endParaRPr lang="en-US"/>
          </a:p>
        </p:txBody>
      </p:sp>
      <p:sp>
        <p:nvSpPr>
          <p:cNvPr id="5" name="Content Placeholder 2">
            <a:extLst>
              <a:ext uri="{FF2B5EF4-FFF2-40B4-BE49-F238E27FC236}">
                <a16:creationId xmlns:a16="http://schemas.microsoft.com/office/drawing/2014/main" id="{C29B4453-D808-405D-9D1A-575C4F4B7E8F}"/>
              </a:ext>
            </a:extLst>
          </p:cNvPr>
          <p:cNvSpPr>
            <a:spLocks noGrp="1"/>
          </p:cNvSpPr>
          <p:nvPr>
            <p:ph idx="1"/>
          </p:nvPr>
        </p:nvSpPr>
        <p:spPr>
          <a:xfrm>
            <a:off x="314195" y="1461524"/>
            <a:ext cx="5217925" cy="4351338"/>
          </a:xfrm>
        </p:spPr>
        <p:txBody>
          <a:bodyPr/>
          <a:lstStyle/>
          <a:p>
            <a:pPr marL="0" indent="0">
              <a:buNone/>
            </a:pPr>
            <a:r>
              <a:rPr lang="en-US" b="1">
                <a:solidFill>
                  <a:srgbClr val="23BAED"/>
                </a:solidFill>
              </a:rPr>
              <a:t>Impact drivers </a:t>
            </a:r>
            <a:r>
              <a:rPr lang="en-US"/>
              <a:t>are:</a:t>
            </a:r>
          </a:p>
          <a:p>
            <a:r>
              <a:rPr lang="en-US" b="1">
                <a:solidFill>
                  <a:srgbClr val="23BAED"/>
                </a:solidFill>
              </a:rPr>
              <a:t>Measurable quantities </a:t>
            </a:r>
            <a:r>
              <a:rPr lang="en-US"/>
              <a:t>of a natural resource used as an </a:t>
            </a:r>
            <a:r>
              <a:rPr lang="en-US" b="1">
                <a:solidFill>
                  <a:srgbClr val="23BAED"/>
                </a:solidFill>
              </a:rPr>
              <a:t>input</a:t>
            </a:r>
            <a:r>
              <a:rPr lang="en-US">
                <a:solidFill>
                  <a:schemeClr val="tx1"/>
                </a:solidFill>
              </a:rPr>
              <a:t> </a:t>
            </a:r>
            <a:r>
              <a:rPr lang="en-US"/>
              <a:t>to production</a:t>
            </a:r>
          </a:p>
          <a:p>
            <a:pPr marL="0" indent="0">
              <a:buNone/>
            </a:pPr>
            <a:r>
              <a:rPr lang="en-US"/>
              <a:t>  (e.g. fresh water)</a:t>
            </a:r>
          </a:p>
          <a:p>
            <a:pPr marL="0" indent="0">
              <a:buNone/>
            </a:pPr>
            <a:r>
              <a:rPr lang="en-US"/>
              <a:t>Or:</a:t>
            </a:r>
          </a:p>
          <a:p>
            <a:r>
              <a:rPr lang="en-US" b="1">
                <a:solidFill>
                  <a:srgbClr val="23BAED"/>
                </a:solidFill>
              </a:rPr>
              <a:t>Measurable non-product output</a:t>
            </a:r>
            <a:r>
              <a:rPr lang="en-US">
                <a:solidFill>
                  <a:schemeClr val="tx1"/>
                </a:solidFill>
              </a:rPr>
              <a:t> </a:t>
            </a:r>
            <a:r>
              <a:rPr lang="en-US"/>
              <a:t>of a business activity</a:t>
            </a:r>
          </a:p>
          <a:p>
            <a:pPr marL="0" indent="0">
              <a:buFont typeface="Arial"/>
              <a:buNone/>
            </a:pPr>
            <a:r>
              <a:rPr lang="en-US"/>
              <a:t>  (e.g. water discharges)</a:t>
            </a:r>
          </a:p>
          <a:p>
            <a:endParaRPr lang="en-US"/>
          </a:p>
          <a:p>
            <a:endParaRPr lang="en-US"/>
          </a:p>
        </p:txBody>
      </p:sp>
      <p:sp>
        <p:nvSpPr>
          <p:cNvPr id="8" name="Slide Number Placeholder 3">
            <a:extLst>
              <a:ext uri="{FF2B5EF4-FFF2-40B4-BE49-F238E27FC236}">
                <a16:creationId xmlns:a16="http://schemas.microsoft.com/office/drawing/2014/main" id="{397AF606-3048-4390-8D02-5C4A5CA1625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C3F7C72C-B091-4B4A-BE6F-12754F888DAA}"/>
              </a:ext>
            </a:extLst>
          </p:cNvPr>
          <p:cNvSpPr/>
          <p:nvPr/>
        </p:nvSpPr>
        <p:spPr>
          <a:xfrm>
            <a:off x="5678152" y="2337622"/>
            <a:ext cx="1378710" cy="2686661"/>
          </a:xfrm>
          <a:prstGeom prst="roundRect">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Natural capital impact drivers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1">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INPUTS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Fresh water, land use</a:t>
            </a:r>
          </a:p>
        </p:txBody>
      </p:sp>
      <p:sp>
        <p:nvSpPr>
          <p:cNvPr id="12" name="Rectangle: Rounded Corners 11">
            <a:extLst>
              <a:ext uri="{FF2B5EF4-FFF2-40B4-BE49-F238E27FC236}">
                <a16:creationId xmlns:a16="http://schemas.microsoft.com/office/drawing/2014/main" id="{8E32EBD5-48D3-4380-BD0B-D0A76BF1A408}"/>
              </a:ext>
            </a:extLst>
          </p:cNvPr>
          <p:cNvSpPr/>
          <p:nvPr/>
        </p:nvSpPr>
        <p:spPr>
          <a:xfrm>
            <a:off x="7242221" y="2337623"/>
            <a:ext cx="3000165" cy="2686661"/>
          </a:xfrm>
          <a:prstGeom prst="roundRect">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Raw 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feed-crop agriculture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lang="en-GB" sz="1100">
                <a:solidFill>
                  <a:schemeClr val="tx1">
                    <a:lumMod val="65000"/>
                    <a:lumOff val="35000"/>
                  </a:schemeClr>
                </a:solidFill>
              </a:rPr>
            </a:br>
            <a:r>
              <a:rPr lang="en-GB" sz="1100" b="1">
                <a:solidFill>
                  <a:schemeClr val="tx1">
                    <a:lumMod val="65000"/>
                    <a:lumOff val="35000"/>
                  </a:schemeClr>
                </a:solidFill>
              </a:rPr>
              <a:t>Livestock farming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pig farming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lang="en-GB" sz="1100">
                <a:solidFill>
                  <a:schemeClr val="tx1">
                    <a:lumMod val="65000"/>
                    <a:lumOff val="35000"/>
                  </a:schemeClr>
                </a:solidFill>
              </a:rPr>
            </a:br>
            <a:r>
              <a:rPr lang="en-GB" sz="1100" b="1">
                <a:solidFill>
                  <a:schemeClr val="tx1">
                    <a:lumMod val="65000"/>
                    <a:lumOff val="35000"/>
                  </a:schemeClr>
                </a:solidFill>
              </a:rPr>
              <a:t>Food processing</a:t>
            </a:r>
            <a:br>
              <a:rPr lang="en-GB" sz="1100">
                <a:solidFill>
                  <a:schemeClr val="tx1">
                    <a:lumMod val="65000"/>
                    <a:lumOff val="35000"/>
                  </a:schemeClr>
                </a:solidFill>
              </a:rPr>
            </a:br>
            <a:r>
              <a:rPr lang="en-GB" sz="1100">
                <a:solidFill>
                  <a:schemeClr val="tx1">
                    <a:lumMod val="65000"/>
                    <a:lumOff val="35000"/>
                  </a:schemeClr>
                </a:solidFill>
              </a:rPr>
              <a:t>E.g. meatpacking, cutting, refrigeration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a:solidFill>
                <a:schemeClr val="tx1">
                  <a:lumMod val="65000"/>
                  <a:lumOff val="35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a:solidFill>
                  <a:schemeClr val="tx1">
                    <a:lumMod val="65000"/>
                    <a:lumOff val="35000"/>
                  </a:schemeClr>
                </a:solidFill>
              </a:rPr>
              <a:t>Packaging, distribution and retail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a:solidFill>
                  <a:schemeClr val="tx1">
                    <a:lumMod val="65000"/>
                    <a:lumOff val="35000"/>
                  </a:schemeClr>
                </a:solidFill>
              </a:rPr>
              <a:t>E.g. meat packaging, distribution and retail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black"/>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F350528B-7E0D-4914-94E1-E8FC811533C8}"/>
              </a:ext>
            </a:extLst>
          </p:cNvPr>
          <p:cNvSpPr/>
          <p:nvPr/>
        </p:nvSpPr>
        <p:spPr>
          <a:xfrm>
            <a:off x="10427745" y="2337623"/>
            <a:ext cx="1572527" cy="2686660"/>
          </a:xfrm>
          <a:prstGeom prst="roundRect">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GB" sz="1100" b="1">
                <a:solidFill>
                  <a:schemeClr val="tx1">
                    <a:lumMod val="65000"/>
                    <a:lumOff val="35000"/>
                  </a:schemeClr>
                </a:solidFill>
              </a:rPr>
              <a:t>Natural capital impact drivers</a:t>
            </a:r>
          </a:p>
          <a:p>
            <a:pPr algn="ctr">
              <a:defRPr/>
            </a:pPr>
            <a:endParaRPr lang="en-GB" sz="1100" b="1">
              <a:solidFill>
                <a:schemeClr val="tx1">
                  <a:lumMod val="65000"/>
                  <a:lumOff val="35000"/>
                </a:schemeClr>
              </a:solidFill>
            </a:endParaRPr>
          </a:p>
          <a:p>
            <a:pPr algn="ctr">
              <a:defRPr/>
            </a:pPr>
            <a:r>
              <a:rPr lang="en-GB" sz="1100" b="1">
                <a:solidFill>
                  <a:schemeClr val="tx1">
                    <a:lumMod val="65000"/>
                    <a:lumOff val="35000"/>
                  </a:schemeClr>
                </a:solidFill>
              </a:rPr>
              <a:t>OUTPUTS</a:t>
            </a:r>
          </a:p>
          <a:p>
            <a:pPr algn="ctr">
              <a:defRPr/>
            </a:pPr>
            <a:r>
              <a:rPr lang="en-GB" sz="1100">
                <a:solidFill>
                  <a:schemeClr val="tx1">
                    <a:lumMod val="65000"/>
                    <a:lumOff val="35000"/>
                  </a:schemeClr>
                </a:solidFill>
              </a:rPr>
              <a:t>E.g. Waste, manure, air pollution, discharges to water and soil</a:t>
            </a:r>
          </a:p>
        </p:txBody>
      </p:sp>
      <p:sp>
        <p:nvSpPr>
          <p:cNvPr id="9" name="Arrow: Right 8">
            <a:extLst>
              <a:ext uri="{FF2B5EF4-FFF2-40B4-BE49-F238E27FC236}">
                <a16:creationId xmlns:a16="http://schemas.microsoft.com/office/drawing/2014/main" id="{D51075F5-ED86-4B6E-8CA1-956EE5C95704}"/>
              </a:ext>
            </a:extLst>
          </p:cNvPr>
          <p:cNvSpPr/>
          <p:nvPr/>
        </p:nvSpPr>
        <p:spPr>
          <a:xfrm>
            <a:off x="6987440" y="3571122"/>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Arrow: Right 14">
            <a:extLst>
              <a:ext uri="{FF2B5EF4-FFF2-40B4-BE49-F238E27FC236}">
                <a16:creationId xmlns:a16="http://schemas.microsoft.com/office/drawing/2014/main" id="{CC522E90-62EC-4850-BD84-1D860A27DE42}"/>
              </a:ext>
            </a:extLst>
          </p:cNvPr>
          <p:cNvSpPr/>
          <p:nvPr/>
        </p:nvSpPr>
        <p:spPr>
          <a:xfrm>
            <a:off x="10172964" y="3571122"/>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Arrow: Right 16">
            <a:extLst>
              <a:ext uri="{FF2B5EF4-FFF2-40B4-BE49-F238E27FC236}">
                <a16:creationId xmlns:a16="http://schemas.microsoft.com/office/drawing/2014/main" id="{7E09106D-EE3D-401F-921C-9CC61B11D14F}"/>
              </a:ext>
            </a:extLst>
          </p:cNvPr>
          <p:cNvSpPr/>
          <p:nvPr/>
        </p:nvSpPr>
        <p:spPr>
          <a:xfrm rot="5400000">
            <a:off x="8580200" y="2801745"/>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Arrow: Right 18">
            <a:extLst>
              <a:ext uri="{FF2B5EF4-FFF2-40B4-BE49-F238E27FC236}">
                <a16:creationId xmlns:a16="http://schemas.microsoft.com/office/drawing/2014/main" id="{5E20A9C9-81CC-43D7-96DC-64D073148959}"/>
              </a:ext>
            </a:extLst>
          </p:cNvPr>
          <p:cNvSpPr/>
          <p:nvPr/>
        </p:nvSpPr>
        <p:spPr>
          <a:xfrm rot="5400000">
            <a:off x="8582956" y="3493075"/>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Arrow: Right 18">
            <a:extLst>
              <a:ext uri="{FF2B5EF4-FFF2-40B4-BE49-F238E27FC236}">
                <a16:creationId xmlns:a16="http://schemas.microsoft.com/office/drawing/2014/main" id="{40469BF0-060F-45CC-924E-E6D76240D32C}"/>
              </a:ext>
            </a:extLst>
          </p:cNvPr>
          <p:cNvSpPr/>
          <p:nvPr/>
        </p:nvSpPr>
        <p:spPr>
          <a:xfrm rot="5400000">
            <a:off x="8582956" y="4142732"/>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kstvak 17">
            <a:extLst>
              <a:ext uri="{FF2B5EF4-FFF2-40B4-BE49-F238E27FC236}">
                <a16:creationId xmlns:a16="http://schemas.microsoft.com/office/drawing/2014/main" id="{0A2AE1C4-FD91-44E6-A421-148BAB2034F3}"/>
              </a:ext>
            </a:extLst>
          </p:cNvPr>
          <p:cNvSpPr txBox="1"/>
          <p:nvPr/>
        </p:nvSpPr>
        <p:spPr>
          <a:xfrm>
            <a:off x="7385388" y="5290508"/>
            <a:ext cx="2949677"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b="1">
                <a:solidFill>
                  <a:schemeClr val="tx1">
                    <a:lumMod val="65000"/>
                    <a:lumOff val="35000"/>
                  </a:schemeClr>
                </a:solidFill>
              </a:rPr>
              <a:t>Natural </a:t>
            </a:r>
            <a:r>
              <a:rPr lang="nl-NL" sz="1100" b="1" err="1">
                <a:solidFill>
                  <a:schemeClr val="tx1">
                    <a:lumMod val="65000"/>
                    <a:lumOff val="35000"/>
                  </a:schemeClr>
                </a:solidFill>
              </a:rPr>
              <a:t>capital</a:t>
            </a:r>
            <a:r>
              <a:rPr lang="nl-NL" sz="1100" b="1">
                <a:solidFill>
                  <a:schemeClr val="tx1">
                    <a:lumMod val="65000"/>
                    <a:lumOff val="35000"/>
                  </a:schemeClr>
                </a:solidFill>
              </a:rPr>
              <a:t> </a:t>
            </a:r>
            <a:r>
              <a:rPr lang="nl-NL" sz="1100" b="1" err="1">
                <a:solidFill>
                  <a:schemeClr val="tx1">
                    <a:lumMod val="65000"/>
                    <a:lumOff val="35000"/>
                  </a:schemeClr>
                </a:solidFill>
              </a:rPr>
              <a:t>dependencies</a:t>
            </a:r>
            <a:endParaRPr lang="nl-NL" sz="1100" b="1">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a:solidFill>
                  <a:schemeClr val="tx1">
                    <a:lumMod val="65000"/>
                    <a:lumOff val="35000"/>
                  </a:schemeClr>
                </a:solidFill>
              </a:rPr>
              <a:t>E.g. </a:t>
            </a:r>
            <a:r>
              <a:rPr lang="nl-NL" sz="1100" err="1">
                <a:solidFill>
                  <a:schemeClr val="tx1">
                    <a:lumMod val="65000"/>
                    <a:lumOff val="35000"/>
                  </a:schemeClr>
                </a:solidFill>
              </a:rPr>
              <a:t>fresh</a:t>
            </a:r>
            <a:r>
              <a:rPr lang="nl-NL" sz="1100">
                <a:solidFill>
                  <a:schemeClr val="tx1">
                    <a:lumMod val="65000"/>
                    <a:lumOff val="35000"/>
                  </a:schemeClr>
                </a:solidFill>
              </a:rPr>
              <a:t> water, land, </a:t>
            </a:r>
            <a:r>
              <a:rPr lang="nl-NL" sz="1100" err="1">
                <a:solidFill>
                  <a:schemeClr val="tx1">
                    <a:lumMod val="65000"/>
                    <a:lumOff val="35000"/>
                  </a:schemeClr>
                </a:solidFill>
              </a:rPr>
              <a:t>climate</a:t>
            </a:r>
            <a:r>
              <a:rPr lang="nl-NL" sz="1100">
                <a:solidFill>
                  <a:schemeClr val="tx1">
                    <a:lumMod val="65000"/>
                    <a:lumOff val="35000"/>
                  </a:schemeClr>
                </a:solidFill>
              </a:rPr>
              <a:t> control, waste </a:t>
            </a:r>
            <a:r>
              <a:rPr lang="nl-NL" sz="1100" err="1">
                <a:solidFill>
                  <a:schemeClr val="tx1">
                    <a:lumMod val="65000"/>
                    <a:lumOff val="35000"/>
                  </a:schemeClr>
                </a:solidFill>
              </a:rPr>
              <a:t>assimilation</a:t>
            </a:r>
            <a:r>
              <a:rPr lang="nl-NL" sz="1100">
                <a:solidFill>
                  <a:schemeClr val="tx1">
                    <a:lumMod val="65000"/>
                    <a:lumOff val="35000"/>
                  </a:schemeClr>
                </a:solidFill>
              </a:rPr>
              <a:t>, </a:t>
            </a:r>
            <a:r>
              <a:rPr lang="nl-NL" sz="1100" err="1">
                <a:solidFill>
                  <a:schemeClr val="tx1">
                    <a:lumMod val="65000"/>
                    <a:lumOff val="35000"/>
                  </a:schemeClr>
                </a:solidFill>
              </a:rPr>
              <a:t>pollination</a:t>
            </a:r>
            <a:endParaRPr lang="nl-NL" sz="110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prstClr val="black"/>
              </a:solidFill>
              <a:effectLst/>
              <a:uLnTx/>
              <a:uFillTx/>
              <a:latin typeface="Arial"/>
              <a:ea typeface="+mn-ea"/>
              <a:cs typeface="+mn-cs"/>
            </a:endParaRPr>
          </a:p>
        </p:txBody>
      </p:sp>
      <p:sp>
        <p:nvSpPr>
          <p:cNvPr id="21" name="Arrow: Right 16">
            <a:extLst>
              <a:ext uri="{FF2B5EF4-FFF2-40B4-BE49-F238E27FC236}">
                <a16:creationId xmlns:a16="http://schemas.microsoft.com/office/drawing/2014/main" id="{95C91545-676A-4F9A-8AD0-A5D2552C8CB4}"/>
              </a:ext>
            </a:extLst>
          </p:cNvPr>
          <p:cNvSpPr/>
          <p:nvPr/>
        </p:nvSpPr>
        <p:spPr>
          <a:xfrm rot="16200000">
            <a:off x="8580200" y="4979339"/>
            <a:ext cx="324203" cy="219660"/>
          </a:xfrm>
          <a:prstGeom prst="rightArrow">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ardrop 5">
            <a:extLst>
              <a:ext uri="{FF2B5EF4-FFF2-40B4-BE49-F238E27FC236}">
                <a16:creationId xmlns:a16="http://schemas.microsoft.com/office/drawing/2014/main" id="{0CAB2C21-2901-4170-9BDE-35EED547D472}"/>
              </a:ext>
            </a:extLst>
          </p:cNvPr>
          <p:cNvSpPr/>
          <p:nvPr/>
        </p:nvSpPr>
        <p:spPr>
          <a:xfrm>
            <a:off x="10445091" y="125352"/>
            <a:ext cx="1693417" cy="124344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6">
            <a:extLst>
              <a:ext uri="{FF2B5EF4-FFF2-40B4-BE49-F238E27FC236}">
                <a16:creationId xmlns:a16="http://schemas.microsoft.com/office/drawing/2014/main" id="{4CB9E97F-CFEB-4F2E-89B4-575E5C80ED29}"/>
              </a:ext>
            </a:extLst>
          </p:cNvPr>
          <p:cNvSpPr txBox="1"/>
          <p:nvPr/>
        </p:nvSpPr>
        <p:spPr>
          <a:xfrm>
            <a:off x="10363402" y="401319"/>
            <a:ext cx="185679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23</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3">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4996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9" grpId="0" animBg="1"/>
      <p:bldP spid="15" grpId="0" animBg="1"/>
      <p:bldP spid="17" grpId="0" animBg="1"/>
      <p:bldP spid="19" grpId="0" animBg="1"/>
      <p:bldP spid="16" grpId="0" animBg="1"/>
      <p:bldP spid="18"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D2D2499-276A-4E99-89A3-68A686321847}"/>
              </a:ext>
            </a:extLst>
          </p:cNvPr>
          <p:cNvSpPr>
            <a:spLocks noGrp="1"/>
          </p:cNvSpPr>
          <p:nvPr>
            <p:ph idx="1"/>
          </p:nvPr>
        </p:nvSpPr>
        <p:spPr>
          <a:xfrm>
            <a:off x="314196" y="1461524"/>
            <a:ext cx="7755384" cy="4351338"/>
          </a:xfrm>
        </p:spPr>
        <p:txBody>
          <a:bodyPr>
            <a:normAutofit/>
          </a:bodyPr>
          <a:lstStyle/>
          <a:p>
            <a:pPr>
              <a:lnSpc>
                <a:spcPct val="100000"/>
              </a:lnSpc>
            </a:pPr>
            <a:r>
              <a:rPr lang="en-US" dirty="0">
                <a:solidFill>
                  <a:srgbClr val="595959"/>
                </a:solidFill>
              </a:rPr>
              <a:t>Business activities can </a:t>
            </a:r>
            <a:r>
              <a:rPr lang="en-US" b="1" dirty="0">
                <a:solidFill>
                  <a:srgbClr val="23BAED"/>
                </a:solidFill>
              </a:rPr>
              <a:t>impact specific features </a:t>
            </a:r>
            <a:r>
              <a:rPr lang="en-US" dirty="0">
                <a:solidFill>
                  <a:srgbClr val="595959"/>
                </a:solidFill>
              </a:rPr>
              <a:t>of natural capital</a:t>
            </a:r>
          </a:p>
          <a:p>
            <a:pPr marL="0" indent="0">
              <a:buNone/>
            </a:pPr>
            <a:endParaRPr lang="en-US" sz="1400" dirty="0">
              <a:solidFill>
                <a:schemeClr val="tx1"/>
              </a:solidFill>
            </a:endParaRPr>
          </a:p>
          <a:p>
            <a:pPr>
              <a:lnSpc>
                <a:spcPct val="100000"/>
              </a:lnSpc>
            </a:pPr>
            <a:r>
              <a:rPr lang="en-US" dirty="0">
                <a:solidFill>
                  <a:srgbClr val="595959"/>
                </a:solidFill>
              </a:rPr>
              <a:t>An impact pathway can </a:t>
            </a:r>
            <a:r>
              <a:rPr lang="en-US" b="1" dirty="0">
                <a:solidFill>
                  <a:srgbClr val="23BAED"/>
                </a:solidFill>
              </a:rPr>
              <a:t>identify how changes</a:t>
            </a:r>
            <a:r>
              <a:rPr lang="en-US" dirty="0">
                <a:solidFill>
                  <a:schemeClr val="tx1"/>
                </a:solidFill>
              </a:rPr>
              <a:t> </a:t>
            </a:r>
            <a:r>
              <a:rPr lang="en-US" dirty="0">
                <a:solidFill>
                  <a:srgbClr val="595959"/>
                </a:solidFill>
              </a:rPr>
              <a:t>in specific features of natural capital can </a:t>
            </a:r>
            <a:r>
              <a:rPr lang="en-US" b="1" dirty="0">
                <a:solidFill>
                  <a:srgbClr val="23BAED"/>
                </a:solidFill>
              </a:rPr>
              <a:t>impact these activities</a:t>
            </a:r>
          </a:p>
          <a:p>
            <a:pPr marL="0" indent="0">
              <a:buNone/>
            </a:pPr>
            <a:endParaRPr lang="en-US" sz="1400" dirty="0">
              <a:solidFill>
                <a:schemeClr val="tx1"/>
              </a:solidFill>
            </a:endParaRPr>
          </a:p>
          <a:p>
            <a:pPr>
              <a:lnSpc>
                <a:spcPct val="100000"/>
              </a:lnSpc>
            </a:pPr>
            <a:r>
              <a:rPr lang="en-US" dirty="0">
                <a:solidFill>
                  <a:srgbClr val="595959"/>
                </a:solidFill>
              </a:rPr>
              <a:t>Knowing how changes affect business activities helps you identify the</a:t>
            </a:r>
            <a:r>
              <a:rPr lang="en-US" dirty="0">
                <a:solidFill>
                  <a:schemeClr val="tx1"/>
                </a:solidFill>
              </a:rPr>
              <a:t> </a:t>
            </a:r>
            <a:r>
              <a:rPr lang="en-US" b="1" dirty="0">
                <a:solidFill>
                  <a:srgbClr val="23BAED"/>
                </a:solidFill>
              </a:rPr>
              <a:t>cost of doing business</a:t>
            </a:r>
          </a:p>
          <a:p>
            <a:endParaRPr lang="en-US" dirty="0"/>
          </a:p>
          <a:p>
            <a:endParaRPr lang="en-US" dirty="0"/>
          </a:p>
        </p:txBody>
      </p:sp>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dirty="0"/>
              <a:t>Impact pathway</a:t>
            </a:r>
            <a:endParaRPr lang="en-US" dirty="0"/>
          </a:p>
        </p:txBody>
      </p:sp>
      <p:sp>
        <p:nvSpPr>
          <p:cNvPr id="8" name="Slide Number Placeholder 3">
            <a:extLst>
              <a:ext uri="{FF2B5EF4-FFF2-40B4-BE49-F238E27FC236}">
                <a16:creationId xmlns:a16="http://schemas.microsoft.com/office/drawing/2014/main" id="{397AF606-3048-4390-8D02-5C4A5CA1625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ardrop 5">
            <a:extLst>
              <a:ext uri="{FF2B5EF4-FFF2-40B4-BE49-F238E27FC236}">
                <a16:creationId xmlns:a16="http://schemas.microsoft.com/office/drawing/2014/main" id="{37677E73-6C88-4283-AE3B-6B9201FE8F35}"/>
              </a:ext>
            </a:extLst>
          </p:cNvPr>
          <p:cNvSpPr/>
          <p:nvPr/>
        </p:nvSpPr>
        <p:spPr>
          <a:xfrm>
            <a:off x="10445091" y="125352"/>
            <a:ext cx="1693417" cy="124344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6">
            <a:extLst>
              <a:ext uri="{FF2B5EF4-FFF2-40B4-BE49-F238E27FC236}">
                <a16:creationId xmlns:a16="http://schemas.microsoft.com/office/drawing/2014/main" id="{A2CA0F0F-D6EF-4868-92E0-F189AD4A68FD}"/>
              </a:ext>
            </a:extLst>
          </p:cNvPr>
          <p:cNvSpPr txBox="1"/>
          <p:nvPr/>
        </p:nvSpPr>
        <p:spPr>
          <a:xfrm>
            <a:off x="10363402" y="401319"/>
            <a:ext cx="185679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23</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3">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192499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13">
            <a:extLst>
              <a:ext uri="{FF2B5EF4-FFF2-40B4-BE49-F238E27FC236}">
                <a16:creationId xmlns:a16="http://schemas.microsoft.com/office/drawing/2014/main" id="{6A71354B-7C87-4B8A-97CA-D2869D15386A}"/>
              </a:ext>
            </a:extLst>
          </p:cNvPr>
          <p:cNvPicPr>
            <a:picLocks noChangeAspect="1"/>
          </p:cNvPicPr>
          <p:nvPr/>
        </p:nvPicPr>
        <p:blipFill rotWithShape="1">
          <a:blip r:embed="rId3"/>
          <a:srcRect l="2276" t="6318" r="2769"/>
          <a:stretch/>
        </p:blipFill>
        <p:spPr>
          <a:xfrm>
            <a:off x="2708367" y="1272104"/>
            <a:ext cx="6709776" cy="4581881"/>
          </a:xfrm>
          <a:prstGeom prst="rect">
            <a:avLst/>
          </a:prstGeom>
        </p:spPr>
      </p:pic>
      <p:sp>
        <p:nvSpPr>
          <p:cNvPr id="2" name="Title 1">
            <a:extLst>
              <a:ext uri="{FF2B5EF4-FFF2-40B4-BE49-F238E27FC236}">
                <a16:creationId xmlns:a16="http://schemas.microsoft.com/office/drawing/2014/main" id="{E3C43E87-6928-4911-A822-1824601FF78E}"/>
              </a:ext>
            </a:extLst>
          </p:cNvPr>
          <p:cNvSpPr>
            <a:spLocks noGrp="1"/>
          </p:cNvSpPr>
          <p:nvPr>
            <p:ph type="title"/>
          </p:nvPr>
        </p:nvSpPr>
        <p:spPr/>
        <p:txBody>
          <a:bodyPr/>
          <a:lstStyle/>
          <a:p>
            <a:r>
              <a:rPr lang="en-GB" dirty="0"/>
              <a:t>Impact pathway</a:t>
            </a:r>
            <a:endParaRPr lang="en-US" dirty="0"/>
          </a:p>
        </p:txBody>
      </p:sp>
      <p:sp>
        <p:nvSpPr>
          <p:cNvPr id="8" name="Slide Number Placeholder 3">
            <a:extLst>
              <a:ext uri="{FF2B5EF4-FFF2-40B4-BE49-F238E27FC236}">
                <a16:creationId xmlns:a16="http://schemas.microsoft.com/office/drawing/2014/main" id="{397AF606-3048-4390-8D02-5C4A5CA16251}"/>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5">
            <a:extLst>
              <a:ext uri="{FF2B5EF4-FFF2-40B4-BE49-F238E27FC236}">
                <a16:creationId xmlns:a16="http://schemas.microsoft.com/office/drawing/2014/main" id="{B8DAB81A-D374-43CE-8F30-FCA41DA9D164}"/>
              </a:ext>
            </a:extLst>
          </p:cNvPr>
          <p:cNvSpPr/>
          <p:nvPr/>
        </p:nvSpPr>
        <p:spPr>
          <a:xfrm>
            <a:off x="10445091" y="125352"/>
            <a:ext cx="1693417" cy="124344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6">
            <a:extLst>
              <a:ext uri="{FF2B5EF4-FFF2-40B4-BE49-F238E27FC236}">
                <a16:creationId xmlns:a16="http://schemas.microsoft.com/office/drawing/2014/main" id="{90E18C27-FECA-4C44-9DB4-5E7297ABB8B8}"/>
              </a:ext>
            </a:extLst>
          </p:cNvPr>
          <p:cNvSpPr txBox="1"/>
          <p:nvPr/>
        </p:nvSpPr>
        <p:spPr>
          <a:xfrm>
            <a:off x="10363402" y="401319"/>
            <a:ext cx="185679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23</a:t>
            </a:r>
            <a:endParaRPr kumimoji="0" lang="en-GB" sz="15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kumimoji="0" lang="en-GB" sz="1500" b="0" i="0" u="none" strike="noStrike" kern="1200" cap="none" spc="0" normalizeH="0" baseline="0" noProof="0" dirty="0">
                <a:ln>
                  <a:noFill/>
                </a:ln>
                <a:solidFill>
                  <a:schemeClr val="bg1"/>
                </a:solidFill>
                <a:effectLst/>
                <a:uLnTx/>
                <a:uFillTx/>
                <a:latin typeface="Arial"/>
                <a:ea typeface="+mn-ea"/>
                <a:cs typeface="+mn-cs"/>
                <a:hlinkClick r:id="rId4">
                  <a:extLst>
                    <a:ext uri="{A12FA001-AC4F-418D-AE19-62706E023703}">
                      <ahyp:hlinkClr xmlns:ahyp="http://schemas.microsoft.com/office/drawing/2018/hyperlinkcolor" val="tx"/>
                    </a:ext>
                  </a:extLst>
                </a:hlinkClick>
              </a:rPr>
              <a:t>F&amp;B Sector Guide</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4211130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p:nvPr>
        </p:nvSpPr>
        <p:spPr/>
        <p:txBody>
          <a:bodyPr/>
          <a:lstStyle/>
          <a:p>
            <a:r>
              <a:rPr lang="en-US"/>
              <a:t>Quiz</a:t>
            </a:r>
            <a:endParaRPr lang="en-CH"/>
          </a:p>
        </p:txBody>
      </p:sp>
      <p:pic>
        <p:nvPicPr>
          <p:cNvPr id="9" name="Picture 8">
            <a:extLst>
              <a:ext uri="{FF2B5EF4-FFF2-40B4-BE49-F238E27FC236}">
                <a16:creationId xmlns:a16="http://schemas.microsoft.com/office/drawing/2014/main" id="{7F378FA2-9EA2-42A6-9869-3EB8DB3D608E}"/>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8806271" y="303917"/>
            <a:ext cx="1202771" cy="1202771"/>
          </a:xfrm>
          <a:prstGeom prst="rect">
            <a:avLst/>
          </a:prstGeom>
        </p:spPr>
      </p:pic>
      <p:sp>
        <p:nvSpPr>
          <p:cNvPr id="8" name="Slide Number Placeholder 3">
            <a:extLst>
              <a:ext uri="{FF2B5EF4-FFF2-40B4-BE49-F238E27FC236}">
                <a16:creationId xmlns:a16="http://schemas.microsoft.com/office/drawing/2014/main" id="{4AE4CE57-48CC-484C-87D2-9A1CF12EE70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Rectangle 2">
            <a:extLst>
              <a:ext uri="{FF2B5EF4-FFF2-40B4-BE49-F238E27FC236}">
                <a16:creationId xmlns:a16="http://schemas.microsoft.com/office/drawing/2014/main" id="{A25AD6D1-4CAB-4E8B-852E-507B741DC5F2}"/>
              </a:ext>
            </a:extLst>
          </p:cNvPr>
          <p:cNvSpPr/>
          <p:nvPr/>
        </p:nvSpPr>
        <p:spPr>
          <a:xfrm>
            <a:off x="549807" y="2437003"/>
            <a:ext cx="5369211" cy="19628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95959"/>
                </a:solidFill>
                <a:effectLst/>
                <a:uLnTx/>
                <a:uFillTx/>
                <a:latin typeface="Arial"/>
                <a:ea typeface="+mn-ea"/>
                <a:cs typeface="+mn-cs"/>
              </a:rPr>
              <a:t>Are the following examples of impacts or dependencies, or both?</a:t>
            </a:r>
          </a:p>
          <a:p>
            <a:pPr marL="0" marR="0" lvl="0" indent="0" algn="l" defTabSz="914400" rtl="0" eaLnBrk="1" fontAlgn="auto" latinLnBrk="0" hangingPunct="1">
              <a:lnSpc>
                <a:spcPct val="150000"/>
              </a:lnSpc>
              <a:spcBef>
                <a:spcPts val="0"/>
              </a:spcBef>
              <a:spcAft>
                <a:spcPts val="0"/>
              </a:spcAft>
              <a:buClr>
                <a:srgbClr val="23BAED"/>
              </a:buClr>
              <a:buSzTx/>
              <a:buFontTx/>
              <a:buNone/>
              <a:tabLst/>
              <a:defRPr/>
            </a:pPr>
            <a:endParaRPr kumimoji="0" lang="en-GB" sz="400" b="0" i="0" u="none" strike="noStrike" kern="1200" cap="none" spc="0" normalizeH="0" baseline="0" noProof="0">
              <a:ln>
                <a:noFill/>
              </a:ln>
              <a:solidFill>
                <a:srgbClr val="595959"/>
              </a:solidFill>
              <a:effectLst/>
              <a:uLnTx/>
              <a:uFillTx/>
              <a:latin typeface="Arial"/>
              <a:ea typeface="+mn-ea"/>
              <a:cs typeface="+mn-cs"/>
            </a:endParaRPr>
          </a:p>
          <a:p>
            <a:pPr marL="285750" marR="0" lvl="0" indent="-285750" algn="l" defTabSz="914400" rtl="0" eaLnBrk="1" fontAlgn="auto" latinLnBrk="0" hangingPunct="1">
              <a:lnSpc>
                <a:spcPct val="150000"/>
              </a:lnSpc>
              <a:spcBef>
                <a:spcPts val="0"/>
              </a:spcBef>
              <a:spcAft>
                <a:spcPts val="0"/>
              </a:spcAft>
              <a:buClr>
                <a:srgbClr val="23BAED"/>
              </a:buClr>
              <a:buSzTx/>
              <a:buFont typeface="Arial" panose="020B0604020202020204" pitchFamily="34" charset="0"/>
              <a:buChar char="•"/>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Soil regulation  </a:t>
            </a:r>
          </a:p>
          <a:p>
            <a:pPr marL="285750" marR="0" lvl="0" indent="-285750" algn="l" defTabSz="914400" rtl="0" eaLnBrk="1" fontAlgn="auto" latinLnBrk="0" hangingPunct="1">
              <a:lnSpc>
                <a:spcPct val="150000"/>
              </a:lnSpc>
              <a:spcBef>
                <a:spcPts val="0"/>
              </a:spcBef>
              <a:spcAft>
                <a:spcPts val="0"/>
              </a:spcAft>
              <a:buClr>
                <a:srgbClr val="23BAED"/>
              </a:buClr>
              <a:buSzTx/>
              <a:buFont typeface="Arial" panose="020B0604020202020204" pitchFamily="34" charset="0"/>
              <a:buChar char="•"/>
              <a:tabLst/>
              <a:defRPr/>
            </a:pPr>
            <a:r>
              <a:rPr kumimoji="0" lang="en-GB" sz="2400" b="1" i="0" u="none" strike="noStrike" kern="1200" cap="none" spc="0" normalizeH="0" baseline="0" noProof="0">
                <a:ln>
                  <a:noFill/>
                </a:ln>
                <a:solidFill>
                  <a:srgbClr val="23BAED"/>
                </a:solidFill>
                <a:effectLst/>
                <a:uLnTx/>
                <a:uFillTx/>
                <a:latin typeface="Arial"/>
                <a:ea typeface="+mn-ea"/>
                <a:cs typeface="+mn-cs"/>
              </a:rPr>
              <a:t>Water extraction</a:t>
            </a:r>
          </a:p>
        </p:txBody>
      </p:sp>
      <p:cxnSp>
        <p:nvCxnSpPr>
          <p:cNvPr id="10" name="Straight Connector 9">
            <a:extLst>
              <a:ext uri="{FF2B5EF4-FFF2-40B4-BE49-F238E27FC236}">
                <a16:creationId xmlns:a16="http://schemas.microsoft.com/office/drawing/2014/main" id="{C5FCC8D6-3E92-4A33-9CC8-072A7E1D0DE6}"/>
              </a:ext>
            </a:extLst>
          </p:cNvPr>
          <p:cNvCxnSpPr>
            <a:cxnSpLocks/>
          </p:cNvCxnSpPr>
          <p:nvPr/>
        </p:nvCxnSpPr>
        <p:spPr>
          <a:xfrm>
            <a:off x="7096488" y="1767251"/>
            <a:ext cx="0" cy="344000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465D97-2DF5-4615-AB81-E0B2AA9258F6}"/>
              </a:ext>
            </a:extLst>
          </p:cNvPr>
          <p:cNvCxnSpPr>
            <a:cxnSpLocks/>
          </p:cNvCxnSpPr>
          <p:nvPr/>
        </p:nvCxnSpPr>
        <p:spPr>
          <a:xfrm flipH="1">
            <a:off x="7096488" y="5207256"/>
            <a:ext cx="36294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770D07-669D-4B0A-A91B-59B44AD6AA5B}"/>
              </a:ext>
            </a:extLst>
          </p:cNvPr>
          <p:cNvSpPr txBox="1"/>
          <p:nvPr/>
        </p:nvSpPr>
        <p:spPr>
          <a:xfrm rot="16200000">
            <a:off x="5640197" y="3300804"/>
            <a:ext cx="1962849" cy="461665"/>
          </a:xfrm>
          <a:prstGeom prst="rect">
            <a:avLst/>
          </a:prstGeom>
          <a:noFill/>
        </p:spPr>
        <p:txBody>
          <a:bodyPr wrap="square" rtlCol="0">
            <a:spAutoFit/>
          </a:bodyPr>
          <a:lstStyle/>
          <a:p>
            <a:r>
              <a:rPr lang="en-US" sz="2400">
                <a:solidFill>
                  <a:schemeClr val="tx1">
                    <a:lumMod val="65000"/>
                    <a:lumOff val="35000"/>
                  </a:schemeClr>
                </a:solidFill>
              </a:rPr>
              <a:t>Dependency</a:t>
            </a:r>
            <a:endParaRPr lang="en-CH" sz="2400">
              <a:solidFill>
                <a:schemeClr val="tx1">
                  <a:lumMod val="65000"/>
                  <a:lumOff val="35000"/>
                </a:schemeClr>
              </a:solidFill>
            </a:endParaRPr>
          </a:p>
        </p:txBody>
      </p:sp>
      <p:sp>
        <p:nvSpPr>
          <p:cNvPr id="14" name="TextBox 13">
            <a:extLst>
              <a:ext uri="{FF2B5EF4-FFF2-40B4-BE49-F238E27FC236}">
                <a16:creationId xmlns:a16="http://schemas.microsoft.com/office/drawing/2014/main" id="{F7C5AAB8-BCB8-4DFE-92D2-5B98E208C218}"/>
              </a:ext>
            </a:extLst>
          </p:cNvPr>
          <p:cNvSpPr txBox="1"/>
          <p:nvPr/>
        </p:nvSpPr>
        <p:spPr>
          <a:xfrm>
            <a:off x="8580655" y="5386919"/>
            <a:ext cx="1797914" cy="461665"/>
          </a:xfrm>
          <a:prstGeom prst="rect">
            <a:avLst/>
          </a:prstGeom>
          <a:noFill/>
        </p:spPr>
        <p:txBody>
          <a:bodyPr wrap="square" rtlCol="0">
            <a:spAutoFit/>
          </a:bodyPr>
          <a:lstStyle/>
          <a:p>
            <a:r>
              <a:rPr lang="en-US" sz="2400">
                <a:solidFill>
                  <a:schemeClr val="tx1">
                    <a:lumMod val="65000"/>
                    <a:lumOff val="35000"/>
                  </a:schemeClr>
                </a:solidFill>
              </a:rPr>
              <a:t>Impact</a:t>
            </a:r>
            <a:endParaRPr lang="en-CH" sz="2400">
              <a:solidFill>
                <a:schemeClr val="tx1">
                  <a:lumMod val="65000"/>
                  <a:lumOff val="35000"/>
                </a:schemeClr>
              </a:solidFill>
            </a:endParaRPr>
          </a:p>
        </p:txBody>
      </p:sp>
      <p:sp>
        <p:nvSpPr>
          <p:cNvPr id="15" name="Oval 14">
            <a:extLst>
              <a:ext uri="{FF2B5EF4-FFF2-40B4-BE49-F238E27FC236}">
                <a16:creationId xmlns:a16="http://schemas.microsoft.com/office/drawing/2014/main" id="{9FBDCC62-FC08-4651-B045-658184D6BD52}"/>
              </a:ext>
            </a:extLst>
          </p:cNvPr>
          <p:cNvSpPr/>
          <p:nvPr/>
        </p:nvSpPr>
        <p:spPr>
          <a:xfrm>
            <a:off x="10130423" y="1815048"/>
            <a:ext cx="342899" cy="361944"/>
          </a:xfrm>
          <a:prstGeom prst="ellipse">
            <a:avLst/>
          </a:prstGeom>
          <a:solidFill>
            <a:srgbClr val="FDA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TextBox 15">
            <a:extLst>
              <a:ext uri="{FF2B5EF4-FFF2-40B4-BE49-F238E27FC236}">
                <a16:creationId xmlns:a16="http://schemas.microsoft.com/office/drawing/2014/main" id="{B20AC464-6474-4E6A-91A4-EE041FC0AC83}"/>
              </a:ext>
            </a:extLst>
          </p:cNvPr>
          <p:cNvSpPr txBox="1"/>
          <p:nvPr/>
        </p:nvSpPr>
        <p:spPr>
          <a:xfrm>
            <a:off x="9479612" y="2503977"/>
            <a:ext cx="2332705" cy="461665"/>
          </a:xfrm>
          <a:prstGeom prst="rect">
            <a:avLst/>
          </a:prstGeom>
          <a:noFill/>
        </p:spPr>
        <p:txBody>
          <a:bodyPr wrap="square" rtlCol="0">
            <a:spAutoFit/>
          </a:bodyPr>
          <a:lstStyle/>
          <a:p>
            <a:r>
              <a:rPr lang="en-US" sz="2400">
                <a:solidFill>
                  <a:schemeClr val="tx1">
                    <a:lumMod val="65000"/>
                    <a:lumOff val="35000"/>
                  </a:schemeClr>
                </a:solidFill>
              </a:rPr>
              <a:t>Soil regulation</a:t>
            </a:r>
            <a:endParaRPr lang="en-CH" sz="2400">
              <a:solidFill>
                <a:schemeClr val="tx1">
                  <a:lumMod val="65000"/>
                  <a:lumOff val="35000"/>
                </a:schemeClr>
              </a:solidFill>
            </a:endParaRPr>
          </a:p>
        </p:txBody>
      </p:sp>
      <p:sp>
        <p:nvSpPr>
          <p:cNvPr id="17" name="Oval 16">
            <a:extLst>
              <a:ext uri="{FF2B5EF4-FFF2-40B4-BE49-F238E27FC236}">
                <a16:creationId xmlns:a16="http://schemas.microsoft.com/office/drawing/2014/main" id="{B882CA5C-18A8-42DE-8D69-8D0AAB1090CA}"/>
              </a:ext>
            </a:extLst>
          </p:cNvPr>
          <p:cNvSpPr/>
          <p:nvPr/>
        </p:nvSpPr>
        <p:spPr>
          <a:xfrm>
            <a:off x="10130422" y="3294545"/>
            <a:ext cx="342899" cy="361944"/>
          </a:xfrm>
          <a:prstGeom prst="ellipse">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TextBox 17">
            <a:extLst>
              <a:ext uri="{FF2B5EF4-FFF2-40B4-BE49-F238E27FC236}">
                <a16:creationId xmlns:a16="http://schemas.microsoft.com/office/drawing/2014/main" id="{8E231FAF-12D1-4727-9C4E-A6BCB312164E}"/>
              </a:ext>
            </a:extLst>
          </p:cNvPr>
          <p:cNvSpPr txBox="1"/>
          <p:nvPr/>
        </p:nvSpPr>
        <p:spPr>
          <a:xfrm>
            <a:off x="9407657" y="3867346"/>
            <a:ext cx="2404660" cy="461665"/>
          </a:xfrm>
          <a:prstGeom prst="rect">
            <a:avLst/>
          </a:prstGeom>
          <a:noFill/>
        </p:spPr>
        <p:txBody>
          <a:bodyPr wrap="square" rtlCol="0">
            <a:spAutoFit/>
          </a:bodyPr>
          <a:lstStyle/>
          <a:p>
            <a:r>
              <a:rPr lang="en-US" sz="2400">
                <a:solidFill>
                  <a:schemeClr val="tx1">
                    <a:lumMod val="65000"/>
                    <a:lumOff val="35000"/>
                  </a:schemeClr>
                </a:solidFill>
              </a:rPr>
              <a:t>Water extraction</a:t>
            </a:r>
            <a:endParaRPr lang="en-CH" sz="2400">
              <a:solidFill>
                <a:schemeClr val="tx1">
                  <a:lumMod val="65000"/>
                  <a:lumOff val="35000"/>
                </a:schemeClr>
              </a:solidFill>
            </a:endParaRPr>
          </a:p>
        </p:txBody>
      </p:sp>
      <p:sp>
        <p:nvSpPr>
          <p:cNvPr id="19" name="Teardrop 5">
            <a:extLst>
              <a:ext uri="{FF2B5EF4-FFF2-40B4-BE49-F238E27FC236}">
                <a16:creationId xmlns:a16="http://schemas.microsoft.com/office/drawing/2014/main" id="{BF0663DC-0F50-4CDF-BA0D-21F229E659E9}"/>
              </a:ext>
            </a:extLst>
          </p:cNvPr>
          <p:cNvSpPr/>
          <p:nvPr/>
        </p:nvSpPr>
        <p:spPr>
          <a:xfrm>
            <a:off x="10320048" y="120753"/>
            <a:ext cx="1693417" cy="124344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6">
            <a:extLst>
              <a:ext uri="{FF2B5EF4-FFF2-40B4-BE49-F238E27FC236}">
                <a16:creationId xmlns:a16="http://schemas.microsoft.com/office/drawing/2014/main" id="{BD4169FD-4AC4-44CF-8E68-33CA290E3C21}"/>
              </a:ext>
            </a:extLst>
          </p:cNvPr>
          <p:cNvSpPr txBox="1"/>
          <p:nvPr/>
        </p:nvSpPr>
        <p:spPr>
          <a:xfrm>
            <a:off x="10238359" y="435815"/>
            <a:ext cx="18567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16 </a:t>
            </a:r>
            <a:r>
              <a:rPr kumimoji="0" lang="en-GB" sz="1500" i="0" u="none" strike="noStrike" kern="1200" cap="none" spc="0" normalizeH="0" baseline="0" noProof="0" dirty="0">
                <a:ln>
                  <a:noFill/>
                </a:ln>
                <a:solidFill>
                  <a:prstClr val="white"/>
                </a:solidFill>
                <a:effectLst/>
                <a:uLnTx/>
                <a:uFillTx/>
                <a:latin typeface="Arial"/>
                <a:ea typeface="+mn-ea"/>
                <a:cs typeface="+mn-cs"/>
              </a:rPr>
              <a:t>in your workbook</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324857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Enter this code: </a:t>
            </a:r>
            <a:r>
              <a:rPr lang="en-US" sz="2800" b="1" kern="0" dirty="0">
                <a:solidFill>
                  <a:srgbClr val="BBD151"/>
                </a:solidFill>
                <a:latin typeface="Arial"/>
                <a:ea typeface="Verdana" panose="020B0604030504040204" pitchFamily="34" charset="0"/>
              </a:rPr>
              <a:t>XXXXXX</a:t>
            </a:r>
            <a:endParaRPr kumimoji="0" lang="en-US" sz="2800" b="1" i="0" u="none" strike="noStrike" kern="0" cap="none" spc="0" normalizeH="0" baseline="0" noProof="0" dirty="0">
              <a:ln>
                <a:noFill/>
              </a:ln>
              <a:solidFill>
                <a:srgbClr val="BBD151"/>
              </a:solidFill>
              <a:effectLst/>
              <a:uLnTx/>
              <a:uFillTx/>
              <a:latin typeface="Arial"/>
              <a:ea typeface="Verdana" panose="020B0604030504040204" pitchFamily="34" charset="0"/>
              <a:cs typeface="+mn-cs"/>
            </a:endParaRP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650468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828C-DD1D-44FC-8D8D-5E4461008649}"/>
              </a:ext>
            </a:extLst>
          </p:cNvPr>
          <p:cNvSpPr>
            <a:spLocks noGrp="1"/>
          </p:cNvSpPr>
          <p:nvPr>
            <p:ph type="title"/>
          </p:nvPr>
        </p:nvSpPr>
        <p:spPr>
          <a:xfrm>
            <a:off x="314194" y="141022"/>
            <a:ext cx="11498123" cy="878150"/>
          </a:xfrm>
          <a:noFill/>
        </p:spPr>
        <p:txBody>
          <a:bodyPr>
            <a:normAutofit/>
          </a:bodyPr>
          <a:lstStyle/>
          <a:p>
            <a:r>
              <a:rPr lang="en-GB">
                <a:solidFill>
                  <a:srgbClr val="595959"/>
                </a:solidFill>
              </a:rPr>
              <a:t>Group exercise – Impacts &amp; Dependencies</a:t>
            </a:r>
            <a:endParaRPr lang="en-US">
              <a:solidFill>
                <a:srgbClr val="595959"/>
              </a:solidFill>
            </a:endParaRPr>
          </a:p>
        </p:txBody>
      </p:sp>
      <p:sp>
        <p:nvSpPr>
          <p:cNvPr id="3" name="Content Placeholder 2">
            <a:extLst>
              <a:ext uri="{FF2B5EF4-FFF2-40B4-BE49-F238E27FC236}">
                <a16:creationId xmlns:a16="http://schemas.microsoft.com/office/drawing/2014/main" id="{085CB839-E60B-4860-BC53-EB71F5192E87}"/>
              </a:ext>
            </a:extLst>
          </p:cNvPr>
          <p:cNvSpPr>
            <a:spLocks noGrp="1"/>
          </p:cNvSpPr>
          <p:nvPr>
            <p:ph idx="1"/>
          </p:nvPr>
        </p:nvSpPr>
        <p:spPr>
          <a:xfrm>
            <a:off x="1123121" y="1367302"/>
            <a:ext cx="10883348" cy="3871837"/>
          </a:xfrm>
        </p:spPr>
        <p:txBody>
          <a:bodyPr>
            <a:noAutofit/>
          </a:bodyPr>
          <a:lstStyle/>
          <a:p>
            <a:pPr marL="0" indent="0">
              <a:lnSpc>
                <a:spcPct val="100000"/>
              </a:lnSpc>
              <a:buNone/>
            </a:pPr>
            <a:r>
              <a:rPr lang="en-GB" sz="2300">
                <a:solidFill>
                  <a:srgbClr val="595959"/>
                </a:solidFill>
              </a:rPr>
              <a:t>Imagine you are having to assess the impacts and dependencies of a </a:t>
            </a:r>
            <a:r>
              <a:rPr lang="en-GB" sz="2300" b="1">
                <a:solidFill>
                  <a:srgbClr val="40C3EF"/>
                </a:solidFill>
              </a:rPr>
              <a:t>Spanish rice brand owner (</a:t>
            </a:r>
            <a:r>
              <a:rPr lang="en-GB" sz="2300" b="1">
                <a:solidFill>
                  <a:srgbClr val="23BAED"/>
                </a:solidFill>
              </a:rPr>
              <a:t>production in Thailand)</a:t>
            </a:r>
          </a:p>
          <a:p>
            <a:pPr marL="0" indent="0">
              <a:lnSpc>
                <a:spcPct val="100000"/>
              </a:lnSpc>
              <a:buNone/>
            </a:pPr>
            <a:r>
              <a:rPr lang="en-GB" sz="2300">
                <a:solidFill>
                  <a:srgbClr val="595959"/>
                </a:solidFill>
              </a:rPr>
              <a:t>The company </a:t>
            </a:r>
            <a:r>
              <a:rPr lang="en-US" sz="2300" b="1">
                <a:solidFill>
                  <a:srgbClr val="23BAED"/>
                </a:solidFill>
              </a:rPr>
              <a:t>sells the rice mainly in North-West Europe</a:t>
            </a:r>
            <a:endParaRPr lang="en-GB" sz="800" b="1">
              <a:solidFill>
                <a:srgbClr val="23BAED"/>
              </a:solidFill>
            </a:endParaRPr>
          </a:p>
          <a:p>
            <a:pPr marL="0" indent="0">
              <a:lnSpc>
                <a:spcPct val="100000"/>
              </a:lnSpc>
              <a:buNone/>
            </a:pPr>
            <a:endParaRPr lang="en-GB" sz="800" b="1">
              <a:solidFill>
                <a:srgbClr val="23BAED"/>
              </a:solidFill>
            </a:endParaRPr>
          </a:p>
          <a:p>
            <a:pPr marL="0" indent="0">
              <a:lnSpc>
                <a:spcPct val="100000"/>
              </a:lnSpc>
              <a:buNone/>
            </a:pPr>
            <a:endParaRPr lang="en-GB" sz="800" b="1">
              <a:solidFill>
                <a:srgbClr val="23BAED"/>
              </a:solidFill>
            </a:endParaRPr>
          </a:p>
          <a:p>
            <a:pPr marL="0" indent="0">
              <a:lnSpc>
                <a:spcPct val="100000"/>
              </a:lnSpc>
              <a:buNone/>
            </a:pPr>
            <a:endParaRPr lang="en-GB" sz="800" b="1">
              <a:solidFill>
                <a:srgbClr val="23BAED"/>
              </a:solidFill>
            </a:endParaRPr>
          </a:p>
          <a:p>
            <a:pPr marL="0" indent="0">
              <a:lnSpc>
                <a:spcPct val="100000"/>
              </a:lnSpc>
              <a:buNone/>
            </a:pPr>
            <a:endParaRPr lang="en-GB" sz="800" b="1">
              <a:solidFill>
                <a:srgbClr val="23BAED"/>
              </a:solidFill>
            </a:endParaRPr>
          </a:p>
          <a:p>
            <a:pPr marL="0" indent="0">
              <a:lnSpc>
                <a:spcPct val="100000"/>
              </a:lnSpc>
              <a:buNone/>
            </a:pPr>
            <a:endParaRPr lang="en-GB" sz="800" b="1">
              <a:solidFill>
                <a:srgbClr val="23BAED"/>
              </a:solidFill>
            </a:endParaRPr>
          </a:p>
          <a:p>
            <a:pPr marL="0" indent="0">
              <a:lnSpc>
                <a:spcPct val="100000"/>
              </a:lnSpc>
              <a:buNone/>
            </a:pPr>
            <a:endParaRPr lang="en-GB" sz="800" b="1">
              <a:solidFill>
                <a:srgbClr val="23BAED"/>
              </a:solidFill>
            </a:endParaRPr>
          </a:p>
          <a:p>
            <a:pPr marL="0" indent="0">
              <a:lnSpc>
                <a:spcPct val="100000"/>
              </a:lnSpc>
              <a:buNone/>
            </a:pPr>
            <a:endParaRPr lang="en-GB" sz="1100">
              <a:solidFill>
                <a:srgbClr val="595959"/>
              </a:solidFill>
            </a:endParaRPr>
          </a:p>
          <a:p>
            <a:pPr marL="0" indent="0">
              <a:lnSpc>
                <a:spcPct val="100000"/>
              </a:lnSpc>
              <a:buNone/>
            </a:pPr>
            <a:r>
              <a:rPr lang="en-GB" sz="2300">
                <a:solidFill>
                  <a:srgbClr val="595959"/>
                </a:solidFill>
              </a:rPr>
              <a:t>As a group, determine the </a:t>
            </a:r>
            <a:r>
              <a:rPr lang="en-GB" sz="2300" b="1">
                <a:solidFill>
                  <a:srgbClr val="23BAED"/>
                </a:solidFill>
              </a:rPr>
              <a:t>level of impact and dependency of each given issue</a:t>
            </a:r>
            <a:endParaRPr lang="en-US" sz="2300">
              <a:solidFill>
                <a:srgbClr val="595959"/>
              </a:solidFill>
              <a:cs typeface="Arial"/>
            </a:endParaRPr>
          </a:p>
        </p:txBody>
      </p:sp>
      <p:sp>
        <p:nvSpPr>
          <p:cNvPr id="6" name="Slide Number Placeholder 3">
            <a:extLst>
              <a:ext uri="{FF2B5EF4-FFF2-40B4-BE49-F238E27FC236}">
                <a16:creationId xmlns:a16="http://schemas.microsoft.com/office/drawing/2014/main" id="{6FEC0F7A-B9AA-4269-B88B-4E847AF39E9B}"/>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4" name="Arrow: Right 3">
            <a:extLst>
              <a:ext uri="{FF2B5EF4-FFF2-40B4-BE49-F238E27FC236}">
                <a16:creationId xmlns:a16="http://schemas.microsoft.com/office/drawing/2014/main" id="{A059C650-94DE-478C-B775-F3504D95C722}"/>
              </a:ext>
            </a:extLst>
          </p:cNvPr>
          <p:cNvSpPr/>
          <p:nvPr/>
        </p:nvSpPr>
        <p:spPr>
          <a:xfrm>
            <a:off x="482048" y="1397119"/>
            <a:ext cx="457200"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Arrow: Right 6">
            <a:extLst>
              <a:ext uri="{FF2B5EF4-FFF2-40B4-BE49-F238E27FC236}">
                <a16:creationId xmlns:a16="http://schemas.microsoft.com/office/drawing/2014/main" id="{7336B834-A822-44AF-B7DE-764BEA864C92}"/>
              </a:ext>
            </a:extLst>
          </p:cNvPr>
          <p:cNvSpPr/>
          <p:nvPr/>
        </p:nvSpPr>
        <p:spPr>
          <a:xfrm>
            <a:off x="482048" y="4497284"/>
            <a:ext cx="457200"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AC977547-CEDB-4BB2-A541-ECB289E0FCD7}"/>
              </a:ext>
            </a:extLst>
          </p:cNvPr>
          <p:cNvSpPr txBox="1"/>
          <p:nvPr/>
        </p:nvSpPr>
        <p:spPr>
          <a:xfrm>
            <a:off x="4338815" y="5381954"/>
            <a:ext cx="344887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srgbClr val="595959"/>
                </a:solidFill>
                <a:effectLst/>
                <a:uLnTx/>
                <a:uFillTx/>
                <a:latin typeface="Arial"/>
                <a:ea typeface="+mn-ea"/>
                <a:cs typeface="+mn-cs"/>
              </a:rPr>
              <a:t>HIGH / MEDIUM / LOW</a:t>
            </a:r>
            <a:endParaRPr kumimoji="0" lang="en-CH" sz="2300" b="0" i="0" u="none" strike="noStrike" kern="1200" cap="none" spc="0" normalizeH="0" baseline="0" noProof="0">
              <a:ln>
                <a:noFill/>
              </a:ln>
              <a:solidFill>
                <a:srgbClr val="595959"/>
              </a:solidFill>
              <a:effectLst/>
              <a:uLnTx/>
              <a:uFillTx/>
              <a:latin typeface="Arial"/>
              <a:ea typeface="+mn-ea"/>
              <a:cs typeface="+mn-cs"/>
            </a:endParaRPr>
          </a:p>
        </p:txBody>
      </p:sp>
      <p:pic>
        <p:nvPicPr>
          <p:cNvPr id="9" name="Picture 8">
            <a:extLst>
              <a:ext uri="{FF2B5EF4-FFF2-40B4-BE49-F238E27FC236}">
                <a16:creationId xmlns:a16="http://schemas.microsoft.com/office/drawing/2014/main" id="{7B3B3E97-7411-4E1A-AE6A-F9DEFE07264A}"/>
              </a:ext>
            </a:extLst>
          </p:cNvPr>
          <p:cNvPicPr>
            <a:picLocks noChangeAspect="1"/>
          </p:cNvPicPr>
          <p:nvPr/>
        </p:nvPicPr>
        <p:blipFill>
          <a:blip r:embed="rId3"/>
          <a:stretch>
            <a:fillRect/>
          </a:stretch>
        </p:blipFill>
        <p:spPr>
          <a:xfrm>
            <a:off x="2285220" y="2931463"/>
            <a:ext cx="2111651" cy="1407767"/>
          </a:xfrm>
          <a:prstGeom prst="rect">
            <a:avLst/>
          </a:prstGeom>
        </p:spPr>
      </p:pic>
      <p:pic>
        <p:nvPicPr>
          <p:cNvPr id="10" name="Picture 9">
            <a:extLst>
              <a:ext uri="{FF2B5EF4-FFF2-40B4-BE49-F238E27FC236}">
                <a16:creationId xmlns:a16="http://schemas.microsoft.com/office/drawing/2014/main" id="{24A89283-DAED-4AEF-BD2A-06369368BD5E}"/>
              </a:ext>
            </a:extLst>
          </p:cNvPr>
          <p:cNvPicPr>
            <a:picLocks noChangeAspect="1"/>
          </p:cNvPicPr>
          <p:nvPr/>
        </p:nvPicPr>
        <p:blipFill>
          <a:blip r:embed="rId4"/>
          <a:stretch>
            <a:fillRect/>
          </a:stretch>
        </p:blipFill>
        <p:spPr>
          <a:xfrm>
            <a:off x="5036457" y="2931463"/>
            <a:ext cx="2111651" cy="1407767"/>
          </a:xfrm>
          <a:prstGeom prst="rect">
            <a:avLst/>
          </a:prstGeom>
        </p:spPr>
      </p:pic>
      <p:pic>
        <p:nvPicPr>
          <p:cNvPr id="11" name="Picture 10">
            <a:extLst>
              <a:ext uri="{FF2B5EF4-FFF2-40B4-BE49-F238E27FC236}">
                <a16:creationId xmlns:a16="http://schemas.microsoft.com/office/drawing/2014/main" id="{F2153523-65C2-4FC2-816D-04F8E599A4A2}"/>
              </a:ext>
            </a:extLst>
          </p:cNvPr>
          <p:cNvPicPr>
            <a:picLocks noChangeAspect="1"/>
          </p:cNvPicPr>
          <p:nvPr/>
        </p:nvPicPr>
        <p:blipFill>
          <a:blip r:embed="rId5"/>
          <a:stretch>
            <a:fillRect/>
          </a:stretch>
        </p:blipFill>
        <p:spPr>
          <a:xfrm>
            <a:off x="7787694" y="2966185"/>
            <a:ext cx="2111652" cy="1407768"/>
          </a:xfrm>
          <a:prstGeom prst="rect">
            <a:avLst/>
          </a:prstGeom>
        </p:spPr>
      </p:pic>
      <p:sp>
        <p:nvSpPr>
          <p:cNvPr id="14" name="Arrow: Right 13">
            <a:extLst>
              <a:ext uri="{FF2B5EF4-FFF2-40B4-BE49-F238E27FC236}">
                <a16:creationId xmlns:a16="http://schemas.microsoft.com/office/drawing/2014/main" id="{1E66A381-A021-42B3-B9DB-3DAB908969CC}"/>
              </a:ext>
            </a:extLst>
          </p:cNvPr>
          <p:cNvSpPr/>
          <p:nvPr/>
        </p:nvSpPr>
        <p:spPr>
          <a:xfrm>
            <a:off x="482048" y="2259550"/>
            <a:ext cx="457200"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ardrop 5">
            <a:extLst>
              <a:ext uri="{FF2B5EF4-FFF2-40B4-BE49-F238E27FC236}">
                <a16:creationId xmlns:a16="http://schemas.microsoft.com/office/drawing/2014/main" id="{23957BF0-3A0C-4506-9BC1-B4BB61831BD7}"/>
              </a:ext>
            </a:extLst>
          </p:cNvPr>
          <p:cNvSpPr/>
          <p:nvPr/>
        </p:nvSpPr>
        <p:spPr>
          <a:xfrm>
            <a:off x="10320048" y="120753"/>
            <a:ext cx="1693417" cy="124344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6">
            <a:extLst>
              <a:ext uri="{FF2B5EF4-FFF2-40B4-BE49-F238E27FC236}">
                <a16:creationId xmlns:a16="http://schemas.microsoft.com/office/drawing/2014/main" id="{E4A280D1-9A7D-4003-B97C-D00B7F155F7E}"/>
              </a:ext>
            </a:extLst>
          </p:cNvPr>
          <p:cNvSpPr txBox="1"/>
          <p:nvPr/>
        </p:nvSpPr>
        <p:spPr>
          <a:xfrm>
            <a:off x="10238359" y="435815"/>
            <a:ext cx="18567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17 </a:t>
            </a:r>
            <a:r>
              <a:rPr kumimoji="0" lang="en-GB" sz="1500" i="0" u="none" strike="noStrike" kern="1200" cap="none" spc="0" normalizeH="0" baseline="0" noProof="0" dirty="0">
                <a:ln>
                  <a:noFill/>
                </a:ln>
                <a:solidFill>
                  <a:prstClr val="white"/>
                </a:solidFill>
                <a:effectLst/>
                <a:uLnTx/>
                <a:uFillTx/>
                <a:latin typeface="Arial"/>
                <a:ea typeface="+mn-ea"/>
                <a:cs typeface="+mn-cs"/>
              </a:rPr>
              <a:t>in your workbook</a:t>
            </a:r>
            <a:endParaRPr kumimoji="0" lang="en-GB" sz="1500"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688255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77C2-0C76-4F0E-9442-DAE05D0D4097}"/>
              </a:ext>
            </a:extLst>
          </p:cNvPr>
          <p:cNvSpPr>
            <a:spLocks noGrp="1"/>
          </p:cNvSpPr>
          <p:nvPr>
            <p:ph type="title" idx="4294967295"/>
          </p:nvPr>
        </p:nvSpPr>
        <p:spPr>
          <a:xfrm>
            <a:off x="314194" y="125352"/>
            <a:ext cx="11498123" cy="878150"/>
          </a:xfrm>
        </p:spPr>
        <p:txBody>
          <a:bodyPr>
            <a:normAutofit/>
          </a:bodyPr>
          <a:lstStyle/>
          <a:p>
            <a:r>
              <a:rPr lang="en-GB" dirty="0">
                <a:solidFill>
                  <a:srgbClr val="595959"/>
                </a:solidFill>
              </a:rPr>
              <a:t>Ecosystem Services</a:t>
            </a:r>
            <a:endParaRPr lang="en-CH" dirty="0"/>
          </a:p>
        </p:txBody>
      </p:sp>
      <p:sp>
        <p:nvSpPr>
          <p:cNvPr id="4" name="Slide Number Placeholder 3">
            <a:extLst>
              <a:ext uri="{FF2B5EF4-FFF2-40B4-BE49-F238E27FC236}">
                <a16:creationId xmlns:a16="http://schemas.microsoft.com/office/drawing/2014/main" id="{91AB5351-6F9E-4429-B8CE-65622D6E7145}"/>
              </a:ext>
            </a:extLst>
          </p:cNvPr>
          <p:cNvSpPr>
            <a:spLocks noGrp="1"/>
          </p:cNvSpPr>
          <p:nvPr>
            <p:ph type="sldNum" sz="quarter" idx="12"/>
          </p:nvPr>
        </p:nvSpPr>
        <p:spPr>
          <a:xfrm>
            <a:off x="796636" y="637501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 name="TextBox 7">
            <a:extLst>
              <a:ext uri="{FF2B5EF4-FFF2-40B4-BE49-F238E27FC236}">
                <a16:creationId xmlns:a16="http://schemas.microsoft.com/office/drawing/2014/main" id="{DE13EB4E-F1FB-440D-8EFF-4CE2DEFE2D0B}"/>
              </a:ext>
            </a:extLst>
          </p:cNvPr>
          <p:cNvSpPr txBox="1"/>
          <p:nvPr/>
        </p:nvSpPr>
        <p:spPr>
          <a:xfrm>
            <a:off x="314194" y="1245403"/>
            <a:ext cx="456974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3BAED"/>
                </a:solidFill>
                <a:effectLst/>
                <a:uLnTx/>
                <a:uFillTx/>
                <a:latin typeface="Arial"/>
                <a:ea typeface="+mn-ea"/>
                <a:cs typeface="+mn-cs"/>
              </a:rPr>
              <a:t>Provisioning</a:t>
            </a:r>
            <a:endParaRPr kumimoji="0" lang="en-US" sz="1800" b="1" i="0" u="none" strike="noStrike" kern="1200" cap="none" spc="0" normalizeH="0" baseline="0" noProof="0" dirty="0">
              <a:ln>
                <a:noFill/>
              </a:ln>
              <a:solidFill>
                <a:srgbClr val="23BAE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Goods produced or provided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3BAED"/>
                </a:solidFill>
                <a:effectLst/>
                <a:uLnTx/>
                <a:uFillTx/>
                <a:latin typeface="Arial"/>
                <a:ea typeface="+mn-ea"/>
                <a:cs typeface="+mn-cs"/>
              </a:rPr>
              <a:t>Food</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3BAED"/>
                </a:solidFill>
                <a:effectLst/>
                <a:uLnTx/>
                <a:uFillTx/>
                <a:latin typeface="Arial"/>
                <a:ea typeface="+mn-ea"/>
                <a:cs typeface="+mn-cs"/>
              </a:rPr>
              <a:t>Fresh water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Timber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Fiber</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Biochemicals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Natural medicines</a:t>
            </a:r>
            <a:endParaRPr kumimoji="0" lang="en-GB" sz="1600" b="0" i="0" u="none" strike="noStrike" kern="1200" cap="none" spc="0" normalizeH="0" baseline="0" noProof="0" dirty="0">
              <a:ln>
                <a:noFill/>
              </a:ln>
              <a:solidFill>
                <a:srgbClr val="23BAED"/>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3BAED"/>
              </a:solidFill>
              <a:effectLst/>
              <a:uLnTx/>
              <a:uFillTx/>
              <a:latin typeface="Arial"/>
              <a:ea typeface="+mn-ea"/>
              <a:cs typeface="+mn-cs"/>
            </a:endParaRPr>
          </a:p>
        </p:txBody>
      </p:sp>
      <p:sp>
        <p:nvSpPr>
          <p:cNvPr id="9" name="TextBox 8">
            <a:extLst>
              <a:ext uri="{FF2B5EF4-FFF2-40B4-BE49-F238E27FC236}">
                <a16:creationId xmlns:a16="http://schemas.microsoft.com/office/drawing/2014/main" id="{1FC56502-2024-4133-AD2C-CAB56597E8EC}"/>
              </a:ext>
            </a:extLst>
          </p:cNvPr>
          <p:cNvSpPr txBox="1"/>
          <p:nvPr/>
        </p:nvSpPr>
        <p:spPr>
          <a:xfrm>
            <a:off x="4374666" y="1245403"/>
            <a:ext cx="3950051"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Regulating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Natural processes regulated by ecosystems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Pollination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Climate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Water purification, flow regulation &amp; waste treatment</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3BAED"/>
                </a:solidFill>
                <a:effectLst/>
                <a:uLnTx/>
                <a:uFillTx/>
                <a:latin typeface="Arial"/>
                <a:ea typeface="+mn-ea"/>
                <a:cs typeface="+mn-cs"/>
              </a:rPr>
              <a:t>Erosion regulation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lang="en-US" sz="1600" dirty="0">
                <a:solidFill>
                  <a:srgbClr val="23BAED"/>
                </a:solidFill>
                <a:latin typeface="Arial"/>
              </a:rPr>
              <a:t>Air quality regulation</a:t>
            </a:r>
            <a:endParaRPr kumimoji="0" lang="en-US" sz="1600" b="0" i="0" u="none" strike="noStrike" kern="1200" cap="none" spc="0" normalizeH="0" baseline="0" noProof="0" dirty="0">
              <a:ln>
                <a:noFill/>
              </a:ln>
              <a:solidFill>
                <a:srgbClr val="23BAED"/>
              </a:solidFill>
              <a:effectLst/>
              <a:uLnTx/>
              <a:uFillTx/>
              <a:latin typeface="Arial"/>
              <a:ea typeface="+mn-ea"/>
              <a:cs typeface="+mn-cs"/>
            </a:endParaRPr>
          </a:p>
        </p:txBody>
      </p:sp>
      <p:sp>
        <p:nvSpPr>
          <p:cNvPr id="10" name="Oval 9">
            <a:extLst>
              <a:ext uri="{FF2B5EF4-FFF2-40B4-BE49-F238E27FC236}">
                <a16:creationId xmlns:a16="http://schemas.microsoft.com/office/drawing/2014/main" id="{D005B2D0-A589-40EE-95C3-2C81C3DC9F6D}"/>
              </a:ext>
            </a:extLst>
          </p:cNvPr>
          <p:cNvSpPr/>
          <p:nvPr/>
        </p:nvSpPr>
        <p:spPr>
          <a:xfrm>
            <a:off x="830783" y="3728087"/>
            <a:ext cx="1440353" cy="1352778"/>
          </a:xfrm>
          <a:prstGeom prst="ellipse">
            <a:avLst/>
          </a:prstGeom>
          <a:blipFill dpi="0" rotWithShape="1">
            <a:blip r:embed="rId3" cstate="print">
              <a:extLst>
                <a:ext uri="{28A0092B-C50C-407E-A947-70E740481C1C}">
                  <a14:useLocalDpi xmlns:a14="http://schemas.microsoft.com/office/drawing/2010/main" val="0"/>
                </a:ext>
              </a:extLst>
            </a:blip>
            <a:srcRect/>
            <a:stretch>
              <a:fillRect l="12" t="-30" r="12" b="-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id="{2546AA8E-86F4-4FEC-B550-A0C110204384}"/>
              </a:ext>
            </a:extLst>
          </p:cNvPr>
          <p:cNvSpPr/>
          <p:nvPr/>
        </p:nvSpPr>
        <p:spPr>
          <a:xfrm>
            <a:off x="5337698" y="3728087"/>
            <a:ext cx="1451113" cy="1352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23801D7B-EFE7-497E-BED9-2ED1C79EEB0C}"/>
              </a:ext>
            </a:extLst>
          </p:cNvPr>
          <p:cNvSpPr txBox="1"/>
          <p:nvPr/>
        </p:nvSpPr>
        <p:spPr>
          <a:xfrm>
            <a:off x="8566118" y="1203818"/>
            <a:ext cx="423147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Cultural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Intangible benefits obtained from ecosystem services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Recreation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Ecotourism</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Spiritual &amp; religious values</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Educational</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3BAED"/>
                </a:solidFill>
                <a:effectLst/>
                <a:uLnTx/>
                <a:uFillTx/>
                <a:latin typeface="Arial"/>
                <a:ea typeface="+mn-ea"/>
                <a:cs typeface="+mn-cs"/>
              </a:rPr>
              <a:t>Ethical values</a:t>
            </a:r>
          </a:p>
        </p:txBody>
      </p:sp>
      <p:sp>
        <p:nvSpPr>
          <p:cNvPr id="15" name="Oval 14">
            <a:extLst>
              <a:ext uri="{FF2B5EF4-FFF2-40B4-BE49-F238E27FC236}">
                <a16:creationId xmlns:a16="http://schemas.microsoft.com/office/drawing/2014/main" id="{49508174-C14F-4FD4-962D-123BC7E78E51}"/>
              </a:ext>
            </a:extLst>
          </p:cNvPr>
          <p:cNvSpPr/>
          <p:nvPr/>
        </p:nvSpPr>
        <p:spPr>
          <a:xfrm>
            <a:off x="9610432" y="3728613"/>
            <a:ext cx="1451113" cy="135225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719A577B-AC27-41AC-8E17-794D5646D673}"/>
              </a:ext>
            </a:extLst>
          </p:cNvPr>
          <p:cNvSpPr txBox="1"/>
          <p:nvPr/>
        </p:nvSpPr>
        <p:spPr>
          <a:xfrm>
            <a:off x="1556339" y="5250785"/>
            <a:ext cx="4367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BAED"/>
                </a:solidFill>
                <a:effectLst/>
                <a:uLnTx/>
                <a:uFillTx/>
                <a:latin typeface="Arial"/>
                <a:ea typeface="+mn-ea"/>
                <a:cs typeface="+mn-cs"/>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a:ea typeface="+mn-ea"/>
                <a:cs typeface="+mn-cs"/>
              </a:rPr>
              <a:t>Functions that maintain all other services</a:t>
            </a:r>
          </a:p>
        </p:txBody>
      </p:sp>
      <p:sp>
        <p:nvSpPr>
          <p:cNvPr id="18" name="TextBox 17">
            <a:extLst>
              <a:ext uri="{FF2B5EF4-FFF2-40B4-BE49-F238E27FC236}">
                <a16:creationId xmlns:a16="http://schemas.microsoft.com/office/drawing/2014/main" id="{3F5C07B4-1C85-407C-86B9-0B32EC5EF6B3}"/>
              </a:ext>
            </a:extLst>
          </p:cNvPr>
          <p:cNvSpPr txBox="1"/>
          <p:nvPr/>
        </p:nvSpPr>
        <p:spPr>
          <a:xfrm>
            <a:off x="6349692" y="5250785"/>
            <a:ext cx="2136913"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Nutrient cycling</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Water cycling</a:t>
            </a:r>
          </a:p>
        </p:txBody>
      </p:sp>
      <p:sp>
        <p:nvSpPr>
          <p:cNvPr id="19" name="TextBox 18">
            <a:extLst>
              <a:ext uri="{FF2B5EF4-FFF2-40B4-BE49-F238E27FC236}">
                <a16:creationId xmlns:a16="http://schemas.microsoft.com/office/drawing/2014/main" id="{04A1E41A-04A1-4EA9-AF00-7938D84058A7}"/>
              </a:ext>
            </a:extLst>
          </p:cNvPr>
          <p:cNvSpPr txBox="1"/>
          <p:nvPr/>
        </p:nvSpPr>
        <p:spPr>
          <a:xfrm>
            <a:off x="8686423" y="5250785"/>
            <a:ext cx="263424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Primary production</a:t>
            </a:r>
          </a:p>
          <a:p>
            <a:pPr marL="342900" marR="0" lvl="0" indent="-342900" algn="l" defTabSz="914400" rtl="0" eaLnBrk="1" fontAlgn="auto" latinLnBrk="0" hangingPunct="1">
              <a:lnSpc>
                <a:spcPct val="100000"/>
              </a:lnSpc>
              <a:spcBef>
                <a:spcPts val="0"/>
              </a:spcBef>
              <a:spcAft>
                <a:spcPts val="0"/>
              </a:spcAft>
              <a:buClr>
                <a:srgbClr val="23BAED"/>
              </a:buClr>
              <a:buSzTx/>
              <a:buFont typeface="Arial" panose="020B0604020202020204" pitchFamily="34" charset="0"/>
              <a:buChar char="•"/>
              <a:tabLst/>
              <a:defRPr/>
            </a:pPr>
            <a:r>
              <a:rPr kumimoji="0" lang="en-US" sz="1800" b="0" i="0" u="none" strike="noStrike" kern="1200" cap="none" spc="0" normalizeH="0" baseline="0" noProof="0">
                <a:ln>
                  <a:noFill/>
                </a:ln>
                <a:solidFill>
                  <a:srgbClr val="23BAED"/>
                </a:solidFill>
                <a:effectLst/>
                <a:uLnTx/>
                <a:uFillTx/>
                <a:latin typeface="Arial"/>
                <a:ea typeface="+mn-ea"/>
                <a:cs typeface="+mn-cs"/>
              </a:rPr>
              <a:t>Photosynthesis</a:t>
            </a:r>
          </a:p>
        </p:txBody>
      </p:sp>
      <p:sp>
        <p:nvSpPr>
          <p:cNvPr id="21" name="Rectangle 20">
            <a:extLst>
              <a:ext uri="{FF2B5EF4-FFF2-40B4-BE49-F238E27FC236}">
                <a16:creationId xmlns:a16="http://schemas.microsoft.com/office/drawing/2014/main" id="{EB57951C-62A5-4DA6-9C31-933B97A6564A}"/>
              </a:ext>
            </a:extLst>
          </p:cNvPr>
          <p:cNvSpPr/>
          <p:nvPr/>
        </p:nvSpPr>
        <p:spPr>
          <a:xfrm>
            <a:off x="197578" y="1227252"/>
            <a:ext cx="3619048" cy="2425449"/>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6B20FCC-C878-4DB9-A892-CD5C9DA93DCC}"/>
              </a:ext>
            </a:extLst>
          </p:cNvPr>
          <p:cNvSpPr/>
          <p:nvPr/>
        </p:nvSpPr>
        <p:spPr>
          <a:xfrm>
            <a:off x="4253731" y="1227253"/>
            <a:ext cx="4070986" cy="2425448"/>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3C6087C-33F5-4A87-AB7D-4CC2FEEA4EE7}"/>
              </a:ext>
            </a:extLst>
          </p:cNvPr>
          <p:cNvSpPr/>
          <p:nvPr/>
        </p:nvSpPr>
        <p:spPr>
          <a:xfrm>
            <a:off x="8566118" y="1229305"/>
            <a:ext cx="3539743" cy="2423396"/>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B5083F8F-F6B7-416F-808D-A3CAEEA79791}"/>
              </a:ext>
            </a:extLst>
          </p:cNvPr>
          <p:cNvSpPr/>
          <p:nvPr/>
        </p:nvSpPr>
        <p:spPr>
          <a:xfrm>
            <a:off x="1556339" y="5227353"/>
            <a:ext cx="9635122" cy="693193"/>
          </a:xfrm>
          <a:prstGeom prst="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897822BA-6F21-4C68-A116-951815C355F7}"/>
              </a:ext>
            </a:extLst>
          </p:cNvPr>
          <p:cNvSpPr txBox="1"/>
          <p:nvPr/>
        </p:nvSpPr>
        <p:spPr>
          <a:xfrm>
            <a:off x="10574153" y="269992"/>
            <a:ext cx="15317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800" b="1" i="0" u="none" strike="noStrike" kern="1200" cap="none" spc="0" normalizeH="0" baseline="0" noProof="0" dirty="0">
                <a:ln>
                  <a:noFill/>
                </a:ln>
                <a:solidFill>
                  <a:prstClr val="white"/>
                </a:solidFill>
                <a:effectLst/>
                <a:uLnTx/>
                <a:uFillTx/>
                <a:latin typeface="Arial"/>
                <a:ea typeface="+mn-ea"/>
                <a:cs typeface="+mn-cs"/>
              </a:rPr>
              <a:t>p. 6 </a:t>
            </a:r>
            <a:r>
              <a:rPr kumimoji="0" lang="en-GB" sz="1800" b="0" i="0" u="none" strike="noStrike" kern="1200" cap="none" spc="0" normalizeH="0" baseline="0" noProof="0" dirty="0">
                <a:ln>
                  <a:noFill/>
                </a:ln>
                <a:solidFill>
                  <a:prstClr val="white"/>
                </a:solidFill>
                <a:effectLst/>
                <a:uLnTx/>
                <a:uFillTx/>
                <a:latin typeface="Arial"/>
                <a:ea typeface="+mn-ea"/>
                <a:cs typeface="+mn-cs"/>
              </a:rPr>
              <a:t>of your workbook</a:t>
            </a:r>
          </a:p>
        </p:txBody>
      </p:sp>
      <p:sp>
        <p:nvSpPr>
          <p:cNvPr id="3" name="Rechthoek 2">
            <a:extLst>
              <a:ext uri="{FF2B5EF4-FFF2-40B4-BE49-F238E27FC236}">
                <a16:creationId xmlns:a16="http://schemas.microsoft.com/office/drawing/2014/main" id="{83400ABB-9824-4967-84F7-7801FF8A7F3D}"/>
              </a:ext>
            </a:extLst>
          </p:cNvPr>
          <p:cNvSpPr/>
          <p:nvPr/>
        </p:nvSpPr>
        <p:spPr>
          <a:xfrm>
            <a:off x="314194" y="2109355"/>
            <a:ext cx="3094024" cy="489581"/>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5" name="Rechthoek 4">
            <a:extLst>
              <a:ext uri="{FF2B5EF4-FFF2-40B4-BE49-F238E27FC236}">
                <a16:creationId xmlns:a16="http://schemas.microsoft.com/office/drawing/2014/main" id="{E3408024-81D3-47AE-9E77-C2B24898779F}"/>
              </a:ext>
            </a:extLst>
          </p:cNvPr>
          <p:cNvSpPr/>
          <p:nvPr/>
        </p:nvSpPr>
        <p:spPr>
          <a:xfrm>
            <a:off x="4374666" y="2095214"/>
            <a:ext cx="3783044" cy="1261050"/>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6" name="Rechthoek 5">
            <a:extLst>
              <a:ext uri="{FF2B5EF4-FFF2-40B4-BE49-F238E27FC236}">
                <a16:creationId xmlns:a16="http://schemas.microsoft.com/office/drawing/2014/main" id="{2158A0C9-6666-4AAD-93B0-8F3A5D668296}"/>
              </a:ext>
            </a:extLst>
          </p:cNvPr>
          <p:cNvSpPr/>
          <p:nvPr/>
        </p:nvSpPr>
        <p:spPr>
          <a:xfrm>
            <a:off x="8686423" y="2098771"/>
            <a:ext cx="31874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7" name="Rechthoek 6">
            <a:extLst>
              <a:ext uri="{FF2B5EF4-FFF2-40B4-BE49-F238E27FC236}">
                <a16:creationId xmlns:a16="http://schemas.microsoft.com/office/drawing/2014/main" id="{27CA1615-5DEE-45BB-8106-460CEEF1348C}"/>
              </a:ext>
            </a:extLst>
          </p:cNvPr>
          <p:cNvSpPr/>
          <p:nvPr/>
        </p:nvSpPr>
        <p:spPr>
          <a:xfrm>
            <a:off x="6391255" y="5313599"/>
            <a:ext cx="4711854" cy="546874"/>
          </a:xfrm>
          <a:prstGeom prst="rect">
            <a:avLst/>
          </a:prstGeom>
          <a:noFill/>
          <a:ln w="19050">
            <a:solidFill>
              <a:srgbClr val="BBD1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5" name="Rechthoek 5">
            <a:extLst>
              <a:ext uri="{FF2B5EF4-FFF2-40B4-BE49-F238E27FC236}">
                <a16:creationId xmlns:a16="http://schemas.microsoft.com/office/drawing/2014/main" id="{5BE2CCE4-4C55-481B-A25E-D35C6D92227F}"/>
              </a:ext>
            </a:extLst>
          </p:cNvPr>
          <p:cNvSpPr/>
          <p:nvPr/>
        </p:nvSpPr>
        <p:spPr>
          <a:xfrm>
            <a:off x="8686422" y="2904901"/>
            <a:ext cx="3187401" cy="510748"/>
          </a:xfrm>
          <a:prstGeom prst="rect">
            <a:avLst/>
          </a:prstGeom>
          <a:noFill/>
          <a:ln w="19050">
            <a:solidFill>
              <a:srgbClr val="BBD15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grpSp>
        <p:nvGrpSpPr>
          <p:cNvPr id="26" name="Group 4">
            <a:extLst>
              <a:ext uri="{FF2B5EF4-FFF2-40B4-BE49-F238E27FC236}">
                <a16:creationId xmlns:a16="http://schemas.microsoft.com/office/drawing/2014/main" id="{C5C61E62-D9BD-4A1D-9CD6-3C193DEE7C43}"/>
              </a:ext>
            </a:extLst>
          </p:cNvPr>
          <p:cNvGrpSpPr/>
          <p:nvPr/>
        </p:nvGrpSpPr>
        <p:grpSpPr>
          <a:xfrm>
            <a:off x="10046208" y="171710"/>
            <a:ext cx="2042053" cy="1285616"/>
            <a:chOff x="4148295" y="3704217"/>
            <a:chExt cx="1379453" cy="1072435"/>
          </a:xfrm>
        </p:grpSpPr>
        <p:sp>
          <p:nvSpPr>
            <p:cNvPr id="27" name="Teardrop 5">
              <a:extLst>
                <a:ext uri="{FF2B5EF4-FFF2-40B4-BE49-F238E27FC236}">
                  <a16:creationId xmlns:a16="http://schemas.microsoft.com/office/drawing/2014/main" id="{289FA401-B8DE-4C12-B2E3-2654B96CF89A}"/>
                </a:ext>
              </a:extLst>
            </p:cNvPr>
            <p:cNvSpPr/>
            <p:nvPr/>
          </p:nvSpPr>
          <p:spPr>
            <a:xfrm>
              <a:off x="4148295" y="3704217"/>
              <a:ext cx="1379453" cy="107243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6">
              <a:extLst>
                <a:ext uri="{FF2B5EF4-FFF2-40B4-BE49-F238E27FC236}">
                  <a16:creationId xmlns:a16="http://schemas.microsoft.com/office/drawing/2014/main" id="{BF77ED03-FB8A-4420-8834-C904C128A1F4}"/>
                </a:ext>
              </a:extLst>
            </p:cNvPr>
            <p:cNvSpPr txBox="1"/>
            <p:nvPr/>
          </p:nvSpPr>
          <p:spPr>
            <a:xfrm>
              <a:off x="4239758" y="3811149"/>
              <a:ext cx="1278872" cy="8472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Refer to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10 </a:t>
              </a:r>
              <a:r>
                <a:rPr kumimoji="0" lang="en-GB" sz="1500" i="0" u="none" strike="noStrike" kern="1200" cap="none" spc="0" normalizeH="0" baseline="0" noProof="0" dirty="0">
                  <a:ln>
                    <a:noFill/>
                  </a:ln>
                  <a:solidFill>
                    <a:prstClr val="white"/>
                  </a:solidFill>
                  <a:effectLst/>
                  <a:uLnTx/>
                  <a:uFillTx/>
                  <a:latin typeface="Arial"/>
                  <a:ea typeface="+mn-ea"/>
                  <a:cs typeface="+mn-cs"/>
                </a:rPr>
                <a:t>of the workbook and</a:t>
              </a:r>
              <a:r>
                <a:rPr kumimoji="0" lang="en-GB" sz="1500" b="0" i="0" u="none" strike="noStrike" kern="1200" cap="none" spc="0" normalizeH="0" baseline="0" noProof="0" dirty="0">
                  <a:ln>
                    <a:noFill/>
                  </a:ln>
                  <a:solidFill>
                    <a:prstClr val="white"/>
                  </a:solidFill>
                  <a:effectLst/>
                  <a:uLnTx/>
                  <a:uFillTx/>
                  <a:latin typeface="Arial"/>
                  <a:ea typeface="+mn-ea"/>
                  <a:cs typeface="+mn-cs"/>
                </a:rPr>
                <a:t> </a:t>
              </a:r>
              <a:r>
                <a:rPr kumimoji="0" lang="en-GB" sz="1500" b="1" i="0" u="none" strike="noStrike" kern="1200" cap="none" spc="0" normalizeH="0" baseline="0" noProof="0" dirty="0">
                  <a:ln>
                    <a:noFill/>
                  </a:ln>
                  <a:solidFill>
                    <a:prstClr val="white"/>
                  </a:solidFill>
                  <a:effectLst/>
                  <a:uLnTx/>
                  <a:uFillTx/>
                  <a:latin typeface="Arial"/>
                  <a:ea typeface="+mn-ea"/>
                  <a:cs typeface="+mn-cs"/>
                </a:rPr>
                <a:t>p. 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of the</a:t>
              </a:r>
              <a:r>
                <a:rPr lang="en-GB" sz="1500" dirty="0">
                  <a:solidFill>
                    <a:schemeClr val="bg1"/>
                  </a:solidFill>
                  <a:hlinkClick r:id="rId6">
                    <a:extLst>
                      <a:ext uri="{A12FA001-AC4F-418D-AE19-62706E023703}">
                        <ahyp:hlinkClr xmlns:ahyp="http://schemas.microsoft.com/office/drawing/2018/hyperlinkcolor" val="tx"/>
                      </a:ext>
                    </a:extLst>
                  </a:hlinkClick>
                </a:rPr>
                <a:t> 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92206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9B8B-3392-4A3F-B759-BCF0B73A209C}"/>
              </a:ext>
            </a:extLst>
          </p:cNvPr>
          <p:cNvSpPr>
            <a:spLocks noGrp="1"/>
          </p:cNvSpPr>
          <p:nvPr>
            <p:ph type="title"/>
          </p:nvPr>
        </p:nvSpPr>
        <p:spPr/>
        <p:txBody>
          <a:bodyPr/>
          <a:lstStyle/>
          <a:p>
            <a:r>
              <a:rPr lang="en-GB">
                <a:solidFill>
                  <a:srgbClr val="595959"/>
                </a:solidFill>
              </a:rPr>
              <a:t>Group exercise – Impacts &amp; Dependencies</a:t>
            </a:r>
            <a:endParaRPr lang="en-CH"/>
          </a:p>
        </p:txBody>
      </p:sp>
      <p:graphicFrame>
        <p:nvGraphicFramePr>
          <p:cNvPr id="4" name="Table 5">
            <a:extLst>
              <a:ext uri="{FF2B5EF4-FFF2-40B4-BE49-F238E27FC236}">
                <a16:creationId xmlns:a16="http://schemas.microsoft.com/office/drawing/2014/main" id="{215AD254-6182-4067-9354-D11C0E6AA298}"/>
              </a:ext>
            </a:extLst>
          </p:cNvPr>
          <p:cNvGraphicFramePr>
            <a:graphicFrameLocks noGrp="1"/>
          </p:cNvGraphicFramePr>
          <p:nvPr>
            <p:extLst>
              <p:ext uri="{D42A27DB-BD31-4B8C-83A1-F6EECF244321}">
                <p14:modId xmlns:p14="http://schemas.microsoft.com/office/powerpoint/2010/main" val="940444442"/>
              </p:ext>
            </p:extLst>
          </p:nvPr>
        </p:nvGraphicFramePr>
        <p:xfrm>
          <a:off x="811343" y="1288116"/>
          <a:ext cx="8774416" cy="4470400"/>
        </p:xfrm>
        <a:graphic>
          <a:graphicData uri="http://schemas.openxmlformats.org/drawingml/2006/table">
            <a:tbl>
              <a:tblPr firstRow="1" bandRow="1">
                <a:tableStyleId>{5C22544A-7EE6-4342-B048-85BDC9FD1C3A}</a:tableStyleId>
              </a:tblPr>
              <a:tblGrid>
                <a:gridCol w="2193604">
                  <a:extLst>
                    <a:ext uri="{9D8B030D-6E8A-4147-A177-3AD203B41FA5}">
                      <a16:colId xmlns:a16="http://schemas.microsoft.com/office/drawing/2014/main" val="2039228777"/>
                    </a:ext>
                  </a:extLst>
                </a:gridCol>
                <a:gridCol w="2193604">
                  <a:extLst>
                    <a:ext uri="{9D8B030D-6E8A-4147-A177-3AD203B41FA5}">
                      <a16:colId xmlns:a16="http://schemas.microsoft.com/office/drawing/2014/main" val="533943823"/>
                    </a:ext>
                  </a:extLst>
                </a:gridCol>
                <a:gridCol w="2193604">
                  <a:extLst>
                    <a:ext uri="{9D8B030D-6E8A-4147-A177-3AD203B41FA5}">
                      <a16:colId xmlns:a16="http://schemas.microsoft.com/office/drawing/2014/main" val="2365690469"/>
                    </a:ext>
                  </a:extLst>
                </a:gridCol>
                <a:gridCol w="2193604">
                  <a:extLst>
                    <a:ext uri="{9D8B030D-6E8A-4147-A177-3AD203B41FA5}">
                      <a16:colId xmlns:a16="http://schemas.microsoft.com/office/drawing/2014/main" val="979064148"/>
                    </a:ext>
                  </a:extLst>
                </a:gridCol>
              </a:tblGrid>
              <a:tr h="0">
                <a:tc gridSpan="4">
                  <a:txBody>
                    <a:bodyPr/>
                    <a:lstStyle/>
                    <a:p>
                      <a:r>
                        <a:rPr lang="en-GB">
                          <a:solidFill>
                            <a:schemeClr val="bg1"/>
                          </a:solidFill>
                        </a:rPr>
                        <a:t>Rice brand owner: Key impacts &amp; dependencies identified in </a:t>
                      </a:r>
                      <a:r>
                        <a:rPr lang="en-GB" i="0">
                          <a:solidFill>
                            <a:schemeClr val="bg1"/>
                          </a:solidFill>
                        </a:rPr>
                        <a:t>the value 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CH"/>
                    </a:p>
                  </a:txBody>
                  <a:tcPr/>
                </a:tc>
                <a:tc hMerge="1">
                  <a:txBody>
                    <a:bodyPr/>
                    <a:lstStyle/>
                    <a:p>
                      <a:endParaRPr lang="en-CH"/>
                    </a:p>
                  </a:txBody>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extLst>
                  <a:ext uri="{0D108BD9-81ED-4DB2-BD59-A6C34878D82A}">
                    <a16:rowId xmlns:a16="http://schemas.microsoft.com/office/drawing/2014/main" val="3961567480"/>
                  </a:ext>
                </a:extLst>
              </a:tr>
              <a:tr h="370840">
                <a:tc>
                  <a:txBody>
                    <a:bodyPr/>
                    <a:lstStyle/>
                    <a:p>
                      <a:r>
                        <a:rPr lang="en-GB" b="1" dirty="0">
                          <a:solidFill>
                            <a:srgbClr val="595959"/>
                          </a:solidFill>
                        </a:rPr>
                        <a:t>Key ecosystem services</a:t>
                      </a:r>
                    </a:p>
                    <a:p>
                      <a:endParaRPr lang="en-GB" b="1" dirty="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a:solidFill>
                            <a:srgbClr val="595959"/>
                          </a:solidFill>
                        </a:rPr>
                        <a:t>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a:solidFill>
                            <a:srgbClr val="595959"/>
                          </a:solidFill>
                        </a:rPr>
                        <a:t>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a:solidFill>
                            <a:srgbClr val="595959"/>
                          </a:solidFill>
                        </a:rPr>
                        <a:t>Dependency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595959"/>
                          </a:solidFill>
                        </a:rPr>
                        <a:t>Provisioning:</a:t>
                      </a:r>
                      <a:br>
                        <a:rPr lang="en-GB" sz="1600" b="1" dirty="0">
                          <a:solidFill>
                            <a:srgbClr val="595959"/>
                          </a:solidFill>
                        </a:rPr>
                      </a:br>
                      <a:r>
                        <a:rPr kumimoji="0" lang="en-US" sz="1400" b="0" i="0" u="none" strike="noStrike" kern="1200" cap="none" spc="0" normalizeH="0" baseline="0" noProof="0" dirty="0">
                          <a:ln>
                            <a:noFill/>
                          </a:ln>
                          <a:solidFill>
                            <a:srgbClr val="595959"/>
                          </a:solidFill>
                          <a:effectLst/>
                          <a:uLnTx/>
                          <a:uFillTx/>
                          <a:latin typeface="+mn-lt"/>
                          <a:ea typeface="+mn-ea"/>
                          <a:cs typeface="+mn-cs"/>
                        </a:rPr>
                        <a:t>Goods produced or provided by ecosystems</a:t>
                      </a:r>
                      <a:endParaRPr kumimoji="0" lang="en-US" sz="1600" b="0" i="0" u="none" strike="noStrike" kern="1200" cap="none" spc="0" normalizeH="0" baseline="0" noProof="0" dirty="0">
                        <a:ln>
                          <a:noFill/>
                        </a:ln>
                        <a:solidFill>
                          <a:srgbClr val="595959"/>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882304"/>
                  </a:ext>
                </a:extLst>
              </a:tr>
              <a:tr h="370840">
                <a:tc vMerge="1">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Land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370840">
                <a:tc rowSpan="2">
                  <a:txBody>
                    <a:bodyPr/>
                    <a:lstStyle/>
                    <a:p>
                      <a:pPr algn="ctr"/>
                      <a:r>
                        <a:rPr lang="en-GB" sz="1400" b="1" kern="1200" dirty="0">
                          <a:solidFill>
                            <a:srgbClr val="595959"/>
                          </a:solidFill>
                          <a:latin typeface="+mn-lt"/>
                          <a:ea typeface="+mn-ea"/>
                          <a:cs typeface="+mn-cs"/>
                        </a:rPr>
                        <a:t>Regulating: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mn-lt"/>
                          <a:ea typeface="+mn-ea"/>
                          <a:cs typeface="+mn-cs"/>
                        </a:rPr>
                        <a:t>Natural processes regulated by ecosystems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Climate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b="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b="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370840">
                <a:tc vMerge="1">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solidFill>
                            <a:srgbClr val="595959"/>
                          </a:solidFill>
                        </a:rPr>
                        <a:t>Air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370840">
                <a:tc rowSpan="2">
                  <a:txBody>
                    <a:bodyPr/>
                    <a:lstStyle/>
                    <a:p>
                      <a:pPr algn="ctr"/>
                      <a:r>
                        <a:rPr lang="en-GB" sz="1400" b="1" dirty="0">
                          <a:solidFill>
                            <a:srgbClr val="595959"/>
                          </a:solidFill>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mn-lt"/>
                          <a:ea typeface="+mn-ea"/>
                          <a:cs typeface="+mn-cs"/>
                        </a:rPr>
                        <a:t>Functions that maintain all other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Soil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r h="370840">
                <a:tc vMerge="1">
                  <a:txBody>
                    <a:bodyPr/>
                    <a:lstStyle/>
                    <a:p>
                      <a:endParaRPr lang="en-GB" b="1">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kern="1200">
                          <a:solidFill>
                            <a:srgbClr val="595959"/>
                          </a:solidFill>
                          <a:latin typeface="+mn-lt"/>
                          <a:ea typeface="+mn-ea"/>
                          <a:cs typeface="+mn-cs"/>
                        </a:rPr>
                        <a:t>Biodiversity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698761"/>
                  </a:ext>
                </a:extLst>
              </a:tr>
              <a:tr h="370840">
                <a:tc>
                  <a:txBody>
                    <a:bodyPr/>
                    <a:lstStyle/>
                    <a:p>
                      <a:pPr algn="ctr"/>
                      <a:r>
                        <a:rPr lang="en-GB" sz="1400" b="1" dirty="0">
                          <a:solidFill>
                            <a:srgbClr val="595959"/>
                          </a:solidFill>
                        </a:rPr>
                        <a:t>Cultural: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mn-lt"/>
                          <a:ea typeface="+mn-ea"/>
                          <a:cs typeface="+mn-cs"/>
                        </a:rPr>
                        <a:t>Intangible benefits obtained from ecosystem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Ecotourism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3579787"/>
                  </a:ext>
                </a:extLst>
              </a:tr>
            </a:tbl>
          </a:graphicData>
        </a:graphic>
      </p:graphicFrame>
      <p:sp>
        <p:nvSpPr>
          <p:cNvPr id="5" name="TextBox 4">
            <a:extLst>
              <a:ext uri="{FF2B5EF4-FFF2-40B4-BE49-F238E27FC236}">
                <a16:creationId xmlns:a16="http://schemas.microsoft.com/office/drawing/2014/main" id="{08603F8C-72D2-44D1-AE54-9F47399F5D54}"/>
              </a:ext>
            </a:extLst>
          </p:cNvPr>
          <p:cNvSpPr txBox="1"/>
          <p:nvPr/>
        </p:nvSpPr>
        <p:spPr>
          <a:xfrm>
            <a:off x="3867646" y="6185752"/>
            <a:ext cx="3448879" cy="446276"/>
          </a:xfrm>
          <a:prstGeom prst="rect">
            <a:avLst/>
          </a:prstGeom>
          <a:noFill/>
        </p:spPr>
        <p:txBody>
          <a:bodyPr wrap="square" rtlCol="0">
            <a:spAutoFit/>
          </a:bodyPr>
          <a:lstStyle/>
          <a:p>
            <a:r>
              <a:rPr lang="en-US" sz="2300" dirty="0">
                <a:solidFill>
                  <a:srgbClr val="595959"/>
                </a:solidFill>
              </a:rPr>
              <a:t>HIGH / MEDIUM / LOW</a:t>
            </a:r>
            <a:endParaRPr lang="en-CH" sz="2300" dirty="0">
              <a:solidFill>
                <a:srgbClr val="595959"/>
              </a:solidFill>
            </a:endParaRPr>
          </a:p>
        </p:txBody>
      </p:sp>
      <p:sp>
        <p:nvSpPr>
          <p:cNvPr id="6" name="Teardrop 5">
            <a:extLst>
              <a:ext uri="{FF2B5EF4-FFF2-40B4-BE49-F238E27FC236}">
                <a16:creationId xmlns:a16="http://schemas.microsoft.com/office/drawing/2014/main" id="{40D743E5-A35C-4F68-98D5-1F10D638692D}"/>
              </a:ext>
            </a:extLst>
          </p:cNvPr>
          <p:cNvSpPr/>
          <p:nvPr/>
        </p:nvSpPr>
        <p:spPr>
          <a:xfrm>
            <a:off x="10023290" y="3057313"/>
            <a:ext cx="1893018" cy="17670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527C3BD2-9478-4687-A7B7-23D9B2420BAD}"/>
              </a:ext>
            </a:extLst>
          </p:cNvPr>
          <p:cNvSpPr txBox="1"/>
          <p:nvPr/>
        </p:nvSpPr>
        <p:spPr>
          <a:xfrm>
            <a:off x="10222526" y="3317576"/>
            <a:ext cx="1589791" cy="1246495"/>
          </a:xfrm>
          <a:prstGeom prst="rect">
            <a:avLst/>
          </a:prstGeom>
          <a:noFill/>
        </p:spPr>
        <p:txBody>
          <a:bodyPr wrap="square" rtlCol="0">
            <a:spAutoFit/>
          </a:bodyPr>
          <a:lstStyle/>
          <a:p>
            <a:pPr algn="ctr"/>
            <a:r>
              <a:rPr lang="en-GB" sz="1500" dirty="0">
                <a:solidFill>
                  <a:schemeClr val="bg1"/>
                </a:solidFill>
              </a:rPr>
              <a:t>Write down your answers directly in the </a:t>
            </a:r>
            <a:r>
              <a:rPr lang="en-GB" sz="1500" dirty="0">
                <a:solidFill>
                  <a:schemeClr val="bg1"/>
                </a:solidFill>
                <a:hlinkClick r:id="rId3"/>
              </a:rPr>
              <a:t>live Google doc. </a:t>
            </a:r>
            <a:r>
              <a:rPr lang="en-GB" sz="1500" dirty="0">
                <a:solidFill>
                  <a:schemeClr val="bg1"/>
                </a:solidFill>
              </a:rPr>
              <a:t>shared with you</a:t>
            </a:r>
          </a:p>
        </p:txBody>
      </p:sp>
    </p:spTree>
    <p:extLst>
      <p:ext uri="{BB962C8B-B14F-4D97-AF65-F5344CB8AC3E}">
        <p14:creationId xmlns:p14="http://schemas.microsoft.com/office/powerpoint/2010/main" val="3128458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6F257-51BD-1C46-961D-E75A2594F4A0}"/>
              </a:ext>
            </a:extLst>
          </p:cNvPr>
          <p:cNvSpPr>
            <a:spLocks noGrp="1"/>
          </p:cNvSpPr>
          <p:nvPr>
            <p:ph type="title"/>
          </p:nvPr>
        </p:nvSpPr>
        <p:spPr>
          <a:xfrm>
            <a:off x="314195" y="125352"/>
            <a:ext cx="11573006" cy="878150"/>
          </a:xfrm>
        </p:spPr>
        <p:txBody>
          <a:bodyPr>
            <a:normAutofit fontScale="90000"/>
          </a:bodyPr>
          <a:lstStyle/>
          <a:p>
            <a:r>
              <a:rPr lang="en-GB" dirty="0">
                <a:solidFill>
                  <a:srgbClr val="595959"/>
                </a:solidFill>
              </a:rPr>
              <a:t>Group exercise – Impacts &amp; Dependencies (beverage example)</a:t>
            </a:r>
            <a:endParaRPr lang="nl-NL" dirty="0"/>
          </a:p>
        </p:txBody>
      </p:sp>
      <p:sp>
        <p:nvSpPr>
          <p:cNvPr id="6" name="Content Placeholder 2">
            <a:extLst>
              <a:ext uri="{FF2B5EF4-FFF2-40B4-BE49-F238E27FC236}">
                <a16:creationId xmlns:a16="http://schemas.microsoft.com/office/drawing/2014/main" id="{DFE803A7-5513-D54B-8357-AC985A867F62}"/>
              </a:ext>
            </a:extLst>
          </p:cNvPr>
          <p:cNvSpPr>
            <a:spLocks noGrp="1"/>
          </p:cNvSpPr>
          <p:nvPr>
            <p:ph idx="1"/>
          </p:nvPr>
        </p:nvSpPr>
        <p:spPr>
          <a:xfrm>
            <a:off x="1050931" y="1391365"/>
            <a:ext cx="10883348" cy="3871837"/>
          </a:xfrm>
        </p:spPr>
        <p:txBody>
          <a:bodyPr>
            <a:noAutofit/>
          </a:bodyPr>
          <a:lstStyle/>
          <a:p>
            <a:pPr marL="0" indent="0">
              <a:lnSpc>
                <a:spcPct val="100000"/>
              </a:lnSpc>
              <a:buNone/>
            </a:pPr>
            <a:r>
              <a:rPr lang="en-GB" sz="2300" dirty="0">
                <a:solidFill>
                  <a:srgbClr val="595959"/>
                </a:solidFill>
              </a:rPr>
              <a:t>Imagine you are having to assess the impacts and dependencies of a</a:t>
            </a:r>
            <a:r>
              <a:rPr lang="en-GB" sz="2300" b="1" dirty="0">
                <a:solidFill>
                  <a:srgbClr val="23BAED"/>
                </a:solidFill>
              </a:rPr>
              <a:t> beer brewing </a:t>
            </a:r>
            <a:r>
              <a:rPr lang="en-GB" sz="2300" dirty="0">
                <a:solidFill>
                  <a:srgbClr val="595959"/>
                </a:solidFill>
              </a:rPr>
              <a:t>company </a:t>
            </a:r>
            <a:r>
              <a:rPr lang="en-GB" sz="2300" b="1" dirty="0">
                <a:solidFill>
                  <a:srgbClr val="23BAED"/>
                </a:solidFill>
              </a:rPr>
              <a:t>in Brazil</a:t>
            </a:r>
          </a:p>
          <a:p>
            <a:pPr marL="0" indent="0">
              <a:lnSpc>
                <a:spcPct val="100000"/>
              </a:lnSpc>
              <a:buNone/>
            </a:pPr>
            <a:r>
              <a:rPr lang="en-GB" sz="2300" dirty="0">
                <a:solidFill>
                  <a:srgbClr val="595959"/>
                </a:solidFill>
              </a:rPr>
              <a:t>The company </a:t>
            </a:r>
            <a:r>
              <a:rPr lang="en-GB" sz="2300" b="1" dirty="0">
                <a:solidFill>
                  <a:srgbClr val="00B0F0"/>
                </a:solidFill>
              </a:rPr>
              <a:t>is a leading beer producer and distributor, operating in several countries, including Brazil</a:t>
            </a:r>
          </a:p>
          <a:p>
            <a:pPr marL="0" indent="0">
              <a:lnSpc>
                <a:spcPct val="100000"/>
              </a:lnSpc>
              <a:buNone/>
            </a:pPr>
            <a:endParaRPr lang="en-GB" sz="23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endParaRPr lang="en-GB" sz="800" b="1" dirty="0">
              <a:solidFill>
                <a:srgbClr val="23BAED"/>
              </a:solidFill>
            </a:endParaRPr>
          </a:p>
          <a:p>
            <a:pPr marL="0" indent="0">
              <a:lnSpc>
                <a:spcPct val="100000"/>
              </a:lnSpc>
              <a:buNone/>
            </a:pPr>
            <a:r>
              <a:rPr lang="en-GB" sz="2300" dirty="0">
                <a:solidFill>
                  <a:srgbClr val="595959"/>
                </a:solidFill>
              </a:rPr>
              <a:t>As a group, determine the </a:t>
            </a:r>
            <a:r>
              <a:rPr lang="en-GB" sz="2300" b="1" dirty="0">
                <a:solidFill>
                  <a:srgbClr val="23BAED"/>
                </a:solidFill>
              </a:rPr>
              <a:t>level of impact and dependency of each given issue</a:t>
            </a:r>
            <a:endParaRPr lang="en-US" sz="2300" dirty="0">
              <a:solidFill>
                <a:srgbClr val="595959"/>
              </a:solidFill>
              <a:cs typeface="Arial"/>
            </a:endParaRPr>
          </a:p>
        </p:txBody>
      </p:sp>
      <p:sp>
        <p:nvSpPr>
          <p:cNvPr id="7" name="Arrow: Right 3">
            <a:extLst>
              <a:ext uri="{FF2B5EF4-FFF2-40B4-BE49-F238E27FC236}">
                <a16:creationId xmlns:a16="http://schemas.microsoft.com/office/drawing/2014/main" id="{DE1589FD-E4E1-7242-A308-DBAE2DBE7446}"/>
              </a:ext>
            </a:extLst>
          </p:cNvPr>
          <p:cNvSpPr/>
          <p:nvPr/>
        </p:nvSpPr>
        <p:spPr>
          <a:xfrm>
            <a:off x="470017" y="1391365"/>
            <a:ext cx="457200"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Arrow: Right 3">
            <a:extLst>
              <a:ext uri="{FF2B5EF4-FFF2-40B4-BE49-F238E27FC236}">
                <a16:creationId xmlns:a16="http://schemas.microsoft.com/office/drawing/2014/main" id="{25077511-17A3-1B4B-B21F-E0F951153C17}"/>
              </a:ext>
            </a:extLst>
          </p:cNvPr>
          <p:cNvSpPr/>
          <p:nvPr/>
        </p:nvSpPr>
        <p:spPr>
          <a:xfrm>
            <a:off x="470017" y="2197549"/>
            <a:ext cx="457200"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Arrow: Right 3">
            <a:extLst>
              <a:ext uri="{FF2B5EF4-FFF2-40B4-BE49-F238E27FC236}">
                <a16:creationId xmlns:a16="http://schemas.microsoft.com/office/drawing/2014/main" id="{2DB9D78D-DE08-FD48-9626-E39ED5538EA6}"/>
              </a:ext>
            </a:extLst>
          </p:cNvPr>
          <p:cNvSpPr/>
          <p:nvPr/>
        </p:nvSpPr>
        <p:spPr>
          <a:xfrm>
            <a:off x="470017" y="4752490"/>
            <a:ext cx="457200"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4">
            <a:extLst>
              <a:ext uri="{FF2B5EF4-FFF2-40B4-BE49-F238E27FC236}">
                <a16:creationId xmlns:a16="http://schemas.microsoft.com/office/drawing/2014/main" id="{2FB78948-559A-6648-BAEE-C5EBD0CA6355}"/>
              </a:ext>
            </a:extLst>
          </p:cNvPr>
          <p:cNvSpPr txBox="1"/>
          <p:nvPr/>
        </p:nvSpPr>
        <p:spPr>
          <a:xfrm>
            <a:off x="4338815" y="5364131"/>
            <a:ext cx="344887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srgbClr val="595959"/>
                </a:solidFill>
                <a:effectLst/>
                <a:uLnTx/>
                <a:uFillTx/>
                <a:latin typeface="Arial"/>
                <a:ea typeface="+mn-ea"/>
                <a:cs typeface="+mn-cs"/>
              </a:rPr>
              <a:t>HIGH / MEDIUM / LOW</a:t>
            </a:r>
            <a:endParaRPr kumimoji="0" lang="en-CH" sz="2300" b="0" i="0" u="none" strike="noStrike" kern="1200" cap="none" spc="0" normalizeH="0" baseline="0" noProof="0">
              <a:ln>
                <a:noFill/>
              </a:ln>
              <a:solidFill>
                <a:srgbClr val="595959"/>
              </a:solidFill>
              <a:effectLst/>
              <a:uLnTx/>
              <a:uFillTx/>
              <a:latin typeface="Arial"/>
              <a:ea typeface="+mn-ea"/>
              <a:cs typeface="+mn-cs"/>
            </a:endParaRPr>
          </a:p>
        </p:txBody>
      </p:sp>
      <p:pic>
        <p:nvPicPr>
          <p:cNvPr id="16" name="Afbeelding 15">
            <a:extLst>
              <a:ext uri="{FF2B5EF4-FFF2-40B4-BE49-F238E27FC236}">
                <a16:creationId xmlns:a16="http://schemas.microsoft.com/office/drawing/2014/main" id="{FA71E6D4-E04D-F943-B153-8F0ECD0D83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11804" y="3127172"/>
            <a:ext cx="2052942" cy="1368628"/>
          </a:xfrm>
          <a:prstGeom prst="rect">
            <a:avLst/>
          </a:prstGeom>
        </p:spPr>
      </p:pic>
      <p:pic>
        <p:nvPicPr>
          <p:cNvPr id="18" name="Afbeelding 17">
            <a:extLst>
              <a:ext uri="{FF2B5EF4-FFF2-40B4-BE49-F238E27FC236}">
                <a16:creationId xmlns:a16="http://schemas.microsoft.com/office/drawing/2014/main" id="{2F88B2A1-AD1C-1E45-8FCA-84FA3713C51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86573" y="3127171"/>
            <a:ext cx="1824837" cy="1368628"/>
          </a:xfrm>
          <a:prstGeom prst="rect">
            <a:avLst/>
          </a:prstGeom>
        </p:spPr>
      </p:pic>
      <p:pic>
        <p:nvPicPr>
          <p:cNvPr id="19" name="Afbeelding 18">
            <a:extLst>
              <a:ext uri="{FF2B5EF4-FFF2-40B4-BE49-F238E27FC236}">
                <a16:creationId xmlns:a16="http://schemas.microsoft.com/office/drawing/2014/main" id="{84F422D3-7CDB-624F-BEAD-C27A7D9D0B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20502" y="3127171"/>
            <a:ext cx="2093525" cy="1395683"/>
          </a:xfrm>
          <a:prstGeom prst="rect">
            <a:avLst/>
          </a:prstGeom>
        </p:spPr>
      </p:pic>
    </p:spTree>
    <p:extLst>
      <p:ext uri="{BB962C8B-B14F-4D97-AF65-F5344CB8AC3E}">
        <p14:creationId xmlns:p14="http://schemas.microsoft.com/office/powerpoint/2010/main" val="1901583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9B8B-3392-4A3F-B759-BCF0B73A209C}"/>
              </a:ext>
            </a:extLst>
          </p:cNvPr>
          <p:cNvSpPr>
            <a:spLocks noGrp="1"/>
          </p:cNvSpPr>
          <p:nvPr>
            <p:ph type="title"/>
          </p:nvPr>
        </p:nvSpPr>
        <p:spPr/>
        <p:txBody>
          <a:bodyPr>
            <a:normAutofit fontScale="90000"/>
          </a:bodyPr>
          <a:lstStyle/>
          <a:p>
            <a:r>
              <a:rPr lang="en-GB" dirty="0">
                <a:solidFill>
                  <a:srgbClr val="595959"/>
                </a:solidFill>
              </a:rPr>
              <a:t>Group exercise – Impacts &amp; Dependencies (beverage example)</a:t>
            </a:r>
            <a:endParaRPr lang="en-CH" dirty="0"/>
          </a:p>
        </p:txBody>
      </p:sp>
      <p:graphicFrame>
        <p:nvGraphicFramePr>
          <p:cNvPr id="4" name="Table 5">
            <a:extLst>
              <a:ext uri="{FF2B5EF4-FFF2-40B4-BE49-F238E27FC236}">
                <a16:creationId xmlns:a16="http://schemas.microsoft.com/office/drawing/2014/main" id="{215AD254-6182-4067-9354-D11C0E6AA298}"/>
              </a:ext>
            </a:extLst>
          </p:cNvPr>
          <p:cNvGraphicFramePr>
            <a:graphicFrameLocks noGrp="1"/>
          </p:cNvGraphicFramePr>
          <p:nvPr>
            <p:extLst>
              <p:ext uri="{D42A27DB-BD31-4B8C-83A1-F6EECF244321}">
                <p14:modId xmlns:p14="http://schemas.microsoft.com/office/powerpoint/2010/main" val="1348732066"/>
              </p:ext>
            </p:extLst>
          </p:nvPr>
        </p:nvGraphicFramePr>
        <p:xfrm>
          <a:off x="811343" y="1288116"/>
          <a:ext cx="8774416" cy="4470400"/>
        </p:xfrm>
        <a:graphic>
          <a:graphicData uri="http://schemas.openxmlformats.org/drawingml/2006/table">
            <a:tbl>
              <a:tblPr firstRow="1" bandRow="1">
                <a:tableStyleId>{5C22544A-7EE6-4342-B048-85BDC9FD1C3A}</a:tableStyleId>
              </a:tblPr>
              <a:tblGrid>
                <a:gridCol w="2193604">
                  <a:extLst>
                    <a:ext uri="{9D8B030D-6E8A-4147-A177-3AD203B41FA5}">
                      <a16:colId xmlns:a16="http://schemas.microsoft.com/office/drawing/2014/main" val="2039228777"/>
                    </a:ext>
                  </a:extLst>
                </a:gridCol>
                <a:gridCol w="2193604">
                  <a:extLst>
                    <a:ext uri="{9D8B030D-6E8A-4147-A177-3AD203B41FA5}">
                      <a16:colId xmlns:a16="http://schemas.microsoft.com/office/drawing/2014/main" val="533943823"/>
                    </a:ext>
                  </a:extLst>
                </a:gridCol>
                <a:gridCol w="2193604">
                  <a:extLst>
                    <a:ext uri="{9D8B030D-6E8A-4147-A177-3AD203B41FA5}">
                      <a16:colId xmlns:a16="http://schemas.microsoft.com/office/drawing/2014/main" val="2365690469"/>
                    </a:ext>
                  </a:extLst>
                </a:gridCol>
                <a:gridCol w="2193604">
                  <a:extLst>
                    <a:ext uri="{9D8B030D-6E8A-4147-A177-3AD203B41FA5}">
                      <a16:colId xmlns:a16="http://schemas.microsoft.com/office/drawing/2014/main" val="979064148"/>
                    </a:ext>
                  </a:extLst>
                </a:gridCol>
              </a:tblGrid>
              <a:tr h="0">
                <a:tc gridSpan="4">
                  <a:txBody>
                    <a:bodyPr/>
                    <a:lstStyle/>
                    <a:p>
                      <a:r>
                        <a:rPr lang="en-GB" dirty="0">
                          <a:solidFill>
                            <a:schemeClr val="bg1"/>
                          </a:solidFill>
                        </a:rPr>
                        <a:t>Beer producer: Key impacts &amp; dependencies identified in </a:t>
                      </a:r>
                      <a:r>
                        <a:rPr lang="en-GB" i="0" dirty="0">
                          <a:solidFill>
                            <a:schemeClr val="bg1"/>
                          </a:solidFill>
                        </a:rPr>
                        <a:t>the value 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tc hMerge="1">
                  <a:txBody>
                    <a:bodyPr/>
                    <a:lstStyle/>
                    <a:p>
                      <a:endParaRPr lang="en-CH"/>
                    </a:p>
                  </a:txBody>
                  <a:tcPr/>
                </a:tc>
                <a:tc hMerge="1">
                  <a:txBody>
                    <a:bodyPr/>
                    <a:lstStyle/>
                    <a:p>
                      <a:endParaRPr lang="en-CH"/>
                    </a:p>
                  </a:txBody>
                  <a:tcPr/>
                </a:tc>
                <a:tc hMerge="1">
                  <a:txBody>
                    <a:bodyPr/>
                    <a:lstStyle/>
                    <a:p>
                      <a:endParaRPr lang="en-GB">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3BAED"/>
                    </a:solidFill>
                  </a:tcPr>
                </a:tc>
                <a:extLst>
                  <a:ext uri="{0D108BD9-81ED-4DB2-BD59-A6C34878D82A}">
                    <a16:rowId xmlns:a16="http://schemas.microsoft.com/office/drawing/2014/main" val="3961567480"/>
                  </a:ext>
                </a:extLst>
              </a:tr>
              <a:tr h="370840">
                <a:tc>
                  <a:txBody>
                    <a:bodyPr/>
                    <a:lstStyle/>
                    <a:p>
                      <a:r>
                        <a:rPr lang="en-GB" b="1" dirty="0">
                          <a:solidFill>
                            <a:srgbClr val="595959"/>
                          </a:solidFill>
                        </a:rPr>
                        <a:t>Key ecosystem services</a:t>
                      </a:r>
                    </a:p>
                    <a:p>
                      <a:endParaRPr lang="en-GB" b="1" dirty="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a:solidFill>
                            <a:srgbClr val="595959"/>
                          </a:solidFill>
                        </a:rPr>
                        <a:t>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a:solidFill>
                            <a:srgbClr val="595959"/>
                          </a:solidFill>
                        </a:rPr>
                        <a:t>Impact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1">
                          <a:solidFill>
                            <a:srgbClr val="595959"/>
                          </a:solidFill>
                        </a:rPr>
                        <a:t>Dependency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3208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595959"/>
                          </a:solidFill>
                        </a:rPr>
                        <a:t>Provisioning:</a:t>
                      </a:r>
                      <a:br>
                        <a:rPr lang="en-GB" sz="1600" b="1" dirty="0">
                          <a:solidFill>
                            <a:srgbClr val="595959"/>
                          </a:solidFill>
                        </a:rPr>
                      </a:br>
                      <a:r>
                        <a:rPr kumimoji="0" lang="en-US" sz="1400" b="0" i="0" u="none" strike="noStrike" kern="1200" cap="none" spc="0" normalizeH="0" baseline="0" noProof="0" dirty="0">
                          <a:ln>
                            <a:noFill/>
                          </a:ln>
                          <a:solidFill>
                            <a:srgbClr val="595959"/>
                          </a:solidFill>
                          <a:effectLst/>
                          <a:uLnTx/>
                          <a:uFillTx/>
                          <a:latin typeface="+mn-lt"/>
                          <a:ea typeface="+mn-ea"/>
                          <a:cs typeface="+mn-cs"/>
                        </a:rPr>
                        <a:t>Goods produced or provided by ecosystems</a:t>
                      </a:r>
                      <a:endParaRPr kumimoji="0" lang="en-US" sz="1600" b="0" i="0" u="none" strike="noStrike" kern="1200" cap="none" spc="0" normalizeH="0" baseline="0" noProof="0" dirty="0">
                        <a:ln>
                          <a:noFill/>
                        </a:ln>
                        <a:solidFill>
                          <a:srgbClr val="595959"/>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882304"/>
                  </a:ext>
                </a:extLst>
              </a:tr>
              <a:tr h="370840">
                <a:tc vMerge="1">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Land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453753"/>
                  </a:ext>
                </a:extLst>
              </a:tr>
              <a:tr h="370840">
                <a:tc rowSpan="2">
                  <a:txBody>
                    <a:bodyPr/>
                    <a:lstStyle/>
                    <a:p>
                      <a:pPr algn="ctr"/>
                      <a:r>
                        <a:rPr lang="en-GB" sz="1400" b="1" kern="1200" dirty="0">
                          <a:solidFill>
                            <a:srgbClr val="595959"/>
                          </a:solidFill>
                          <a:latin typeface="+mn-lt"/>
                          <a:ea typeface="+mn-ea"/>
                          <a:cs typeface="+mn-cs"/>
                        </a:rPr>
                        <a:t>Regulating: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mn-lt"/>
                          <a:ea typeface="+mn-ea"/>
                          <a:cs typeface="+mn-cs"/>
                        </a:rPr>
                        <a:t>Natural processes regulated by ecosystems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Climate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b="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b="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6199618"/>
                  </a:ext>
                </a:extLst>
              </a:tr>
              <a:tr h="370840">
                <a:tc vMerge="1">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Air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9452314"/>
                  </a:ext>
                </a:extLst>
              </a:tr>
              <a:tr h="370840">
                <a:tc rowSpan="2">
                  <a:txBody>
                    <a:bodyPr/>
                    <a:lstStyle/>
                    <a:p>
                      <a:pPr algn="ctr"/>
                      <a:r>
                        <a:rPr lang="en-GB" sz="1400" b="1" dirty="0">
                          <a:solidFill>
                            <a:srgbClr val="595959"/>
                          </a:solidFill>
                        </a:rPr>
                        <a:t>Supporting: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mn-lt"/>
                          <a:ea typeface="+mn-ea"/>
                          <a:cs typeface="+mn-cs"/>
                        </a:rPr>
                        <a:t>Functions that maintain all other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Soil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825023"/>
                  </a:ext>
                </a:extLst>
              </a:tr>
              <a:tr h="370840">
                <a:tc vMerge="1">
                  <a:txBody>
                    <a:bodyPr/>
                    <a:lstStyle/>
                    <a:p>
                      <a:endParaRPr lang="en-GB" b="1">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kern="1200">
                          <a:solidFill>
                            <a:srgbClr val="595959"/>
                          </a:solidFill>
                          <a:latin typeface="+mn-lt"/>
                          <a:ea typeface="+mn-ea"/>
                          <a:cs typeface="+mn-cs"/>
                        </a:rPr>
                        <a:t>Biodiversity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698761"/>
                  </a:ext>
                </a:extLst>
              </a:tr>
              <a:tr h="370840">
                <a:tc>
                  <a:txBody>
                    <a:bodyPr/>
                    <a:lstStyle/>
                    <a:p>
                      <a:pPr algn="ctr"/>
                      <a:r>
                        <a:rPr lang="en-GB" sz="1400" b="1" dirty="0">
                          <a:solidFill>
                            <a:srgbClr val="595959"/>
                          </a:solidFill>
                        </a:rPr>
                        <a:t>Cultural: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mn-lt"/>
                          <a:ea typeface="+mn-ea"/>
                          <a:cs typeface="+mn-cs"/>
                        </a:rPr>
                        <a:t>Intangible benefits obtained from ecosystem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a:solidFill>
                            <a:srgbClr val="595959"/>
                          </a:solidFill>
                        </a:rPr>
                        <a:t>Ecotourism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rgbClr val="59595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3579787"/>
                  </a:ext>
                </a:extLst>
              </a:tr>
            </a:tbl>
          </a:graphicData>
        </a:graphic>
      </p:graphicFrame>
      <p:sp>
        <p:nvSpPr>
          <p:cNvPr id="5" name="TextBox 4">
            <a:extLst>
              <a:ext uri="{FF2B5EF4-FFF2-40B4-BE49-F238E27FC236}">
                <a16:creationId xmlns:a16="http://schemas.microsoft.com/office/drawing/2014/main" id="{08603F8C-72D2-44D1-AE54-9F47399F5D54}"/>
              </a:ext>
            </a:extLst>
          </p:cNvPr>
          <p:cNvSpPr txBox="1"/>
          <p:nvPr/>
        </p:nvSpPr>
        <p:spPr>
          <a:xfrm>
            <a:off x="3867646" y="6185752"/>
            <a:ext cx="344887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595959"/>
                </a:solidFill>
                <a:effectLst/>
                <a:uLnTx/>
                <a:uFillTx/>
                <a:latin typeface="Arial"/>
                <a:ea typeface="+mn-ea"/>
                <a:cs typeface="+mn-cs"/>
              </a:rPr>
              <a:t>HIGH / MEDIUM / LOW</a:t>
            </a:r>
            <a:endParaRPr kumimoji="0" lang="en-CH" sz="2300" b="0" i="0" u="none" strike="noStrike" kern="1200" cap="none" spc="0" normalizeH="0" baseline="0" noProof="0" dirty="0">
              <a:ln>
                <a:noFill/>
              </a:ln>
              <a:solidFill>
                <a:srgbClr val="595959"/>
              </a:solidFill>
              <a:effectLst/>
              <a:uLnTx/>
              <a:uFillTx/>
              <a:latin typeface="Arial"/>
              <a:ea typeface="+mn-ea"/>
              <a:cs typeface="+mn-cs"/>
            </a:endParaRPr>
          </a:p>
        </p:txBody>
      </p:sp>
      <p:sp>
        <p:nvSpPr>
          <p:cNvPr id="8" name="Teardrop 5">
            <a:extLst>
              <a:ext uri="{FF2B5EF4-FFF2-40B4-BE49-F238E27FC236}">
                <a16:creationId xmlns:a16="http://schemas.microsoft.com/office/drawing/2014/main" id="{5459D48C-0F75-45C6-98BC-BDFB622710D1}"/>
              </a:ext>
            </a:extLst>
          </p:cNvPr>
          <p:cNvSpPr/>
          <p:nvPr/>
        </p:nvSpPr>
        <p:spPr>
          <a:xfrm>
            <a:off x="10023290" y="3057313"/>
            <a:ext cx="1893018" cy="17670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6">
            <a:extLst>
              <a:ext uri="{FF2B5EF4-FFF2-40B4-BE49-F238E27FC236}">
                <a16:creationId xmlns:a16="http://schemas.microsoft.com/office/drawing/2014/main" id="{5D84BE45-4DC4-4037-9FC0-8E2111E12295}"/>
              </a:ext>
            </a:extLst>
          </p:cNvPr>
          <p:cNvSpPr txBox="1"/>
          <p:nvPr/>
        </p:nvSpPr>
        <p:spPr>
          <a:xfrm>
            <a:off x="10225393" y="3317576"/>
            <a:ext cx="1589791" cy="1246495"/>
          </a:xfrm>
          <a:prstGeom prst="rect">
            <a:avLst/>
          </a:prstGeom>
          <a:noFill/>
        </p:spPr>
        <p:txBody>
          <a:bodyPr wrap="square" rtlCol="0">
            <a:spAutoFit/>
          </a:bodyPr>
          <a:lstStyle/>
          <a:p>
            <a:pPr algn="ctr"/>
            <a:r>
              <a:rPr lang="en-GB" sz="1500" dirty="0">
                <a:solidFill>
                  <a:schemeClr val="bg1"/>
                </a:solidFill>
              </a:rPr>
              <a:t>Write down your answers directly in the </a:t>
            </a:r>
            <a:r>
              <a:rPr lang="en-GB" sz="1500" dirty="0">
                <a:solidFill>
                  <a:schemeClr val="bg1"/>
                </a:solidFill>
                <a:hlinkClick r:id="rId3"/>
              </a:rPr>
              <a:t>live Google doc. </a:t>
            </a:r>
            <a:r>
              <a:rPr lang="en-GB" sz="1500" dirty="0">
                <a:solidFill>
                  <a:schemeClr val="bg1"/>
                </a:solidFill>
              </a:rPr>
              <a:t>shared with you</a:t>
            </a:r>
          </a:p>
        </p:txBody>
      </p:sp>
    </p:spTree>
    <p:extLst>
      <p:ext uri="{BB962C8B-B14F-4D97-AF65-F5344CB8AC3E}">
        <p14:creationId xmlns:p14="http://schemas.microsoft.com/office/powerpoint/2010/main" val="2432086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idx="4294967295"/>
          </p:nvPr>
        </p:nvSpPr>
        <p:spPr>
          <a:xfrm>
            <a:off x="314194" y="125352"/>
            <a:ext cx="11498123" cy="878150"/>
          </a:xfrm>
        </p:spPr>
        <p:txBody>
          <a:bodyPr/>
          <a:lstStyle/>
          <a:p>
            <a:r>
              <a:rPr lang="en-US" dirty="0"/>
              <a:t>A few “house rules” – virtual training</a:t>
            </a:r>
            <a:endParaRPr lang="en-CH" dirty="0"/>
          </a:p>
        </p:txBody>
      </p:sp>
      <p:grpSp>
        <p:nvGrpSpPr>
          <p:cNvPr id="5" name="Group 4">
            <a:extLst>
              <a:ext uri="{FF2B5EF4-FFF2-40B4-BE49-F238E27FC236}">
                <a16:creationId xmlns:a16="http://schemas.microsoft.com/office/drawing/2014/main" id="{ABA6AC54-CF6E-4DCD-83DC-5308BEBD7F54}"/>
              </a:ext>
            </a:extLst>
          </p:cNvPr>
          <p:cNvGrpSpPr/>
          <p:nvPr/>
        </p:nvGrpSpPr>
        <p:grpSpPr>
          <a:xfrm>
            <a:off x="1205409" y="2318324"/>
            <a:ext cx="10038422" cy="3102187"/>
            <a:chOff x="729303" y="1706468"/>
            <a:chExt cx="10038422" cy="3102187"/>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06468"/>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51B0E51A-58A5-4D7E-AB03-10997D0E3B62}"/>
                </a:ext>
              </a:extLst>
            </p:cNvPr>
            <p:cNvSpPr txBox="1"/>
            <p:nvPr/>
          </p:nvSpPr>
          <p:spPr>
            <a:xfrm>
              <a:off x="1659357" y="1818443"/>
              <a:ext cx="8300622" cy="461665"/>
            </a:xfrm>
            <a:prstGeom prst="rect">
              <a:avLst/>
            </a:prstGeom>
            <a:noFill/>
          </p:spPr>
          <p:txBody>
            <a:bodyPr wrap="square" rtlCol="0">
              <a:spAutoFit/>
            </a:bodyPr>
            <a:lstStyle/>
            <a:p>
              <a:r>
                <a:rPr lang="en-US" sz="2400">
                  <a:solidFill>
                    <a:schemeClr val="tx1">
                      <a:lumMod val="65000"/>
                      <a:lumOff val="35000"/>
                    </a:schemeClr>
                  </a:solidFill>
                </a:rPr>
                <a:t>Put yourself on mute when not taking part in discussions.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59357" y="3546250"/>
              <a:ext cx="9108368" cy="461665"/>
            </a:xfrm>
            <a:prstGeom prst="rect">
              <a:avLst/>
            </a:prstGeom>
            <a:noFill/>
          </p:spPr>
          <p:txBody>
            <a:bodyPr wrap="square" rtlCol="0" anchor="t">
              <a:spAutoFit/>
            </a:bodyPr>
            <a:lstStyle/>
            <a:p>
              <a:r>
                <a:rPr lang="en-US" sz="2400">
                  <a:solidFill>
                    <a:schemeClr val="tx1">
                      <a:lumMod val="65000"/>
                      <a:lumOff val="35000"/>
                    </a:schemeClr>
                  </a:solidFill>
                </a:rPr>
                <a:t>Use "speaker mode" to help focus your attention.</a:t>
              </a:r>
              <a:endParaRPr lang="en-US" sz="2400">
                <a:solidFill>
                  <a:schemeClr val="tx1">
                    <a:lumMod val="65000"/>
                    <a:lumOff val="35000"/>
                  </a:schemeClr>
                </a:solidFill>
                <a:cs typeface="Arial"/>
              </a:endParaRPr>
            </a:p>
          </p:txBody>
        </p:sp>
        <p:sp>
          <p:nvSpPr>
            <p:cNvPr id="14" name="TextBox 13">
              <a:extLst>
                <a:ext uri="{FF2B5EF4-FFF2-40B4-BE49-F238E27FC236}">
                  <a16:creationId xmlns:a16="http://schemas.microsoft.com/office/drawing/2014/main" id="{8B1300E9-6FB3-4100-A872-50F637E39D48}"/>
                </a:ext>
              </a:extLst>
            </p:cNvPr>
            <p:cNvSpPr txBox="1"/>
            <p:nvPr/>
          </p:nvSpPr>
          <p:spPr>
            <a:xfrm>
              <a:off x="1659357" y="4309829"/>
              <a:ext cx="8300622" cy="461665"/>
            </a:xfrm>
            <a:prstGeom prst="rect">
              <a:avLst/>
            </a:prstGeom>
            <a:noFill/>
          </p:spPr>
          <p:txBody>
            <a:bodyPr wrap="square" rtlCol="0" anchor="t">
              <a:spAutoFit/>
            </a:bodyPr>
            <a:lstStyle/>
            <a:p>
              <a:r>
                <a:rPr lang="en-US" sz="2400" dirty="0">
                  <a:solidFill>
                    <a:schemeClr val="tx1">
                      <a:lumMod val="65000"/>
                      <a:lumOff val="35000"/>
                    </a:schemeClr>
                  </a:solidFill>
                </a:rPr>
                <a:t>Resist the urge to multi-task and be prepared to engage!</a:t>
              </a:r>
              <a:endParaRPr lang="en-US" dirty="0">
                <a:solidFill>
                  <a:schemeClr val="tx1">
                    <a:lumMod val="65000"/>
                    <a:lumOff val="35000"/>
                  </a:schemeClr>
                </a:solidFill>
              </a:endParaRPr>
            </a:p>
          </p:txBody>
        </p:sp>
      </p:grpSp>
      <p:sp>
        <p:nvSpPr>
          <p:cNvPr id="12" name="TextBox 11">
            <a:extLst>
              <a:ext uri="{FF2B5EF4-FFF2-40B4-BE49-F238E27FC236}">
                <a16:creationId xmlns:a16="http://schemas.microsoft.com/office/drawing/2014/main" id="{7E130265-E124-422D-A194-1C67567D1025}"/>
              </a:ext>
            </a:extLst>
          </p:cNvPr>
          <p:cNvSpPr txBox="1"/>
          <p:nvPr/>
        </p:nvSpPr>
        <p:spPr>
          <a:xfrm>
            <a:off x="2135463" y="3091375"/>
            <a:ext cx="9220128" cy="830997"/>
          </a:xfrm>
          <a:prstGeom prst="rect">
            <a:avLst/>
          </a:prstGeom>
          <a:noFill/>
        </p:spPr>
        <p:txBody>
          <a:bodyPr wrap="square" rtlCol="0">
            <a:spAutoFit/>
          </a:bodyPr>
          <a:lstStyle/>
          <a:p>
            <a:r>
              <a:rPr lang="en-US" sz="2400">
                <a:solidFill>
                  <a:schemeClr val="tx1">
                    <a:lumMod val="65000"/>
                    <a:lumOff val="35000"/>
                  </a:schemeClr>
                </a:solidFill>
              </a:rPr>
              <a:t>But please do feel free to use your camera even when not speaking.</a:t>
            </a:r>
          </a:p>
        </p:txBody>
      </p:sp>
      <p:sp>
        <p:nvSpPr>
          <p:cNvPr id="13" name="Star: 4 Points 12">
            <a:extLst>
              <a:ext uri="{FF2B5EF4-FFF2-40B4-BE49-F238E27FC236}">
                <a16:creationId xmlns:a16="http://schemas.microsoft.com/office/drawing/2014/main" id="{D9718163-46E6-465F-8C91-87F9B4537D70}"/>
              </a:ext>
            </a:extLst>
          </p:cNvPr>
          <p:cNvSpPr/>
          <p:nvPr/>
        </p:nvSpPr>
        <p:spPr>
          <a:xfrm>
            <a:off x="1205409" y="3129942"/>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988A011E-CEF8-433C-88C9-958025D40473}"/>
              </a:ext>
            </a:extLst>
          </p:cNvPr>
          <p:cNvSpPr txBox="1"/>
          <p:nvPr/>
        </p:nvSpPr>
        <p:spPr>
          <a:xfrm>
            <a:off x="2135463" y="1511065"/>
            <a:ext cx="8300622" cy="830997"/>
          </a:xfrm>
          <a:prstGeom prst="rect">
            <a:avLst/>
          </a:prstGeom>
          <a:noFill/>
        </p:spPr>
        <p:txBody>
          <a:bodyPr wrap="square" rtlCol="0" anchor="t">
            <a:spAutoFit/>
          </a:bodyPr>
          <a:lstStyle/>
          <a:p>
            <a:r>
              <a:rPr lang="en-US" sz="2400">
                <a:solidFill>
                  <a:schemeClr val="tx1">
                    <a:lumMod val="65000"/>
                    <a:lumOff val="35000"/>
                  </a:schemeClr>
                </a:solidFill>
              </a:rPr>
              <a:t>Please rename (under Participants) to have your full name and organization.</a:t>
            </a:r>
            <a:endParaRPr lang="en-US">
              <a:solidFill>
                <a:schemeClr val="tx1">
                  <a:lumMod val="65000"/>
                  <a:lumOff val="35000"/>
                </a:schemeClr>
              </a:solidFill>
            </a:endParaRPr>
          </a:p>
        </p:txBody>
      </p:sp>
      <p:sp>
        <p:nvSpPr>
          <p:cNvPr id="10" name="Star: 4 Points 9">
            <a:extLst>
              <a:ext uri="{FF2B5EF4-FFF2-40B4-BE49-F238E27FC236}">
                <a16:creationId xmlns:a16="http://schemas.microsoft.com/office/drawing/2014/main" id="{73B0C68E-0DFA-48C9-A4E8-E8BAE2BE5F31}"/>
              </a:ext>
            </a:extLst>
          </p:cNvPr>
          <p:cNvSpPr/>
          <p:nvPr/>
        </p:nvSpPr>
        <p:spPr>
          <a:xfrm>
            <a:off x="1256727" y="1565374"/>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Slide Number Placeholder 3">
            <a:extLst>
              <a:ext uri="{FF2B5EF4-FFF2-40B4-BE49-F238E27FC236}">
                <a16:creationId xmlns:a16="http://schemas.microsoft.com/office/drawing/2014/main" id="{1F81D9AA-2719-41AA-ABBD-1065EB2F833E}"/>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5" name="Picture 4" descr="photography of pathway">
            <a:extLst>
              <a:ext uri="{FF2B5EF4-FFF2-40B4-BE49-F238E27FC236}">
                <a16:creationId xmlns:a16="http://schemas.microsoft.com/office/drawing/2014/main" id="{C3E23BBE-1E0F-4F3E-BF89-E22134EAFE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235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D797-264B-4207-9239-D9E50D35BC54}"/>
              </a:ext>
            </a:extLst>
          </p:cNvPr>
          <p:cNvSpPr>
            <a:spLocks noGrp="1"/>
          </p:cNvSpPr>
          <p:nvPr>
            <p:ph type="title"/>
          </p:nvPr>
        </p:nvSpPr>
        <p:spPr/>
        <p:txBody>
          <a:bodyPr/>
          <a:lstStyle/>
          <a:p>
            <a:r>
              <a:rPr lang="en-US" dirty="0"/>
              <a:t>Group discussions in breakout rooms</a:t>
            </a:r>
            <a:endParaRPr lang="en-CH" dirty="0"/>
          </a:p>
        </p:txBody>
      </p:sp>
      <p:sp>
        <p:nvSpPr>
          <p:cNvPr id="3" name="Content Placeholder 2">
            <a:extLst>
              <a:ext uri="{FF2B5EF4-FFF2-40B4-BE49-F238E27FC236}">
                <a16:creationId xmlns:a16="http://schemas.microsoft.com/office/drawing/2014/main" id="{D1C09009-1C98-4768-B749-F16B231C09F4}"/>
              </a:ext>
            </a:extLst>
          </p:cNvPr>
          <p:cNvSpPr>
            <a:spLocks noGrp="1"/>
          </p:cNvSpPr>
          <p:nvPr>
            <p:ph idx="1"/>
          </p:nvPr>
        </p:nvSpPr>
        <p:spPr>
          <a:xfrm>
            <a:off x="314194" y="1571223"/>
            <a:ext cx="7075165" cy="4507606"/>
          </a:xfrm>
        </p:spPr>
        <p:txBody>
          <a:bodyPr vert="horz" lIns="91440" tIns="45720" rIns="91440" bIns="45720" rtlCol="0" anchor="t">
            <a:normAutofit/>
          </a:bodyPr>
          <a:lstStyle/>
          <a:p>
            <a:r>
              <a:rPr lang="en-US" dirty="0"/>
              <a:t>We will now split into </a:t>
            </a:r>
            <a:r>
              <a:rPr lang="en-US" b="1" dirty="0">
                <a:solidFill>
                  <a:srgbClr val="23BAED"/>
                </a:solidFill>
              </a:rPr>
              <a:t>breakout rooms</a:t>
            </a:r>
          </a:p>
          <a:p>
            <a:pPr lvl="1">
              <a:lnSpc>
                <a:spcPct val="120000"/>
              </a:lnSpc>
            </a:pPr>
            <a:r>
              <a:rPr lang="en-US" sz="2400" dirty="0"/>
              <a:t>Approx. 3 groups of 4 persons</a:t>
            </a:r>
            <a:endParaRPr lang="en-US" sz="2400" dirty="0">
              <a:highlight>
                <a:srgbClr val="FFFF00"/>
              </a:highlight>
            </a:endParaRPr>
          </a:p>
          <a:p>
            <a:r>
              <a:rPr lang="en-US" dirty="0"/>
              <a:t>You will have </a:t>
            </a:r>
            <a:r>
              <a:rPr lang="en-US" b="1" dirty="0">
                <a:solidFill>
                  <a:srgbClr val="23BAED"/>
                </a:solidFill>
              </a:rPr>
              <a:t>15 minutes</a:t>
            </a:r>
            <a:r>
              <a:rPr lang="en-US" dirty="0"/>
              <a:t> to complete the table</a:t>
            </a:r>
            <a:r>
              <a:rPr lang="en-US" sz="2400" dirty="0"/>
              <a:t> of </a:t>
            </a:r>
            <a:r>
              <a:rPr lang="en-US" sz="2400" b="1" dirty="0">
                <a:solidFill>
                  <a:srgbClr val="23BAED"/>
                </a:solidFill>
              </a:rPr>
              <a:t>impacts &amp; dependencies </a:t>
            </a:r>
            <a:endParaRPr lang="en-US" dirty="0"/>
          </a:p>
          <a:p>
            <a:r>
              <a:rPr lang="en-US" dirty="0"/>
              <a:t>Have a designated person in your group to share their screen with the table and write down the answers</a:t>
            </a:r>
          </a:p>
          <a:p>
            <a:pPr>
              <a:lnSpc>
                <a:spcPct val="120000"/>
              </a:lnSpc>
            </a:pPr>
            <a:r>
              <a:rPr lang="en-US" sz="2400" dirty="0"/>
              <a:t>You will be notified when you have </a:t>
            </a:r>
            <a:r>
              <a:rPr lang="en-US" sz="2400" b="1" dirty="0">
                <a:solidFill>
                  <a:srgbClr val="23BAED"/>
                </a:solidFill>
              </a:rPr>
              <a:t>5 minutes </a:t>
            </a:r>
            <a:r>
              <a:rPr lang="en-US" sz="2400" dirty="0"/>
              <a:t>left</a:t>
            </a:r>
          </a:p>
          <a:p>
            <a:r>
              <a:rPr lang="en-US" dirty="0"/>
              <a:t>We will then share </a:t>
            </a:r>
            <a:r>
              <a:rPr lang="en-US" b="1" dirty="0">
                <a:solidFill>
                  <a:srgbClr val="23BAED"/>
                </a:solidFill>
              </a:rPr>
              <a:t>feedback in plenary</a:t>
            </a:r>
          </a:p>
        </p:txBody>
      </p:sp>
      <p:pic>
        <p:nvPicPr>
          <p:cNvPr id="4" name="Picture 3">
            <a:extLst>
              <a:ext uri="{FF2B5EF4-FFF2-40B4-BE49-F238E27FC236}">
                <a16:creationId xmlns:a16="http://schemas.microsoft.com/office/drawing/2014/main" id="{9D464474-0DDC-4F23-9ED6-1719AF501DCC}"/>
              </a:ext>
            </a:extLst>
          </p:cNvPr>
          <p:cNvPicPr>
            <a:picLocks noChangeAspect="1"/>
          </p:cNvPicPr>
          <p:nvPr/>
        </p:nvPicPr>
        <p:blipFill>
          <a:blip r:embed="rId3"/>
          <a:stretch>
            <a:fillRect/>
          </a:stretch>
        </p:blipFill>
        <p:spPr>
          <a:xfrm>
            <a:off x="7429501" y="1840705"/>
            <a:ext cx="4762499" cy="3176587"/>
          </a:xfrm>
          <a:prstGeom prst="rect">
            <a:avLst/>
          </a:prstGeom>
        </p:spPr>
      </p:pic>
      <p:sp>
        <p:nvSpPr>
          <p:cNvPr id="7" name="Teardrop 6">
            <a:extLst>
              <a:ext uri="{FF2B5EF4-FFF2-40B4-BE49-F238E27FC236}">
                <a16:creationId xmlns:a16="http://schemas.microsoft.com/office/drawing/2014/main" id="{5AE6A780-ECAE-42AA-BD1D-6FA4D7A79628}"/>
              </a:ext>
            </a:extLst>
          </p:cNvPr>
          <p:cNvSpPr/>
          <p:nvPr/>
        </p:nvSpPr>
        <p:spPr>
          <a:xfrm>
            <a:off x="6306190" y="5090978"/>
            <a:ext cx="1893018" cy="164167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C7F559AA-DE0F-4A50-951F-966148A51133}"/>
              </a:ext>
            </a:extLst>
          </p:cNvPr>
          <p:cNvSpPr txBox="1"/>
          <p:nvPr/>
        </p:nvSpPr>
        <p:spPr>
          <a:xfrm>
            <a:off x="6457803" y="5288565"/>
            <a:ext cx="1589791" cy="1246495"/>
          </a:xfrm>
          <a:prstGeom prst="rect">
            <a:avLst/>
          </a:prstGeom>
          <a:noFill/>
        </p:spPr>
        <p:txBody>
          <a:bodyPr wrap="square" rtlCol="0">
            <a:spAutoFit/>
          </a:bodyPr>
          <a:lstStyle/>
          <a:p>
            <a:pPr algn="ctr"/>
            <a:r>
              <a:rPr lang="en-GB" sz="1500" dirty="0">
                <a:solidFill>
                  <a:schemeClr val="bg1"/>
                </a:solidFill>
              </a:rPr>
              <a:t>Write down your answers directly in the </a:t>
            </a:r>
            <a:r>
              <a:rPr lang="en-GB" sz="1500" dirty="0">
                <a:solidFill>
                  <a:schemeClr val="bg1"/>
                </a:solidFill>
                <a:hlinkClick r:id="rId4"/>
              </a:rPr>
              <a:t>live Google doc. </a:t>
            </a:r>
            <a:r>
              <a:rPr lang="en-GB" sz="1500" dirty="0">
                <a:solidFill>
                  <a:schemeClr val="bg1"/>
                </a:solidFill>
              </a:rPr>
              <a:t>shared with you</a:t>
            </a:r>
          </a:p>
        </p:txBody>
      </p:sp>
    </p:spTree>
    <p:extLst>
      <p:ext uri="{BB962C8B-B14F-4D97-AF65-F5344CB8AC3E}">
        <p14:creationId xmlns:p14="http://schemas.microsoft.com/office/powerpoint/2010/main" val="2485807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8D02-5C3B-4F07-8E0B-143F606D39CD}"/>
              </a:ext>
            </a:extLst>
          </p:cNvPr>
          <p:cNvSpPr>
            <a:spLocks noGrp="1"/>
          </p:cNvSpPr>
          <p:nvPr>
            <p:ph type="title"/>
          </p:nvPr>
        </p:nvSpPr>
        <p:spPr/>
        <p:txBody>
          <a:bodyPr>
            <a:normAutofit fontScale="90000"/>
          </a:bodyPr>
          <a:lstStyle/>
          <a:p>
            <a:r>
              <a:rPr lang="en-US"/>
              <a:t>Example of a qualitative assessment from an SME in the fishery industry</a:t>
            </a:r>
            <a:endParaRPr lang="en-CH"/>
          </a:p>
        </p:txBody>
      </p:sp>
      <p:pic>
        <p:nvPicPr>
          <p:cNvPr id="4" name="Picture Placeholder 5" descr="case study - accounting for a better planet.pdf - Adobe Acrobat Reader DC">
            <a:extLst>
              <a:ext uri="{FF2B5EF4-FFF2-40B4-BE49-F238E27FC236}">
                <a16:creationId xmlns:a16="http://schemas.microsoft.com/office/drawing/2014/main" id="{28766C00-044B-4129-B571-2BB99E8C2D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1156404"/>
            <a:ext cx="6408357" cy="4827681"/>
          </a:xfrm>
          <a:prstGeom prst="rect">
            <a:avLst/>
          </a:prstGeom>
        </p:spPr>
      </p:pic>
      <p:pic>
        <p:nvPicPr>
          <p:cNvPr id="5" name="Picture Placeholder 5" descr="case study - accounting for a better planet.pdf - Adobe Acrobat Reader DC">
            <a:extLst>
              <a:ext uri="{FF2B5EF4-FFF2-40B4-BE49-F238E27FC236}">
                <a16:creationId xmlns:a16="http://schemas.microsoft.com/office/drawing/2014/main" id="{7DC6EFB3-C9AC-4875-88FC-1A9F90D9CB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489691" y="961688"/>
            <a:ext cx="3702309" cy="5031034"/>
          </a:xfrm>
          <a:prstGeom prst="rect">
            <a:avLst/>
          </a:prstGeom>
        </p:spPr>
      </p:pic>
      <p:sp>
        <p:nvSpPr>
          <p:cNvPr id="6" name="TextBox 5">
            <a:extLst>
              <a:ext uri="{FF2B5EF4-FFF2-40B4-BE49-F238E27FC236}">
                <a16:creationId xmlns:a16="http://schemas.microsoft.com/office/drawing/2014/main" id="{EF610931-3EF8-4348-901A-4C2198374D6D}"/>
              </a:ext>
            </a:extLst>
          </p:cNvPr>
          <p:cNvSpPr txBox="1"/>
          <p:nvPr/>
        </p:nvSpPr>
        <p:spPr>
          <a:xfrm>
            <a:off x="113012" y="6136987"/>
            <a:ext cx="4783940" cy="276999"/>
          </a:xfrm>
          <a:prstGeom prst="rect">
            <a:avLst/>
          </a:prstGeom>
          <a:noFill/>
        </p:spPr>
        <p:txBody>
          <a:bodyPr wrap="square" rtlCol="0">
            <a:spAutoFit/>
          </a:bodyPr>
          <a:lstStyle/>
          <a:p>
            <a:pPr lvl="0">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a:t>
            </a: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hlinkClick r:id="rId5"/>
              </a:rPr>
              <a:t>Accounting for a Better Planet</a:t>
            </a:r>
            <a:r>
              <a:rPr lang="en-GB" sz="1200">
                <a:solidFill>
                  <a:prstClr val="black">
                    <a:lumMod val="65000"/>
                    <a:lumOff val="35000"/>
                  </a:prstClr>
                </a:solidFill>
              </a:rPr>
              <a:t> - </a:t>
            </a:r>
            <a:r>
              <a:rPr lang="en-GB" sz="1200">
                <a:solidFill>
                  <a:prstClr val="black">
                    <a:lumMod val="65000"/>
                    <a:lumOff val="35000"/>
                  </a:prstClr>
                </a:solidFill>
                <a:hlinkClick r:id="rId6"/>
              </a:rPr>
              <a:t>Nature^Squared </a:t>
            </a:r>
            <a:endPar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304690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Agenda – full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extBox 2">
            <a:extLst>
              <a:ext uri="{FF2B5EF4-FFF2-40B4-BE49-F238E27FC236}">
                <a16:creationId xmlns:a16="http://schemas.microsoft.com/office/drawing/2014/main" id="{894F30FC-F6B3-490C-A244-BB9B2D2C4734}"/>
              </a:ext>
            </a:extLst>
          </p:cNvPr>
          <p:cNvSpPr txBox="1"/>
          <p:nvPr/>
        </p:nvSpPr>
        <p:spPr>
          <a:xfrm rot="1025991">
            <a:off x="5772896" y="725991"/>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a:ea typeface="+mn-ea"/>
                <a:cs typeface="+mn-cs"/>
              </a:rPr>
              <a:t>TO ADAPT</a:t>
            </a:r>
            <a:endParaRPr kumimoji="0" lang="en-CH" sz="2000" b="1"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8" name="Table 6">
            <a:extLst>
              <a:ext uri="{FF2B5EF4-FFF2-40B4-BE49-F238E27FC236}">
                <a16:creationId xmlns:a16="http://schemas.microsoft.com/office/drawing/2014/main" id="{20126490-2C3A-42B9-B515-785D4149A69A}"/>
              </a:ext>
            </a:extLst>
          </p:cNvPr>
          <p:cNvGraphicFramePr>
            <a:graphicFrameLocks noGrp="1"/>
          </p:cNvGraphicFramePr>
          <p:nvPr>
            <p:extLst>
              <p:ext uri="{D42A27DB-BD31-4B8C-83A1-F6EECF244321}">
                <p14:modId xmlns:p14="http://schemas.microsoft.com/office/powerpoint/2010/main" val="2275572449"/>
              </p:ext>
            </p:extLst>
          </p:nvPr>
        </p:nvGraphicFramePr>
        <p:xfrm>
          <a:off x="616020" y="1371283"/>
          <a:ext cx="10959960" cy="4463066"/>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Introductions </a:t>
                      </a:r>
                      <a:r>
                        <a:rPr lang="en-US" sz="1600" kern="1200" dirty="0">
                          <a:solidFill>
                            <a:schemeClr val="tx1">
                              <a:lumMod val="65000"/>
                              <a:lumOff val="35000"/>
                            </a:schemeClr>
                          </a:solidFill>
                          <a:latin typeface="+mn-lt"/>
                          <a:ea typeface="+mn-ea"/>
                          <a:cs typeface="+mn-cs"/>
                        </a:rPr>
                        <a:t>– Getting to know each other</a:t>
                      </a:r>
                      <a:endParaRPr lang="en-CH" sz="1600" b="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dirty="0">
                          <a:solidFill>
                            <a:schemeClr val="tx1">
                              <a:lumMod val="65000"/>
                              <a:lumOff val="35000"/>
                            </a:schemeClr>
                          </a:solidFill>
                          <a:latin typeface="+mn-lt"/>
                          <a:ea typeface="+mn-ea"/>
                          <a:cs typeface="+mn-cs"/>
                        </a:rPr>
                        <a:t>40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 </a:t>
                      </a:r>
                      <a:r>
                        <a:rPr lang="en-US" sz="1600" b="0" kern="1200" dirty="0">
                          <a:solidFill>
                            <a:schemeClr val="tx1">
                              <a:lumMod val="65000"/>
                              <a:lumOff val="35000"/>
                            </a:schemeClr>
                          </a:solidFill>
                          <a:latin typeface="+mn-lt"/>
                          <a:ea typeface="+mn-ea"/>
                          <a:cs typeface="+mn-cs"/>
                        </a:rPr>
                        <a:t>N</a:t>
                      </a:r>
                      <a:r>
                        <a:rPr lang="en-US" sz="1600" kern="1200" dirty="0">
                          <a:solidFill>
                            <a:schemeClr val="tx1">
                              <a:lumMod val="65000"/>
                              <a:lumOff val="35000"/>
                            </a:schemeClr>
                          </a:solidFill>
                          <a:latin typeface="+mn-lt"/>
                          <a:ea typeface="+mn-ea"/>
                          <a:cs typeface="+mn-cs"/>
                        </a:rPr>
                        <a:t>atural capital impacts &amp; dependencies</a:t>
                      </a:r>
                    </a:p>
                    <a:p>
                      <a:pPr marL="285750" indent="-285750">
                        <a:buFont typeface="Arial" panose="020B0604020202020204" pitchFamily="34" charset="0"/>
                        <a:buChar char="•"/>
                      </a:pPr>
                      <a:r>
                        <a:rPr lang="en-US" sz="1600" kern="1200" dirty="0">
                          <a:solidFill>
                            <a:schemeClr val="tx1">
                              <a:lumMod val="65000"/>
                              <a:lumOff val="35000"/>
                            </a:schemeClr>
                          </a:solidFill>
                          <a:latin typeface="+mn-lt"/>
                          <a:ea typeface="+mn-ea"/>
                          <a:cs typeface="+mn-cs"/>
                        </a:rPr>
                        <a:t>Group exercise</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rgbClr val="00B0F0"/>
                          </a:solidFill>
                          <a:latin typeface="+mn-lt"/>
                          <a:ea typeface="+mn-ea"/>
                          <a:cs typeface="+mn-cs"/>
                        </a:rPr>
                        <a:t>Why is natural capital important </a:t>
                      </a:r>
                      <a:r>
                        <a:rPr lang="en-US" sz="1600" kern="1200" dirty="0">
                          <a:solidFill>
                            <a:schemeClr val="tx1">
                              <a:lumMod val="65000"/>
                              <a:lumOff val="35000"/>
                            </a:schemeClr>
                          </a:solidFill>
                          <a:latin typeface="+mn-lt"/>
                          <a:ea typeface="+mn-ea"/>
                          <a:cs typeface="+mn-cs"/>
                        </a:rPr>
                        <a:t>– natural capital risks &amp; opportunities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Risk game</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45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How can natural capital be applied –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60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Lunch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7831695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60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Case study presentations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08988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First step of a natural capital assessment –</a:t>
                      </a:r>
                      <a:r>
                        <a:rPr lang="en-US" sz="1600" b="0" kern="120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Tree>
    <p:extLst>
      <p:ext uri="{BB962C8B-B14F-4D97-AF65-F5344CB8AC3E}">
        <p14:creationId xmlns:p14="http://schemas.microsoft.com/office/powerpoint/2010/main" val="39937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44153" y="-579018"/>
            <a:ext cx="6539714"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655282"/>
            <a:ext cx="4314321" cy="1604484"/>
          </a:xfrm>
        </p:spPr>
        <p:txBody>
          <a:bodyPr>
            <a:noAutofit/>
          </a:bodyPr>
          <a:lstStyle/>
          <a:p>
            <a:pPr algn="l"/>
            <a:r>
              <a:rPr lang="en-GB" sz="4000" b="1" dirty="0">
                <a:solidFill>
                  <a:srgbClr val="23BAED"/>
                </a:solidFill>
              </a:rPr>
              <a:t>Why</a:t>
            </a:r>
            <a:r>
              <a:rPr lang="en-GB" sz="4000" dirty="0">
                <a:solidFill>
                  <a:schemeClr val="tx1">
                    <a:lumMod val="65000"/>
                    <a:lumOff val="35000"/>
                  </a:schemeClr>
                </a:solidFill>
              </a:rPr>
              <a:t> is natural capital important? </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4105340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idx="4294967295"/>
          </p:nvPr>
        </p:nvSpPr>
        <p:spPr>
          <a:xfrm>
            <a:off x="314194" y="125352"/>
            <a:ext cx="11498123" cy="878150"/>
          </a:xfrm>
        </p:spPr>
        <p:txBody>
          <a:bodyPr>
            <a:normAutofit/>
          </a:bodyPr>
          <a:lstStyle/>
          <a:p>
            <a:r>
              <a:rPr lang="en-US" dirty="0"/>
              <a:t>The scale of the challenge ahead…</a:t>
            </a:r>
            <a:endParaRPr lang="en-GB" dirty="0"/>
          </a:p>
        </p:txBody>
      </p:sp>
      <p:sp>
        <p:nvSpPr>
          <p:cNvPr id="7" name="Slide Number Placeholder 6">
            <a:extLst>
              <a:ext uri="{FF2B5EF4-FFF2-40B4-BE49-F238E27FC236}">
                <a16:creationId xmlns:a16="http://schemas.microsoft.com/office/drawing/2014/main" id="{CCA92AA3-9351-487B-9FD2-73D524A4E58F}"/>
              </a:ext>
            </a:extLst>
          </p:cNvPr>
          <p:cNvSpPr>
            <a:spLocks noGrp="1"/>
          </p:cNvSpPr>
          <p:nvPr>
            <p:ph type="sldNum" sz="quarter" idx="12"/>
          </p:nvPr>
        </p:nvSpPr>
        <p:spPr/>
        <p:txBody>
          <a:bodyPr/>
          <a:lstStyle/>
          <a:p>
            <a:fld id="{971CEC84-1649-40CE-BFF6-7286506FEA08}" type="slidenum">
              <a:rPr lang="en-GB" smtClean="0"/>
              <a:pPr/>
              <a:t>54</a:t>
            </a:fld>
            <a:endParaRPr lang="en-GB"/>
          </a:p>
        </p:txBody>
      </p:sp>
      <p:pic>
        <p:nvPicPr>
          <p:cNvPr id="6" name="Picture 4">
            <a:extLst>
              <a:ext uri="{FF2B5EF4-FFF2-40B4-BE49-F238E27FC236}">
                <a16:creationId xmlns:a16="http://schemas.microsoft.com/office/drawing/2014/main" id="{40343E5C-1045-47A7-AABA-ADB738BE6F7A}"/>
              </a:ext>
            </a:extLst>
          </p:cNvPr>
          <p:cNvPicPr>
            <a:picLocks noChangeAspect="1"/>
          </p:cNvPicPr>
          <p:nvPr/>
        </p:nvPicPr>
        <p:blipFill>
          <a:blip r:embed="rId3"/>
          <a:stretch>
            <a:fillRect/>
          </a:stretch>
        </p:blipFill>
        <p:spPr>
          <a:xfrm>
            <a:off x="6249791" y="1381860"/>
            <a:ext cx="5942209" cy="3953550"/>
          </a:xfrm>
          <a:prstGeom prst="rect">
            <a:avLst/>
          </a:prstGeom>
        </p:spPr>
      </p:pic>
      <p:sp>
        <p:nvSpPr>
          <p:cNvPr id="8" name="Slide Number Placeholder 4">
            <a:extLst>
              <a:ext uri="{FF2B5EF4-FFF2-40B4-BE49-F238E27FC236}">
                <a16:creationId xmlns:a16="http://schemas.microsoft.com/office/drawing/2014/main" id="{977D78A0-D421-4698-8547-CA79B6F71F81}"/>
              </a:ext>
            </a:extLst>
          </p:cNvPr>
          <p:cNvSpPr txBox="1">
            <a:spLocks/>
          </p:cNvSpPr>
          <p:nvPr/>
        </p:nvSpPr>
        <p:spPr>
          <a:xfrm>
            <a:off x="1563236" y="559963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t>By Graeme MacKay</a:t>
            </a:r>
          </a:p>
        </p:txBody>
      </p:sp>
      <p:sp>
        <p:nvSpPr>
          <p:cNvPr id="9" name="Slide Number Placeholder 4">
            <a:extLst>
              <a:ext uri="{FF2B5EF4-FFF2-40B4-BE49-F238E27FC236}">
                <a16:creationId xmlns:a16="http://schemas.microsoft.com/office/drawing/2014/main" id="{2B3D03C0-68D7-4BF8-86BE-A857C095D127}"/>
              </a:ext>
            </a:extLst>
          </p:cNvPr>
          <p:cNvSpPr txBox="1">
            <a:spLocks/>
          </p:cNvSpPr>
          <p:nvPr/>
        </p:nvSpPr>
        <p:spPr>
          <a:xfrm>
            <a:off x="8036049" y="561286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t>By </a:t>
            </a:r>
            <a:r>
              <a:rPr kumimoji="0" lang="en-GB" sz="1600" b="0" i="0" u="none" strike="noStrike" kern="1200" cap="none" spc="0" normalizeH="0" baseline="0" noProof="0" err="1">
                <a:ln>
                  <a:noFill/>
                </a:ln>
                <a:solidFill>
                  <a:prstClr val="black">
                    <a:lumMod val="65000"/>
                    <a:lumOff val="35000"/>
                  </a:prstClr>
                </a:solidFill>
                <a:effectLst/>
                <a:uLnTx/>
                <a:uFillTx/>
                <a:latin typeface="Arial"/>
                <a:ea typeface="+mn-ea"/>
                <a:cs typeface="+mn-cs"/>
              </a:rPr>
              <a:t>Kal</a:t>
            </a:r>
            <a:r>
              <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rPr>
              <a:t>, The Economist</a:t>
            </a:r>
          </a:p>
        </p:txBody>
      </p:sp>
      <p:pic>
        <p:nvPicPr>
          <p:cNvPr id="10" name="Picture 2">
            <a:extLst>
              <a:ext uri="{FF2B5EF4-FFF2-40B4-BE49-F238E27FC236}">
                <a16:creationId xmlns:a16="http://schemas.microsoft.com/office/drawing/2014/main" id="{F8A02A57-861B-42BD-A064-FB08012BB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97197"/>
            <a:ext cx="6187876" cy="3606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7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idx="4294967295"/>
          </p:nvPr>
        </p:nvSpPr>
        <p:spPr>
          <a:xfrm>
            <a:off x="314194" y="125352"/>
            <a:ext cx="11498123" cy="878150"/>
          </a:xfrm>
        </p:spPr>
        <p:txBody>
          <a:bodyPr>
            <a:normAutofit/>
          </a:bodyPr>
          <a:lstStyle/>
          <a:p>
            <a:r>
              <a:rPr lang="en-GB"/>
              <a:t>Why should business care about natural capital?</a:t>
            </a:r>
          </a:p>
        </p:txBody>
      </p:sp>
      <p:pic>
        <p:nvPicPr>
          <p:cNvPr id="3" name="Picture 2">
            <a:extLst>
              <a:ext uri="{FF2B5EF4-FFF2-40B4-BE49-F238E27FC236}">
                <a16:creationId xmlns:a16="http://schemas.microsoft.com/office/drawing/2014/main" id="{743A0DB3-4E2B-4881-92E9-F5EF7B21326D}"/>
              </a:ext>
            </a:extLst>
          </p:cNvPr>
          <p:cNvPicPr>
            <a:picLocks noChangeAspect="1"/>
          </p:cNvPicPr>
          <p:nvPr/>
        </p:nvPicPr>
        <p:blipFill rotWithShape="1">
          <a:blip r:embed="rId3"/>
          <a:srcRect t="8663" b="2676"/>
          <a:stretch/>
        </p:blipFill>
        <p:spPr>
          <a:xfrm>
            <a:off x="3505707" y="1946448"/>
            <a:ext cx="5115095" cy="4592463"/>
          </a:xfrm>
          <a:prstGeom prst="rect">
            <a:avLst/>
          </a:prstGeom>
        </p:spPr>
      </p:pic>
      <p:sp>
        <p:nvSpPr>
          <p:cNvPr id="7" name="Slide Number Placeholder 6">
            <a:extLst>
              <a:ext uri="{FF2B5EF4-FFF2-40B4-BE49-F238E27FC236}">
                <a16:creationId xmlns:a16="http://schemas.microsoft.com/office/drawing/2014/main" id="{CCA92AA3-9351-487B-9FD2-73D524A4E58F}"/>
              </a:ext>
            </a:extLst>
          </p:cNvPr>
          <p:cNvSpPr>
            <a:spLocks noGrp="1"/>
          </p:cNvSpPr>
          <p:nvPr>
            <p:ph type="sldNum" sz="quarter" idx="12"/>
          </p:nvPr>
        </p:nvSpPr>
        <p:spPr/>
        <p:txBody>
          <a:bodyPr/>
          <a:lstStyle/>
          <a:p>
            <a:fld id="{971CEC84-1649-40CE-BFF6-7286506FEA08}" type="slidenum">
              <a:rPr lang="en-GB" smtClean="0"/>
              <a:pPr/>
              <a:t>55</a:t>
            </a:fld>
            <a:endParaRPr lang="en-GB"/>
          </a:p>
        </p:txBody>
      </p:sp>
      <p:sp>
        <p:nvSpPr>
          <p:cNvPr id="5" name="Rectangle 4">
            <a:extLst>
              <a:ext uri="{FF2B5EF4-FFF2-40B4-BE49-F238E27FC236}">
                <a16:creationId xmlns:a16="http://schemas.microsoft.com/office/drawing/2014/main" id="{F113D100-3D64-4AE8-9BA3-1438EA4CA5D7}"/>
              </a:ext>
            </a:extLst>
          </p:cNvPr>
          <p:cNvSpPr/>
          <p:nvPr/>
        </p:nvSpPr>
        <p:spPr>
          <a:xfrm>
            <a:off x="1708193" y="1244931"/>
            <a:ext cx="9440932" cy="523220"/>
          </a:xfrm>
          <a:prstGeom prst="rect">
            <a:avLst/>
          </a:prstGeom>
        </p:spPr>
        <p:txBody>
          <a:bodyPr wrap="square">
            <a:spAutoFit/>
          </a:bodyPr>
          <a:lstStyle/>
          <a:p>
            <a:r>
              <a:rPr lang="en-US" sz="2800" b="1">
                <a:solidFill>
                  <a:srgbClr val="003399"/>
                </a:solidFill>
              </a:rPr>
              <a:t>Financial performance is irrelevant on a dead planet</a:t>
            </a:r>
            <a:endParaRPr lang="en-GB" sz="2800" b="1">
              <a:solidFill>
                <a:srgbClr val="003399"/>
              </a:solidFill>
            </a:endParaRPr>
          </a:p>
        </p:txBody>
      </p:sp>
    </p:spTree>
    <p:extLst>
      <p:ext uri="{BB962C8B-B14F-4D97-AF65-F5344CB8AC3E}">
        <p14:creationId xmlns:p14="http://schemas.microsoft.com/office/powerpoint/2010/main" val="429848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3C2A5-B388-4A04-A738-098DFFEB0E36}"/>
              </a:ext>
            </a:extLst>
          </p:cNvPr>
          <p:cNvSpPr>
            <a:spLocks noGrp="1"/>
          </p:cNvSpPr>
          <p:nvPr>
            <p:ph type="title" idx="4294967295"/>
          </p:nvPr>
        </p:nvSpPr>
        <p:spPr>
          <a:xfrm>
            <a:off x="314194" y="125352"/>
            <a:ext cx="11498123" cy="878150"/>
          </a:xfrm>
        </p:spPr>
        <p:txBody>
          <a:bodyPr/>
          <a:lstStyle/>
          <a:p>
            <a:r>
              <a:rPr lang="en-GB"/>
              <a:t>Why should business care about natural capital?</a:t>
            </a:r>
            <a:endParaRPr lang="en-CH"/>
          </a:p>
        </p:txBody>
      </p:sp>
      <p:sp>
        <p:nvSpPr>
          <p:cNvPr id="4" name="Slide Number Placeholder 3">
            <a:extLst>
              <a:ext uri="{FF2B5EF4-FFF2-40B4-BE49-F238E27FC236}">
                <a16:creationId xmlns:a16="http://schemas.microsoft.com/office/drawing/2014/main" id="{C52AB02E-28F1-4F26-BFCB-807BB4254304}"/>
              </a:ext>
            </a:extLst>
          </p:cNvPr>
          <p:cNvSpPr>
            <a:spLocks noGrp="1"/>
          </p:cNvSpPr>
          <p:nvPr>
            <p:ph type="sldNum" sz="quarter" idx="12"/>
          </p:nvPr>
        </p:nvSpPr>
        <p:spPr/>
        <p:txBody>
          <a:bodyPr/>
          <a:lstStyle/>
          <a:p>
            <a:fld id="{971CEC84-1649-40CE-BFF6-7286506FEA08}" type="slidenum">
              <a:rPr lang="en-GB" smtClean="0"/>
              <a:pPr/>
              <a:t>56</a:t>
            </a:fld>
            <a:endParaRPr lang="en-GB"/>
          </a:p>
        </p:txBody>
      </p:sp>
      <p:sp>
        <p:nvSpPr>
          <p:cNvPr id="6" name="Rectangle 5">
            <a:extLst>
              <a:ext uri="{FF2B5EF4-FFF2-40B4-BE49-F238E27FC236}">
                <a16:creationId xmlns:a16="http://schemas.microsoft.com/office/drawing/2014/main" id="{8286D73B-53B6-4232-BDC1-A60842DEE93B}"/>
              </a:ext>
            </a:extLst>
          </p:cNvPr>
          <p:cNvSpPr/>
          <p:nvPr/>
        </p:nvSpPr>
        <p:spPr>
          <a:xfrm>
            <a:off x="2966882" y="2229851"/>
            <a:ext cx="6414833" cy="2162130"/>
          </a:xfrm>
          <a:prstGeom prst="rect">
            <a:avLst/>
          </a:prstGeom>
        </p:spPr>
        <p:txBody>
          <a:bodyPr wrap="square">
            <a:spAutoFit/>
          </a:bodyPr>
          <a:lstStyle/>
          <a:p>
            <a:pPr algn="ctr">
              <a:lnSpc>
                <a:spcPct val="130000"/>
              </a:lnSpc>
            </a:pPr>
            <a:r>
              <a:rPr lang="en-GB" sz="2000" i="1" dirty="0">
                <a:solidFill>
                  <a:schemeClr val="tx1">
                    <a:lumMod val="65000"/>
                    <a:lumOff val="35000"/>
                  </a:schemeClr>
                </a:solidFill>
              </a:rPr>
              <a:t>“Biodiversity and nature’s contributions to people are our common heritage and humanity’s most important life-supporting ‘safety net’. But our safety net is stretched almost to breaking point.”</a:t>
            </a:r>
          </a:p>
          <a:p>
            <a:endParaRPr lang="en-GB" sz="1050" i="1" dirty="0">
              <a:solidFill>
                <a:schemeClr val="tx1">
                  <a:lumMod val="65000"/>
                  <a:lumOff val="35000"/>
                </a:schemeClr>
              </a:solidFill>
            </a:endParaRPr>
          </a:p>
          <a:p>
            <a:pPr algn="ctr"/>
            <a:r>
              <a:rPr lang="en-GB" dirty="0">
                <a:solidFill>
                  <a:schemeClr val="tx1">
                    <a:lumMod val="65000"/>
                    <a:lumOff val="35000"/>
                  </a:schemeClr>
                </a:solidFill>
              </a:rPr>
              <a:t>Prof. Sandra Díaz (Argentina), IPBES Global Assessment</a:t>
            </a:r>
          </a:p>
        </p:txBody>
      </p:sp>
      <p:sp>
        <p:nvSpPr>
          <p:cNvPr id="3" name="Oval 2">
            <a:extLst>
              <a:ext uri="{FF2B5EF4-FFF2-40B4-BE49-F238E27FC236}">
                <a16:creationId xmlns:a16="http://schemas.microsoft.com/office/drawing/2014/main" id="{0459C4F5-10FB-431D-8F28-CC29DB0658CC}"/>
              </a:ext>
            </a:extLst>
          </p:cNvPr>
          <p:cNvSpPr/>
          <p:nvPr/>
        </p:nvSpPr>
        <p:spPr>
          <a:xfrm>
            <a:off x="314194" y="1502619"/>
            <a:ext cx="1874197" cy="1874197"/>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t>100 million hectares of tropical forest lost in 20 years </a:t>
            </a:r>
            <a:endParaRPr lang="en-CH" sz="1700"/>
          </a:p>
        </p:txBody>
      </p:sp>
      <p:sp>
        <p:nvSpPr>
          <p:cNvPr id="7" name="Oval 6">
            <a:extLst>
              <a:ext uri="{FF2B5EF4-FFF2-40B4-BE49-F238E27FC236}">
                <a16:creationId xmlns:a16="http://schemas.microsoft.com/office/drawing/2014/main" id="{CF7D76F7-4242-4604-9C89-C042B085619E}"/>
              </a:ext>
            </a:extLst>
          </p:cNvPr>
          <p:cNvSpPr/>
          <p:nvPr/>
        </p:nvSpPr>
        <p:spPr>
          <a:xfrm>
            <a:off x="10164274" y="1436719"/>
            <a:ext cx="1874197" cy="1874197"/>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 million species at risk of extinction</a:t>
            </a:r>
            <a:endParaRPr lang="en-CH"/>
          </a:p>
        </p:txBody>
      </p:sp>
      <p:sp>
        <p:nvSpPr>
          <p:cNvPr id="8" name="Oval 7">
            <a:extLst>
              <a:ext uri="{FF2B5EF4-FFF2-40B4-BE49-F238E27FC236}">
                <a16:creationId xmlns:a16="http://schemas.microsoft.com/office/drawing/2014/main" id="{040CA48B-5388-4EF1-BD0C-C3F70012584E}"/>
              </a:ext>
            </a:extLst>
          </p:cNvPr>
          <p:cNvSpPr/>
          <p:nvPr/>
        </p:nvSpPr>
        <p:spPr>
          <a:xfrm>
            <a:off x="548657" y="3787817"/>
            <a:ext cx="2162131" cy="2162131"/>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t>75% of terrestrial environment “severely altered” by human actions</a:t>
            </a:r>
            <a:endParaRPr lang="en-CH" sz="1700"/>
          </a:p>
        </p:txBody>
      </p:sp>
      <p:sp>
        <p:nvSpPr>
          <p:cNvPr id="9" name="Oval 8">
            <a:extLst>
              <a:ext uri="{FF2B5EF4-FFF2-40B4-BE49-F238E27FC236}">
                <a16:creationId xmlns:a16="http://schemas.microsoft.com/office/drawing/2014/main" id="{270C6B73-89EC-4BEF-ACE4-EED1C563E9EC}"/>
              </a:ext>
            </a:extLst>
          </p:cNvPr>
          <p:cNvSpPr/>
          <p:nvPr/>
        </p:nvSpPr>
        <p:spPr>
          <a:xfrm>
            <a:off x="9637809" y="3875933"/>
            <a:ext cx="1737136" cy="1737136"/>
          </a:xfrm>
          <a:prstGeom prst="ellipse">
            <a:avLst/>
          </a:prstGeom>
          <a:solidFill>
            <a:srgbClr val="BBD15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50% of live coral reefs lost since 1870s</a:t>
            </a:r>
            <a:endParaRPr lang="en-CH"/>
          </a:p>
        </p:txBody>
      </p:sp>
    </p:spTree>
    <p:extLst>
      <p:ext uri="{BB962C8B-B14F-4D97-AF65-F5344CB8AC3E}">
        <p14:creationId xmlns:p14="http://schemas.microsoft.com/office/powerpoint/2010/main" val="61007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4A00-1AAB-49DA-9C44-A88B4EC0D84D}"/>
              </a:ext>
            </a:extLst>
          </p:cNvPr>
          <p:cNvSpPr>
            <a:spLocks noGrp="1"/>
          </p:cNvSpPr>
          <p:nvPr>
            <p:ph type="title" idx="4294967295"/>
          </p:nvPr>
        </p:nvSpPr>
        <p:spPr>
          <a:xfrm>
            <a:off x="314194" y="125352"/>
            <a:ext cx="11498123" cy="878150"/>
          </a:xfrm>
        </p:spPr>
        <p:txBody>
          <a:bodyPr/>
          <a:lstStyle/>
          <a:p>
            <a:r>
              <a:rPr lang="en-US"/>
              <a:t>The global risk landscape has changed</a:t>
            </a:r>
            <a:endParaRPr lang="en-CH"/>
          </a:p>
        </p:txBody>
      </p:sp>
      <p:graphicFrame>
        <p:nvGraphicFramePr>
          <p:cNvPr id="17" name="Content Placeholder 5">
            <a:extLst>
              <a:ext uri="{FF2B5EF4-FFF2-40B4-BE49-F238E27FC236}">
                <a16:creationId xmlns:a16="http://schemas.microsoft.com/office/drawing/2014/main" id="{269D0CD9-6BED-4B64-A6D0-8E6B1AA958FE}"/>
              </a:ext>
            </a:extLst>
          </p:cNvPr>
          <p:cNvGraphicFramePr>
            <a:graphicFrameLocks/>
          </p:cNvGraphicFramePr>
          <p:nvPr/>
        </p:nvGraphicFramePr>
        <p:xfrm>
          <a:off x="1281338" y="1187772"/>
          <a:ext cx="10082361" cy="4589341"/>
        </p:xfrm>
        <a:graphic>
          <a:graphicData uri="http://schemas.openxmlformats.org/drawingml/2006/table">
            <a:tbl>
              <a:tblPr firstRow="1" bandRow="1"/>
              <a:tblGrid>
                <a:gridCol w="1748558">
                  <a:extLst>
                    <a:ext uri="{9D8B030D-6E8A-4147-A177-3AD203B41FA5}">
                      <a16:colId xmlns:a16="http://schemas.microsoft.com/office/drawing/2014/main" val="20000"/>
                    </a:ext>
                  </a:extLst>
                </a:gridCol>
                <a:gridCol w="603985">
                  <a:extLst>
                    <a:ext uri="{9D8B030D-6E8A-4147-A177-3AD203B41FA5}">
                      <a16:colId xmlns:a16="http://schemas.microsoft.com/office/drawing/2014/main" val="20002"/>
                    </a:ext>
                  </a:extLst>
                </a:gridCol>
                <a:gridCol w="603985">
                  <a:extLst>
                    <a:ext uri="{9D8B030D-6E8A-4147-A177-3AD203B41FA5}">
                      <a16:colId xmlns:a16="http://schemas.microsoft.com/office/drawing/2014/main" val="4018841798"/>
                    </a:ext>
                  </a:extLst>
                </a:gridCol>
                <a:gridCol w="603985">
                  <a:extLst>
                    <a:ext uri="{9D8B030D-6E8A-4147-A177-3AD203B41FA5}">
                      <a16:colId xmlns:a16="http://schemas.microsoft.com/office/drawing/2014/main" val="3911538392"/>
                    </a:ext>
                  </a:extLst>
                </a:gridCol>
                <a:gridCol w="603985">
                  <a:extLst>
                    <a:ext uri="{9D8B030D-6E8A-4147-A177-3AD203B41FA5}">
                      <a16:colId xmlns:a16="http://schemas.microsoft.com/office/drawing/2014/main" val="640585476"/>
                    </a:ext>
                  </a:extLst>
                </a:gridCol>
                <a:gridCol w="603985">
                  <a:extLst>
                    <a:ext uri="{9D8B030D-6E8A-4147-A177-3AD203B41FA5}">
                      <a16:colId xmlns:a16="http://schemas.microsoft.com/office/drawing/2014/main" val="1169577229"/>
                    </a:ext>
                  </a:extLst>
                </a:gridCol>
                <a:gridCol w="603985">
                  <a:extLst>
                    <a:ext uri="{9D8B030D-6E8A-4147-A177-3AD203B41FA5}">
                      <a16:colId xmlns:a16="http://schemas.microsoft.com/office/drawing/2014/main" val="2114804561"/>
                    </a:ext>
                  </a:extLst>
                </a:gridCol>
                <a:gridCol w="603985">
                  <a:extLst>
                    <a:ext uri="{9D8B030D-6E8A-4147-A177-3AD203B41FA5}">
                      <a16:colId xmlns:a16="http://schemas.microsoft.com/office/drawing/2014/main" val="3419674692"/>
                    </a:ext>
                  </a:extLst>
                </a:gridCol>
                <a:gridCol w="603985">
                  <a:extLst>
                    <a:ext uri="{9D8B030D-6E8A-4147-A177-3AD203B41FA5}">
                      <a16:colId xmlns:a16="http://schemas.microsoft.com/office/drawing/2014/main" val="3293626145"/>
                    </a:ext>
                  </a:extLst>
                </a:gridCol>
                <a:gridCol w="603985">
                  <a:extLst>
                    <a:ext uri="{9D8B030D-6E8A-4147-A177-3AD203B41FA5}">
                      <a16:colId xmlns:a16="http://schemas.microsoft.com/office/drawing/2014/main" val="3695106391"/>
                    </a:ext>
                  </a:extLst>
                </a:gridCol>
                <a:gridCol w="603985">
                  <a:extLst>
                    <a:ext uri="{9D8B030D-6E8A-4147-A177-3AD203B41FA5}">
                      <a16:colId xmlns:a16="http://schemas.microsoft.com/office/drawing/2014/main" val="3826489592"/>
                    </a:ext>
                  </a:extLst>
                </a:gridCol>
                <a:gridCol w="2293953">
                  <a:extLst>
                    <a:ext uri="{9D8B030D-6E8A-4147-A177-3AD203B41FA5}">
                      <a16:colId xmlns:a16="http://schemas.microsoft.com/office/drawing/2014/main" val="907754073"/>
                    </a:ext>
                  </a:extLst>
                </a:gridCol>
              </a:tblGrid>
              <a:tr h="288819">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400">
                          <a:solidFill>
                            <a:schemeClr val="bg1">
                              <a:lumMod val="65000"/>
                            </a:schemeClr>
                          </a:solidFill>
                          <a:latin typeface="Arial" panose="020B0604020202020204" pitchFamily="34" charset="0"/>
                          <a:cs typeface="Arial" panose="020B0604020202020204" pitchFamily="34" charset="0"/>
                        </a:rPr>
                        <a:t>2010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2011</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2012</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2013</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2014</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2015</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2016</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2017</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2018</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2019</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2020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u="none" strike="noStrike" kern="1200" cap="none" spc="0" baseline="0" dirty="0">
                          <a:ln>
                            <a:noFill/>
                          </a:ln>
                          <a:solidFill>
                            <a:schemeClr val="bg1">
                              <a:lumMod val="65000"/>
                            </a:schemeClr>
                          </a:solidFill>
                          <a:uFillTx/>
                          <a:latin typeface="Arial" panose="020B0604020202020204" pitchFamily="34" charset="0"/>
                          <a:ea typeface="+mn-ea"/>
                          <a:cs typeface="Arial" panose="020B0604020202020204" pitchFamily="34" charset="0"/>
                          <a:sym typeface="Helvetica Light"/>
                        </a:rPr>
                        <a:t>2021</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579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algn="l" defTabSz="914400" rtl="0" eaLnBrk="1" latinLnBrk="0" hangingPunct="1">
                        <a:lnSpc>
                          <a:spcPct val="90000"/>
                        </a:lnSpc>
                        <a:spcAft>
                          <a:spcPts val="0"/>
                        </a:spcAft>
                      </a:pPr>
                      <a:r>
                        <a:rPr lang="en-US" sz="1300" kern="1200">
                          <a:solidFill>
                            <a:schemeClr val="bg1"/>
                          </a:solidFill>
                          <a:latin typeface="Arial" panose="020B0604020202020204" pitchFamily="34" charset="0"/>
                          <a:ea typeface="+mn-ea"/>
                          <a:cs typeface="Arial" panose="020B0604020202020204" pitchFamily="34" charset="0"/>
                        </a:rPr>
                        <a:t>Asset price collapse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Extreme weather</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extLst>
                  <a:ext uri="{0D108BD9-81ED-4DB2-BD59-A6C34878D82A}">
                    <a16:rowId xmlns:a16="http://schemas.microsoft.com/office/drawing/2014/main" val="10001"/>
                  </a:ext>
                </a:extLst>
              </a:tr>
              <a:tr h="42606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dirty="0">
                          <a:solidFill>
                            <a:schemeClr val="bg1"/>
                          </a:solidFill>
                          <a:latin typeface="Arial" panose="020B0604020202020204" pitchFamily="34" charset="0"/>
                          <a:cs typeface="Arial" panose="020B0604020202020204" pitchFamily="34" charset="0"/>
                        </a:rPr>
                        <a:t>Slowing</a:t>
                      </a:r>
                      <a:r>
                        <a:rPr lang="en-US" sz="1300" baseline="0" dirty="0">
                          <a:solidFill>
                            <a:schemeClr val="bg1"/>
                          </a:solidFill>
                          <a:latin typeface="Arial" panose="020B0604020202020204" pitchFamily="34" charset="0"/>
                          <a:cs typeface="Arial" panose="020B0604020202020204" pitchFamily="34" charset="0"/>
                        </a:rPr>
                        <a:t> Chinese economy (&lt;6%)</a:t>
                      </a: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Climate action failure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38750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Chronic</a:t>
                      </a:r>
                      <a:r>
                        <a:rPr lang="en-US" sz="1300" baseline="0">
                          <a:solidFill>
                            <a:schemeClr val="bg1"/>
                          </a:solidFill>
                          <a:latin typeface="Arial" panose="020B0604020202020204" pitchFamily="34" charset="0"/>
                          <a:cs typeface="Arial" panose="020B0604020202020204" pitchFamily="34" charset="0"/>
                        </a:rPr>
                        <a:t> disease</a:t>
                      </a: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Human-made environmental disasters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30798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Financial crisis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Infectious diseases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04"/>
                  </a:ext>
                </a:extLst>
              </a:tr>
              <a:tr h="43495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Global governance gap</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Biodiversity</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r h="16958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6579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Asset price collapse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tx1">
                            <a:lumMod val="65000"/>
                            <a:lumOff val="35000"/>
                          </a:schemeClr>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tx1">
                            <a:lumMod val="65000"/>
                            <a:lumOff val="35000"/>
                          </a:schemeClr>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Infectious diseases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07"/>
                  </a:ext>
                </a:extLst>
              </a:tr>
              <a:tr h="595614">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Retrenchment from globalization (developed)</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Climate action failure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8"/>
                  </a:ext>
                </a:extLst>
              </a:tr>
              <a:tr h="38750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kern="1200">
                          <a:solidFill>
                            <a:schemeClr val="bg1"/>
                          </a:solidFill>
                          <a:latin typeface="Arial" panose="020B0604020202020204" pitchFamily="34" charset="0"/>
                          <a:ea typeface="+mn-ea"/>
                          <a:cs typeface="Arial" panose="020B0604020202020204" pitchFamily="34" charset="0"/>
                        </a:rPr>
                        <a:t>Oil price spike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Weapons of mass destruction</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9"/>
                  </a:ext>
                </a:extLst>
              </a:tr>
              <a:tr h="40083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410813" rtl="0" eaLnBrk="1" fontAlgn="auto" latinLnBrk="0" hangingPunct="1">
                        <a:lnSpc>
                          <a:spcPct val="90000"/>
                        </a:lnSpc>
                        <a:spcBef>
                          <a:spcPts val="0"/>
                        </a:spcBef>
                        <a:spcAft>
                          <a:spcPts val="0"/>
                        </a:spcAft>
                        <a:buClrTx/>
                        <a:buSzTx/>
                        <a:buFontTx/>
                        <a:buNone/>
                        <a:tabLst/>
                        <a:defRPr/>
                      </a:pPr>
                      <a:r>
                        <a:rPr lang="en-US" sz="1300">
                          <a:solidFill>
                            <a:schemeClr val="bg1"/>
                          </a:solidFill>
                          <a:latin typeface="Arial" panose="020B0604020202020204" pitchFamily="34" charset="0"/>
                          <a:cs typeface="Arial" panose="020B0604020202020204" pitchFamily="34" charset="0"/>
                        </a:rPr>
                        <a:t>Chronic</a:t>
                      </a:r>
                      <a:r>
                        <a:rPr lang="en-US" sz="1300" baseline="0">
                          <a:solidFill>
                            <a:schemeClr val="bg1"/>
                          </a:solidFill>
                          <a:latin typeface="Arial" panose="020B0604020202020204" pitchFamily="34" charset="0"/>
                          <a:cs typeface="Arial" panose="020B0604020202020204" pitchFamily="34" charset="0"/>
                        </a:rPr>
                        <a:t> disease</a:t>
                      </a: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kern="1200" dirty="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300" kern="1200">
                        <a:solidFill>
                          <a:schemeClr val="bg1"/>
                        </a:solidFill>
                        <a:latin typeface="Arial" panose="020B0604020202020204" pitchFamily="34" charset="0"/>
                        <a:ea typeface="+mn-ea"/>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Biodiversity loss</a:t>
                      </a:r>
                    </a:p>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dirty="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0"/>
                  </a:ext>
                </a:extLst>
              </a:tr>
              <a:tr h="400835">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300">
                          <a:solidFill>
                            <a:schemeClr val="bg1"/>
                          </a:solidFill>
                          <a:latin typeface="Arial" panose="020B0604020202020204" pitchFamily="34" charset="0"/>
                          <a:cs typeface="Arial" panose="020B0604020202020204" pitchFamily="34" charset="0"/>
                        </a:rPr>
                        <a:t>Fiscal crises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300">
                        <a:solidFill>
                          <a:schemeClr val="bg1"/>
                        </a:solidFill>
                        <a:latin typeface="Arial" panose="020B0604020202020204" pitchFamily="34" charset="0"/>
                        <a:cs typeface="Arial" panose="020B0604020202020204" pitchFamily="34" charset="0"/>
                      </a:endParaRP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300" dirty="0">
                          <a:solidFill>
                            <a:schemeClr val="bg1"/>
                          </a:solidFill>
                          <a:latin typeface="Arial" panose="020B0604020202020204" pitchFamily="34" charset="0"/>
                          <a:cs typeface="Arial" panose="020B0604020202020204" pitchFamily="34" charset="0"/>
                        </a:rPr>
                        <a:t>Natural resources crises</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1"/>
                  </a:ext>
                </a:extLst>
              </a:tr>
            </a:tbl>
          </a:graphicData>
        </a:graphic>
      </p:graphicFrame>
      <p:sp>
        <p:nvSpPr>
          <p:cNvPr id="18" name="Rectangle 4">
            <a:extLst>
              <a:ext uri="{FF2B5EF4-FFF2-40B4-BE49-F238E27FC236}">
                <a16:creationId xmlns:a16="http://schemas.microsoft.com/office/drawing/2014/main" id="{31B18C58-1930-4ADE-8DAA-A19C22F6096A}"/>
              </a:ext>
            </a:extLst>
          </p:cNvPr>
          <p:cNvSpPr/>
          <p:nvPr/>
        </p:nvSpPr>
        <p:spPr>
          <a:xfrm>
            <a:off x="346524" y="1475338"/>
            <a:ext cx="616683" cy="1873373"/>
          </a:xfrm>
          <a:prstGeom prst="rect">
            <a:avLst/>
          </a:prstGeom>
          <a:noFill/>
          <a:ln w="12700" cap="flat" cmpd="sng" algn="ctr">
            <a:solidFill>
              <a:schemeClr val="bg1">
                <a:lumMod val="75000"/>
              </a:schemeClr>
            </a:solidFill>
            <a:prstDash val="solid"/>
            <a:miter lim="800000"/>
          </a:ln>
          <a:effectLst/>
        </p:spPr>
        <p:txBody>
          <a:bodyPr vert="vert27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Top 5 Global Risks: </a:t>
            </a:r>
            <a:r>
              <a:rPr kumimoji="0" lang="en-US" sz="1600" b="1" i="0" u="none" strike="noStrike" kern="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likelihood</a:t>
            </a:r>
          </a:p>
        </p:txBody>
      </p:sp>
      <p:sp>
        <p:nvSpPr>
          <p:cNvPr id="19" name="Rectangle 5">
            <a:extLst>
              <a:ext uri="{FF2B5EF4-FFF2-40B4-BE49-F238E27FC236}">
                <a16:creationId xmlns:a16="http://schemas.microsoft.com/office/drawing/2014/main" id="{AB7071B9-2D32-4C8C-90D9-65AB787593E1}"/>
              </a:ext>
            </a:extLst>
          </p:cNvPr>
          <p:cNvSpPr/>
          <p:nvPr/>
        </p:nvSpPr>
        <p:spPr>
          <a:xfrm>
            <a:off x="346523" y="3482443"/>
            <a:ext cx="616683" cy="2076940"/>
          </a:xfrm>
          <a:prstGeom prst="rect">
            <a:avLst/>
          </a:prstGeom>
          <a:noFill/>
          <a:ln w="12700" cap="flat" cmpd="sng" algn="ctr">
            <a:solidFill>
              <a:schemeClr val="bg1">
                <a:lumMod val="75000"/>
              </a:schemeClr>
            </a:solidFill>
            <a:prstDash val="solid"/>
            <a:miter lim="800000"/>
          </a:ln>
          <a:effectLst/>
        </p:spPr>
        <p:txBody>
          <a:bodyPr vert="vert27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Top 5 Global Risks: </a:t>
            </a:r>
            <a:r>
              <a:rPr kumimoji="0" lang="en-US" sz="1600" b="1" i="0" u="none" strike="noStrike" kern="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impact</a:t>
            </a:r>
          </a:p>
        </p:txBody>
      </p:sp>
      <p:grpSp>
        <p:nvGrpSpPr>
          <p:cNvPr id="20" name="Group 2">
            <a:extLst>
              <a:ext uri="{FF2B5EF4-FFF2-40B4-BE49-F238E27FC236}">
                <a16:creationId xmlns:a16="http://schemas.microsoft.com/office/drawing/2014/main" id="{3EE957ED-14CD-4311-85A4-551F5D637CD0}"/>
              </a:ext>
            </a:extLst>
          </p:cNvPr>
          <p:cNvGrpSpPr/>
          <p:nvPr/>
        </p:nvGrpSpPr>
        <p:grpSpPr>
          <a:xfrm>
            <a:off x="1281338" y="6120953"/>
            <a:ext cx="9492701" cy="355290"/>
            <a:chOff x="2120624" y="5638092"/>
            <a:chExt cx="9492701" cy="355290"/>
          </a:xfrm>
        </p:grpSpPr>
        <p:sp>
          <p:nvSpPr>
            <p:cNvPr id="21" name="TextBox 6">
              <a:extLst>
                <a:ext uri="{FF2B5EF4-FFF2-40B4-BE49-F238E27FC236}">
                  <a16:creationId xmlns:a16="http://schemas.microsoft.com/office/drawing/2014/main" id="{48527685-E8DE-4BA3-AE64-60DA77167FB4}"/>
                </a:ext>
              </a:extLst>
            </p:cNvPr>
            <p:cNvSpPr txBox="1"/>
            <p:nvPr/>
          </p:nvSpPr>
          <p:spPr>
            <a:xfrm>
              <a:off x="2427196" y="5638092"/>
              <a:ext cx="9186129" cy="355290"/>
            </a:xfrm>
            <a:prstGeom prst="rect">
              <a:avLst/>
            </a:prstGeom>
            <a:noFill/>
          </p:spPr>
          <p:txBody>
            <a:bodyPr wrap="square" rtlCol="0">
              <a:spAutoFit/>
            </a:bodyP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en-US" sz="1467" b="0" i="0" u="none" strike="noStrike" kern="1200" cap="none" spc="0" normalizeH="0" baseline="0" noProof="0">
                  <a:ln>
                    <a:noFill/>
                  </a:ln>
                  <a:solidFill>
                    <a:srgbClr val="1D1D1B">
                      <a:lumMod val="65000"/>
                      <a:lumOff val="35000"/>
                    </a:srgbClr>
                  </a:solidFill>
                  <a:effectLst/>
                  <a:uLnTx/>
                  <a:uFillTx/>
                  <a:latin typeface="Arial" panose="020B0604020202020204" pitchFamily="34" charset="0"/>
                  <a:ea typeface="+mn-ea"/>
                  <a:cs typeface="Arial" panose="020B0604020202020204" pitchFamily="34" charset="0"/>
                </a:rPr>
                <a:t>Economic         Environmental         Geopolitical          Societal          Technological</a:t>
              </a:r>
            </a:p>
          </p:txBody>
        </p:sp>
        <p:sp>
          <p:nvSpPr>
            <p:cNvPr id="22" name="Rectangle 7">
              <a:extLst>
                <a:ext uri="{FF2B5EF4-FFF2-40B4-BE49-F238E27FC236}">
                  <a16:creationId xmlns:a16="http://schemas.microsoft.com/office/drawing/2014/main" id="{C1505A26-9646-4EB6-B001-4A34B6E3B46D}"/>
                </a:ext>
              </a:extLst>
            </p:cNvPr>
            <p:cNvSpPr/>
            <p:nvPr/>
          </p:nvSpPr>
          <p:spPr>
            <a:xfrm>
              <a:off x="2120624" y="5717646"/>
              <a:ext cx="222798" cy="229840"/>
            </a:xfrm>
            <a:prstGeom prst="rect">
              <a:avLst/>
            </a:prstGeom>
            <a:solidFill>
              <a:srgbClr val="3366CC"/>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8">
              <a:extLst>
                <a:ext uri="{FF2B5EF4-FFF2-40B4-BE49-F238E27FC236}">
                  <a16:creationId xmlns:a16="http://schemas.microsoft.com/office/drawing/2014/main" id="{38A2C882-1721-494F-8002-72AB3E1677F0}"/>
                </a:ext>
              </a:extLst>
            </p:cNvPr>
            <p:cNvSpPr/>
            <p:nvPr/>
          </p:nvSpPr>
          <p:spPr>
            <a:xfrm>
              <a:off x="3449700" y="5717646"/>
              <a:ext cx="222798" cy="229840"/>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9">
              <a:extLst>
                <a:ext uri="{FF2B5EF4-FFF2-40B4-BE49-F238E27FC236}">
                  <a16:creationId xmlns:a16="http://schemas.microsoft.com/office/drawing/2014/main" id="{536A0E51-14DC-4F20-A6D5-E329C22BA337}"/>
                </a:ext>
              </a:extLst>
            </p:cNvPr>
            <p:cNvSpPr/>
            <p:nvPr/>
          </p:nvSpPr>
          <p:spPr>
            <a:xfrm>
              <a:off x="5147382" y="5717646"/>
              <a:ext cx="222798" cy="229840"/>
            </a:xfrm>
            <a:prstGeom prst="rect">
              <a:avLst/>
            </a:prstGeom>
            <a:solidFill>
              <a:srgbClr val="FBBA00"/>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10">
              <a:extLst>
                <a:ext uri="{FF2B5EF4-FFF2-40B4-BE49-F238E27FC236}">
                  <a16:creationId xmlns:a16="http://schemas.microsoft.com/office/drawing/2014/main" id="{85668ECA-BEF3-4098-A921-5E88C578FAF9}"/>
                </a:ext>
              </a:extLst>
            </p:cNvPr>
            <p:cNvSpPr/>
            <p:nvPr/>
          </p:nvSpPr>
          <p:spPr>
            <a:xfrm>
              <a:off x="6616138" y="5717646"/>
              <a:ext cx="222798" cy="229840"/>
            </a:xfrm>
            <a:prstGeom prst="rect">
              <a:avLst/>
            </a:prstGeom>
            <a:solidFill>
              <a:srgbClr val="C7007C"/>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angle 11">
              <a:extLst>
                <a:ext uri="{FF2B5EF4-FFF2-40B4-BE49-F238E27FC236}">
                  <a16:creationId xmlns:a16="http://schemas.microsoft.com/office/drawing/2014/main" id="{21F3F1C8-E118-4929-9889-802204482EB3}"/>
                </a:ext>
              </a:extLst>
            </p:cNvPr>
            <p:cNvSpPr/>
            <p:nvPr/>
          </p:nvSpPr>
          <p:spPr>
            <a:xfrm>
              <a:off x="7799231" y="5717646"/>
              <a:ext cx="222798" cy="229840"/>
            </a:xfrm>
            <a:prstGeom prst="rect">
              <a:avLst/>
            </a:prstGeom>
            <a:solidFill>
              <a:srgbClr val="009FE3"/>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12">
            <a:extLst>
              <a:ext uri="{FF2B5EF4-FFF2-40B4-BE49-F238E27FC236}">
                <a16:creationId xmlns:a16="http://schemas.microsoft.com/office/drawing/2014/main" id="{B4693EA3-BE33-4BBE-A1EA-D11C7EB1646F}"/>
              </a:ext>
            </a:extLst>
          </p:cNvPr>
          <p:cNvSpPr txBox="1"/>
          <p:nvPr/>
        </p:nvSpPr>
        <p:spPr>
          <a:xfrm>
            <a:off x="9578942" y="5777113"/>
            <a:ext cx="2613058" cy="25391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a:t>
            </a:r>
            <a:r>
              <a:rPr kumimoji="0" lang="en-GB" sz="1050" b="0" i="0" u="none" strike="noStrike" kern="1200" cap="none" spc="0" normalizeH="0" baseline="0" noProof="0" dirty="0">
                <a:ln>
                  <a:noFill/>
                </a:ln>
                <a:solidFill>
                  <a:prstClr val="black">
                    <a:lumMod val="65000"/>
                    <a:lumOff val="35000"/>
                  </a:prstClr>
                </a:solidFill>
                <a:effectLst/>
                <a:uLnTx/>
                <a:uFillTx/>
                <a:latin typeface="Arial"/>
                <a:ea typeface="+mn-ea"/>
                <a:cs typeface="+mn-cs"/>
                <a:hlinkClick r:id="rId3"/>
              </a:rPr>
              <a:t>WEF Global Risks Report, 2021</a:t>
            </a:r>
            <a:endParaRPr kumimoji="0" lang="en-GB" sz="105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8" name="Rectangle 13">
            <a:extLst>
              <a:ext uri="{FF2B5EF4-FFF2-40B4-BE49-F238E27FC236}">
                <a16:creationId xmlns:a16="http://schemas.microsoft.com/office/drawing/2014/main" id="{AB21BBD2-6D7E-4BEB-8BFE-2125C7548B33}"/>
              </a:ext>
            </a:extLst>
          </p:cNvPr>
          <p:cNvSpPr/>
          <p:nvPr/>
        </p:nvSpPr>
        <p:spPr>
          <a:xfrm>
            <a:off x="9059907" y="1491339"/>
            <a:ext cx="2303792" cy="1936647"/>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15">
            <a:extLst>
              <a:ext uri="{FF2B5EF4-FFF2-40B4-BE49-F238E27FC236}">
                <a16:creationId xmlns:a16="http://schemas.microsoft.com/office/drawing/2014/main" id="{1584678C-69AD-4BFA-8898-310520D2FF0B}"/>
              </a:ext>
            </a:extLst>
          </p:cNvPr>
          <p:cNvSpPr/>
          <p:nvPr/>
        </p:nvSpPr>
        <p:spPr>
          <a:xfrm>
            <a:off x="9088916" y="3561971"/>
            <a:ext cx="2274783" cy="29764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75544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45EE9E-439D-4E06-B000-683923CE67D6}"/>
              </a:ext>
            </a:extLst>
          </p:cNvPr>
          <p:cNvPicPr>
            <a:picLocks noChangeAspect="1"/>
          </p:cNvPicPr>
          <p:nvPr/>
        </p:nvPicPr>
        <p:blipFill rotWithShape="1">
          <a:blip r:embed="rId3">
            <a:extLst>
              <a:ext uri="{28A0092B-C50C-407E-A947-70E740481C1C}">
                <a14:useLocalDpi xmlns:a14="http://schemas.microsoft.com/office/drawing/2010/main" val="0"/>
              </a:ext>
            </a:extLst>
          </a:blip>
          <a:srcRect l="23" t="36028" r="-23" b="25437"/>
          <a:stretch/>
        </p:blipFill>
        <p:spPr>
          <a:xfrm>
            <a:off x="0" y="0"/>
            <a:ext cx="12219077" cy="6858000"/>
          </a:xfrm>
          <a:prstGeom prst="rect">
            <a:avLst/>
          </a:prstGeom>
        </p:spPr>
      </p:pic>
      <p:pic>
        <p:nvPicPr>
          <p:cNvPr id="9" name="Picture 8">
            <a:extLst>
              <a:ext uri="{FF2B5EF4-FFF2-40B4-BE49-F238E27FC236}">
                <a16:creationId xmlns:a16="http://schemas.microsoft.com/office/drawing/2014/main" id="{531639BF-CC01-4263-B1E9-16A8DB05C1D9}"/>
              </a:ext>
            </a:extLst>
          </p:cNvPr>
          <p:cNvPicPr>
            <a:picLocks noChangeAspect="1"/>
          </p:cNvPicPr>
          <p:nvPr/>
        </p:nvPicPr>
        <p:blipFill>
          <a:blip r:embed="rId4"/>
          <a:stretch>
            <a:fillRect/>
          </a:stretch>
        </p:blipFill>
        <p:spPr>
          <a:xfrm>
            <a:off x="5157416" y="735564"/>
            <a:ext cx="6502915" cy="1243957"/>
          </a:xfrm>
          <a:prstGeom prst="rect">
            <a:avLst/>
          </a:prstGeom>
          <a:effectLst/>
        </p:spPr>
      </p:pic>
      <p:pic>
        <p:nvPicPr>
          <p:cNvPr id="14" name="Picture 13">
            <a:extLst>
              <a:ext uri="{FF2B5EF4-FFF2-40B4-BE49-F238E27FC236}">
                <a16:creationId xmlns:a16="http://schemas.microsoft.com/office/drawing/2014/main" id="{5CD10D31-D589-41E2-83E6-2C9D9F1905A1}"/>
              </a:ext>
            </a:extLst>
          </p:cNvPr>
          <p:cNvPicPr>
            <a:picLocks noChangeAspect="1"/>
          </p:cNvPicPr>
          <p:nvPr/>
        </p:nvPicPr>
        <p:blipFill rotWithShape="1">
          <a:blip r:embed="rId5"/>
          <a:srcRect b="76932"/>
          <a:stretch/>
        </p:blipFill>
        <p:spPr>
          <a:xfrm>
            <a:off x="7095837" y="1943508"/>
            <a:ext cx="4305673" cy="1209448"/>
          </a:xfrm>
          <a:prstGeom prst="rect">
            <a:avLst/>
          </a:prstGeom>
        </p:spPr>
      </p:pic>
      <p:pic>
        <p:nvPicPr>
          <p:cNvPr id="17" name="Picture 16">
            <a:extLst>
              <a:ext uri="{FF2B5EF4-FFF2-40B4-BE49-F238E27FC236}">
                <a16:creationId xmlns:a16="http://schemas.microsoft.com/office/drawing/2014/main" id="{C4144484-2E65-499A-B56F-0A93CF9AABE7}"/>
              </a:ext>
            </a:extLst>
          </p:cNvPr>
          <p:cNvPicPr>
            <a:picLocks noChangeAspect="1"/>
          </p:cNvPicPr>
          <p:nvPr/>
        </p:nvPicPr>
        <p:blipFill>
          <a:blip r:embed="rId6"/>
          <a:stretch>
            <a:fillRect/>
          </a:stretch>
        </p:blipFill>
        <p:spPr>
          <a:xfrm>
            <a:off x="2643752" y="2589027"/>
            <a:ext cx="3718882" cy="1028789"/>
          </a:xfrm>
          <a:prstGeom prst="rect">
            <a:avLst/>
          </a:prstGeom>
        </p:spPr>
      </p:pic>
      <p:pic>
        <p:nvPicPr>
          <p:cNvPr id="10" name="Picture 9">
            <a:extLst>
              <a:ext uri="{FF2B5EF4-FFF2-40B4-BE49-F238E27FC236}">
                <a16:creationId xmlns:a16="http://schemas.microsoft.com/office/drawing/2014/main" id="{CA414170-6254-4066-BEAF-D41AE140870D}"/>
              </a:ext>
            </a:extLst>
          </p:cNvPr>
          <p:cNvPicPr>
            <a:picLocks noChangeAspect="1"/>
          </p:cNvPicPr>
          <p:nvPr/>
        </p:nvPicPr>
        <p:blipFill>
          <a:blip r:embed="rId7"/>
          <a:stretch>
            <a:fillRect/>
          </a:stretch>
        </p:blipFill>
        <p:spPr>
          <a:xfrm>
            <a:off x="13343" y="3840889"/>
            <a:ext cx="6490689" cy="1391070"/>
          </a:xfrm>
          <a:prstGeom prst="rect">
            <a:avLst/>
          </a:prstGeom>
          <a:ln w="6350">
            <a:solidFill>
              <a:srgbClr val="747480"/>
            </a:solidFill>
          </a:ln>
          <a:effectLst/>
        </p:spPr>
      </p:pic>
      <p:pic>
        <p:nvPicPr>
          <p:cNvPr id="19" name="Picture Placeholder 5" descr="Pitch for Nature">
            <a:extLst>
              <a:ext uri="{FF2B5EF4-FFF2-40B4-BE49-F238E27FC236}">
                <a16:creationId xmlns:a16="http://schemas.microsoft.com/office/drawing/2014/main" id="{3EA27908-4CB5-42F3-A1F5-EAE8AFFDA77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642236" y="76335"/>
            <a:ext cx="4655194" cy="965250"/>
          </a:xfrm>
          <a:prstGeom prst="rect">
            <a:avLst/>
          </a:prstGeom>
        </p:spPr>
      </p:pic>
      <p:pic>
        <p:nvPicPr>
          <p:cNvPr id="22" name="Picture 21">
            <a:extLst>
              <a:ext uri="{FF2B5EF4-FFF2-40B4-BE49-F238E27FC236}">
                <a16:creationId xmlns:a16="http://schemas.microsoft.com/office/drawing/2014/main" id="{EB590A83-00CE-452D-A9E3-E101E2233C3C}"/>
              </a:ext>
            </a:extLst>
          </p:cNvPr>
          <p:cNvPicPr>
            <a:picLocks noChangeAspect="1"/>
          </p:cNvPicPr>
          <p:nvPr/>
        </p:nvPicPr>
        <p:blipFill>
          <a:blip r:embed="rId9"/>
          <a:stretch>
            <a:fillRect/>
          </a:stretch>
        </p:blipFill>
        <p:spPr>
          <a:xfrm>
            <a:off x="20469" y="5482186"/>
            <a:ext cx="5342083" cy="960203"/>
          </a:xfrm>
          <a:prstGeom prst="rect">
            <a:avLst/>
          </a:prstGeom>
        </p:spPr>
      </p:pic>
      <p:pic>
        <p:nvPicPr>
          <p:cNvPr id="23" name="Picture 22">
            <a:extLst>
              <a:ext uri="{FF2B5EF4-FFF2-40B4-BE49-F238E27FC236}">
                <a16:creationId xmlns:a16="http://schemas.microsoft.com/office/drawing/2014/main" id="{955CC2A2-6521-4125-9972-79576263605B}"/>
              </a:ext>
            </a:extLst>
          </p:cNvPr>
          <p:cNvPicPr>
            <a:picLocks noChangeAspect="1"/>
          </p:cNvPicPr>
          <p:nvPr/>
        </p:nvPicPr>
        <p:blipFill>
          <a:blip r:embed="rId10"/>
          <a:stretch>
            <a:fillRect/>
          </a:stretch>
        </p:blipFill>
        <p:spPr>
          <a:xfrm>
            <a:off x="7252512" y="4341200"/>
            <a:ext cx="4407819" cy="540314"/>
          </a:xfrm>
          <a:prstGeom prst="rect">
            <a:avLst/>
          </a:prstGeom>
        </p:spPr>
      </p:pic>
      <p:pic>
        <p:nvPicPr>
          <p:cNvPr id="20" name="Picture 19">
            <a:extLst>
              <a:ext uri="{FF2B5EF4-FFF2-40B4-BE49-F238E27FC236}">
                <a16:creationId xmlns:a16="http://schemas.microsoft.com/office/drawing/2014/main" id="{E8B5B8DE-32FB-46E0-9C17-7D773E511916}"/>
              </a:ext>
            </a:extLst>
          </p:cNvPr>
          <p:cNvPicPr>
            <a:picLocks noChangeAspect="1"/>
          </p:cNvPicPr>
          <p:nvPr/>
        </p:nvPicPr>
        <p:blipFill rotWithShape="1">
          <a:blip r:embed="rId11"/>
          <a:srcRect b="41494"/>
          <a:stretch/>
        </p:blipFill>
        <p:spPr>
          <a:xfrm>
            <a:off x="5297430" y="5012820"/>
            <a:ext cx="6894570" cy="884333"/>
          </a:xfrm>
          <a:prstGeom prst="rect">
            <a:avLst/>
          </a:prstGeom>
        </p:spPr>
      </p:pic>
      <p:pic>
        <p:nvPicPr>
          <p:cNvPr id="21" name="Picture 20">
            <a:extLst>
              <a:ext uri="{FF2B5EF4-FFF2-40B4-BE49-F238E27FC236}">
                <a16:creationId xmlns:a16="http://schemas.microsoft.com/office/drawing/2014/main" id="{4AD8CBBA-5893-45B0-A714-A64A7AA8FEB6}"/>
              </a:ext>
            </a:extLst>
          </p:cNvPr>
          <p:cNvPicPr>
            <a:picLocks noChangeAspect="1"/>
          </p:cNvPicPr>
          <p:nvPr/>
        </p:nvPicPr>
        <p:blipFill rotWithShape="1">
          <a:blip r:embed="rId12"/>
          <a:srcRect l="1751" t="21287"/>
          <a:stretch/>
        </p:blipFill>
        <p:spPr>
          <a:xfrm>
            <a:off x="6264928" y="3152956"/>
            <a:ext cx="5967492" cy="1063050"/>
          </a:xfrm>
          <a:prstGeom prst="rect">
            <a:avLst/>
          </a:prstGeom>
        </p:spPr>
      </p:pic>
      <p:sp>
        <p:nvSpPr>
          <p:cNvPr id="2" name="Slide Number Placeholder 1">
            <a:extLst>
              <a:ext uri="{FF2B5EF4-FFF2-40B4-BE49-F238E27FC236}">
                <a16:creationId xmlns:a16="http://schemas.microsoft.com/office/drawing/2014/main" id="{D4BCDECA-EE6B-4E22-8423-0357718A58CA}"/>
              </a:ext>
            </a:extLst>
          </p:cNvPr>
          <p:cNvSpPr>
            <a:spLocks noGrp="1"/>
          </p:cNvSpPr>
          <p:nvPr>
            <p:ph type="sldNum" sz="quarter" idx="12"/>
          </p:nvPr>
        </p:nvSpPr>
        <p:spPr/>
        <p:txBody>
          <a:bodyPr/>
          <a:lstStyle/>
          <a:p>
            <a:fld id="{971CEC84-1649-40CE-BFF6-7286506FEA08}" type="slidenum">
              <a:rPr lang="en-GB" smtClean="0"/>
              <a:pPr/>
              <a:t>58</a:t>
            </a:fld>
            <a:endParaRPr lang="en-GB"/>
          </a:p>
        </p:txBody>
      </p:sp>
      <p:pic>
        <p:nvPicPr>
          <p:cNvPr id="18" name="Picture 17">
            <a:extLst>
              <a:ext uri="{FF2B5EF4-FFF2-40B4-BE49-F238E27FC236}">
                <a16:creationId xmlns:a16="http://schemas.microsoft.com/office/drawing/2014/main" id="{E24F8D49-CEBB-4723-A0C9-F174B328E8A2}"/>
              </a:ext>
            </a:extLst>
          </p:cNvPr>
          <p:cNvPicPr>
            <a:picLocks noChangeAspect="1"/>
          </p:cNvPicPr>
          <p:nvPr/>
        </p:nvPicPr>
        <p:blipFill rotWithShape="1">
          <a:blip r:embed="rId13"/>
          <a:srcRect t="19233"/>
          <a:stretch/>
        </p:blipFill>
        <p:spPr>
          <a:xfrm>
            <a:off x="6504032" y="5476743"/>
            <a:ext cx="5395428" cy="1120214"/>
          </a:xfrm>
          <a:prstGeom prst="rect">
            <a:avLst/>
          </a:prstGeom>
        </p:spPr>
      </p:pic>
      <p:pic>
        <p:nvPicPr>
          <p:cNvPr id="3" name="Afbeelding 2">
            <a:extLst>
              <a:ext uri="{FF2B5EF4-FFF2-40B4-BE49-F238E27FC236}">
                <a16:creationId xmlns:a16="http://schemas.microsoft.com/office/drawing/2014/main" id="{22194182-6A49-4CAB-9B3C-E45AA0DDD202}"/>
              </a:ext>
            </a:extLst>
          </p:cNvPr>
          <p:cNvPicPr>
            <a:picLocks noChangeAspect="1"/>
          </p:cNvPicPr>
          <p:nvPr/>
        </p:nvPicPr>
        <p:blipFill rotWithShape="1">
          <a:blip r:embed="rId14"/>
          <a:srcRect t="36036"/>
          <a:stretch/>
        </p:blipFill>
        <p:spPr>
          <a:xfrm>
            <a:off x="269568" y="1357542"/>
            <a:ext cx="3718883" cy="1236261"/>
          </a:xfrm>
          <a:prstGeom prst="rect">
            <a:avLst/>
          </a:prstGeom>
        </p:spPr>
      </p:pic>
    </p:spTree>
    <p:extLst>
      <p:ext uri="{BB962C8B-B14F-4D97-AF65-F5344CB8AC3E}">
        <p14:creationId xmlns:p14="http://schemas.microsoft.com/office/powerpoint/2010/main" val="3336348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04670" y="476004"/>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ep 33">
            <a:extLst>
              <a:ext uri="{FF2B5EF4-FFF2-40B4-BE49-F238E27FC236}">
                <a16:creationId xmlns:a16="http://schemas.microsoft.com/office/drawing/2014/main" id="{A283CBBF-8529-443E-B520-5B78DFF89F55}"/>
              </a:ext>
            </a:extLst>
          </p:cNvPr>
          <p:cNvGrpSpPr/>
          <p:nvPr/>
        </p:nvGrpSpPr>
        <p:grpSpPr>
          <a:xfrm>
            <a:off x="13884" y="1696442"/>
            <a:ext cx="12169594" cy="3978650"/>
            <a:chOff x="13884" y="1696442"/>
            <a:chExt cx="12169594" cy="3978650"/>
          </a:xfrm>
        </p:grpSpPr>
        <p:sp>
          <p:nvSpPr>
            <p:cNvPr id="9" name="Oval 38">
              <a:extLst>
                <a:ext uri="{FF2B5EF4-FFF2-40B4-BE49-F238E27FC236}">
                  <a16:creationId xmlns:a16="http://schemas.microsoft.com/office/drawing/2014/main" id="{BB995964-C3A7-4E09-AE86-A7C6446D61D2}"/>
                </a:ext>
              </a:extLst>
            </p:cNvPr>
            <p:cNvSpPr/>
            <p:nvPr/>
          </p:nvSpPr>
          <p:spPr>
            <a:xfrm>
              <a:off x="114153" y="1696442"/>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40">
              <a:extLst>
                <a:ext uri="{FF2B5EF4-FFF2-40B4-BE49-F238E27FC236}">
                  <a16:creationId xmlns:a16="http://schemas.microsoft.com/office/drawing/2014/main" id="{584A5515-F37A-4F6E-B038-CC74441C6DE4}"/>
                </a:ext>
              </a:extLst>
            </p:cNvPr>
            <p:cNvSpPr txBox="1"/>
            <p:nvPr/>
          </p:nvSpPr>
          <p:spPr>
            <a:xfrm>
              <a:off x="13884" y="2081026"/>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45">
              <a:extLst>
                <a:ext uri="{FF2B5EF4-FFF2-40B4-BE49-F238E27FC236}">
                  <a16:creationId xmlns:a16="http://schemas.microsoft.com/office/drawing/2014/main" id="{BCDF9431-995F-4449-8E6A-30D63184715A}"/>
                </a:ext>
              </a:extLst>
            </p:cNvPr>
            <p:cNvSpPr/>
            <p:nvPr/>
          </p:nvSpPr>
          <p:spPr>
            <a:xfrm>
              <a:off x="39542" y="4091489"/>
              <a:ext cx="1594548" cy="1579653"/>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46">
              <a:extLst>
                <a:ext uri="{FF2B5EF4-FFF2-40B4-BE49-F238E27FC236}">
                  <a16:creationId xmlns:a16="http://schemas.microsoft.com/office/drawing/2014/main" id="{FB813293-DEEA-4883-84DE-423E8693EFFE}"/>
                </a:ext>
              </a:extLst>
            </p:cNvPr>
            <p:cNvSpPr txBox="1"/>
            <p:nvPr/>
          </p:nvSpPr>
          <p:spPr>
            <a:xfrm>
              <a:off x="162426" y="4472257"/>
              <a:ext cx="1377761" cy="853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48">
              <a:extLst>
                <a:ext uri="{FF2B5EF4-FFF2-40B4-BE49-F238E27FC236}">
                  <a16:creationId xmlns:a16="http://schemas.microsoft.com/office/drawing/2014/main" id="{4CC0B3B9-B08F-476D-BCFB-A209932EE4E9}"/>
                </a:ext>
              </a:extLst>
            </p:cNvPr>
            <p:cNvSpPr/>
            <p:nvPr/>
          </p:nvSpPr>
          <p:spPr>
            <a:xfrm>
              <a:off x="10529479" y="1803775"/>
              <a:ext cx="1585503" cy="1579594"/>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49">
              <a:extLst>
                <a:ext uri="{FF2B5EF4-FFF2-40B4-BE49-F238E27FC236}">
                  <a16:creationId xmlns:a16="http://schemas.microsoft.com/office/drawing/2014/main" id="{63398685-3CEB-4348-B739-615158569B20}"/>
                </a:ext>
              </a:extLst>
            </p:cNvPr>
            <p:cNvSpPr txBox="1"/>
            <p:nvPr/>
          </p:nvSpPr>
          <p:spPr>
            <a:xfrm>
              <a:off x="10477331" y="2185737"/>
              <a:ext cx="1706147" cy="1061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48">
              <a:extLst>
                <a:ext uri="{FF2B5EF4-FFF2-40B4-BE49-F238E27FC236}">
                  <a16:creationId xmlns:a16="http://schemas.microsoft.com/office/drawing/2014/main" id="{69EE9D1F-6FC2-4FAD-AC37-6BC17CA510EA}"/>
                </a:ext>
              </a:extLst>
            </p:cNvPr>
            <p:cNvSpPr/>
            <p:nvPr/>
          </p:nvSpPr>
          <p:spPr>
            <a:xfrm>
              <a:off x="10529479" y="4095498"/>
              <a:ext cx="1585503" cy="1579594"/>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49">
              <a:extLst>
                <a:ext uri="{FF2B5EF4-FFF2-40B4-BE49-F238E27FC236}">
                  <a16:creationId xmlns:a16="http://schemas.microsoft.com/office/drawing/2014/main" id="{E9569B5F-31AE-4ADB-A0FD-977E6238F6D5}"/>
                </a:ext>
              </a:extLst>
            </p:cNvPr>
            <p:cNvSpPr txBox="1"/>
            <p:nvPr/>
          </p:nvSpPr>
          <p:spPr>
            <a:xfrm>
              <a:off x="10477331" y="4477460"/>
              <a:ext cx="1706147" cy="853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ep 57">
            <a:extLst>
              <a:ext uri="{FF2B5EF4-FFF2-40B4-BE49-F238E27FC236}">
                <a16:creationId xmlns:a16="http://schemas.microsoft.com/office/drawing/2014/main" id="{A0DE0B1F-12F4-44C5-892B-E0280D46F39D}"/>
              </a:ext>
            </a:extLst>
          </p:cNvPr>
          <p:cNvGrpSpPr/>
          <p:nvPr/>
        </p:nvGrpSpPr>
        <p:grpSpPr>
          <a:xfrm>
            <a:off x="1738746" y="1180547"/>
            <a:ext cx="8753456" cy="5196384"/>
            <a:chOff x="1738746" y="1180547"/>
            <a:chExt cx="8753456" cy="5196384"/>
          </a:xfrm>
        </p:grpSpPr>
        <p:pic>
          <p:nvPicPr>
            <p:cNvPr id="42" name="Picture 4">
              <a:extLst>
                <a:ext uri="{FF2B5EF4-FFF2-40B4-BE49-F238E27FC236}">
                  <a16:creationId xmlns:a16="http://schemas.microsoft.com/office/drawing/2014/main" id="{B0DBADF5-5883-492D-910F-A01ADACF59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80" r="16628" b="12280"/>
            <a:stretch/>
          </p:blipFill>
          <p:spPr bwMode="auto">
            <a:xfrm>
              <a:off x="1738746" y="1191614"/>
              <a:ext cx="4244836" cy="25578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FB48FCEE-FD84-4E9C-820C-6D3EF37439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39" r="10507" b="24742"/>
            <a:stretch/>
          </p:blipFill>
          <p:spPr bwMode="auto">
            <a:xfrm>
              <a:off x="6244202" y="1180547"/>
              <a:ext cx="4246390" cy="256743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5">
              <a:extLst>
                <a:ext uri="{FF2B5EF4-FFF2-40B4-BE49-F238E27FC236}">
                  <a16:creationId xmlns:a16="http://schemas.microsoft.com/office/drawing/2014/main" id="{D6D1D8BD-9F83-461D-8B83-4A6E8E09AE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6877"/>
            <a:stretch/>
          </p:blipFill>
          <p:spPr bwMode="auto">
            <a:xfrm>
              <a:off x="1738746" y="3816285"/>
              <a:ext cx="4244836" cy="256064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6">
              <a:extLst>
                <a:ext uri="{FF2B5EF4-FFF2-40B4-BE49-F238E27FC236}">
                  <a16:creationId xmlns:a16="http://schemas.microsoft.com/office/drawing/2014/main" id="{24BAB163-1DF6-4E92-BB63-3E99FE445BC7}"/>
                </a:ext>
              </a:extLst>
            </p:cNvPr>
            <p:cNvPicPr>
              <a:picLocks noChangeAspect="1"/>
            </p:cNvPicPr>
            <p:nvPr/>
          </p:nvPicPr>
          <p:blipFill rotWithShape="1">
            <a:blip r:embed="rId6">
              <a:extLst>
                <a:ext uri="{28A0092B-C50C-407E-A947-70E740481C1C}">
                  <a14:useLocalDpi xmlns:a14="http://schemas.microsoft.com/office/drawing/2010/main" val="0"/>
                </a:ext>
              </a:extLst>
            </a:blip>
            <a:srcRect t="11117" r="14375" b="1172"/>
            <a:stretch/>
          </p:blipFill>
          <p:spPr>
            <a:xfrm>
              <a:off x="6244202" y="3821589"/>
              <a:ext cx="4248000" cy="2555341"/>
            </a:xfrm>
            <a:prstGeom prst="rect">
              <a:avLst/>
            </a:prstGeom>
          </p:spPr>
        </p:pic>
      </p:grpSp>
      <p:grpSp>
        <p:nvGrpSpPr>
          <p:cNvPr id="113" name="Groep 112">
            <a:extLst>
              <a:ext uri="{FF2B5EF4-FFF2-40B4-BE49-F238E27FC236}">
                <a16:creationId xmlns:a16="http://schemas.microsoft.com/office/drawing/2014/main" id="{65BF12F1-1EFE-46C1-A8C9-A32DA053FA1E}"/>
              </a:ext>
            </a:extLst>
          </p:cNvPr>
          <p:cNvGrpSpPr/>
          <p:nvPr/>
        </p:nvGrpSpPr>
        <p:grpSpPr>
          <a:xfrm>
            <a:off x="1732936" y="1181508"/>
            <a:ext cx="8762343" cy="5195421"/>
            <a:chOff x="1732936" y="1181508"/>
            <a:chExt cx="8762343" cy="5195421"/>
          </a:xfrm>
        </p:grpSpPr>
        <p:sp>
          <p:nvSpPr>
            <p:cNvPr id="64" name="Rectangle 6">
              <a:extLst>
                <a:ext uri="{FF2B5EF4-FFF2-40B4-BE49-F238E27FC236}">
                  <a16:creationId xmlns:a16="http://schemas.microsoft.com/office/drawing/2014/main" id="{700BF53C-2E0D-4543-A73B-6B08E42B5A63}"/>
                </a:ext>
              </a:extLst>
            </p:cNvPr>
            <p:cNvSpPr/>
            <p:nvPr/>
          </p:nvSpPr>
          <p:spPr>
            <a:xfrm>
              <a:off x="1732936" y="1181508"/>
              <a:ext cx="4248001" cy="2557886"/>
            </a:xfrm>
            <a:prstGeom prst="rect">
              <a:avLst/>
            </a:prstGeom>
            <a:solidFill>
              <a:srgbClr val="23BAE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2" name="TextBox 52">
              <a:extLst>
                <a:ext uri="{FF2B5EF4-FFF2-40B4-BE49-F238E27FC236}">
                  <a16:creationId xmlns:a16="http://schemas.microsoft.com/office/drawing/2014/main" id="{7CED1769-062B-4A89-B5F1-C47123CA424C}"/>
                </a:ext>
              </a:extLst>
            </p:cNvPr>
            <p:cNvSpPr txBox="1"/>
            <p:nvPr/>
          </p:nvSpPr>
          <p:spPr>
            <a:xfrm>
              <a:off x="2106061" y="1314240"/>
              <a:ext cx="3989956" cy="2031325"/>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Failed harvests</a:t>
              </a:r>
              <a:endParaRPr lang="nl-NL" sz="2000">
                <a:solidFill>
                  <a:schemeClr val="bg1"/>
                </a:solidFill>
              </a:endParaRPr>
            </a:p>
            <a:p>
              <a:pPr marL="742950" lvl="1" indent="-285750">
                <a:buFont typeface="Arial" panose="020B0604020202020204" pitchFamily="34" charset="0"/>
                <a:buChar char="•"/>
              </a:pPr>
              <a:r>
                <a:rPr lang="nl-NL" sz="2000">
                  <a:solidFill>
                    <a:schemeClr val="bg1"/>
                  </a:solidFill>
                </a:rPr>
                <a:t>L</a:t>
              </a:r>
              <a:r>
                <a:rPr lang="en-NL" sz="2000">
                  <a:solidFill>
                    <a:schemeClr val="bg1"/>
                  </a:solidFill>
                </a:rPr>
                <a:t>and </a:t>
              </a:r>
              <a:r>
                <a:rPr lang="en-NL" sz="2000" err="1">
                  <a:solidFill>
                    <a:schemeClr val="bg1"/>
                  </a:solidFill>
                </a:rPr>
                <a:t>degr</a:t>
              </a:r>
              <a:r>
                <a:rPr lang="nl-NL" sz="2000">
                  <a:solidFill>
                    <a:schemeClr val="bg1"/>
                  </a:solidFill>
                </a:rPr>
                <a:t>a</a:t>
              </a:r>
              <a:r>
                <a:rPr lang="en-NL" sz="2000">
                  <a:solidFill>
                    <a:schemeClr val="bg1"/>
                  </a:solidFill>
                </a:rPr>
                <a:t>dation</a:t>
              </a:r>
              <a:endParaRPr lang="nl-NL" sz="2000">
                <a:solidFill>
                  <a:schemeClr val="bg1"/>
                </a:solidFill>
              </a:endParaRPr>
            </a:p>
            <a:p>
              <a:pPr marL="742950" lvl="1" indent="-285750">
                <a:buFont typeface="Arial" panose="020B0604020202020204" pitchFamily="34" charset="0"/>
                <a:buChar char="•"/>
              </a:pPr>
              <a:r>
                <a:rPr lang="nl-NL" sz="2000">
                  <a:solidFill>
                    <a:schemeClr val="bg1"/>
                  </a:solidFill>
                </a:rPr>
                <a:t>Wa</a:t>
              </a:r>
              <a:r>
                <a:rPr lang="en-NL" sz="2000" err="1">
                  <a:solidFill>
                    <a:schemeClr val="bg1"/>
                  </a:solidFill>
                </a:rPr>
                <a:t>ter</a:t>
              </a:r>
              <a:r>
                <a:rPr lang="en-NL" sz="2000">
                  <a:solidFill>
                    <a:schemeClr val="bg1"/>
                  </a:solidFill>
                </a:rPr>
                <a:t> </a:t>
              </a:r>
              <a:r>
                <a:rPr lang="en-NL" sz="2000" err="1">
                  <a:solidFill>
                    <a:schemeClr val="bg1"/>
                  </a:solidFill>
                </a:rPr>
                <a:t>availab</a:t>
              </a:r>
              <a:r>
                <a:rPr lang="nl-NL" sz="2000">
                  <a:solidFill>
                    <a:schemeClr val="bg1"/>
                  </a:solidFill>
                </a:rPr>
                <a:t>i</a:t>
              </a:r>
              <a:r>
                <a:rPr lang="en-NL" sz="2000" err="1">
                  <a:solidFill>
                    <a:schemeClr val="bg1"/>
                  </a:solidFill>
                </a:rPr>
                <a:t>lity</a:t>
              </a:r>
              <a:endParaRPr lang="en-NL" sz="2000">
                <a:solidFill>
                  <a:schemeClr val="bg1"/>
                </a:solidFill>
              </a:endParaRPr>
            </a:p>
            <a:p>
              <a:endParaRPr lang="en-US" sz="700">
                <a:solidFill>
                  <a:schemeClr val="bg1"/>
                </a:solidFill>
              </a:endParaRPr>
            </a:p>
            <a:p>
              <a:pPr marL="285750" indent="-285750">
                <a:buFont typeface="Arial" panose="020B0604020202020204" pitchFamily="34" charset="0"/>
                <a:buChar char="•"/>
              </a:pPr>
              <a:r>
                <a:rPr lang="en-NL" sz="2000">
                  <a:solidFill>
                    <a:schemeClr val="bg1"/>
                  </a:solidFill>
                </a:rPr>
                <a:t>Disrupted production processes</a:t>
              </a:r>
            </a:p>
            <a:p>
              <a:pPr marL="285750" indent="-285750">
                <a:buFont typeface="Arial" panose="020B0604020202020204" pitchFamily="34" charset="0"/>
                <a:buChar char="•"/>
              </a:pPr>
              <a:endParaRPr lang="en-NL"/>
            </a:p>
          </p:txBody>
        </p:sp>
        <p:sp>
          <p:nvSpPr>
            <p:cNvPr id="74" name="Rectangle 61">
              <a:extLst>
                <a:ext uri="{FF2B5EF4-FFF2-40B4-BE49-F238E27FC236}">
                  <a16:creationId xmlns:a16="http://schemas.microsoft.com/office/drawing/2014/main" id="{DCD37389-888E-4610-AB5D-1011ADD74E3B}"/>
                </a:ext>
              </a:extLst>
            </p:cNvPr>
            <p:cNvSpPr/>
            <p:nvPr/>
          </p:nvSpPr>
          <p:spPr>
            <a:xfrm>
              <a:off x="6244046" y="1183509"/>
              <a:ext cx="4251233" cy="2555885"/>
            </a:xfrm>
            <a:prstGeom prst="rect">
              <a:avLst/>
            </a:prstGeom>
            <a:solidFill>
              <a:srgbClr val="23BAE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4" name="TextBox 58">
              <a:extLst>
                <a:ext uri="{FF2B5EF4-FFF2-40B4-BE49-F238E27FC236}">
                  <a16:creationId xmlns:a16="http://schemas.microsoft.com/office/drawing/2014/main" id="{AA728720-1EC1-4CCE-AEE6-28DAF9A11023}"/>
                </a:ext>
              </a:extLst>
            </p:cNvPr>
            <p:cNvSpPr txBox="1"/>
            <p:nvPr/>
          </p:nvSpPr>
          <p:spPr>
            <a:xfrm>
              <a:off x="6333136" y="1357925"/>
              <a:ext cx="3597384" cy="2031325"/>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Controversy around production methods or ingredients</a:t>
              </a:r>
              <a:endParaRPr lang="en-US" sz="2000">
                <a:solidFill>
                  <a:schemeClr val="bg1"/>
                </a:solidFill>
              </a:endParaRPr>
            </a:p>
            <a:p>
              <a:endParaRPr lang="en-NL" sz="700">
                <a:solidFill>
                  <a:schemeClr val="bg1"/>
                </a:solidFill>
              </a:endParaRPr>
            </a:p>
            <a:p>
              <a:pPr marL="285750" indent="-285750">
                <a:buFont typeface="Arial" panose="020B0604020202020204" pitchFamily="34" charset="0"/>
                <a:buChar char="•"/>
              </a:pPr>
              <a:r>
                <a:rPr lang="en-NL" sz="2000">
                  <a:solidFill>
                    <a:schemeClr val="bg1"/>
                  </a:solidFill>
                </a:rPr>
                <a:t>Shifting consumer preferences</a:t>
              </a:r>
            </a:p>
            <a:p>
              <a:pPr marL="285750" indent="-285750">
                <a:buFont typeface="Arial" panose="020B0604020202020204" pitchFamily="34" charset="0"/>
                <a:buChar char="•"/>
              </a:pPr>
              <a:endParaRPr lang="en-NL"/>
            </a:p>
          </p:txBody>
        </p:sp>
        <p:sp>
          <p:nvSpPr>
            <p:cNvPr id="106" name="Rectangle 59">
              <a:extLst>
                <a:ext uri="{FF2B5EF4-FFF2-40B4-BE49-F238E27FC236}">
                  <a16:creationId xmlns:a16="http://schemas.microsoft.com/office/drawing/2014/main" id="{437B6493-E83B-4738-8A84-B06EB5F06AC7}"/>
                </a:ext>
              </a:extLst>
            </p:cNvPr>
            <p:cNvSpPr/>
            <p:nvPr/>
          </p:nvSpPr>
          <p:spPr>
            <a:xfrm>
              <a:off x="1732936" y="3818124"/>
              <a:ext cx="4244836" cy="2558805"/>
            </a:xfrm>
            <a:prstGeom prst="rect">
              <a:avLst/>
            </a:prstGeom>
            <a:solidFill>
              <a:srgbClr val="23BAE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chemeClr val="bg1"/>
                </a:solidFill>
              </a:endParaRPr>
            </a:p>
          </p:txBody>
        </p:sp>
        <p:sp>
          <p:nvSpPr>
            <p:cNvPr id="108" name="TextBox 60">
              <a:extLst>
                <a:ext uri="{FF2B5EF4-FFF2-40B4-BE49-F238E27FC236}">
                  <a16:creationId xmlns:a16="http://schemas.microsoft.com/office/drawing/2014/main" id="{88D15CFA-B6F8-4CA3-89AF-AEE5744DE198}"/>
                </a:ext>
              </a:extLst>
            </p:cNvPr>
            <p:cNvSpPr txBox="1"/>
            <p:nvPr/>
          </p:nvSpPr>
          <p:spPr>
            <a:xfrm>
              <a:off x="1925511" y="4134604"/>
              <a:ext cx="3985057" cy="1738938"/>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Claims for use of chemical inputs</a:t>
              </a:r>
              <a:endParaRPr lang="en-US" sz="2000">
                <a:solidFill>
                  <a:schemeClr val="bg1"/>
                </a:solidFill>
              </a:endParaRPr>
            </a:p>
            <a:p>
              <a:endParaRPr lang="en-NL" sz="700">
                <a:solidFill>
                  <a:schemeClr val="bg1"/>
                </a:solidFill>
              </a:endParaRPr>
            </a:p>
            <a:p>
              <a:pPr marL="285750" indent="-285750">
                <a:buFont typeface="Arial" panose="020B0604020202020204" pitchFamily="34" charset="0"/>
                <a:buChar char="•"/>
              </a:pPr>
              <a:r>
                <a:rPr lang="en-NL" sz="2000">
                  <a:solidFill>
                    <a:schemeClr val="bg1"/>
                  </a:solidFill>
                </a:rPr>
                <a:t>Existing production methods banned</a:t>
              </a:r>
              <a:endParaRPr lang="en-NL">
                <a:solidFill>
                  <a:schemeClr val="bg1"/>
                </a:solidFill>
              </a:endParaRPr>
            </a:p>
            <a:p>
              <a:pPr marL="285750" indent="-285750">
                <a:buFont typeface="Arial" panose="020B0604020202020204" pitchFamily="34" charset="0"/>
                <a:buChar char="•"/>
              </a:pPr>
              <a:endParaRPr lang="en-NL">
                <a:solidFill>
                  <a:schemeClr val="bg1"/>
                </a:solidFill>
              </a:endParaRPr>
            </a:p>
          </p:txBody>
        </p:sp>
        <p:sp>
          <p:nvSpPr>
            <p:cNvPr id="110" name="Rectangle 53">
              <a:extLst>
                <a:ext uri="{FF2B5EF4-FFF2-40B4-BE49-F238E27FC236}">
                  <a16:creationId xmlns:a16="http://schemas.microsoft.com/office/drawing/2014/main" id="{D7CA072A-8382-4A56-91F9-808CA2087D7C}"/>
                </a:ext>
              </a:extLst>
            </p:cNvPr>
            <p:cNvSpPr/>
            <p:nvPr/>
          </p:nvSpPr>
          <p:spPr>
            <a:xfrm>
              <a:off x="6238349" y="3816283"/>
              <a:ext cx="4244836" cy="2555341"/>
            </a:xfrm>
            <a:prstGeom prst="rect">
              <a:avLst/>
            </a:prstGeom>
            <a:solidFill>
              <a:srgbClr val="23BAE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 name="TextBox 62">
              <a:extLst>
                <a:ext uri="{FF2B5EF4-FFF2-40B4-BE49-F238E27FC236}">
                  <a16:creationId xmlns:a16="http://schemas.microsoft.com/office/drawing/2014/main" id="{23CD6B3C-8E99-40B9-9880-6B4AA6406911}"/>
                </a:ext>
              </a:extLst>
            </p:cNvPr>
            <p:cNvSpPr txBox="1"/>
            <p:nvPr/>
          </p:nvSpPr>
          <p:spPr>
            <a:xfrm>
              <a:off x="6282025" y="3964648"/>
              <a:ext cx="4118876" cy="2031325"/>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Decrease in asset efficiency or depreciation of assets</a:t>
              </a:r>
              <a:endParaRPr lang="en-US" sz="2000">
                <a:solidFill>
                  <a:schemeClr val="bg1"/>
                </a:solidFill>
              </a:endParaRPr>
            </a:p>
            <a:p>
              <a:endParaRPr lang="en-NL" sz="700">
                <a:solidFill>
                  <a:schemeClr val="bg1"/>
                </a:solidFill>
              </a:endParaRPr>
            </a:p>
            <a:p>
              <a:pPr marL="285750" indent="-285750">
                <a:buFont typeface="Arial" panose="020B0604020202020204" pitchFamily="34" charset="0"/>
                <a:buChar char="•"/>
              </a:pPr>
              <a:r>
                <a:rPr lang="en-NL" sz="2000">
                  <a:solidFill>
                    <a:schemeClr val="bg1"/>
                  </a:solidFill>
                </a:rPr>
                <a:t>Decreased margins due to increase in costs of raw materials / specialty ingredients</a:t>
              </a:r>
            </a:p>
            <a:p>
              <a:pPr marL="285750" indent="-285750">
                <a:buFont typeface="Arial" panose="020B0604020202020204" pitchFamily="34" charset="0"/>
                <a:buChar char="•"/>
              </a:pPr>
              <a:endParaRPr lang="en-NL"/>
            </a:p>
          </p:txBody>
        </p:sp>
      </p:grpSp>
      <p:sp>
        <p:nvSpPr>
          <p:cNvPr id="115" name="Slide Number Placeholder 1">
            <a:extLst>
              <a:ext uri="{FF2B5EF4-FFF2-40B4-BE49-F238E27FC236}">
                <a16:creationId xmlns:a16="http://schemas.microsoft.com/office/drawing/2014/main" id="{7888A110-84ED-4F7F-8361-701394CFBEE8}"/>
              </a:ext>
            </a:extLst>
          </p:cNvPr>
          <p:cNvSpPr txBox="1">
            <a:spLocks/>
          </p:cNvSpPr>
          <p:nvPr/>
        </p:nvSpPr>
        <p:spPr>
          <a:xfrm>
            <a:off x="559216" y="632100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971CEC84-1649-40CE-BFF6-7286506FEA08}" type="slidenum">
              <a:rPr lang="en-GB" sz="1800" smtClean="0">
                <a:solidFill>
                  <a:prstClr val="black"/>
                </a:solidFill>
                <a:latin typeface="Arial"/>
              </a:rPr>
              <a:pPr algn="l">
                <a:defRPr/>
              </a:pPr>
              <a:t>59</a:t>
            </a:fld>
            <a:endParaRPr lang="en-GB" sz="1800">
              <a:solidFill>
                <a:prstClr val="black"/>
              </a:solidFill>
              <a:latin typeface="Arial"/>
            </a:endParaRPr>
          </a:p>
        </p:txBody>
      </p:sp>
      <p:grpSp>
        <p:nvGrpSpPr>
          <p:cNvPr id="128" name="Groep 127">
            <a:extLst>
              <a:ext uri="{FF2B5EF4-FFF2-40B4-BE49-F238E27FC236}">
                <a16:creationId xmlns:a16="http://schemas.microsoft.com/office/drawing/2014/main" id="{98B83D7F-A292-4B4B-8E2E-612F67AED12C}"/>
              </a:ext>
            </a:extLst>
          </p:cNvPr>
          <p:cNvGrpSpPr/>
          <p:nvPr/>
        </p:nvGrpSpPr>
        <p:grpSpPr>
          <a:xfrm>
            <a:off x="1726878" y="1156589"/>
            <a:ext cx="8779960" cy="5225194"/>
            <a:chOff x="1726878" y="1156589"/>
            <a:chExt cx="8779960" cy="5225194"/>
          </a:xfrm>
        </p:grpSpPr>
        <p:pic>
          <p:nvPicPr>
            <p:cNvPr id="117" name="Picture 6">
              <a:extLst>
                <a:ext uri="{FF2B5EF4-FFF2-40B4-BE49-F238E27FC236}">
                  <a16:creationId xmlns:a16="http://schemas.microsoft.com/office/drawing/2014/main" id="{A76866AD-86E0-42CE-8544-EDC505FCFF1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 t="11459" r="16460" b="9783"/>
            <a:stretch/>
          </p:blipFill>
          <p:spPr bwMode="auto">
            <a:xfrm>
              <a:off x="1726878" y="1156589"/>
              <a:ext cx="4268912" cy="2587309"/>
            </a:xfrm>
            <a:prstGeom prst="rect">
              <a:avLst/>
            </a:prstGeom>
            <a:noFill/>
            <a:extLst>
              <a:ext uri="{909E8E84-426E-40DD-AFC4-6F175D3DCCD1}">
                <a14:hiddenFill xmlns:a14="http://schemas.microsoft.com/office/drawing/2010/main">
                  <a:solidFill>
                    <a:srgbClr val="FFFFFF"/>
                  </a:solidFill>
                </a14:hiddenFill>
              </a:ext>
            </a:extLst>
          </p:spPr>
        </p:pic>
        <p:pic>
          <p:nvPicPr>
            <p:cNvPr id="119" name="Afbeelding 118">
              <a:extLst>
                <a:ext uri="{FF2B5EF4-FFF2-40B4-BE49-F238E27FC236}">
                  <a16:creationId xmlns:a16="http://schemas.microsoft.com/office/drawing/2014/main" id="{2DF093F1-610F-4604-919D-0F7B3545166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574" r="14570" b="11708"/>
            <a:stretch/>
          </p:blipFill>
          <p:spPr>
            <a:xfrm>
              <a:off x="6229208" y="1156590"/>
              <a:ext cx="4277630" cy="2582804"/>
            </a:xfrm>
            <a:prstGeom prst="rect">
              <a:avLst/>
            </a:prstGeom>
          </p:spPr>
        </p:pic>
        <p:pic>
          <p:nvPicPr>
            <p:cNvPr id="121" name="Picture 8">
              <a:extLst>
                <a:ext uri="{FF2B5EF4-FFF2-40B4-BE49-F238E27FC236}">
                  <a16:creationId xmlns:a16="http://schemas.microsoft.com/office/drawing/2014/main" id="{67CCA804-64A8-4503-9FE0-148C78002C6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9485" r="3749" b="2078"/>
            <a:stretch/>
          </p:blipFill>
          <p:spPr bwMode="auto">
            <a:xfrm>
              <a:off x="1729773" y="3806122"/>
              <a:ext cx="4262792" cy="2572646"/>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2">
              <a:extLst>
                <a:ext uri="{FF2B5EF4-FFF2-40B4-BE49-F238E27FC236}">
                  <a16:creationId xmlns:a16="http://schemas.microsoft.com/office/drawing/2014/main" id="{37BED028-1F8D-486D-B91F-01C085FE2E8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5" t="1438" r="15306" b="21705"/>
            <a:stretch/>
          </p:blipFill>
          <p:spPr>
            <a:xfrm>
              <a:off x="6232135" y="3806022"/>
              <a:ext cx="4265920" cy="2575761"/>
            </a:xfrm>
            <a:prstGeom prst="rect">
              <a:avLst/>
            </a:prstGeom>
          </p:spPr>
        </p:pic>
        <p:pic>
          <p:nvPicPr>
            <p:cNvPr id="125" name="Picture 2">
              <a:extLst>
                <a:ext uri="{FF2B5EF4-FFF2-40B4-BE49-F238E27FC236}">
                  <a16:creationId xmlns:a16="http://schemas.microsoft.com/office/drawing/2014/main" id="{F259017D-F5ED-4007-9017-195E04D867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5389" y="4596435"/>
              <a:ext cx="1211970" cy="1556354"/>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3">
              <a:extLst>
                <a:ext uri="{FF2B5EF4-FFF2-40B4-BE49-F238E27FC236}">
                  <a16:creationId xmlns:a16="http://schemas.microsoft.com/office/drawing/2014/main" id="{B177A6E6-1FE5-49A4-AA0D-95BBDB818F7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81838" y="4134604"/>
              <a:ext cx="1985559" cy="6349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Groep 141">
            <a:extLst>
              <a:ext uri="{FF2B5EF4-FFF2-40B4-BE49-F238E27FC236}">
                <a16:creationId xmlns:a16="http://schemas.microsoft.com/office/drawing/2014/main" id="{D668AE7D-B4BA-45FD-858B-9440FE058267}"/>
              </a:ext>
            </a:extLst>
          </p:cNvPr>
          <p:cNvGrpSpPr/>
          <p:nvPr/>
        </p:nvGrpSpPr>
        <p:grpSpPr>
          <a:xfrm>
            <a:off x="-59011" y="1696442"/>
            <a:ext cx="12208241" cy="4028632"/>
            <a:chOff x="-59011" y="1696442"/>
            <a:chExt cx="12208241" cy="4028632"/>
          </a:xfrm>
        </p:grpSpPr>
        <p:grpSp>
          <p:nvGrpSpPr>
            <p:cNvPr id="129" name="Group 1">
              <a:extLst>
                <a:ext uri="{FF2B5EF4-FFF2-40B4-BE49-F238E27FC236}">
                  <a16:creationId xmlns:a16="http://schemas.microsoft.com/office/drawing/2014/main" id="{6C0BB941-92E3-4B35-AEC9-8C6AF8073B7E}"/>
                </a:ext>
              </a:extLst>
            </p:cNvPr>
            <p:cNvGrpSpPr/>
            <p:nvPr/>
          </p:nvGrpSpPr>
          <p:grpSpPr>
            <a:xfrm>
              <a:off x="0" y="1696442"/>
              <a:ext cx="1749231" cy="1538611"/>
              <a:chOff x="509865" y="-338635"/>
              <a:chExt cx="1749231" cy="1538611"/>
            </a:xfrm>
          </p:grpSpPr>
          <p:sp>
            <p:nvSpPr>
              <p:cNvPr id="130" name="Oval 27">
                <a:extLst>
                  <a:ext uri="{FF2B5EF4-FFF2-40B4-BE49-F238E27FC236}">
                    <a16:creationId xmlns:a16="http://schemas.microsoft.com/office/drawing/2014/main" id="{9627DE1E-A6E0-48A0-9CFC-DC445190BAC4}"/>
                  </a:ext>
                </a:extLst>
              </p:cNvPr>
              <p:cNvSpPr/>
              <p:nvPr/>
            </p:nvSpPr>
            <p:spPr>
              <a:xfrm>
                <a:off x="616442" y="-338635"/>
                <a:ext cx="1538611" cy="1538611"/>
              </a:xfrm>
              <a:prstGeom prst="ellipse">
                <a:avLst/>
              </a:prstGeom>
              <a:solidFill>
                <a:srgbClr val="B8CF4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TextBox 28">
                <a:extLst>
                  <a:ext uri="{FF2B5EF4-FFF2-40B4-BE49-F238E27FC236}">
                    <a16:creationId xmlns:a16="http://schemas.microsoft.com/office/drawing/2014/main" id="{E99DF030-A970-445B-85FA-D3C3002569AC}"/>
                  </a:ext>
                </a:extLst>
              </p:cNvPr>
              <p:cNvSpPr txBox="1"/>
              <p:nvPr/>
            </p:nvSpPr>
            <p:spPr>
              <a:xfrm>
                <a:off x="509865" y="41223"/>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a:t>
                </a:r>
                <a:r>
                  <a:rPr lang="en-US" sz="2200">
                    <a:solidFill>
                      <a:prstClr val="white"/>
                    </a:solidFill>
                    <a:latin typeface="Calibri" panose="020F0502020204030204"/>
                  </a:rPr>
                  <a:t>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2" name="Group 3">
              <a:extLst>
                <a:ext uri="{FF2B5EF4-FFF2-40B4-BE49-F238E27FC236}">
                  <a16:creationId xmlns:a16="http://schemas.microsoft.com/office/drawing/2014/main" id="{DE6DE72B-6830-4B0A-9B0F-E13FAC87573F}"/>
                </a:ext>
              </a:extLst>
            </p:cNvPr>
            <p:cNvGrpSpPr/>
            <p:nvPr/>
          </p:nvGrpSpPr>
          <p:grpSpPr>
            <a:xfrm>
              <a:off x="-59011" y="4095498"/>
              <a:ext cx="1751507" cy="1562909"/>
              <a:chOff x="435264" y="4257115"/>
              <a:chExt cx="1693785" cy="1538611"/>
            </a:xfrm>
          </p:grpSpPr>
          <p:sp>
            <p:nvSpPr>
              <p:cNvPr id="133" name="Oval 26">
                <a:extLst>
                  <a:ext uri="{FF2B5EF4-FFF2-40B4-BE49-F238E27FC236}">
                    <a16:creationId xmlns:a16="http://schemas.microsoft.com/office/drawing/2014/main" id="{0EB58D31-EC0C-4C2D-BB8C-DB8E8AD7BA30}"/>
                  </a:ext>
                </a:extLst>
              </p:cNvPr>
              <p:cNvSpPr/>
              <p:nvPr/>
            </p:nvSpPr>
            <p:spPr>
              <a:xfrm>
                <a:off x="529653" y="4257115"/>
                <a:ext cx="1538611" cy="1538611"/>
              </a:xfrm>
              <a:prstGeom prst="ellipse">
                <a:avLst/>
              </a:prstGeom>
              <a:solidFill>
                <a:srgbClr val="B8CF4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TextBox 29">
                <a:extLst>
                  <a:ext uri="{FF2B5EF4-FFF2-40B4-BE49-F238E27FC236}">
                    <a16:creationId xmlns:a16="http://schemas.microsoft.com/office/drawing/2014/main" id="{6087B88F-44C2-4D56-B047-B22A798C1B53}"/>
                  </a:ext>
                </a:extLst>
              </p:cNvPr>
              <p:cNvSpPr txBox="1"/>
              <p:nvPr/>
            </p:nvSpPr>
            <p:spPr>
              <a:xfrm>
                <a:off x="435264" y="4572977"/>
                <a:ext cx="1693785" cy="818078"/>
              </a:xfrm>
              <a:prstGeom prst="rect">
                <a:avLst/>
              </a:prstGeom>
              <a:noFill/>
            </p:spPr>
            <p:txBody>
              <a:bodyPr wrap="square" rtlCol="0">
                <a:spAutoFit/>
              </a:bodyPr>
              <a:lstStyle/>
              <a:p>
                <a:pPr lvl="0" algn="ctr">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a:t>
                </a:r>
                <a:r>
                  <a:rPr lang="en-US" sz="2400">
                    <a:solidFill>
                      <a:prstClr val="white"/>
                    </a:solidFill>
                    <a:latin typeface="Calibri" panose="020F0502020204030204"/>
                  </a:rPr>
                  <a:t>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5" name="Group 2">
              <a:extLst>
                <a:ext uri="{FF2B5EF4-FFF2-40B4-BE49-F238E27FC236}">
                  <a16:creationId xmlns:a16="http://schemas.microsoft.com/office/drawing/2014/main" id="{EB5D32F8-AC91-4BD4-896A-732874A9E713}"/>
                </a:ext>
              </a:extLst>
            </p:cNvPr>
            <p:cNvGrpSpPr/>
            <p:nvPr/>
          </p:nvGrpSpPr>
          <p:grpSpPr>
            <a:xfrm>
              <a:off x="10529479" y="1768965"/>
              <a:ext cx="1607337" cy="1633585"/>
              <a:chOff x="10684351" y="-258701"/>
              <a:chExt cx="1607337" cy="1633585"/>
            </a:xfrm>
          </p:grpSpPr>
          <p:sp>
            <p:nvSpPr>
              <p:cNvPr id="136" name="Oval 30">
                <a:extLst>
                  <a:ext uri="{FF2B5EF4-FFF2-40B4-BE49-F238E27FC236}">
                    <a16:creationId xmlns:a16="http://schemas.microsoft.com/office/drawing/2014/main" id="{00308981-EAE9-4774-87B0-0F6939C60FF6}"/>
                  </a:ext>
                </a:extLst>
              </p:cNvPr>
              <p:cNvSpPr/>
              <p:nvPr/>
            </p:nvSpPr>
            <p:spPr>
              <a:xfrm>
                <a:off x="10684352" y="-258701"/>
                <a:ext cx="1607336" cy="1633585"/>
              </a:xfrm>
              <a:prstGeom prst="ellipse">
                <a:avLst/>
              </a:prstGeom>
              <a:solidFill>
                <a:srgbClr val="B8CF4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TextBox 31">
                <a:extLst>
                  <a:ext uri="{FF2B5EF4-FFF2-40B4-BE49-F238E27FC236}">
                    <a16:creationId xmlns:a16="http://schemas.microsoft.com/office/drawing/2014/main" id="{7EAB0525-BF4B-4CA2-9646-D35A20A5FE8B}"/>
                  </a:ext>
                </a:extLst>
              </p:cNvPr>
              <p:cNvSpPr txBox="1"/>
              <p:nvPr/>
            </p:nvSpPr>
            <p:spPr>
              <a:xfrm>
                <a:off x="10684351" y="65723"/>
                <a:ext cx="1607337" cy="1084912"/>
              </a:xfrm>
              <a:prstGeom prst="rect">
                <a:avLst/>
              </a:prstGeom>
              <a:noFill/>
            </p:spPr>
            <p:txBody>
              <a:bodyPr wrap="square" rtlCol="0">
                <a:spAutoFit/>
              </a:bodyPr>
              <a:lstStyle/>
              <a:p>
                <a:pPr lvl="0" algn="ctr">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a:t>
                </a:r>
                <a:r>
                  <a:rPr lang="en-US" sz="2000">
                    <a:solidFill>
                      <a:prstClr val="white"/>
                    </a:solidFill>
                    <a:latin typeface="Calibri" panose="020F0502020204030204"/>
                  </a:rPr>
                  <a:t>Opportunity</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9" name="Oval 30">
              <a:extLst>
                <a:ext uri="{FF2B5EF4-FFF2-40B4-BE49-F238E27FC236}">
                  <a16:creationId xmlns:a16="http://schemas.microsoft.com/office/drawing/2014/main" id="{38340815-688F-4CC7-9557-979E40C07FF7}"/>
                </a:ext>
              </a:extLst>
            </p:cNvPr>
            <p:cNvSpPr/>
            <p:nvPr/>
          </p:nvSpPr>
          <p:spPr>
            <a:xfrm>
              <a:off x="10528246" y="4091489"/>
              <a:ext cx="1607336" cy="1633585"/>
            </a:xfrm>
            <a:prstGeom prst="ellipse">
              <a:avLst/>
            </a:prstGeom>
            <a:solidFill>
              <a:srgbClr val="B8CF4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TextBox 31">
              <a:extLst>
                <a:ext uri="{FF2B5EF4-FFF2-40B4-BE49-F238E27FC236}">
                  <a16:creationId xmlns:a16="http://schemas.microsoft.com/office/drawing/2014/main" id="{F5847D0A-58FF-4BDD-99D8-D2D3320DBD23}"/>
                </a:ext>
              </a:extLst>
            </p:cNvPr>
            <p:cNvSpPr txBox="1"/>
            <p:nvPr/>
          </p:nvSpPr>
          <p:spPr>
            <a:xfrm>
              <a:off x="10541893" y="4415913"/>
              <a:ext cx="1607337" cy="769441"/>
            </a:xfrm>
            <a:prstGeom prst="rect">
              <a:avLst/>
            </a:prstGeom>
            <a:noFill/>
          </p:spPr>
          <p:txBody>
            <a:bodyPr wrap="square" rtlCol="0">
              <a:spAutoFit/>
            </a:bodyPr>
            <a:lstStyle/>
            <a:p>
              <a:pPr lvl="0" algn="ctr">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a:t>
              </a:r>
              <a:r>
                <a:rPr lang="en-US" sz="2200">
                  <a:solidFill>
                    <a:prstClr val="white"/>
                  </a:solidFill>
                  <a:latin typeface="Calibri" panose="020F0502020204030204"/>
                </a:rPr>
                <a:t>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9" name="Groep 158">
            <a:extLst>
              <a:ext uri="{FF2B5EF4-FFF2-40B4-BE49-F238E27FC236}">
                <a16:creationId xmlns:a16="http://schemas.microsoft.com/office/drawing/2014/main" id="{399F6BC8-F282-422B-9CEA-40E0A06F5137}"/>
              </a:ext>
            </a:extLst>
          </p:cNvPr>
          <p:cNvGrpSpPr/>
          <p:nvPr/>
        </p:nvGrpSpPr>
        <p:grpSpPr>
          <a:xfrm>
            <a:off x="1727855" y="1146662"/>
            <a:ext cx="8786830" cy="5236735"/>
            <a:chOff x="1727855" y="1146662"/>
            <a:chExt cx="8786830" cy="5236735"/>
          </a:xfrm>
        </p:grpSpPr>
        <p:sp>
          <p:nvSpPr>
            <p:cNvPr id="144" name="Rectangle 5">
              <a:extLst>
                <a:ext uri="{FF2B5EF4-FFF2-40B4-BE49-F238E27FC236}">
                  <a16:creationId xmlns:a16="http://schemas.microsoft.com/office/drawing/2014/main" id="{04440470-CBFC-4FC3-B62A-A68D7CBCE1FD}"/>
                </a:ext>
              </a:extLst>
            </p:cNvPr>
            <p:cNvSpPr/>
            <p:nvPr/>
          </p:nvSpPr>
          <p:spPr>
            <a:xfrm>
              <a:off x="1729499" y="1152087"/>
              <a:ext cx="4266291" cy="2611037"/>
            </a:xfrm>
            <a:prstGeom prst="rect">
              <a:avLst/>
            </a:prstGeom>
            <a:solidFill>
              <a:srgbClr val="B8CF4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 name="TextBox 11">
              <a:extLst>
                <a:ext uri="{FF2B5EF4-FFF2-40B4-BE49-F238E27FC236}">
                  <a16:creationId xmlns:a16="http://schemas.microsoft.com/office/drawing/2014/main" id="{065EA395-1277-4C3A-82FC-1524FF13DBDC}"/>
                </a:ext>
              </a:extLst>
            </p:cNvPr>
            <p:cNvSpPr txBox="1"/>
            <p:nvPr/>
          </p:nvSpPr>
          <p:spPr>
            <a:xfrm>
              <a:off x="1892869" y="1460155"/>
              <a:ext cx="3976128" cy="1895074"/>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Supply chain security</a:t>
              </a:r>
            </a:p>
            <a:p>
              <a:pPr marL="742950" lvl="1" indent="-285750">
                <a:buFont typeface="Arial" panose="020B0604020202020204" pitchFamily="34" charset="0"/>
                <a:buChar char="•"/>
              </a:pPr>
              <a:r>
                <a:rPr lang="en-NL" sz="2000">
                  <a:solidFill>
                    <a:schemeClr val="bg1"/>
                  </a:solidFill>
                </a:rPr>
                <a:t>Price </a:t>
              </a:r>
            </a:p>
            <a:p>
              <a:pPr marL="742950" lvl="1" indent="-285750">
                <a:buFont typeface="Arial" panose="020B0604020202020204" pitchFamily="34" charset="0"/>
                <a:buChar char="•"/>
              </a:pPr>
              <a:r>
                <a:rPr lang="en-NL" sz="2000">
                  <a:solidFill>
                    <a:schemeClr val="bg1"/>
                  </a:solidFill>
                </a:rPr>
                <a:t>Availability -&gt; </a:t>
              </a:r>
              <a:r>
                <a:rPr lang="en-NL" sz="2000" err="1">
                  <a:solidFill>
                    <a:schemeClr val="bg1"/>
                  </a:solidFill>
                </a:rPr>
                <a:t>limi</a:t>
              </a:r>
              <a:r>
                <a:rPr lang="nl-NL" sz="2000">
                  <a:solidFill>
                    <a:schemeClr val="bg1"/>
                  </a:solidFill>
                </a:rPr>
                <a:t>ting</a:t>
              </a:r>
              <a:r>
                <a:rPr lang="en-NL" sz="2000">
                  <a:solidFill>
                    <a:schemeClr val="bg1"/>
                  </a:solidFill>
                </a:rPr>
                <a:t> disruptions</a:t>
              </a:r>
            </a:p>
            <a:p>
              <a:pPr marL="285750" indent="-285750">
                <a:buFont typeface="Arial" panose="020B0604020202020204" pitchFamily="34" charset="0"/>
                <a:buChar char="•"/>
              </a:pPr>
              <a:r>
                <a:rPr lang="en-NL" sz="2000">
                  <a:solidFill>
                    <a:schemeClr val="bg1"/>
                  </a:solidFill>
                </a:rPr>
                <a:t>Regenerative agriculture</a:t>
              </a:r>
            </a:p>
            <a:p>
              <a:pPr marL="285750" indent="-285750">
                <a:buFont typeface="Arial" panose="020B0604020202020204" pitchFamily="34" charset="0"/>
                <a:buChar char="•"/>
              </a:pPr>
              <a:r>
                <a:rPr lang="en-NL" sz="2000">
                  <a:solidFill>
                    <a:schemeClr val="bg1"/>
                  </a:solidFill>
                </a:rPr>
                <a:t>Circular economy</a:t>
              </a:r>
            </a:p>
          </p:txBody>
        </p:sp>
        <p:sp>
          <p:nvSpPr>
            <p:cNvPr id="148" name="Rectangle 87">
              <a:extLst>
                <a:ext uri="{FF2B5EF4-FFF2-40B4-BE49-F238E27FC236}">
                  <a16:creationId xmlns:a16="http://schemas.microsoft.com/office/drawing/2014/main" id="{F79C3333-2903-4031-B60A-70FA3A89DCF7}"/>
                </a:ext>
              </a:extLst>
            </p:cNvPr>
            <p:cNvSpPr/>
            <p:nvPr/>
          </p:nvSpPr>
          <p:spPr>
            <a:xfrm>
              <a:off x="6236311" y="1146662"/>
              <a:ext cx="4278373" cy="2597540"/>
            </a:xfrm>
            <a:prstGeom prst="rect">
              <a:avLst/>
            </a:prstGeom>
            <a:solidFill>
              <a:srgbClr val="B8CF4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0" name="TextBox 93">
              <a:extLst>
                <a:ext uri="{FF2B5EF4-FFF2-40B4-BE49-F238E27FC236}">
                  <a16:creationId xmlns:a16="http://schemas.microsoft.com/office/drawing/2014/main" id="{F1EC0AA2-6CA1-4A40-B352-5F4A1DE361EF}"/>
                </a:ext>
              </a:extLst>
            </p:cNvPr>
            <p:cNvSpPr txBox="1"/>
            <p:nvPr/>
          </p:nvSpPr>
          <p:spPr>
            <a:xfrm>
              <a:off x="6298671" y="1263630"/>
              <a:ext cx="3985057" cy="2554545"/>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Maintain first-mover position in eroding ‘sustainability landscape’</a:t>
              </a:r>
            </a:p>
            <a:p>
              <a:pPr marL="285750" indent="-285750">
                <a:buFont typeface="Arial" panose="020B0604020202020204" pitchFamily="34" charset="0"/>
                <a:buChar char="•"/>
              </a:pPr>
              <a:r>
                <a:rPr lang="en-NL" sz="2000">
                  <a:solidFill>
                    <a:schemeClr val="bg1"/>
                  </a:solidFill>
                </a:rPr>
                <a:t>Become part of the solution for next big thing after Climate Change</a:t>
              </a:r>
            </a:p>
            <a:p>
              <a:pPr marL="285750" indent="-285750">
                <a:buFont typeface="Arial" panose="020B0604020202020204" pitchFamily="34" charset="0"/>
                <a:buChar char="•"/>
              </a:pPr>
              <a:r>
                <a:rPr lang="en-NL" sz="2000">
                  <a:solidFill>
                    <a:schemeClr val="bg1"/>
                  </a:solidFill>
                </a:rPr>
                <a:t>New collaborations and endorsements</a:t>
              </a:r>
              <a:endParaRPr lang="en-NL">
                <a:solidFill>
                  <a:schemeClr val="bg1"/>
                </a:solidFill>
              </a:endParaRPr>
            </a:p>
          </p:txBody>
        </p:sp>
        <p:sp>
          <p:nvSpPr>
            <p:cNvPr id="152" name="Rectangle 35">
              <a:extLst>
                <a:ext uri="{FF2B5EF4-FFF2-40B4-BE49-F238E27FC236}">
                  <a16:creationId xmlns:a16="http://schemas.microsoft.com/office/drawing/2014/main" id="{18C990F7-7326-48A3-94DE-EBC4711FFC2C}"/>
                </a:ext>
              </a:extLst>
            </p:cNvPr>
            <p:cNvSpPr/>
            <p:nvPr/>
          </p:nvSpPr>
          <p:spPr>
            <a:xfrm>
              <a:off x="1727855" y="3796089"/>
              <a:ext cx="4266291" cy="2587308"/>
            </a:xfrm>
            <a:prstGeom prst="rect">
              <a:avLst/>
            </a:prstGeom>
            <a:solidFill>
              <a:srgbClr val="B8CF4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 name="TextBox 54">
              <a:extLst>
                <a:ext uri="{FF2B5EF4-FFF2-40B4-BE49-F238E27FC236}">
                  <a16:creationId xmlns:a16="http://schemas.microsoft.com/office/drawing/2014/main" id="{0F480F61-53C0-4F36-8893-C7A3B6522774}"/>
                </a:ext>
              </a:extLst>
            </p:cNvPr>
            <p:cNvSpPr txBox="1"/>
            <p:nvPr/>
          </p:nvSpPr>
          <p:spPr>
            <a:xfrm>
              <a:off x="1879613" y="3967227"/>
              <a:ext cx="3985057" cy="1988859"/>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000">
                  <a:solidFill>
                    <a:schemeClr val="bg1"/>
                  </a:solidFill>
                </a:defRPr>
              </a:lvl1pPr>
              <a:lvl2pPr marL="742950" lvl="1" indent="-285750">
                <a:buFont typeface="Arial" panose="020B0604020202020204" pitchFamily="34" charset="0"/>
                <a:buChar char="•"/>
                <a:defRPr sz="2000">
                  <a:solidFill>
                    <a:schemeClr val="bg1"/>
                  </a:solidFill>
                </a:defRPr>
              </a:lvl2pPr>
            </a:lstStyle>
            <a:p>
              <a:r>
                <a:rPr lang="nl-NL"/>
                <a:t>Prepared</a:t>
              </a:r>
              <a:r>
                <a:rPr lang="en-NL"/>
                <a:t> for new regulation on agricultural production methods</a:t>
              </a:r>
              <a:r>
                <a:rPr lang="nl-NL"/>
                <a:t>, </a:t>
              </a:r>
              <a:r>
                <a:rPr lang="en-NL"/>
                <a:t>packaging materials</a:t>
              </a:r>
              <a:r>
                <a:rPr lang="nl-NL"/>
                <a:t>, </a:t>
              </a:r>
              <a:r>
                <a:rPr lang="en-NL"/>
                <a:t> etc</a:t>
              </a:r>
              <a:r>
                <a:rPr lang="nl-NL"/>
                <a:t>.</a:t>
              </a:r>
              <a:endParaRPr lang="en-NL"/>
            </a:p>
            <a:p>
              <a:r>
                <a:rPr lang="en-NL"/>
                <a:t>Push for level-playing</a:t>
              </a:r>
              <a:r>
                <a:rPr lang="nl-NL"/>
                <a:t>-</a:t>
              </a:r>
              <a:r>
                <a:rPr lang="en-NL"/>
                <a:t>field rather than race-to-the-bottom</a:t>
              </a:r>
            </a:p>
          </p:txBody>
        </p:sp>
        <p:sp>
          <p:nvSpPr>
            <p:cNvPr id="156" name="Rectangle 36">
              <a:extLst>
                <a:ext uri="{FF2B5EF4-FFF2-40B4-BE49-F238E27FC236}">
                  <a16:creationId xmlns:a16="http://schemas.microsoft.com/office/drawing/2014/main" id="{98B86BA0-039F-4D1B-895D-FCC0675AD300}"/>
                </a:ext>
              </a:extLst>
            </p:cNvPr>
            <p:cNvSpPr/>
            <p:nvPr/>
          </p:nvSpPr>
          <p:spPr>
            <a:xfrm>
              <a:off x="6238349" y="3791054"/>
              <a:ext cx="4276336" cy="2580568"/>
            </a:xfrm>
            <a:prstGeom prst="rect">
              <a:avLst/>
            </a:prstGeom>
            <a:solidFill>
              <a:srgbClr val="B8CF4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8" name="TextBox 55">
              <a:extLst>
                <a:ext uri="{FF2B5EF4-FFF2-40B4-BE49-F238E27FC236}">
                  <a16:creationId xmlns:a16="http://schemas.microsoft.com/office/drawing/2014/main" id="{FB591C22-2973-4C42-AE42-5F55B29286C5}"/>
                </a:ext>
              </a:extLst>
            </p:cNvPr>
            <p:cNvSpPr txBox="1"/>
            <p:nvPr/>
          </p:nvSpPr>
          <p:spPr>
            <a:xfrm>
              <a:off x="6297663" y="4097152"/>
              <a:ext cx="3985057" cy="1631216"/>
            </a:xfrm>
            <a:prstGeom prst="rect">
              <a:avLst/>
            </a:prstGeom>
            <a:noFill/>
          </p:spPr>
          <p:txBody>
            <a:bodyPr wrap="square" rtlCol="0">
              <a:spAutoFit/>
            </a:bodyPr>
            <a:lstStyle/>
            <a:p>
              <a:pPr marL="285750" indent="-285750">
                <a:buFont typeface="Arial" panose="020B0604020202020204" pitchFamily="34" charset="0"/>
                <a:buChar char="•"/>
              </a:pPr>
              <a:r>
                <a:rPr lang="en-NL" sz="2000">
                  <a:solidFill>
                    <a:schemeClr val="bg1"/>
                  </a:solidFill>
                </a:rPr>
                <a:t>Decreased production costs</a:t>
              </a:r>
            </a:p>
            <a:p>
              <a:pPr marL="285750" indent="-285750">
                <a:buFont typeface="Arial" panose="020B0604020202020204" pitchFamily="34" charset="0"/>
                <a:buChar char="•"/>
              </a:pPr>
              <a:r>
                <a:rPr lang="en-NL" sz="2000">
                  <a:solidFill>
                    <a:schemeClr val="bg1"/>
                  </a:solidFill>
                </a:rPr>
                <a:t>Increasing asset efficiency, prolonging lifespan</a:t>
              </a:r>
            </a:p>
            <a:p>
              <a:pPr marL="285750" indent="-285750">
                <a:buFont typeface="Arial" panose="020B0604020202020204" pitchFamily="34" charset="0"/>
                <a:buChar char="•"/>
              </a:pPr>
              <a:r>
                <a:rPr lang="en-NL" sz="2000">
                  <a:solidFill>
                    <a:schemeClr val="bg1"/>
                  </a:solidFill>
                </a:rPr>
                <a:t>New products / markets</a:t>
              </a:r>
            </a:p>
            <a:p>
              <a:pPr marL="285750" indent="-285750">
                <a:buFont typeface="Arial" panose="020B0604020202020204" pitchFamily="34" charset="0"/>
                <a:buChar char="•"/>
              </a:pPr>
              <a:r>
                <a:rPr lang="en-NL" sz="2000">
                  <a:solidFill>
                    <a:schemeClr val="bg1"/>
                  </a:solidFill>
                </a:rPr>
                <a:t>Secure investments</a:t>
              </a:r>
              <a:endParaRPr lang="en-NL">
                <a:solidFill>
                  <a:schemeClr val="bg1"/>
                </a:solidFill>
              </a:endParaRPr>
            </a:p>
          </p:txBody>
        </p:sp>
      </p:grpSp>
      <p:sp>
        <p:nvSpPr>
          <p:cNvPr id="161" name="Title 1">
            <a:extLst>
              <a:ext uri="{FF2B5EF4-FFF2-40B4-BE49-F238E27FC236}">
                <a16:creationId xmlns:a16="http://schemas.microsoft.com/office/drawing/2014/main" id="{64665A84-1125-4C84-BE9F-AB4ED040F0AC}"/>
              </a:ext>
            </a:extLst>
          </p:cNvPr>
          <p:cNvSpPr txBox="1">
            <a:spLocks/>
          </p:cNvSpPr>
          <p:nvPr/>
        </p:nvSpPr>
        <p:spPr>
          <a:xfrm>
            <a:off x="314194" y="125352"/>
            <a:ext cx="11498123" cy="87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a:ln>
                  <a:noFill/>
                </a:ln>
                <a:solidFill>
                  <a:sysClr val="windowText" lastClr="000000">
                    <a:lumMod val="65000"/>
                    <a:lumOff val="35000"/>
                  </a:sysClr>
                </a:solidFill>
                <a:effectLst/>
                <a:uLnTx/>
                <a:uFillTx/>
                <a:latin typeface="Arial"/>
                <a:ea typeface="+mj-ea"/>
                <a:cs typeface="+mj-cs"/>
              </a:rPr>
              <a:t>Risks &amp; Opportunities for business</a:t>
            </a:r>
            <a:endParaRPr kumimoji="0" lang="en-CH" sz="3200" b="0" i="0" u="none" strike="noStrike" kern="1200" cap="none" spc="0" normalizeH="0" baseline="0" noProof="0">
              <a:ln>
                <a:noFill/>
              </a:ln>
              <a:solidFill>
                <a:sysClr val="windowText" lastClr="000000">
                  <a:lumMod val="65000"/>
                  <a:lumOff val="35000"/>
                </a:sysClr>
              </a:solidFill>
              <a:effectLst/>
              <a:uLnTx/>
              <a:uFillTx/>
              <a:latin typeface="Arial"/>
              <a:ea typeface="+mj-ea"/>
              <a:cs typeface="+mj-cs"/>
            </a:endParaRPr>
          </a:p>
        </p:txBody>
      </p:sp>
    </p:spTree>
    <p:extLst>
      <p:ext uri="{BB962C8B-B14F-4D97-AF65-F5344CB8AC3E}">
        <p14:creationId xmlns:p14="http://schemas.microsoft.com/office/powerpoint/2010/main" val="51736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D7C7-B16D-4ED3-B1A5-59C2B0C9F524}"/>
              </a:ext>
            </a:extLst>
          </p:cNvPr>
          <p:cNvSpPr>
            <a:spLocks noGrp="1"/>
          </p:cNvSpPr>
          <p:nvPr>
            <p:ph type="title"/>
          </p:nvPr>
        </p:nvSpPr>
        <p:spPr/>
        <p:txBody>
          <a:bodyPr/>
          <a:lstStyle/>
          <a:p>
            <a:r>
              <a:rPr lang="en-US"/>
              <a:t>A few “house rules” – in person training</a:t>
            </a:r>
            <a:endParaRPr lang="en-CH"/>
          </a:p>
        </p:txBody>
      </p:sp>
      <p:pic>
        <p:nvPicPr>
          <p:cNvPr id="15" name="Picture 4" descr="photography of pathway">
            <a:extLst>
              <a:ext uri="{FF2B5EF4-FFF2-40B4-BE49-F238E27FC236}">
                <a16:creationId xmlns:a16="http://schemas.microsoft.com/office/drawing/2014/main" id="{1420F450-6533-48DA-A794-2189892BA5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83" r="17118"/>
          <a:stretch/>
        </p:blipFill>
        <p:spPr bwMode="auto">
          <a:xfrm>
            <a:off x="10131289" y="204"/>
            <a:ext cx="2060713" cy="2006601"/>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56D005F-12E2-4494-A82E-58DC3400ED29}"/>
              </a:ext>
            </a:extLst>
          </p:cNvPr>
          <p:cNvGrpSpPr/>
          <p:nvPr/>
        </p:nvGrpSpPr>
        <p:grpSpPr>
          <a:xfrm>
            <a:off x="1007693" y="1397959"/>
            <a:ext cx="10176619" cy="4417086"/>
            <a:chOff x="1111141" y="1982131"/>
            <a:chExt cx="10176619" cy="4417085"/>
          </a:xfrm>
        </p:grpSpPr>
        <p:grpSp>
          <p:nvGrpSpPr>
            <p:cNvPr id="19" name="Group 18">
              <a:extLst>
                <a:ext uri="{FF2B5EF4-FFF2-40B4-BE49-F238E27FC236}">
                  <a16:creationId xmlns:a16="http://schemas.microsoft.com/office/drawing/2014/main" id="{D2AF7B70-C8C7-42D4-82AE-F432CA8C2BA1}"/>
                </a:ext>
              </a:extLst>
            </p:cNvPr>
            <p:cNvGrpSpPr/>
            <p:nvPr/>
          </p:nvGrpSpPr>
          <p:grpSpPr>
            <a:xfrm>
              <a:off x="1111141" y="2801977"/>
              <a:ext cx="10176619" cy="575242"/>
              <a:chOff x="1111141" y="2801977"/>
              <a:chExt cx="10176619" cy="575242"/>
            </a:xfrm>
          </p:grpSpPr>
          <p:sp>
            <p:nvSpPr>
              <p:cNvPr id="12" name="TextBox 11">
                <a:extLst>
                  <a:ext uri="{FF2B5EF4-FFF2-40B4-BE49-F238E27FC236}">
                    <a16:creationId xmlns:a16="http://schemas.microsoft.com/office/drawing/2014/main" id="{7E130265-E124-422D-A194-1C67567D1025}"/>
                  </a:ext>
                </a:extLst>
              </p:cNvPr>
              <p:cNvSpPr txBox="1"/>
              <p:nvPr/>
            </p:nvSpPr>
            <p:spPr>
              <a:xfrm>
                <a:off x="2067632" y="2915554"/>
                <a:ext cx="9220128" cy="461665"/>
              </a:xfrm>
              <a:prstGeom prst="rect">
                <a:avLst/>
              </a:prstGeom>
              <a:noFill/>
            </p:spPr>
            <p:txBody>
              <a:bodyPr wrap="square" rtlCol="0" anchor="t">
                <a:spAutoFit/>
              </a:bodyPr>
              <a:lstStyle/>
              <a:p>
                <a:r>
                  <a:rPr lang="en-GB" sz="2400" dirty="0">
                    <a:solidFill>
                      <a:schemeClr val="tx1">
                        <a:lumMod val="65000"/>
                        <a:lumOff val="35000"/>
                      </a:schemeClr>
                    </a:solidFill>
                  </a:rPr>
                  <a:t>Chatham house rules will apply.</a:t>
                </a:r>
              </a:p>
            </p:txBody>
          </p:sp>
          <p:sp>
            <p:nvSpPr>
              <p:cNvPr id="13" name="Star: 4 Points 12">
                <a:extLst>
                  <a:ext uri="{FF2B5EF4-FFF2-40B4-BE49-F238E27FC236}">
                    <a16:creationId xmlns:a16="http://schemas.microsoft.com/office/drawing/2014/main" id="{D9718163-46E6-465F-8C91-87F9B4537D70}"/>
                  </a:ext>
                </a:extLst>
              </p:cNvPr>
              <p:cNvSpPr/>
              <p:nvPr/>
            </p:nvSpPr>
            <p:spPr>
              <a:xfrm>
                <a:off x="1111141" y="280197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nvGrpSpPr>
            <p:cNvPr id="10" name="Group 9">
              <a:extLst>
                <a:ext uri="{FF2B5EF4-FFF2-40B4-BE49-F238E27FC236}">
                  <a16:creationId xmlns:a16="http://schemas.microsoft.com/office/drawing/2014/main" id="{9AB66EA7-476C-49E6-A6F4-150C6CB8CE69}"/>
                </a:ext>
              </a:extLst>
            </p:cNvPr>
            <p:cNvGrpSpPr/>
            <p:nvPr/>
          </p:nvGrpSpPr>
          <p:grpSpPr>
            <a:xfrm>
              <a:off x="1111141" y="1982131"/>
              <a:ext cx="10064859" cy="4417085"/>
              <a:chOff x="1111141" y="2047880"/>
              <a:chExt cx="10064859" cy="4417085"/>
            </a:xfrm>
          </p:grpSpPr>
          <p:grpSp>
            <p:nvGrpSpPr>
              <p:cNvPr id="5" name="Group 4">
                <a:extLst>
                  <a:ext uri="{FF2B5EF4-FFF2-40B4-BE49-F238E27FC236}">
                    <a16:creationId xmlns:a16="http://schemas.microsoft.com/office/drawing/2014/main" id="{ABA6AC54-CF6E-4DCD-83DC-5308BEBD7F54}"/>
                  </a:ext>
                </a:extLst>
              </p:cNvPr>
              <p:cNvGrpSpPr/>
              <p:nvPr/>
            </p:nvGrpSpPr>
            <p:grpSpPr>
              <a:xfrm>
                <a:off x="1111141" y="2047880"/>
                <a:ext cx="10064859" cy="3382778"/>
                <a:chOff x="729303" y="1763989"/>
                <a:chExt cx="10064859" cy="3382778"/>
              </a:xfrm>
            </p:grpSpPr>
            <p:sp>
              <p:nvSpPr>
                <p:cNvPr id="7" name="Star: 4 Points 6">
                  <a:extLst>
                    <a:ext uri="{FF2B5EF4-FFF2-40B4-BE49-F238E27FC236}">
                      <a16:creationId xmlns:a16="http://schemas.microsoft.com/office/drawing/2014/main" id="{5D1F180D-1C81-44A6-A294-6D26377F190B}"/>
                    </a:ext>
                  </a:extLst>
                </p:cNvPr>
                <p:cNvSpPr/>
                <p:nvPr/>
              </p:nvSpPr>
              <p:spPr>
                <a:xfrm>
                  <a:off x="729303" y="176398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8" name="Star: 4 Points 7">
                  <a:extLst>
                    <a:ext uri="{FF2B5EF4-FFF2-40B4-BE49-F238E27FC236}">
                      <a16:creationId xmlns:a16="http://schemas.microsoft.com/office/drawing/2014/main" id="{4D33D042-47C2-4BD5-B56B-29D914283EE2}"/>
                    </a:ext>
                  </a:extLst>
                </p:cNvPr>
                <p:cNvSpPr/>
                <p:nvPr/>
              </p:nvSpPr>
              <p:spPr>
                <a:xfrm>
                  <a:off x="729303" y="3403681"/>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9" name="Star: 4 Points 8">
                  <a:extLst>
                    <a:ext uri="{FF2B5EF4-FFF2-40B4-BE49-F238E27FC236}">
                      <a16:creationId xmlns:a16="http://schemas.microsoft.com/office/drawing/2014/main" id="{8E168506-D65D-4267-8C9F-E9FB8BD5405B}"/>
                    </a:ext>
                  </a:extLst>
                </p:cNvPr>
                <p:cNvSpPr/>
                <p:nvPr/>
              </p:nvSpPr>
              <p:spPr>
                <a:xfrm>
                  <a:off x="729303" y="4284547"/>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sp>
              <p:nvSpPr>
                <p:cNvPr id="4" name="TextBox 3">
                  <a:extLst>
                    <a:ext uri="{FF2B5EF4-FFF2-40B4-BE49-F238E27FC236}">
                      <a16:creationId xmlns:a16="http://schemas.microsoft.com/office/drawing/2014/main" id="{51B0E51A-58A5-4D7E-AB03-10997D0E3B62}"/>
                    </a:ext>
                  </a:extLst>
                </p:cNvPr>
                <p:cNvSpPr txBox="1"/>
                <p:nvPr/>
              </p:nvSpPr>
              <p:spPr>
                <a:xfrm>
                  <a:off x="1685794" y="1800840"/>
                  <a:ext cx="8300622" cy="830997"/>
                </a:xfrm>
                <a:prstGeom prst="rect">
                  <a:avLst/>
                </a:prstGeom>
                <a:noFill/>
              </p:spPr>
              <p:txBody>
                <a:bodyPr wrap="square" rtlCol="0" anchor="t">
                  <a:spAutoFit/>
                </a:bodyPr>
                <a:lstStyle/>
                <a:p>
                  <a:r>
                    <a:rPr lang="en-US" sz="2400" dirty="0">
                      <a:solidFill>
                        <a:schemeClr val="tx1">
                          <a:lumMod val="65000"/>
                          <a:lumOff val="35000"/>
                        </a:schemeClr>
                      </a:solidFill>
                    </a:rPr>
                    <a:t>Taking part in discussions but respect people’s views and session timings.</a:t>
                  </a:r>
                </a:p>
              </p:txBody>
            </p:sp>
            <p:sp>
              <p:nvSpPr>
                <p:cNvPr id="11" name="TextBox 10">
                  <a:extLst>
                    <a:ext uri="{FF2B5EF4-FFF2-40B4-BE49-F238E27FC236}">
                      <a16:creationId xmlns:a16="http://schemas.microsoft.com/office/drawing/2014/main" id="{E2A017DA-8941-478D-A405-F0C942258276}"/>
                    </a:ext>
                  </a:extLst>
                </p:cNvPr>
                <p:cNvSpPr txBox="1"/>
                <p:nvPr/>
              </p:nvSpPr>
              <p:spPr>
                <a:xfrm>
                  <a:off x="1685794" y="3447982"/>
                  <a:ext cx="9108368" cy="461665"/>
                </a:xfrm>
                <a:prstGeom prst="rect">
                  <a:avLst/>
                </a:prstGeom>
                <a:noFill/>
              </p:spPr>
              <p:txBody>
                <a:bodyPr wrap="square" rtlCol="0" anchor="t">
                  <a:spAutoFit/>
                </a:bodyPr>
                <a:lstStyle/>
                <a:p>
                  <a:r>
                    <a:rPr lang="en-GB" sz="2400" dirty="0">
                      <a:solidFill>
                        <a:schemeClr val="tx1">
                          <a:lumMod val="65000"/>
                          <a:lumOff val="35000"/>
                        </a:schemeClr>
                      </a:solidFill>
                    </a:rPr>
                    <a:t>We will be using some quizzes during the session.</a:t>
                  </a:r>
                </a:p>
              </p:txBody>
            </p:sp>
            <p:sp>
              <p:nvSpPr>
                <p:cNvPr id="14" name="TextBox 13">
                  <a:extLst>
                    <a:ext uri="{FF2B5EF4-FFF2-40B4-BE49-F238E27FC236}">
                      <a16:creationId xmlns:a16="http://schemas.microsoft.com/office/drawing/2014/main" id="{8B1300E9-6FB3-4100-A872-50F637E39D48}"/>
                    </a:ext>
                  </a:extLst>
                </p:cNvPr>
                <p:cNvSpPr txBox="1"/>
                <p:nvPr/>
              </p:nvSpPr>
              <p:spPr>
                <a:xfrm>
                  <a:off x="1685794" y="4315770"/>
                  <a:ext cx="8300622" cy="830997"/>
                </a:xfrm>
                <a:prstGeom prst="rect">
                  <a:avLst/>
                </a:prstGeom>
                <a:noFill/>
              </p:spPr>
              <p:txBody>
                <a:bodyPr wrap="square" rtlCol="0" anchor="t">
                  <a:spAutoFit/>
                </a:bodyPr>
                <a:lstStyle/>
                <a:p>
                  <a:r>
                    <a:rPr lang="en-US" sz="2400" dirty="0">
                      <a:solidFill>
                        <a:schemeClr val="tx1">
                          <a:lumMod val="65000"/>
                          <a:lumOff val="35000"/>
                        </a:schemeClr>
                      </a:solidFill>
                    </a:rPr>
                    <a:t>Please ask any questions during the presentations and exercises.</a:t>
                  </a:r>
                  <a:endParaRPr lang="en-CH" sz="2400" dirty="0">
                    <a:solidFill>
                      <a:schemeClr val="tx1">
                        <a:lumMod val="65000"/>
                        <a:lumOff val="35000"/>
                      </a:schemeClr>
                    </a:solidFill>
                  </a:endParaRPr>
                </a:p>
              </p:txBody>
            </p:sp>
          </p:grpSp>
          <p:grpSp>
            <p:nvGrpSpPr>
              <p:cNvPr id="6" name="Group 5">
                <a:extLst>
                  <a:ext uri="{FF2B5EF4-FFF2-40B4-BE49-F238E27FC236}">
                    <a16:creationId xmlns:a16="http://schemas.microsoft.com/office/drawing/2014/main" id="{20323EAA-38D8-482B-8F46-9148CD1C6D0C}"/>
                  </a:ext>
                </a:extLst>
              </p:cNvPr>
              <p:cNvGrpSpPr/>
              <p:nvPr/>
            </p:nvGrpSpPr>
            <p:grpSpPr>
              <a:xfrm>
                <a:off x="1111141" y="5610409"/>
                <a:ext cx="9257113" cy="854556"/>
                <a:chOff x="1111141" y="5610409"/>
                <a:chExt cx="9257113" cy="854556"/>
              </a:xfrm>
            </p:grpSpPr>
            <p:sp>
              <p:nvSpPr>
                <p:cNvPr id="17" name="TextBox 16">
                  <a:extLst>
                    <a:ext uri="{FF2B5EF4-FFF2-40B4-BE49-F238E27FC236}">
                      <a16:creationId xmlns:a16="http://schemas.microsoft.com/office/drawing/2014/main" id="{B561B18E-62DB-44A6-84E9-AFE9CED1BF5F}"/>
                    </a:ext>
                  </a:extLst>
                </p:cNvPr>
                <p:cNvSpPr txBox="1"/>
                <p:nvPr/>
              </p:nvSpPr>
              <p:spPr>
                <a:xfrm>
                  <a:off x="2067632" y="5633968"/>
                  <a:ext cx="8300622" cy="830997"/>
                </a:xfrm>
                <a:prstGeom prst="rect">
                  <a:avLst/>
                </a:prstGeom>
                <a:noFill/>
              </p:spPr>
              <p:txBody>
                <a:bodyPr wrap="square" rtlCol="0" anchor="t">
                  <a:spAutoFit/>
                </a:bodyPr>
                <a:lstStyle/>
                <a:p>
                  <a:r>
                    <a:rPr lang="en-US" sz="2400">
                      <a:solidFill>
                        <a:schemeClr val="tx1">
                          <a:lumMod val="65000"/>
                          <a:lumOff val="35000"/>
                        </a:schemeClr>
                      </a:solidFill>
                    </a:rPr>
                    <a:t>Contribute and share your experiences – we can all learn from one another!</a:t>
                  </a:r>
                  <a:endParaRPr lang="en-CH" sz="2400">
                    <a:solidFill>
                      <a:schemeClr val="tx1">
                        <a:lumMod val="65000"/>
                        <a:lumOff val="35000"/>
                      </a:schemeClr>
                    </a:solidFill>
                  </a:endParaRPr>
                </a:p>
              </p:txBody>
            </p:sp>
            <p:sp>
              <p:nvSpPr>
                <p:cNvPr id="18" name="Star: 4 Points 17">
                  <a:extLst>
                    <a:ext uri="{FF2B5EF4-FFF2-40B4-BE49-F238E27FC236}">
                      <a16:creationId xmlns:a16="http://schemas.microsoft.com/office/drawing/2014/main" id="{4F86AB94-CB38-489A-8BA3-DE3A3C765381}"/>
                    </a:ext>
                  </a:extLst>
                </p:cNvPr>
                <p:cNvSpPr/>
                <p:nvPr/>
              </p:nvSpPr>
              <p:spPr>
                <a:xfrm>
                  <a:off x="1111141" y="5610409"/>
                  <a:ext cx="524108" cy="524108"/>
                </a:xfrm>
                <a:prstGeom prst="star4">
                  <a:avLst/>
                </a:prstGeom>
                <a:solidFill>
                  <a:srgbClr val="23BAED"/>
                </a:solidFill>
                <a:ln>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1"/>
                </a:p>
              </p:txBody>
            </p:sp>
          </p:grpSp>
        </p:grpSp>
      </p:grpSp>
      <p:sp>
        <p:nvSpPr>
          <p:cNvPr id="3" name="Slide Number Placeholder 2">
            <a:extLst>
              <a:ext uri="{FF2B5EF4-FFF2-40B4-BE49-F238E27FC236}">
                <a16:creationId xmlns:a16="http://schemas.microsoft.com/office/drawing/2014/main" id="{1141F184-798D-654B-9D23-A3F3CFC432FA}"/>
              </a:ext>
            </a:extLst>
          </p:cNvPr>
          <p:cNvSpPr>
            <a:spLocks noGrp="1"/>
          </p:cNvSpPr>
          <p:nvPr>
            <p:ph type="sldNum" sz="quarter" idx="12"/>
          </p:nvPr>
        </p:nvSpPr>
        <p:spPr/>
        <p:txBody>
          <a:bodyPr/>
          <a:lstStyle/>
          <a:p>
            <a:fld id="{971CEC84-1649-40CE-BFF6-7286506FEA08}" type="slidenum">
              <a:rPr lang="en-GB" smtClean="0"/>
              <a:pPr/>
              <a:t>6</a:t>
            </a:fld>
            <a:endParaRPr lang="en-GB"/>
          </a:p>
        </p:txBody>
      </p:sp>
    </p:spTree>
    <p:extLst>
      <p:ext uri="{BB962C8B-B14F-4D97-AF65-F5344CB8AC3E}">
        <p14:creationId xmlns:p14="http://schemas.microsoft.com/office/powerpoint/2010/main" val="8467430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idx="4294967295"/>
          </p:nvPr>
        </p:nvSpPr>
        <p:spPr>
          <a:xfrm>
            <a:off x="314194" y="125352"/>
            <a:ext cx="11498123" cy="878150"/>
          </a:xfrm>
        </p:spPr>
        <p:txBody>
          <a:bodyPr/>
          <a:lstStyle/>
          <a:p>
            <a:r>
              <a:rPr lang="en-GB"/>
              <a:t>What are the risks &amp; opportunities for your business?</a:t>
            </a:r>
          </a:p>
        </p:txBody>
      </p:sp>
      <p:sp>
        <p:nvSpPr>
          <p:cNvPr id="5" name="TextBox 4">
            <a:extLst>
              <a:ext uri="{FF2B5EF4-FFF2-40B4-BE49-F238E27FC236}">
                <a16:creationId xmlns:a16="http://schemas.microsoft.com/office/drawing/2014/main" id="{130C69AE-C47E-406E-A261-0CDEE9CDDCAD}"/>
              </a:ext>
            </a:extLst>
          </p:cNvPr>
          <p:cNvSpPr txBox="1"/>
          <p:nvPr/>
        </p:nvSpPr>
        <p:spPr>
          <a:xfrm>
            <a:off x="2001249" y="1865607"/>
            <a:ext cx="4823927"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lumMod val="65000"/>
                    <a:lumOff val="35000"/>
                  </a:schemeClr>
                </a:solidFill>
                <a:effectLst/>
                <a:uLnTx/>
                <a:uFillTx/>
                <a:latin typeface="Arial"/>
                <a:ea typeface="+mn-ea"/>
                <a:cs typeface="+mn-cs"/>
              </a:rPr>
              <a:t>Individually</a:t>
            </a:r>
            <a:r>
              <a:rPr kumimoji="0" lang="en-GB" sz="2400" b="0" i="0" u="none" strike="noStrike" kern="1200" cap="none" spc="0" normalizeH="0" noProof="0">
                <a:ln>
                  <a:noFill/>
                </a:ln>
                <a:solidFill>
                  <a:schemeClr val="tx1">
                    <a:lumMod val="65000"/>
                    <a:lumOff val="35000"/>
                  </a:schemeClr>
                </a:solidFill>
                <a:effectLst/>
                <a:uLnTx/>
                <a:uFillTx/>
                <a:latin typeface="Arial"/>
                <a:ea typeface="+mn-ea"/>
                <a:cs typeface="+mn-cs"/>
              </a:rPr>
              <a:t> reflect i</a:t>
            </a:r>
            <a:r>
              <a:rPr kumimoji="0" lang="en-GB" sz="2400" b="0" i="0" u="none" strike="noStrike" kern="1200" cap="none" spc="0" normalizeH="0" baseline="0" noProof="0">
                <a:ln>
                  <a:noFill/>
                </a:ln>
                <a:solidFill>
                  <a:schemeClr val="tx1">
                    <a:lumMod val="65000"/>
                    <a:lumOff val="35000"/>
                  </a:schemeClr>
                </a:solidFill>
                <a:effectLst/>
                <a:uLnTx/>
                <a:uFillTx/>
                <a:latin typeface="Arial"/>
                <a:ea typeface="+mn-ea"/>
                <a:cs typeface="+mn-cs"/>
              </a:rPr>
              <a:t>n what ways do you think your own company impacts and depends on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lumMod val="65000"/>
                  <a:lumOff val="35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chemeClr val="tx1">
                  <a:lumMod val="65000"/>
                  <a:lumOff val="35000"/>
                </a:scheme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lumMod val="65000"/>
                    <a:lumOff val="35000"/>
                  </a:schemeClr>
                </a:solidFill>
                <a:effectLst/>
                <a:uLnTx/>
                <a:uFillTx/>
                <a:latin typeface="Arial"/>
                <a:ea typeface="+mn-ea"/>
                <a:cs typeface="+mn-cs"/>
              </a:rPr>
              <a:t> Write down 3 risks &amp; 3 opportunities you think your company could be facing in the next 10 years</a:t>
            </a: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3428" y="2525769"/>
            <a:ext cx="2532095" cy="253209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AA6A186-9299-42B5-BC7F-12BFC9EB2F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Right Brace 10">
            <a:extLst>
              <a:ext uri="{FF2B5EF4-FFF2-40B4-BE49-F238E27FC236}">
                <a16:creationId xmlns:a16="http://schemas.microsoft.com/office/drawing/2014/main" id="{11FF47E0-C573-4E94-AD1F-EC200FDFB224}"/>
              </a:ext>
            </a:extLst>
          </p:cNvPr>
          <p:cNvSpPr/>
          <p:nvPr/>
        </p:nvSpPr>
        <p:spPr>
          <a:xfrm>
            <a:off x="7620972" y="1457553"/>
            <a:ext cx="374063" cy="4170874"/>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1" y="1521395"/>
            <a:ext cx="374062"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4" name="Arrow: Right 3">
            <a:extLst>
              <a:ext uri="{FF2B5EF4-FFF2-40B4-BE49-F238E27FC236}">
                <a16:creationId xmlns:a16="http://schemas.microsoft.com/office/drawing/2014/main" id="{2AAFD551-21B2-42A9-BA28-A9988F8B4F37}"/>
              </a:ext>
            </a:extLst>
          </p:cNvPr>
          <p:cNvSpPr/>
          <p:nvPr/>
        </p:nvSpPr>
        <p:spPr>
          <a:xfrm>
            <a:off x="1879962" y="3677952"/>
            <a:ext cx="535123"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ardrop 12">
            <a:extLst>
              <a:ext uri="{FF2B5EF4-FFF2-40B4-BE49-F238E27FC236}">
                <a16:creationId xmlns:a16="http://schemas.microsoft.com/office/drawing/2014/main" id="{8EC6AA7F-53FE-47DD-8BD6-3AE19FBACF07}"/>
              </a:ext>
            </a:extLst>
          </p:cNvPr>
          <p:cNvSpPr/>
          <p:nvPr/>
        </p:nvSpPr>
        <p:spPr>
          <a:xfrm>
            <a:off x="10109200" y="106325"/>
            <a:ext cx="1911645" cy="162087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4791A3D-0B17-42C6-86C5-104A317D807C}"/>
              </a:ext>
            </a:extLst>
          </p:cNvPr>
          <p:cNvSpPr txBox="1"/>
          <p:nvPr/>
        </p:nvSpPr>
        <p:spPr>
          <a:xfrm>
            <a:off x="10226826" y="288168"/>
            <a:ext cx="1697012" cy="1461939"/>
          </a:xfrm>
          <a:prstGeom prst="rect">
            <a:avLst/>
          </a:prstGeom>
          <a:noFill/>
        </p:spPr>
        <p:txBody>
          <a:bodyPr wrap="square" rtlCol="0">
            <a:spAutoFit/>
          </a:bodyPr>
          <a:lstStyle/>
          <a:p>
            <a:pPr algn="ctr">
              <a:defRPr/>
            </a:pPr>
            <a:r>
              <a:rPr lang="en-GB" sz="1500" dirty="0">
                <a:solidFill>
                  <a:prstClr val="white"/>
                </a:solidFill>
                <a:latin typeface="Arial"/>
              </a:rPr>
              <a:t>Refer to</a:t>
            </a:r>
            <a:r>
              <a:rPr kumimoji="0" lang="en-GB" sz="1500" b="0" i="0" u="none" strike="noStrike" kern="1200" cap="none" spc="0" normalizeH="0" baseline="0" noProof="0" dirty="0">
                <a:ln>
                  <a:noFill/>
                </a:ln>
                <a:solidFill>
                  <a:prstClr val="white"/>
                </a:solidFill>
                <a:effectLst/>
                <a:uLnTx/>
                <a:uFillTx/>
                <a:latin typeface="Arial"/>
                <a:ea typeface="+mn-ea"/>
                <a:cs typeface="+mn-cs"/>
              </a:rPr>
              <a:t> </a:t>
            </a:r>
            <a:r>
              <a:rPr lang="en-GB" sz="1500" b="1" dirty="0">
                <a:solidFill>
                  <a:prstClr val="white"/>
                </a:solidFill>
                <a:latin typeface="Arial"/>
              </a:rPr>
              <a:t>p. 19 </a:t>
            </a:r>
            <a:r>
              <a:rPr lang="en-GB" sz="1500" dirty="0">
                <a:solidFill>
                  <a:prstClr val="white"/>
                </a:solidFill>
                <a:latin typeface="Arial"/>
              </a:rPr>
              <a:t>of your workbook</a:t>
            </a:r>
            <a:r>
              <a:rPr kumimoji="0" lang="en-GB" sz="1500" b="0" i="0" u="none" strike="noStrike" kern="1200" cap="none" spc="0" normalizeH="0" baseline="0" noProof="0" dirty="0">
                <a:ln>
                  <a:noFill/>
                </a:ln>
                <a:solidFill>
                  <a:prstClr val="white"/>
                </a:solidFill>
                <a:effectLst/>
                <a:uLnTx/>
                <a:uFillTx/>
                <a:latin typeface="Arial"/>
                <a:ea typeface="+mn-ea"/>
                <a:cs typeface="+mn-cs"/>
              </a:rPr>
              <a:t> </a:t>
            </a:r>
            <a:r>
              <a:rPr kumimoji="0" lang="nl-NL" sz="1500" b="0" i="0" u="none" strike="noStrike" kern="1200" cap="none" spc="0" normalizeH="0" baseline="0" noProof="0" dirty="0">
                <a:ln>
                  <a:noFill/>
                </a:ln>
                <a:solidFill>
                  <a:prstClr val="white"/>
                </a:solidFill>
                <a:effectLst/>
                <a:uLnTx/>
                <a:uFillTx/>
                <a:latin typeface="Arial"/>
                <a:ea typeface="+mn-ea"/>
                <a:cs typeface="+mn-cs"/>
              </a:rPr>
              <a:t>&amp; </a:t>
            </a:r>
            <a:r>
              <a:rPr kumimoji="0" lang="en-GB" sz="1500" b="1" i="0" u="none" strike="noStrike" kern="1200" cap="none" spc="0" normalizeH="0" baseline="0" noProof="0" dirty="0">
                <a:ln>
                  <a:noFill/>
                </a:ln>
                <a:solidFill>
                  <a:prstClr val="white"/>
                </a:solidFill>
                <a:effectLst/>
                <a:uLnTx/>
                <a:uFillTx/>
                <a:latin typeface="Arial"/>
                <a:ea typeface="+mn-ea"/>
                <a:cs typeface="+mn-cs"/>
              </a:rPr>
              <a:t>p. 18 </a:t>
            </a:r>
            <a:r>
              <a:rPr kumimoji="0" lang="en-GB" sz="1500" b="0" i="0" u="none" strike="noStrike" kern="1200" cap="none" spc="0" normalizeH="0" baseline="0" noProof="0" dirty="0">
                <a:ln>
                  <a:noFill/>
                </a:ln>
                <a:solidFill>
                  <a:prstClr val="white"/>
                </a:solidFill>
                <a:effectLst/>
                <a:uLnTx/>
                <a:uFillTx/>
                <a:latin typeface="Arial"/>
                <a:ea typeface="+mn-ea"/>
                <a:cs typeface="+mn-cs"/>
              </a:rPr>
              <a:t>of the </a:t>
            </a:r>
            <a:r>
              <a:rPr lang="en-GB" sz="1500" dirty="0">
                <a:solidFill>
                  <a:schemeClr val="bg1"/>
                </a:solidFill>
                <a:hlinkClick r:id="rId4">
                  <a:extLst>
                    <a:ext uri="{A12FA001-AC4F-418D-AE19-62706E023703}">
                      <ahyp:hlinkClr xmlns:ahyp="http://schemas.microsoft.com/office/drawing/2018/hyperlinkcolor" val="tx"/>
                    </a:ext>
                  </a:extLst>
                </a:hlinkClick>
              </a:rPr>
              <a:t>Natural Capital Protocol</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1727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4194" y="125352"/>
            <a:ext cx="11498123" cy="878150"/>
          </a:xfrm>
        </p:spPr>
        <p:txBody>
          <a:bodyPr/>
          <a:lstStyle/>
          <a:p>
            <a:r>
              <a:rPr lang="en-GB" b="1" dirty="0"/>
              <a:t>How to use </a:t>
            </a:r>
            <a:r>
              <a:rPr lang="en-GB" dirty="0" err="1"/>
              <a:t>Mentimeter</a:t>
            </a:r>
            <a:endParaRPr lang="en-GB" dirty="0"/>
          </a:p>
        </p:txBody>
      </p:sp>
      <p:sp>
        <p:nvSpPr>
          <p:cNvPr id="7" name="Oval 6">
            <a:extLst>
              <a:ext uri="{FF2B5EF4-FFF2-40B4-BE49-F238E27FC236}">
                <a16:creationId xmlns:a16="http://schemas.microsoft.com/office/drawing/2014/main" id="{80929EF0-4E13-4E7E-8A88-F1D5FF2118F1}"/>
              </a:ext>
            </a:extLst>
          </p:cNvPr>
          <p:cNvSpPr/>
          <p:nvPr/>
        </p:nvSpPr>
        <p:spPr>
          <a:xfrm>
            <a:off x="993914" y="1699591"/>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727D7B60-345A-4BED-A9DC-76B792D8BF82}"/>
              </a:ext>
            </a:extLst>
          </p:cNvPr>
          <p:cNvSpPr/>
          <p:nvPr/>
        </p:nvSpPr>
        <p:spPr>
          <a:xfrm>
            <a:off x="993914" y="3092679"/>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ECBA2E41-CCEC-4F9E-BD4D-1F79E6EEDE33}"/>
              </a:ext>
            </a:extLst>
          </p:cNvPr>
          <p:cNvSpPr/>
          <p:nvPr/>
        </p:nvSpPr>
        <p:spPr>
          <a:xfrm>
            <a:off x="993914" y="4485768"/>
            <a:ext cx="983975" cy="944219"/>
          </a:xfrm>
          <a:prstGeom prst="ellipse">
            <a:avLst/>
          </a:prstGeom>
          <a:solidFill>
            <a:srgbClr val="23BAED"/>
          </a:solidFill>
          <a:ln>
            <a:solidFill>
              <a:srgbClr val="BBD15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0" name="TextBox 9">
            <a:extLst>
              <a:ext uri="{FF2B5EF4-FFF2-40B4-BE49-F238E27FC236}">
                <a16:creationId xmlns:a16="http://schemas.microsoft.com/office/drawing/2014/main" id="{965B8657-C081-4820-9587-F59C2CD84CA1}"/>
              </a:ext>
            </a:extLst>
          </p:cNvPr>
          <p:cNvSpPr txBox="1"/>
          <p:nvPr/>
        </p:nvSpPr>
        <p:spPr>
          <a:xfrm>
            <a:off x="2415762" y="1910090"/>
            <a:ext cx="3895618"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Go to </a:t>
            </a:r>
            <a:r>
              <a:rPr kumimoji="0" lang="en-US" sz="2800" b="1" i="0" u="none" strike="noStrike" kern="0" cap="none" spc="0" normalizeH="0" baseline="0" noProof="0">
                <a:ln>
                  <a:noFill/>
                </a:ln>
                <a:solidFill>
                  <a:srgbClr val="BBD151"/>
                </a:solidFill>
                <a:effectLst/>
                <a:uLnTx/>
                <a:uFillTx/>
                <a:latin typeface="Arial"/>
                <a:ea typeface="Verdana" panose="020B0604030504040204" pitchFamily="34" charset="0"/>
                <a:cs typeface="+mn-cs"/>
              </a:rPr>
              <a:t>www.menti.com</a:t>
            </a:r>
          </a:p>
        </p:txBody>
      </p:sp>
      <p:sp>
        <p:nvSpPr>
          <p:cNvPr id="11" name="TextBox 10">
            <a:extLst>
              <a:ext uri="{FF2B5EF4-FFF2-40B4-BE49-F238E27FC236}">
                <a16:creationId xmlns:a16="http://schemas.microsoft.com/office/drawing/2014/main" id="{48F8F863-F5EA-40FA-8052-E56D7D4150C8}"/>
              </a:ext>
            </a:extLst>
          </p:cNvPr>
          <p:cNvSpPr txBox="1"/>
          <p:nvPr/>
        </p:nvSpPr>
        <p:spPr>
          <a:xfrm>
            <a:off x="2415762" y="3303178"/>
            <a:ext cx="5950025"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n-ea"/>
                <a:cs typeface="+mn-cs"/>
              </a:rPr>
              <a:t>Enter this code:</a:t>
            </a:r>
            <a:r>
              <a:rPr lang="en-US" sz="2800" b="1" kern="0" dirty="0">
                <a:solidFill>
                  <a:srgbClr val="BBD151"/>
                </a:solidFill>
                <a:latin typeface="Arial"/>
                <a:ea typeface="Verdana" panose="020B0604030504040204" pitchFamily="34" charset="0"/>
              </a:rPr>
              <a:t> XXXXXX</a:t>
            </a:r>
          </a:p>
        </p:txBody>
      </p:sp>
      <p:sp>
        <p:nvSpPr>
          <p:cNvPr id="12" name="TextBox 11">
            <a:extLst>
              <a:ext uri="{FF2B5EF4-FFF2-40B4-BE49-F238E27FC236}">
                <a16:creationId xmlns:a16="http://schemas.microsoft.com/office/drawing/2014/main" id="{34614B1D-62D3-49FF-8D23-C752B50B98B6}"/>
              </a:ext>
            </a:extLst>
          </p:cNvPr>
          <p:cNvSpPr txBox="1"/>
          <p:nvPr/>
        </p:nvSpPr>
        <p:spPr>
          <a:xfrm>
            <a:off x="2415762" y="4696267"/>
            <a:ext cx="3363421"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Arial"/>
                <a:ea typeface="+mn-ea"/>
                <a:cs typeface="+mn-cs"/>
              </a:rPr>
              <a:t>Submit your answer</a:t>
            </a:r>
          </a:p>
        </p:txBody>
      </p:sp>
      <p:sp>
        <p:nvSpPr>
          <p:cNvPr id="4" name="Slide Number Placeholder 3">
            <a:extLst>
              <a:ext uri="{FF2B5EF4-FFF2-40B4-BE49-F238E27FC236}">
                <a16:creationId xmlns:a16="http://schemas.microsoft.com/office/drawing/2014/main" id="{DB41EF3E-253E-415C-AAF8-8074B591BA92}"/>
              </a:ext>
            </a:extLst>
          </p:cNvPr>
          <p:cNvSpPr>
            <a:spLocks noGrp="1"/>
          </p:cNvSpPr>
          <p:nvPr>
            <p:ph type="sldNum" sz="quarter" idx="12"/>
          </p:nvPr>
        </p:nvSpPr>
        <p:spPr/>
        <p:txBody>
          <a:bodyPr/>
          <a:lstStyle/>
          <a:p>
            <a:fld id="{971CEC84-1649-40CE-BFF6-7286506FEA08}" type="slidenum">
              <a:rPr lang="en-GB" smtClean="0"/>
              <a:pPr/>
              <a:t>61</a:t>
            </a:fld>
            <a:endParaRPr lang="en-GB"/>
          </a:p>
        </p:txBody>
      </p:sp>
    </p:spTree>
    <p:extLst>
      <p:ext uri="{BB962C8B-B14F-4D97-AF65-F5344CB8AC3E}">
        <p14:creationId xmlns:p14="http://schemas.microsoft.com/office/powerpoint/2010/main" val="26640784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7635-E6B5-4D60-9AFD-7BF1E3041640}"/>
              </a:ext>
            </a:extLst>
          </p:cNvPr>
          <p:cNvSpPr>
            <a:spLocks noGrp="1"/>
          </p:cNvSpPr>
          <p:nvPr>
            <p:ph type="title" idx="4294967295"/>
          </p:nvPr>
        </p:nvSpPr>
        <p:spPr>
          <a:xfrm>
            <a:off x="314194" y="125352"/>
            <a:ext cx="11498123" cy="878150"/>
          </a:xfrm>
        </p:spPr>
        <p:txBody>
          <a:bodyPr/>
          <a:lstStyle/>
          <a:p>
            <a:r>
              <a:rPr lang="en-US" dirty="0" err="1"/>
              <a:t>Mentimeter</a:t>
            </a:r>
            <a:r>
              <a:rPr lang="en-US" dirty="0"/>
              <a:t> questions</a:t>
            </a:r>
            <a:endParaRPr lang="en-CH" dirty="0"/>
          </a:p>
        </p:txBody>
      </p:sp>
      <p:sp>
        <p:nvSpPr>
          <p:cNvPr id="6" name="Oval 5">
            <a:extLst>
              <a:ext uri="{FF2B5EF4-FFF2-40B4-BE49-F238E27FC236}">
                <a16:creationId xmlns:a16="http://schemas.microsoft.com/office/drawing/2014/main" id="{B2881FDA-1521-421F-96F3-1ADBD06C894B}"/>
              </a:ext>
            </a:extLst>
          </p:cNvPr>
          <p:cNvSpPr/>
          <p:nvPr/>
        </p:nvSpPr>
        <p:spPr>
          <a:xfrm>
            <a:off x="1968099" y="1776412"/>
            <a:ext cx="3314700" cy="3305175"/>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7B34F00-F8B1-48EF-B300-A25E17D6F387}"/>
              </a:ext>
            </a:extLst>
          </p:cNvPr>
          <p:cNvSpPr txBox="1"/>
          <p:nvPr/>
        </p:nvSpPr>
        <p:spPr>
          <a:xfrm>
            <a:off x="2303211" y="2550784"/>
            <a:ext cx="2644475" cy="2092881"/>
          </a:xfrm>
          <a:prstGeom prst="rect">
            <a:avLst/>
          </a:prstGeom>
          <a:noFill/>
        </p:spPr>
        <p:txBody>
          <a:bodyPr wrap="square" rtlCol="0">
            <a:spAutoFit/>
          </a:bodyPr>
          <a:lstStyle/>
          <a:p>
            <a:pPr algn="ctr"/>
            <a:r>
              <a:rPr lang="en-US" sz="2800">
                <a:solidFill>
                  <a:schemeClr val="lt1"/>
                </a:solidFill>
              </a:rPr>
              <a:t>What top 3 risks have you identified for your business?</a:t>
            </a:r>
          </a:p>
          <a:p>
            <a:endParaRPr lang="en-CH"/>
          </a:p>
        </p:txBody>
      </p:sp>
      <p:pic>
        <p:nvPicPr>
          <p:cNvPr id="8" name="Graphic 7" descr="Bar chart">
            <a:extLst>
              <a:ext uri="{FF2B5EF4-FFF2-40B4-BE49-F238E27FC236}">
                <a16:creationId xmlns:a16="http://schemas.microsoft.com/office/drawing/2014/main" id="{13676D7A-6982-491C-81FA-EB1823F450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7917" y="125352"/>
            <a:ext cx="914400" cy="914400"/>
          </a:xfrm>
          <a:prstGeom prst="rect">
            <a:avLst/>
          </a:prstGeom>
        </p:spPr>
      </p:pic>
      <p:sp>
        <p:nvSpPr>
          <p:cNvPr id="9" name="Oval 8">
            <a:extLst>
              <a:ext uri="{FF2B5EF4-FFF2-40B4-BE49-F238E27FC236}">
                <a16:creationId xmlns:a16="http://schemas.microsoft.com/office/drawing/2014/main" id="{37D0B7EB-B218-4B40-A7E8-9A4A9A6467A5}"/>
              </a:ext>
            </a:extLst>
          </p:cNvPr>
          <p:cNvSpPr/>
          <p:nvPr/>
        </p:nvSpPr>
        <p:spPr>
          <a:xfrm>
            <a:off x="6909201" y="1776412"/>
            <a:ext cx="3314700" cy="3305175"/>
          </a:xfrm>
          <a:prstGeom prst="ellipse">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7CAA990A-3DA7-48CE-A711-FA2C45326305}"/>
              </a:ext>
            </a:extLst>
          </p:cNvPr>
          <p:cNvSpPr txBox="1"/>
          <p:nvPr/>
        </p:nvSpPr>
        <p:spPr>
          <a:xfrm>
            <a:off x="7244313" y="2239700"/>
            <a:ext cx="2644475" cy="2523768"/>
          </a:xfrm>
          <a:prstGeom prst="rect">
            <a:avLst/>
          </a:prstGeom>
          <a:noFill/>
        </p:spPr>
        <p:txBody>
          <a:bodyPr wrap="square" rtlCol="0">
            <a:spAutoFit/>
          </a:bodyPr>
          <a:lstStyle/>
          <a:p>
            <a:pPr algn="ctr"/>
            <a:r>
              <a:rPr lang="en-US" sz="2800">
                <a:solidFill>
                  <a:schemeClr val="lt1"/>
                </a:solidFill>
              </a:rPr>
              <a:t>What top 3 opportunities have you identified for your business?</a:t>
            </a:r>
          </a:p>
          <a:p>
            <a:endParaRPr lang="en-CH"/>
          </a:p>
        </p:txBody>
      </p:sp>
    </p:spTree>
    <p:extLst>
      <p:ext uri="{BB962C8B-B14F-4D97-AF65-F5344CB8AC3E}">
        <p14:creationId xmlns:p14="http://schemas.microsoft.com/office/powerpoint/2010/main" val="1430131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e Value Nature virtual training 30.04.20 - Mentimeter">
            <a:extLst>
              <a:ext uri="{FF2B5EF4-FFF2-40B4-BE49-F238E27FC236}">
                <a16:creationId xmlns:a16="http://schemas.microsoft.com/office/drawing/2014/main" id="{184858C1-5EC0-46FE-B75D-7E8BC08130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1633" y="880361"/>
            <a:ext cx="11948733" cy="5097278"/>
          </a:xfrm>
          <a:prstGeom prst="rect">
            <a:avLst/>
          </a:prstGeom>
        </p:spPr>
      </p:pic>
    </p:spTree>
    <p:extLst>
      <p:ext uri="{BB962C8B-B14F-4D97-AF65-F5344CB8AC3E}">
        <p14:creationId xmlns:p14="http://schemas.microsoft.com/office/powerpoint/2010/main" val="1196106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5" descr="We Value Nature virtual training 30.04.20 - Mentimeter">
            <a:extLst>
              <a:ext uri="{FF2B5EF4-FFF2-40B4-BE49-F238E27FC236}">
                <a16:creationId xmlns:a16="http://schemas.microsoft.com/office/drawing/2014/main" id="{CE8B7465-172C-4923-A137-94B667633F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00504" y="992187"/>
            <a:ext cx="11590992" cy="4873625"/>
          </a:xfrm>
          <a:prstGeom prst="rect">
            <a:avLst/>
          </a:prstGeom>
        </p:spPr>
      </p:pic>
    </p:spTree>
    <p:extLst>
      <p:ext uri="{BB962C8B-B14F-4D97-AF65-F5344CB8AC3E}">
        <p14:creationId xmlns:p14="http://schemas.microsoft.com/office/powerpoint/2010/main" val="4259524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idx="4294967295"/>
          </p:nvPr>
        </p:nvSpPr>
        <p:spPr>
          <a:xfrm>
            <a:off x="314194" y="125352"/>
            <a:ext cx="11498123" cy="878150"/>
          </a:xfrm>
        </p:spPr>
        <p:txBody>
          <a:bodyPr>
            <a:normAutofit fontScale="90000"/>
          </a:bodyPr>
          <a:lstStyle/>
          <a:p>
            <a:r>
              <a:rPr lang="en-GB" dirty="0"/>
              <a:t>Why assess your impacts &amp; dependencies? The business case</a:t>
            </a:r>
          </a:p>
        </p:txBody>
      </p:sp>
      <p:sp>
        <p:nvSpPr>
          <p:cNvPr id="3" name="TextBox 2">
            <a:extLst>
              <a:ext uri="{FF2B5EF4-FFF2-40B4-BE49-F238E27FC236}">
                <a16:creationId xmlns:a16="http://schemas.microsoft.com/office/drawing/2014/main" id="{E61DC1D7-1062-4BBE-A5B3-AECD32BC45D7}"/>
              </a:ext>
            </a:extLst>
          </p:cNvPr>
          <p:cNvSpPr txBox="1"/>
          <p:nvPr/>
        </p:nvSpPr>
        <p:spPr>
          <a:xfrm>
            <a:off x="581092" y="1380389"/>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pic>
        <p:nvPicPr>
          <p:cNvPr id="5" name="Picture 4">
            <a:extLst>
              <a:ext uri="{FF2B5EF4-FFF2-40B4-BE49-F238E27FC236}">
                <a16:creationId xmlns:a16="http://schemas.microsoft.com/office/drawing/2014/main" id="{CDF9FA9D-6D75-43D3-84A6-23A13E183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373" y="4741474"/>
            <a:ext cx="6945252" cy="1960034"/>
          </a:xfrm>
          <a:prstGeom prst="rect">
            <a:avLst/>
          </a:prstGeom>
        </p:spPr>
      </p:pic>
      <p:sp>
        <p:nvSpPr>
          <p:cNvPr id="4" name="Content Placeholder 2">
            <a:extLst>
              <a:ext uri="{FF2B5EF4-FFF2-40B4-BE49-F238E27FC236}">
                <a16:creationId xmlns:a16="http://schemas.microsoft.com/office/drawing/2014/main" id="{360D9752-33A3-4847-80FC-7E3F7ADE34B5}"/>
              </a:ext>
            </a:extLst>
          </p:cNvPr>
          <p:cNvSpPr>
            <a:spLocks noGrp="1"/>
          </p:cNvSpPr>
          <p:nvPr>
            <p:ph idx="4294967295"/>
          </p:nvPr>
        </p:nvSpPr>
        <p:spPr>
          <a:xfrm>
            <a:off x="581092" y="2422139"/>
            <a:ext cx="11029815" cy="2269009"/>
          </a:xfrm>
        </p:spPr>
        <p:txBody>
          <a:bodyPr numCol="2">
            <a:normAutofit lnSpcReduction="10000"/>
          </a:bodyPr>
          <a:lstStyle/>
          <a:p>
            <a:pPr>
              <a:lnSpc>
                <a:spcPct val="100000"/>
              </a:lnSpc>
              <a:buClr>
                <a:srgbClr val="BBD151"/>
              </a:buClr>
              <a:buFont typeface="Wingdings" panose="05000000000000000000" pitchFamily="2" charset="2"/>
              <a:buChar char="§"/>
            </a:pPr>
            <a:r>
              <a:rPr lang="en-GB" dirty="0"/>
              <a:t>Understand </a:t>
            </a:r>
            <a:r>
              <a:rPr lang="en-GB" b="1" dirty="0">
                <a:solidFill>
                  <a:srgbClr val="BBD151"/>
                </a:solidFill>
              </a:rPr>
              <a:t>relationships with    nature</a:t>
            </a:r>
            <a:r>
              <a:rPr lang="en-GB" dirty="0"/>
              <a:t> in a structured way</a:t>
            </a:r>
          </a:p>
          <a:p>
            <a:pPr>
              <a:lnSpc>
                <a:spcPct val="100000"/>
              </a:lnSpc>
              <a:buClr>
                <a:srgbClr val="BBD151"/>
              </a:buClr>
              <a:buFont typeface="Wingdings" panose="05000000000000000000" pitchFamily="2" charset="2"/>
              <a:buChar char="§"/>
            </a:pPr>
            <a:r>
              <a:rPr lang="en-GB" dirty="0"/>
              <a:t>Challenge your </a:t>
            </a:r>
            <a:r>
              <a:rPr lang="en-GB" b="1" dirty="0">
                <a:solidFill>
                  <a:srgbClr val="BBD151"/>
                </a:solidFill>
              </a:rPr>
              <a:t>business model</a:t>
            </a:r>
          </a:p>
          <a:p>
            <a:pPr>
              <a:lnSpc>
                <a:spcPct val="100000"/>
              </a:lnSpc>
              <a:buClr>
                <a:srgbClr val="BBD151"/>
              </a:buClr>
              <a:buFont typeface="Wingdings" panose="05000000000000000000" pitchFamily="2" charset="2"/>
              <a:buChar char="§"/>
            </a:pPr>
            <a:r>
              <a:rPr lang="en-GB" dirty="0"/>
              <a:t>Mitigate </a:t>
            </a:r>
            <a:r>
              <a:rPr lang="en-GB" b="1" dirty="0">
                <a:solidFill>
                  <a:srgbClr val="BBD151"/>
                </a:solidFill>
              </a:rPr>
              <a:t>risks</a:t>
            </a:r>
          </a:p>
          <a:p>
            <a:pPr>
              <a:lnSpc>
                <a:spcPct val="100000"/>
              </a:lnSpc>
              <a:buClr>
                <a:srgbClr val="BBD151"/>
              </a:buClr>
              <a:buFont typeface="Wingdings" panose="05000000000000000000" pitchFamily="2" charset="2"/>
              <a:buChar char="§"/>
            </a:pPr>
            <a:r>
              <a:rPr lang="en-GB" dirty="0"/>
              <a:t>Increased </a:t>
            </a:r>
            <a:r>
              <a:rPr lang="en-GB" b="1" dirty="0">
                <a:solidFill>
                  <a:srgbClr val="BBD151"/>
                </a:solidFill>
              </a:rPr>
              <a:t>competitive advantage</a:t>
            </a:r>
          </a:p>
          <a:p>
            <a:pPr>
              <a:lnSpc>
                <a:spcPct val="100000"/>
              </a:lnSpc>
              <a:buClr>
                <a:srgbClr val="BBD151"/>
              </a:buClr>
              <a:buFont typeface="Wingdings" panose="05000000000000000000" pitchFamily="2" charset="2"/>
              <a:buChar char="§"/>
            </a:pPr>
            <a:r>
              <a:rPr lang="en-GB" dirty="0"/>
              <a:t>Create </a:t>
            </a:r>
            <a:r>
              <a:rPr lang="en-GB" b="1" dirty="0">
                <a:solidFill>
                  <a:srgbClr val="BBD151"/>
                </a:solidFill>
              </a:rPr>
              <a:t>opportunities</a:t>
            </a:r>
          </a:p>
          <a:p>
            <a:pPr>
              <a:lnSpc>
                <a:spcPct val="100000"/>
              </a:lnSpc>
              <a:buClr>
                <a:srgbClr val="BBD151"/>
              </a:buClr>
              <a:buFont typeface="Wingdings" panose="05000000000000000000" pitchFamily="2" charset="2"/>
              <a:buChar char="§"/>
            </a:pPr>
            <a:r>
              <a:rPr lang="en-GB" b="1" dirty="0">
                <a:solidFill>
                  <a:srgbClr val="BBD151"/>
                </a:solidFill>
              </a:rPr>
              <a:t>Inform decisions </a:t>
            </a:r>
            <a:r>
              <a:rPr lang="en-GB" dirty="0"/>
              <a:t>that are really important to your business</a:t>
            </a:r>
          </a:p>
          <a:p>
            <a:pPr>
              <a:lnSpc>
                <a:spcPct val="100000"/>
              </a:lnSpc>
              <a:buClr>
                <a:srgbClr val="BBD151"/>
              </a:buClr>
              <a:buFont typeface="Wingdings" panose="05000000000000000000" pitchFamily="2" charset="2"/>
              <a:buChar char="§"/>
            </a:pPr>
            <a:r>
              <a:rPr lang="en-GB" dirty="0"/>
              <a:t>Access to </a:t>
            </a:r>
            <a:r>
              <a:rPr lang="en-GB" b="1" dirty="0">
                <a:solidFill>
                  <a:srgbClr val="BBD151"/>
                </a:solidFill>
              </a:rPr>
              <a:t>finance</a:t>
            </a:r>
          </a:p>
          <a:p>
            <a:pPr>
              <a:lnSpc>
                <a:spcPct val="100000"/>
              </a:lnSpc>
              <a:buClr>
                <a:srgbClr val="BBD151"/>
              </a:buClr>
              <a:buFont typeface="Wingdings" panose="05000000000000000000" pitchFamily="2" charset="2"/>
              <a:buChar char="§"/>
            </a:pPr>
            <a:r>
              <a:rPr lang="en-GB" b="1" dirty="0">
                <a:solidFill>
                  <a:srgbClr val="BBD151"/>
                </a:solidFill>
              </a:rPr>
              <a:t>Recruitment &amp; retention </a:t>
            </a:r>
            <a:r>
              <a:rPr lang="en-GB" dirty="0"/>
              <a:t>of staff</a:t>
            </a:r>
          </a:p>
        </p:txBody>
      </p:sp>
      <p:sp>
        <p:nvSpPr>
          <p:cNvPr id="7" name="Slide Number Placeholder 6">
            <a:extLst>
              <a:ext uri="{FF2B5EF4-FFF2-40B4-BE49-F238E27FC236}">
                <a16:creationId xmlns:a16="http://schemas.microsoft.com/office/drawing/2014/main" id="{B276D4E5-5E60-419A-AC0E-8BB9252ABF9D}"/>
              </a:ext>
            </a:extLst>
          </p:cNvPr>
          <p:cNvSpPr>
            <a:spLocks noGrp="1"/>
          </p:cNvSpPr>
          <p:nvPr>
            <p:ph type="sldNum" sz="quarter" idx="12"/>
          </p:nvPr>
        </p:nvSpPr>
        <p:spPr/>
        <p:txBody>
          <a:bodyPr/>
          <a:lstStyle/>
          <a:p>
            <a:fld id="{971CEC84-1649-40CE-BFF6-7286506FEA08}" type="slidenum">
              <a:rPr lang="en-GB" smtClean="0"/>
              <a:pPr/>
              <a:t>65</a:t>
            </a:fld>
            <a:endParaRPr lang="en-GB"/>
          </a:p>
        </p:txBody>
      </p:sp>
      <p:sp>
        <p:nvSpPr>
          <p:cNvPr id="6" name="Rectangle 5">
            <a:extLst>
              <a:ext uri="{FF2B5EF4-FFF2-40B4-BE49-F238E27FC236}">
                <a16:creationId xmlns:a16="http://schemas.microsoft.com/office/drawing/2014/main" id="{4B74F861-9198-4287-892A-EF9C93DF30F1}"/>
              </a:ext>
            </a:extLst>
          </p:cNvPr>
          <p:cNvSpPr/>
          <p:nvPr/>
        </p:nvSpPr>
        <p:spPr>
          <a:xfrm>
            <a:off x="4939862" y="4487914"/>
            <a:ext cx="630621" cy="498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8D75CDF7-7F78-4CE8-9336-3733F6EDD1F5}"/>
              </a:ext>
            </a:extLst>
          </p:cNvPr>
          <p:cNvSpPr txBox="1"/>
          <p:nvPr/>
        </p:nvSpPr>
        <p:spPr>
          <a:xfrm>
            <a:off x="10418138" y="5490658"/>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9" name="Teardrop 12">
            <a:extLst>
              <a:ext uri="{FF2B5EF4-FFF2-40B4-BE49-F238E27FC236}">
                <a16:creationId xmlns:a16="http://schemas.microsoft.com/office/drawing/2014/main" id="{4003AA93-C1A0-4F3D-B2A7-70A1CC4308E7}"/>
              </a:ext>
            </a:extLst>
          </p:cNvPr>
          <p:cNvSpPr/>
          <p:nvPr/>
        </p:nvSpPr>
        <p:spPr>
          <a:xfrm>
            <a:off x="10827549" y="141847"/>
            <a:ext cx="1301574" cy="117588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55FFC371-CD1A-4CFB-A982-C93DE9F036F9}"/>
              </a:ext>
            </a:extLst>
          </p:cNvPr>
          <p:cNvSpPr txBox="1"/>
          <p:nvPr/>
        </p:nvSpPr>
        <p:spPr>
          <a:xfrm>
            <a:off x="10827549" y="324049"/>
            <a:ext cx="1301574" cy="784830"/>
          </a:xfrm>
          <a:prstGeom prst="rect">
            <a:avLst/>
          </a:prstGeom>
          <a:noFill/>
        </p:spPr>
        <p:txBody>
          <a:bodyPr wrap="square" rtlCol="0">
            <a:spAutoFit/>
          </a:bodyPr>
          <a:lstStyle/>
          <a:p>
            <a:pPr algn="ctr">
              <a:defRPr/>
            </a:pPr>
            <a:r>
              <a:rPr lang="en-GB" sz="1500" dirty="0">
                <a:solidFill>
                  <a:prstClr val="white"/>
                </a:solidFill>
                <a:latin typeface="Arial"/>
              </a:rPr>
              <a:t>Refer to </a:t>
            </a:r>
            <a:br>
              <a:rPr lang="en-GB" sz="1500" dirty="0">
                <a:solidFill>
                  <a:prstClr val="white"/>
                </a:solidFill>
                <a:latin typeface="Arial"/>
              </a:rPr>
            </a:br>
            <a:r>
              <a:rPr lang="en-GB" sz="1500" b="1" dirty="0">
                <a:solidFill>
                  <a:prstClr val="white"/>
                </a:solidFill>
                <a:latin typeface="Arial"/>
              </a:rPr>
              <a:t>p. 21 </a:t>
            </a:r>
            <a:r>
              <a:rPr lang="en-GB" sz="1500" dirty="0">
                <a:solidFill>
                  <a:prstClr val="white"/>
                </a:solidFill>
                <a:latin typeface="Arial"/>
              </a:rPr>
              <a:t>of your workbook</a:t>
            </a:r>
            <a:endParaRPr kumimoji="0" lang="en-GB" sz="15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42154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Ã©sultat de recherche d'images pour &quot;quiz&quot;">
            <a:extLst>
              <a:ext uri="{FF2B5EF4-FFF2-40B4-BE49-F238E27FC236}">
                <a16:creationId xmlns:a16="http://schemas.microsoft.com/office/drawing/2014/main" id="{F8E5EAC7-267D-40B2-B352-6016DDF42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3343">
            <a:off x="10626575" y="-157436"/>
            <a:ext cx="1443726" cy="14437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B9D7E30-13A5-4FDD-B5D1-B43301F45263}"/>
              </a:ext>
            </a:extLst>
          </p:cNvPr>
          <p:cNvSpPr>
            <a:spLocks noGrp="1"/>
          </p:cNvSpPr>
          <p:nvPr>
            <p:ph type="sldNum" sz="quarter" idx="12"/>
          </p:nvPr>
        </p:nvSpPr>
        <p:spPr/>
        <p:txBody>
          <a:bodyPr/>
          <a:lstStyle/>
          <a:p>
            <a:fld id="{971CEC84-1649-40CE-BFF6-7286506FEA08}" type="slidenum">
              <a:rPr lang="en-GB" smtClean="0"/>
              <a:pPr/>
              <a:t>66</a:t>
            </a:fld>
            <a:endParaRPr lang="en-GB"/>
          </a:p>
        </p:txBody>
      </p:sp>
      <p:pic>
        <p:nvPicPr>
          <p:cNvPr id="5" name="Picture Placeholder 5" descr="WVN LISBON training - Mentimeter">
            <a:extLst>
              <a:ext uri="{FF2B5EF4-FFF2-40B4-BE49-F238E27FC236}">
                <a16:creationId xmlns:a16="http://schemas.microsoft.com/office/drawing/2014/main" id="{D3AB614A-AF41-4BE1-A484-34EEF6095A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90060" y="1407990"/>
            <a:ext cx="11411880" cy="4421289"/>
          </a:xfrm>
          <a:prstGeom prst="rect">
            <a:avLst/>
          </a:prstGeom>
        </p:spPr>
      </p:pic>
    </p:spTree>
    <p:extLst>
      <p:ext uri="{BB962C8B-B14F-4D97-AF65-F5344CB8AC3E}">
        <p14:creationId xmlns:p14="http://schemas.microsoft.com/office/powerpoint/2010/main" val="1599310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D3049D-350F-4AC5-924A-E22E153C625A}"/>
              </a:ext>
            </a:extLst>
          </p:cNvPr>
          <p:cNvPicPr>
            <a:picLocks noChangeAspect="1"/>
          </p:cNvPicPr>
          <p:nvPr/>
        </p:nvPicPr>
        <p:blipFill rotWithShape="1">
          <a:blip r:embed="rId3">
            <a:extLst>
              <a:ext uri="{28A0092B-C50C-407E-A947-70E740481C1C}">
                <a14:useLocalDpi xmlns:a14="http://schemas.microsoft.com/office/drawing/2010/main" val="0"/>
              </a:ext>
            </a:extLst>
          </a:blip>
          <a:srcRect t="48483" b="14017"/>
          <a:stretch/>
        </p:blipFill>
        <p:spPr>
          <a:xfrm>
            <a:off x="0" y="1"/>
            <a:ext cx="12192000" cy="6858000"/>
          </a:xfrm>
          <a:prstGeom prst="rect">
            <a:avLst/>
          </a:prstGeom>
        </p:spPr>
      </p:pic>
      <p:grpSp>
        <p:nvGrpSpPr>
          <p:cNvPr id="4" name="Group 3">
            <a:extLst>
              <a:ext uri="{FF2B5EF4-FFF2-40B4-BE49-F238E27FC236}">
                <a16:creationId xmlns:a16="http://schemas.microsoft.com/office/drawing/2014/main" id="{3C0C13B7-8D9F-40A8-8628-F3DFEF8A1220}"/>
              </a:ext>
            </a:extLst>
          </p:cNvPr>
          <p:cNvGrpSpPr/>
          <p:nvPr/>
        </p:nvGrpSpPr>
        <p:grpSpPr>
          <a:xfrm>
            <a:off x="9058939" y="1435396"/>
            <a:ext cx="1648047" cy="1584251"/>
            <a:chOff x="9133367" y="1520456"/>
            <a:chExt cx="1648047" cy="1584251"/>
          </a:xfrm>
        </p:grpSpPr>
        <p:sp>
          <p:nvSpPr>
            <p:cNvPr id="2" name="TextBox 1">
              <a:extLst>
                <a:ext uri="{FF2B5EF4-FFF2-40B4-BE49-F238E27FC236}">
                  <a16:creationId xmlns:a16="http://schemas.microsoft.com/office/drawing/2014/main" id="{B718A317-1A87-4FC3-B09B-5870194250C0}"/>
                </a:ext>
              </a:extLst>
            </p:cNvPr>
            <p:cNvSpPr txBox="1"/>
            <p:nvPr/>
          </p:nvSpPr>
          <p:spPr>
            <a:xfrm>
              <a:off x="9357744" y="1803200"/>
              <a:ext cx="1343926" cy="1015663"/>
            </a:xfrm>
            <a:prstGeom prst="rect">
              <a:avLst/>
            </a:prstGeom>
            <a:noFill/>
          </p:spPr>
          <p:txBody>
            <a:bodyPr wrap="square" rtlCol="0">
              <a:spAutoFit/>
            </a:bodyPr>
            <a:lstStyle/>
            <a:p>
              <a:r>
                <a:rPr lang="en-GB" sz="6000" b="1">
                  <a:solidFill>
                    <a:schemeClr val="bg1"/>
                  </a:solidFill>
                </a:rPr>
                <a:t>15’</a:t>
              </a:r>
            </a:p>
          </p:txBody>
        </p:sp>
        <p:sp>
          <p:nvSpPr>
            <p:cNvPr id="3" name="Oval 2">
              <a:extLst>
                <a:ext uri="{FF2B5EF4-FFF2-40B4-BE49-F238E27FC236}">
                  <a16:creationId xmlns:a16="http://schemas.microsoft.com/office/drawing/2014/main" id="{50F4147E-2371-4E43-A47E-D8A3BE742CE3}"/>
                </a:ext>
              </a:extLst>
            </p:cNvPr>
            <p:cNvSpPr/>
            <p:nvPr/>
          </p:nvSpPr>
          <p:spPr>
            <a:xfrm>
              <a:off x="9133367" y="1520456"/>
              <a:ext cx="1648047" cy="1584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760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dirty="0"/>
              <a:t>Agenda – full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extBox 2">
            <a:extLst>
              <a:ext uri="{FF2B5EF4-FFF2-40B4-BE49-F238E27FC236}">
                <a16:creationId xmlns:a16="http://schemas.microsoft.com/office/drawing/2014/main" id="{894F30FC-F6B3-490C-A244-BB9B2D2C4734}"/>
              </a:ext>
            </a:extLst>
          </p:cNvPr>
          <p:cNvSpPr txBox="1"/>
          <p:nvPr/>
        </p:nvSpPr>
        <p:spPr>
          <a:xfrm rot="1025991">
            <a:off x="5772896" y="725991"/>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a:ea typeface="+mn-ea"/>
                <a:cs typeface="+mn-cs"/>
              </a:rPr>
              <a:t>TO ADAPT</a:t>
            </a:r>
            <a:endParaRPr kumimoji="0" lang="en-CH" sz="2000" b="1"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8" name="Table 6">
            <a:extLst>
              <a:ext uri="{FF2B5EF4-FFF2-40B4-BE49-F238E27FC236}">
                <a16:creationId xmlns:a16="http://schemas.microsoft.com/office/drawing/2014/main" id="{20126490-2C3A-42B9-B515-785D4149A69A}"/>
              </a:ext>
            </a:extLst>
          </p:cNvPr>
          <p:cNvGraphicFramePr>
            <a:graphicFrameLocks noGrp="1"/>
          </p:cNvGraphicFramePr>
          <p:nvPr>
            <p:extLst>
              <p:ext uri="{D42A27DB-BD31-4B8C-83A1-F6EECF244321}">
                <p14:modId xmlns:p14="http://schemas.microsoft.com/office/powerpoint/2010/main" val="2155073929"/>
              </p:ext>
            </p:extLst>
          </p:nvPr>
        </p:nvGraphicFramePr>
        <p:xfrm>
          <a:off x="616020" y="1371283"/>
          <a:ext cx="10959960" cy="4463066"/>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Introductions </a:t>
                      </a:r>
                      <a:r>
                        <a:rPr lang="en-US" sz="1600" kern="1200" dirty="0">
                          <a:solidFill>
                            <a:schemeClr val="tx1">
                              <a:lumMod val="65000"/>
                              <a:lumOff val="35000"/>
                            </a:schemeClr>
                          </a:solidFill>
                          <a:latin typeface="+mn-lt"/>
                          <a:ea typeface="+mn-ea"/>
                          <a:cs typeface="+mn-cs"/>
                        </a:rPr>
                        <a:t>– Getting to know each other</a:t>
                      </a:r>
                      <a:endParaRPr lang="en-CH" sz="1600" b="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dirty="0">
                          <a:solidFill>
                            <a:schemeClr val="tx1">
                              <a:lumMod val="65000"/>
                              <a:lumOff val="35000"/>
                            </a:schemeClr>
                          </a:solidFill>
                          <a:latin typeface="+mn-lt"/>
                          <a:ea typeface="+mn-ea"/>
                          <a:cs typeface="+mn-cs"/>
                        </a:rPr>
                        <a:t>40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a:t>
                      </a:r>
                      <a:r>
                        <a:rPr lang="en-US" sz="1600" b="1" kern="1200" dirty="0">
                          <a:solidFill>
                            <a:srgbClr val="00B0F0"/>
                          </a:solidFill>
                          <a:latin typeface="+mn-lt"/>
                          <a:ea typeface="+mn-ea"/>
                          <a:cs typeface="+mn-cs"/>
                        </a:rPr>
                        <a:t> </a:t>
                      </a:r>
                      <a:r>
                        <a:rPr lang="en-US" sz="1600" b="1" kern="1200" dirty="0">
                          <a:solidFill>
                            <a:schemeClr val="tx1">
                              <a:lumMod val="65000"/>
                              <a:lumOff val="35000"/>
                            </a:schemeClr>
                          </a:solidFill>
                          <a:latin typeface="+mn-lt"/>
                          <a:ea typeface="+mn-ea"/>
                          <a:cs typeface="+mn-cs"/>
                        </a:rPr>
                        <a:t>– </a:t>
                      </a:r>
                      <a:r>
                        <a:rPr lang="en-US" sz="1600" b="0" kern="1200" dirty="0">
                          <a:solidFill>
                            <a:schemeClr val="tx1">
                              <a:lumMod val="65000"/>
                              <a:lumOff val="35000"/>
                            </a:schemeClr>
                          </a:solidFill>
                          <a:latin typeface="+mn-lt"/>
                          <a:ea typeface="+mn-ea"/>
                          <a:cs typeface="+mn-cs"/>
                        </a:rPr>
                        <a:t>N</a:t>
                      </a:r>
                      <a:r>
                        <a:rPr lang="en-US" sz="1600" kern="1200" dirty="0">
                          <a:solidFill>
                            <a:schemeClr val="tx1">
                              <a:lumMod val="65000"/>
                              <a:lumOff val="35000"/>
                            </a:schemeClr>
                          </a:solidFill>
                          <a:latin typeface="+mn-lt"/>
                          <a:ea typeface="+mn-ea"/>
                          <a:cs typeface="+mn-cs"/>
                        </a:rPr>
                        <a:t>atural capital impacts &amp; dependencies</a:t>
                      </a:r>
                    </a:p>
                    <a:p>
                      <a:pPr marL="285750" indent="-285750">
                        <a:buFont typeface="Arial" panose="020B0604020202020204" pitchFamily="34" charset="0"/>
                        <a:buChar char="•"/>
                      </a:pPr>
                      <a:r>
                        <a:rPr lang="en-US" sz="1600" kern="1200" dirty="0">
                          <a:solidFill>
                            <a:schemeClr val="tx1">
                              <a:lumMod val="65000"/>
                              <a:lumOff val="35000"/>
                            </a:schemeClr>
                          </a:solidFill>
                          <a:latin typeface="+mn-lt"/>
                          <a:ea typeface="+mn-ea"/>
                          <a:cs typeface="+mn-cs"/>
                        </a:rPr>
                        <a:t>Group exercise</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dirty="0">
                          <a:solidFill>
                            <a:schemeClr val="tx1">
                              <a:lumMod val="65000"/>
                              <a:lumOff val="35000"/>
                            </a:schemeClr>
                          </a:solidFill>
                          <a:latin typeface="+mn-lt"/>
                          <a:ea typeface="+mn-ea"/>
                          <a:cs typeface="+mn-cs"/>
                        </a:rPr>
                        <a:t>Why is natural capital important </a:t>
                      </a:r>
                      <a:r>
                        <a:rPr lang="en-US" sz="1600" kern="1200" dirty="0">
                          <a:solidFill>
                            <a:schemeClr val="tx1">
                              <a:lumMod val="65000"/>
                              <a:lumOff val="35000"/>
                            </a:schemeClr>
                          </a:solidFill>
                          <a:latin typeface="+mn-lt"/>
                          <a:ea typeface="+mn-ea"/>
                          <a:cs typeface="+mn-cs"/>
                        </a:rPr>
                        <a:t>– natural capital risks &amp; opportunities</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rgbClr val="00B0F0"/>
                          </a:solidFill>
                          <a:latin typeface="+mn-lt"/>
                          <a:ea typeface="+mn-ea"/>
                          <a:cs typeface="+mn-cs"/>
                        </a:rPr>
                        <a:t>Risk game</a:t>
                      </a:r>
                      <a:endParaRPr lang="en-CH" sz="1600" b="1" kern="1200" dirty="0">
                        <a:solidFill>
                          <a:srgbClr val="00B0F0"/>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45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How can natural capital be applied –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60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Lunch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7831695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60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Case study presentations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08988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First step of a natural capital assessment –</a:t>
                      </a:r>
                      <a:r>
                        <a:rPr lang="en-US" sz="1600" b="0" kern="120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Tree>
    <p:extLst>
      <p:ext uri="{BB962C8B-B14F-4D97-AF65-F5344CB8AC3E}">
        <p14:creationId xmlns:p14="http://schemas.microsoft.com/office/powerpoint/2010/main" val="2622609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953EF-7C67-42F8-A7A9-F581BABF5797}"/>
              </a:ext>
            </a:extLst>
          </p:cNvPr>
          <p:cNvSpPr>
            <a:spLocks noGrp="1"/>
          </p:cNvSpPr>
          <p:nvPr>
            <p:ph type="title" idx="4294967295"/>
          </p:nvPr>
        </p:nvSpPr>
        <p:spPr>
          <a:xfrm>
            <a:off x="314194" y="125352"/>
            <a:ext cx="11498123" cy="878150"/>
          </a:xfrm>
        </p:spPr>
        <p:txBody>
          <a:bodyPr/>
          <a:lstStyle/>
          <a:p>
            <a:r>
              <a:rPr lang="en-GB"/>
              <a:t>Game time!</a:t>
            </a:r>
          </a:p>
        </p:txBody>
      </p:sp>
      <p:sp>
        <p:nvSpPr>
          <p:cNvPr id="5" name="Slide Number Placeholder 4">
            <a:extLst>
              <a:ext uri="{FF2B5EF4-FFF2-40B4-BE49-F238E27FC236}">
                <a16:creationId xmlns:a16="http://schemas.microsoft.com/office/drawing/2014/main" id="{7B8AB354-F1C4-4D51-BB0C-8307F1D415B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026" name="Picture 2" descr="RÃ©sultat de recherche d'images pour &quot;game dice&quot;">
            <a:extLst>
              <a:ext uri="{FF2B5EF4-FFF2-40B4-BE49-F238E27FC236}">
                <a16:creationId xmlns:a16="http://schemas.microsoft.com/office/drawing/2014/main" id="{24AD1BCC-0E45-4909-B0A1-2C0B49991A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7910">
            <a:off x="8728901" y="-40153"/>
            <a:ext cx="1209160" cy="12091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B9741B-6F1F-4E55-90F2-9BE1AA942064}"/>
              </a:ext>
            </a:extLst>
          </p:cNvPr>
          <p:cNvSpPr txBox="1"/>
          <p:nvPr/>
        </p:nvSpPr>
        <p:spPr>
          <a:xfrm>
            <a:off x="5767965" y="2620232"/>
            <a:ext cx="5264855" cy="2189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You are part of the senior management team of “Perfect Chips”, a savory snacks producing company, based in </a:t>
            </a:r>
            <a:r>
              <a:rPr lang="en-US" sz="2000">
                <a:solidFill>
                  <a:prstClr val="black">
                    <a:lumMod val="65000"/>
                    <a:lumOff val="35000"/>
                  </a:prstClr>
                </a:solidFill>
                <a:latin typeface="Arial"/>
              </a:rPr>
              <a:t>Germany</a:t>
            </a: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Identify your key </a:t>
            </a:r>
            <a:r>
              <a:rPr kumimoji="0" lang="en-US" sz="2000" b="1" i="0" u="none" strike="noStrike" kern="1200" cap="none" spc="0" normalizeH="0" baseline="0" noProof="0">
                <a:ln>
                  <a:noFill/>
                </a:ln>
                <a:solidFill>
                  <a:prstClr val="black">
                    <a:lumMod val="65000"/>
                    <a:lumOff val="35000"/>
                  </a:prstClr>
                </a:solidFill>
                <a:effectLst/>
                <a:uLnTx/>
                <a:uFillTx/>
                <a:latin typeface="Arial"/>
                <a:ea typeface="+mn-ea"/>
                <a:cs typeface="+mn-cs"/>
              </a:rPr>
              <a:t>environmental risks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rPr>
              <a:t>Implement appropriate </a:t>
            </a:r>
            <a:r>
              <a:rPr kumimoji="0" lang="en-US" sz="2000" b="1" i="0" u="none" strike="noStrike" kern="1200" cap="none" spc="0" normalizeH="0" baseline="0" noProof="0">
                <a:ln>
                  <a:noFill/>
                </a:ln>
                <a:solidFill>
                  <a:prstClr val="black">
                    <a:lumMod val="65000"/>
                    <a:lumOff val="35000"/>
                  </a:prstClr>
                </a:solidFill>
                <a:effectLst/>
                <a:uLnTx/>
                <a:uFillTx/>
                <a:latin typeface="Arial"/>
                <a:ea typeface="+mn-ea"/>
                <a:cs typeface="+mn-cs"/>
              </a:rPr>
              <a:t>risk responses</a:t>
            </a:r>
            <a:endParaRPr kumimoji="0" lang="en-CH" sz="20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2" name="TextBox 11">
            <a:extLst>
              <a:ext uri="{FF2B5EF4-FFF2-40B4-BE49-F238E27FC236}">
                <a16:creationId xmlns:a16="http://schemas.microsoft.com/office/drawing/2014/main" id="{2AF2476F-E283-4325-A2CC-BA289C9A61E4}"/>
              </a:ext>
            </a:extLst>
          </p:cNvPr>
          <p:cNvSpPr txBox="1"/>
          <p:nvPr/>
        </p:nvSpPr>
        <p:spPr>
          <a:xfrm>
            <a:off x="1219068" y="1672039"/>
            <a:ext cx="3475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Arial"/>
                <a:ea typeface="+mn-ea"/>
                <a:cs typeface="+mn-cs"/>
              </a:rPr>
              <a:t>“Perfect Chips” company</a:t>
            </a:r>
            <a:endParaRPr kumimoji="0" lang="en-CH" sz="20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8" name="Teardrop 7">
            <a:extLst>
              <a:ext uri="{FF2B5EF4-FFF2-40B4-BE49-F238E27FC236}">
                <a16:creationId xmlns:a16="http://schemas.microsoft.com/office/drawing/2014/main" id="{341BD388-CE4C-4277-8FA7-52A8992A752A}"/>
              </a:ext>
            </a:extLst>
          </p:cNvPr>
          <p:cNvSpPr/>
          <p:nvPr/>
        </p:nvSpPr>
        <p:spPr>
          <a:xfrm>
            <a:off x="10153130" y="125352"/>
            <a:ext cx="1893018" cy="17670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0C97F5A9-0E18-4BA6-A3F2-BF60736D967A}"/>
              </a:ext>
            </a:extLst>
          </p:cNvPr>
          <p:cNvSpPr txBox="1"/>
          <p:nvPr/>
        </p:nvSpPr>
        <p:spPr>
          <a:xfrm>
            <a:off x="10278162" y="278492"/>
            <a:ext cx="176798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See instructions on </a:t>
            </a:r>
            <a:r>
              <a:rPr kumimoji="0" lang="en-GB" sz="1500" b="1" i="0" u="none" strike="noStrike" kern="1200" cap="none" spc="0" normalizeH="0" baseline="0" noProof="0" dirty="0">
                <a:ln>
                  <a:noFill/>
                </a:ln>
                <a:solidFill>
                  <a:prstClr val="white"/>
                </a:solidFill>
                <a:effectLst/>
                <a:uLnTx/>
                <a:uFillTx/>
                <a:latin typeface="Arial"/>
                <a:ea typeface="+mn-ea"/>
                <a:cs typeface="+mn-cs"/>
              </a:rPr>
              <a:t>p. 22 </a:t>
            </a:r>
            <a:r>
              <a:rPr kumimoji="0" lang="en-GB" sz="1500" b="0" i="0" u="none" strike="noStrike" kern="1200" cap="none" spc="0" normalizeH="0" baseline="0" noProof="0" dirty="0">
                <a:ln>
                  <a:noFill/>
                </a:ln>
                <a:solidFill>
                  <a:prstClr val="white"/>
                </a:solidFill>
                <a:effectLst/>
                <a:uLnTx/>
                <a:uFillTx/>
                <a:latin typeface="Arial"/>
                <a:ea typeface="+mn-ea"/>
                <a:cs typeface="+mn-cs"/>
              </a:rPr>
              <a:t>&amp; write down your answers on </a:t>
            </a:r>
            <a:r>
              <a:rPr lang="en-GB" sz="1500" b="1" dirty="0">
                <a:solidFill>
                  <a:prstClr val="white"/>
                </a:solidFill>
                <a:latin typeface="Arial"/>
              </a:rPr>
              <a:t>p</a:t>
            </a:r>
            <a:r>
              <a:rPr kumimoji="0" lang="en-GB" sz="1500" b="1" i="0" u="none" strike="noStrike" kern="1200" cap="none" spc="0" normalizeH="0" baseline="0" noProof="0" dirty="0">
                <a:ln>
                  <a:noFill/>
                </a:ln>
                <a:solidFill>
                  <a:prstClr val="white"/>
                </a:solidFill>
                <a:effectLst/>
                <a:uLnTx/>
                <a:uFillTx/>
                <a:latin typeface="Arial"/>
                <a:ea typeface="+mn-ea"/>
                <a:cs typeface="+mn-cs"/>
              </a:rPr>
              <a:t>. 23-25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pic>
        <p:nvPicPr>
          <p:cNvPr id="11" name="Afbeelding 10" descr="Afbeelding met gras, buiten, schimmels, klein&#10;&#10;Automatisch gegenereerde beschrijving">
            <a:extLst>
              <a:ext uri="{FF2B5EF4-FFF2-40B4-BE49-F238E27FC236}">
                <a16:creationId xmlns:a16="http://schemas.microsoft.com/office/drawing/2014/main" id="{30AB1EA1-9998-489F-AA75-366BE1048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636" y="2278003"/>
            <a:ext cx="4575464" cy="3050309"/>
          </a:xfrm>
          <a:prstGeom prst="rect">
            <a:avLst/>
          </a:prstGeom>
        </p:spPr>
      </p:pic>
    </p:spTree>
    <p:extLst>
      <p:ext uri="{BB962C8B-B14F-4D97-AF65-F5344CB8AC3E}">
        <p14:creationId xmlns:p14="http://schemas.microsoft.com/office/powerpoint/2010/main" val="2060014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8182624" y="23675"/>
            <a:ext cx="2314074" cy="212804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Learning objectives of module 1</a:t>
            </a:r>
          </a:p>
        </p:txBody>
      </p:sp>
      <p:sp>
        <p:nvSpPr>
          <p:cNvPr id="7" name="Rectangle 6">
            <a:extLst>
              <a:ext uri="{FF2B5EF4-FFF2-40B4-BE49-F238E27FC236}">
                <a16:creationId xmlns:a16="http://schemas.microsoft.com/office/drawing/2014/main" id="{0EEC0ED0-5232-4CD6-9C4D-3160D24722AA}"/>
              </a:ext>
            </a:extLst>
          </p:cNvPr>
          <p:cNvSpPr/>
          <p:nvPr/>
        </p:nvSpPr>
        <p:spPr>
          <a:xfrm>
            <a:off x="796635" y="2151716"/>
            <a:ext cx="9745807" cy="3655616"/>
          </a:xfrm>
          <a:prstGeom prst="rect">
            <a:avLst/>
          </a:prstGeom>
          <a:ln>
            <a:noFill/>
          </a:ln>
        </p:spPr>
        <p:txBody>
          <a:bodyPr wrap="square">
            <a:spAutoFit/>
          </a:bodyPr>
          <a:lstStyle/>
          <a:p>
            <a:pPr marL="342900" marR="0" lvl="0" indent="-342900" algn="l" defTabSz="914400" rtl="0" eaLnBrk="1" fontAlgn="auto" latinLnBrk="0" hangingPunct="1">
              <a:lnSpc>
                <a:spcPct val="150000"/>
              </a:lnSpc>
              <a:spcBef>
                <a:spcPts val="0"/>
              </a:spcBef>
              <a:spcAft>
                <a:spcPts val="1200"/>
              </a:spcAft>
              <a:buClr>
                <a:srgbClr val="23BAED"/>
              </a:buClr>
              <a:buSzTx/>
              <a:buFont typeface="Wingdings" panose="05000000000000000000" pitchFamily="2" charset="2"/>
              <a:buChar char="v"/>
              <a:tabLst/>
              <a:defRPr/>
            </a:pP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Demonstrate an </a:t>
            </a:r>
            <a:r>
              <a:rPr kumimoji="0" lang="en-GB" sz="2400" b="1" i="0" u="none" strike="noStrike" kern="1200" cap="none" spc="0" normalizeH="0" baseline="0" noProof="0" dirty="0">
                <a:ln>
                  <a:noFill/>
                </a:ln>
                <a:solidFill>
                  <a:srgbClr val="23BAED"/>
                </a:solidFill>
                <a:effectLst/>
                <a:uLnTx/>
                <a:uFillTx/>
                <a:latin typeface="Arial"/>
                <a:ea typeface="+mn-ea"/>
                <a:cs typeface="+mn-cs"/>
              </a:rPr>
              <a:t>understanding of natural capital</a:t>
            </a:r>
            <a:r>
              <a:rPr kumimoji="0" lang="en-GB" sz="2400" b="0" i="0" u="none" strike="noStrike" kern="1200" cap="none" spc="0" normalizeH="0" baseline="0" noProof="0" dirty="0">
                <a:ln>
                  <a:noFill/>
                </a:ln>
                <a:solidFill>
                  <a:prstClr val="black"/>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its </a:t>
            </a:r>
            <a:r>
              <a:rPr kumimoji="0" lang="en-GB" sz="2400" b="1" i="0" u="none" strike="noStrike" kern="1200" cap="none" spc="0" normalizeH="0" baseline="0" noProof="0" dirty="0">
                <a:ln>
                  <a:noFill/>
                </a:ln>
                <a:solidFill>
                  <a:srgbClr val="23BAED"/>
                </a:solidFill>
                <a:effectLst/>
                <a:uLnTx/>
                <a:uFillTx/>
                <a:latin typeface="Arial"/>
                <a:ea typeface="+mn-ea"/>
                <a:cs typeface="+mn-cs"/>
              </a:rPr>
              <a:t>linkages with business </a:t>
            </a:r>
            <a:r>
              <a:rPr lang="en-GB" sz="2400" dirty="0">
                <a:solidFill>
                  <a:prstClr val="black">
                    <a:lumMod val="65000"/>
                    <a:lumOff val="35000"/>
                  </a:prstClr>
                </a:solidFill>
                <a:latin typeface="Arial"/>
              </a:rPr>
              <a:t>decision-making</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and risk management;</a:t>
            </a:r>
          </a:p>
          <a:p>
            <a:pPr marL="342900" marR="0" lvl="0" indent="-342900" algn="l" defTabSz="914400" rtl="0" eaLnBrk="1" fontAlgn="auto" latinLnBrk="0" hangingPunct="1">
              <a:lnSpc>
                <a:spcPct val="150000"/>
              </a:lnSpc>
              <a:spcBef>
                <a:spcPts val="0"/>
              </a:spcBef>
              <a:spcAft>
                <a:spcPts val="1200"/>
              </a:spcAft>
              <a:buClr>
                <a:srgbClr val="23BAED"/>
              </a:buClr>
              <a:buSzTx/>
              <a:buFont typeface="Wingdings" panose="05000000000000000000" pitchFamily="2" charset="2"/>
              <a:buChar char="v"/>
              <a:tabLst/>
              <a:defRPr/>
            </a:pPr>
            <a:r>
              <a:rPr lang="en-GB" sz="2400" dirty="0">
                <a:solidFill>
                  <a:prstClr val="black">
                    <a:lumMod val="65000"/>
                    <a:lumOff val="35000"/>
                  </a:prstClr>
                </a:solidFill>
                <a:latin typeface="Arial"/>
              </a:rPr>
              <a:t>Identify</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 natural capital </a:t>
            </a:r>
            <a:r>
              <a:rPr kumimoji="0" lang="en-GB" sz="2400" b="1" i="0" u="none" strike="noStrike" kern="1200" cap="none" spc="0" normalizeH="0" baseline="0" noProof="0" dirty="0">
                <a:ln>
                  <a:noFill/>
                </a:ln>
                <a:solidFill>
                  <a:srgbClr val="23BAED"/>
                </a:solidFill>
                <a:effectLst/>
                <a:uLnTx/>
                <a:uFillTx/>
                <a:latin typeface="Arial"/>
                <a:ea typeface="+mn-ea"/>
                <a:cs typeface="+mn-cs"/>
              </a:rPr>
              <a:t>impacts &amp; dependencies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as well as </a:t>
            </a:r>
            <a:r>
              <a:rPr kumimoji="0" lang="en-GB" sz="2400" b="1" i="0" u="none" strike="noStrike" kern="1200" cap="none" spc="0" normalizeH="0" baseline="0" noProof="0" dirty="0">
                <a:ln>
                  <a:noFill/>
                </a:ln>
                <a:solidFill>
                  <a:srgbClr val="23BAED"/>
                </a:solidFill>
                <a:effectLst/>
                <a:uLnTx/>
                <a:uFillTx/>
                <a:latin typeface="Arial"/>
                <a:ea typeface="+mn-ea"/>
                <a:cs typeface="+mn-cs"/>
              </a:rPr>
              <a:t>risks &amp; opportunities</a:t>
            </a:r>
            <a:r>
              <a:rPr kumimoji="0" lang="en-GB" sz="2400" b="1" i="0" u="none" strike="noStrike" kern="1200" cap="none" spc="0" normalizeH="0" baseline="0" noProof="0" dirty="0">
                <a:ln>
                  <a:noFill/>
                </a:ln>
                <a:solidFill>
                  <a:srgbClr val="5B9BD5">
                    <a:lumMod val="60000"/>
                    <a:lumOff val="40000"/>
                  </a:srgbClr>
                </a:solidFill>
                <a:effectLst/>
                <a:uLnTx/>
                <a:uFillTx/>
                <a:latin typeface="Arial"/>
                <a:ea typeface="+mn-ea"/>
                <a:cs typeface="+mn-cs"/>
              </a:rPr>
              <a:t> </a:t>
            </a:r>
            <a:r>
              <a:rPr kumimoji="0" lang="en-GB" sz="2400" b="0" i="0" u="none" strike="noStrike" kern="1200" cap="none" spc="0" normalizeH="0" baseline="0" noProof="0" dirty="0">
                <a:ln>
                  <a:noFill/>
                </a:ln>
                <a:solidFill>
                  <a:prstClr val="black">
                    <a:lumMod val="65000"/>
                    <a:lumOff val="35000"/>
                  </a:prstClr>
                </a:solidFill>
                <a:effectLst/>
                <a:uLnTx/>
                <a:uFillTx/>
                <a:latin typeface="Arial"/>
                <a:ea typeface="+mn-ea"/>
                <a:cs typeface="+mn-cs"/>
              </a:rPr>
              <a:t>and relate these to our respective business context;</a:t>
            </a:r>
          </a:p>
          <a:p>
            <a:pPr marL="342900" marR="0" lvl="0" indent="-342900" algn="l" defTabSz="914400" rtl="0" eaLnBrk="1" fontAlgn="auto" latinLnBrk="0" hangingPunct="1">
              <a:lnSpc>
                <a:spcPct val="150000"/>
              </a:lnSpc>
              <a:spcBef>
                <a:spcPts val="0"/>
              </a:spcBef>
              <a:spcAft>
                <a:spcPts val="1200"/>
              </a:spcAft>
              <a:buClr>
                <a:srgbClr val="23BAED"/>
              </a:buClr>
              <a:buSzTx/>
              <a:buFont typeface="Wingdings" panose="05000000000000000000" pitchFamily="2" charset="2"/>
              <a:buChar char="v"/>
              <a:tabLst/>
              <a:defRPr/>
            </a:pPr>
            <a:r>
              <a:rPr lang="en-GB" sz="2400" dirty="0">
                <a:solidFill>
                  <a:prstClr val="black">
                    <a:lumMod val="65000"/>
                    <a:lumOff val="35000"/>
                  </a:prstClr>
                </a:solidFill>
                <a:latin typeface="Arial"/>
              </a:rPr>
              <a:t>Understand a few </a:t>
            </a:r>
            <a:r>
              <a:rPr lang="en-GB" sz="2400" b="1" dirty="0">
                <a:solidFill>
                  <a:srgbClr val="23BAED"/>
                </a:solidFill>
                <a:latin typeface="Arial"/>
              </a:rPr>
              <a:t>key approaches and tools </a:t>
            </a:r>
            <a:r>
              <a:rPr lang="en-GB" sz="2400" dirty="0">
                <a:solidFill>
                  <a:prstClr val="black">
                    <a:lumMod val="65000"/>
                    <a:lumOff val="35000"/>
                  </a:prstClr>
                </a:solidFill>
                <a:latin typeface="Arial"/>
              </a:rPr>
              <a:t>to integrating natural capital into business decision-making.</a:t>
            </a:r>
          </a:p>
        </p:txBody>
      </p:sp>
      <p:sp>
        <p:nvSpPr>
          <p:cNvPr id="3" name="TextBox 2">
            <a:extLst>
              <a:ext uri="{FF2B5EF4-FFF2-40B4-BE49-F238E27FC236}">
                <a16:creationId xmlns:a16="http://schemas.microsoft.com/office/drawing/2014/main" id="{883EBDFD-7D21-4731-B5E5-83BF9226208B}"/>
              </a:ext>
            </a:extLst>
          </p:cNvPr>
          <p:cNvSpPr txBox="1"/>
          <p:nvPr/>
        </p:nvSpPr>
        <p:spPr>
          <a:xfrm>
            <a:off x="796635" y="1515669"/>
            <a:ext cx="7968673" cy="830997"/>
          </a:xfrm>
          <a:prstGeom prst="rect">
            <a:avLst/>
          </a:prstGeom>
          <a:noFill/>
        </p:spPr>
        <p:txBody>
          <a:bodyPr wrap="square" rtlCol="0">
            <a:spAutoFit/>
          </a:bodyPr>
          <a:lstStyle/>
          <a:p>
            <a:r>
              <a:rPr lang="en-GB" sz="2400" dirty="0">
                <a:solidFill>
                  <a:schemeClr val="tx1">
                    <a:lumMod val="65000"/>
                    <a:lumOff val="35000"/>
                  </a:schemeClr>
                </a:solidFill>
              </a:rPr>
              <a:t>At the end of the training, you will be able to:</a:t>
            </a:r>
          </a:p>
          <a:p>
            <a:endParaRPr lang="en-GB" sz="2400" dirty="0">
              <a:solidFill>
                <a:schemeClr val="tx1">
                  <a:lumMod val="65000"/>
                  <a:lumOff val="35000"/>
                </a:schemeClr>
              </a:solidFill>
            </a:endParaRPr>
          </a:p>
        </p:txBody>
      </p:sp>
      <p:sp>
        <p:nvSpPr>
          <p:cNvPr id="9" name="Slide Number Placeholder 3">
            <a:extLst>
              <a:ext uri="{FF2B5EF4-FFF2-40B4-BE49-F238E27FC236}">
                <a16:creationId xmlns:a16="http://schemas.microsoft.com/office/drawing/2014/main" id="{420C9660-6D91-48C5-8CB9-BEE87305D43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9">
            <a:extLst>
              <a:ext uri="{FF2B5EF4-FFF2-40B4-BE49-F238E27FC236}">
                <a16:creationId xmlns:a16="http://schemas.microsoft.com/office/drawing/2014/main" id="{AF978518-F9BB-4586-9122-4B82A9CDEF9B}"/>
              </a:ext>
            </a:extLst>
          </p:cNvPr>
          <p:cNvSpPr/>
          <p:nvPr/>
        </p:nvSpPr>
        <p:spPr>
          <a:xfrm>
            <a:off x="10633928" y="125352"/>
            <a:ext cx="1503661" cy="120814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143E6AA2-891D-4A76-9AEE-526645A28B29}"/>
              </a:ext>
            </a:extLst>
          </p:cNvPr>
          <p:cNvSpPr txBox="1"/>
          <p:nvPr/>
        </p:nvSpPr>
        <p:spPr>
          <a:xfrm>
            <a:off x="10633928" y="428589"/>
            <a:ext cx="1503661" cy="553998"/>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6 </a:t>
            </a:r>
            <a:r>
              <a:rPr lang="en-GB" sz="1500" dirty="0">
                <a:solidFill>
                  <a:schemeClr val="bg1"/>
                </a:solidFill>
              </a:rPr>
              <a:t>of your workbook</a:t>
            </a:r>
          </a:p>
        </p:txBody>
      </p:sp>
    </p:spTree>
    <p:extLst>
      <p:ext uri="{BB962C8B-B14F-4D97-AF65-F5344CB8AC3E}">
        <p14:creationId xmlns:p14="http://schemas.microsoft.com/office/powerpoint/2010/main" val="37982859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6BB8-D49C-4B45-A157-5188368ACD35}"/>
              </a:ext>
            </a:extLst>
          </p:cNvPr>
          <p:cNvSpPr>
            <a:spLocks noGrp="1"/>
          </p:cNvSpPr>
          <p:nvPr>
            <p:ph type="title" idx="4294967295"/>
          </p:nvPr>
        </p:nvSpPr>
        <p:spPr>
          <a:xfrm>
            <a:off x="314194" y="125352"/>
            <a:ext cx="11498123" cy="878150"/>
          </a:xfrm>
        </p:spPr>
        <p:txBody>
          <a:bodyPr/>
          <a:lstStyle/>
          <a:p>
            <a:r>
              <a:rPr lang="en-US"/>
              <a:t>Scenario</a:t>
            </a:r>
            <a:endParaRPr lang="en-CH"/>
          </a:p>
        </p:txBody>
      </p:sp>
      <p:sp>
        <p:nvSpPr>
          <p:cNvPr id="4" name="Slide Number Placeholder 3">
            <a:extLst>
              <a:ext uri="{FF2B5EF4-FFF2-40B4-BE49-F238E27FC236}">
                <a16:creationId xmlns:a16="http://schemas.microsoft.com/office/drawing/2014/main" id="{43C4E224-4A59-4E2C-8898-3EEDDF55316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Rectangle 4">
            <a:extLst>
              <a:ext uri="{FF2B5EF4-FFF2-40B4-BE49-F238E27FC236}">
                <a16:creationId xmlns:a16="http://schemas.microsoft.com/office/drawing/2014/main" id="{32DDF336-2F3A-499D-94F5-762A75E55C28}"/>
              </a:ext>
            </a:extLst>
          </p:cNvPr>
          <p:cNvSpPr>
            <a:spLocks noChangeArrowheads="1"/>
          </p:cNvSpPr>
          <p:nvPr/>
        </p:nvSpPr>
        <p:spPr bwMode="auto">
          <a:xfrm>
            <a:off x="5438311" y="1928266"/>
            <a:ext cx="6096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50938" algn="l"/>
              </a:tabLst>
              <a:defRPr>
                <a:solidFill>
                  <a:schemeClr val="tx1"/>
                </a:solidFill>
                <a:latin typeface="Arial" panose="020B0604020202020204" pitchFamily="34" charset="0"/>
              </a:defRPr>
            </a:lvl1pPr>
            <a:lvl2pPr eaLnBrk="0" fontAlgn="base" hangingPunct="0">
              <a:spcBef>
                <a:spcPct val="0"/>
              </a:spcBef>
              <a:spcAft>
                <a:spcPct val="0"/>
              </a:spcAft>
              <a:tabLst>
                <a:tab pos="1150938" algn="l"/>
              </a:tabLst>
              <a:defRPr>
                <a:solidFill>
                  <a:schemeClr val="tx1"/>
                </a:solidFill>
                <a:latin typeface="Arial" panose="020B0604020202020204" pitchFamily="34" charset="0"/>
              </a:defRPr>
            </a:lvl2pPr>
            <a:lvl3pPr eaLnBrk="0" fontAlgn="base" hangingPunct="0">
              <a:spcBef>
                <a:spcPct val="0"/>
              </a:spcBef>
              <a:spcAft>
                <a:spcPct val="0"/>
              </a:spcAft>
              <a:tabLst>
                <a:tab pos="1150938" algn="l"/>
              </a:tabLst>
              <a:defRPr>
                <a:solidFill>
                  <a:schemeClr val="tx1"/>
                </a:solidFill>
                <a:latin typeface="Arial" panose="020B0604020202020204" pitchFamily="34" charset="0"/>
              </a:defRPr>
            </a:lvl3pPr>
            <a:lvl4pPr eaLnBrk="0" fontAlgn="base" hangingPunct="0">
              <a:spcBef>
                <a:spcPct val="0"/>
              </a:spcBef>
              <a:spcAft>
                <a:spcPct val="0"/>
              </a:spcAft>
              <a:tabLst>
                <a:tab pos="1150938" algn="l"/>
              </a:tabLst>
              <a:defRPr>
                <a:solidFill>
                  <a:schemeClr val="tx1"/>
                </a:solidFill>
                <a:latin typeface="Arial" panose="020B0604020202020204" pitchFamily="34" charset="0"/>
              </a:defRPr>
            </a:lvl4pPr>
            <a:lvl5pPr eaLnBrk="0" fontAlgn="base" hangingPunct="0">
              <a:spcBef>
                <a:spcPct val="0"/>
              </a:spcBef>
              <a:spcAft>
                <a:spcPct val="0"/>
              </a:spcAft>
              <a:tabLst>
                <a:tab pos="1150938" algn="l"/>
              </a:tabLst>
              <a:defRPr>
                <a:solidFill>
                  <a:schemeClr val="tx1"/>
                </a:solidFill>
                <a:latin typeface="Arial" panose="020B0604020202020204" pitchFamily="34" charset="0"/>
              </a:defRPr>
            </a:lvl5pPr>
            <a:lvl6pPr eaLnBrk="0" fontAlgn="base" hangingPunct="0">
              <a:spcBef>
                <a:spcPct val="0"/>
              </a:spcBef>
              <a:spcAft>
                <a:spcPct val="0"/>
              </a:spcAft>
              <a:tabLst>
                <a:tab pos="1150938" algn="l"/>
              </a:tabLst>
              <a:defRPr>
                <a:solidFill>
                  <a:schemeClr val="tx1"/>
                </a:solidFill>
                <a:latin typeface="Arial" panose="020B0604020202020204" pitchFamily="34" charset="0"/>
              </a:defRPr>
            </a:lvl6pPr>
            <a:lvl7pPr eaLnBrk="0" fontAlgn="base" hangingPunct="0">
              <a:spcBef>
                <a:spcPct val="0"/>
              </a:spcBef>
              <a:spcAft>
                <a:spcPct val="0"/>
              </a:spcAft>
              <a:tabLst>
                <a:tab pos="1150938" algn="l"/>
              </a:tabLst>
              <a:defRPr>
                <a:solidFill>
                  <a:schemeClr val="tx1"/>
                </a:solidFill>
                <a:latin typeface="Arial" panose="020B0604020202020204" pitchFamily="34" charset="0"/>
              </a:defRPr>
            </a:lvl7pPr>
            <a:lvl8pPr eaLnBrk="0" fontAlgn="base" hangingPunct="0">
              <a:spcBef>
                <a:spcPct val="0"/>
              </a:spcBef>
              <a:spcAft>
                <a:spcPct val="0"/>
              </a:spcAft>
              <a:tabLst>
                <a:tab pos="1150938" algn="l"/>
              </a:tabLst>
              <a:defRPr>
                <a:solidFill>
                  <a:schemeClr val="tx1"/>
                </a:solidFill>
                <a:latin typeface="Arial" panose="020B0604020202020204" pitchFamily="34" charset="0"/>
              </a:defRPr>
            </a:lvl8pPr>
            <a:lvl9pPr eaLnBrk="0" fontAlgn="base" hangingPunct="0">
              <a:spcBef>
                <a:spcPct val="0"/>
              </a:spcBef>
              <a:spcAft>
                <a:spcPct val="0"/>
              </a:spcAft>
              <a:tabLst>
                <a:tab pos="11509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150938" algn="l"/>
              </a:tabLst>
              <a:defRPr/>
            </a:pPr>
            <a:r>
              <a:rPr kumimoji="0" lang="en-GB" altLang="en-CH" sz="1800" b="1" i="0" u="none" strike="noStrike" kern="1200" cap="none" spc="0" normalizeH="0" baseline="0" noProof="0">
                <a:ln>
                  <a:noFill/>
                </a:ln>
                <a:solidFill>
                  <a:srgbClr val="BBD151"/>
                </a:solidFill>
                <a:effectLst/>
                <a:uLnTx/>
                <a:uFillTx/>
                <a:latin typeface="Arial" panose="020B0604020202020204" pitchFamily="34" charset="0"/>
                <a:ea typeface="Times New Roman" panose="02020603050405020304" pitchFamily="18" charset="0"/>
                <a:cs typeface="Arial" panose="020B0604020202020204" pitchFamily="34" charset="0"/>
              </a:rPr>
              <a:t>Context</a:t>
            </a:r>
            <a:r>
              <a:rPr kumimoji="0" lang="en-GB" altLang="en-CH"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GB" altLang="en-CH"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Times New Roman" panose="02020603050405020304" pitchFamily="18" charset="0"/>
                <a:cs typeface="Arial" panose="020B0604020202020204" pitchFamily="34" charset="0"/>
              </a:rPr>
              <a:t> Issues of increasing temperatures and changing water availabilities have increasingly been in the spotlight; one of your competitors has even been impacted by extreme drought on one of its potato fields in Germany</a:t>
            </a:r>
            <a:r>
              <a:rPr lang="en-GB" altLang="en-CH">
                <a:solidFill>
                  <a:prstClr val="black">
                    <a:lumMod val="65000"/>
                    <a:lumOff val="35000"/>
                  </a:prstClr>
                </a:solidFill>
                <a:ea typeface="Times New Roman" panose="02020603050405020304" pitchFamily="18" charset="0"/>
                <a:cs typeface="Arial" panose="020B0604020202020204" pitchFamily="34" charset="0"/>
              </a:rPr>
              <a:t>.</a:t>
            </a:r>
            <a:endParaRPr kumimoji="0" lang="en-GB" altLang="en-CH" sz="1800" b="1" i="0" u="none" strike="noStrike" kern="1200" cap="none" spc="0" normalizeH="0" baseline="0" noProof="0">
              <a:ln>
                <a:noFill/>
              </a:ln>
              <a:solidFill>
                <a:srgbClr val="BBD15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50938" algn="l"/>
              </a:tabLst>
              <a:defRPr/>
            </a:pPr>
            <a:endParaRPr kumimoji="0" lang="en-GB" altLang="en-CH" sz="1800" b="1" i="0" u="none" strike="noStrike" kern="1200" cap="none" spc="0" normalizeH="0" baseline="0" noProof="0">
              <a:ln>
                <a:noFill/>
              </a:ln>
              <a:solidFill>
                <a:srgbClr val="BBD15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50938" algn="l"/>
              </a:tabLst>
              <a:defRPr/>
            </a:pPr>
            <a:r>
              <a:rPr kumimoji="0" lang="en-GB" altLang="en-CH" sz="1800" b="1" i="0" u="none" strike="noStrike" kern="1200" cap="none" spc="0" normalizeH="0" baseline="0" noProof="0">
                <a:ln>
                  <a:noFill/>
                </a:ln>
                <a:solidFill>
                  <a:srgbClr val="BBD151"/>
                </a:solidFill>
                <a:effectLst/>
                <a:uLnTx/>
                <a:uFillTx/>
                <a:latin typeface="Arial" panose="020B0604020202020204" pitchFamily="34" charset="0"/>
                <a:ea typeface="Times New Roman" panose="02020603050405020304" pitchFamily="18" charset="0"/>
                <a:cs typeface="Arial" panose="020B0604020202020204" pitchFamily="34" charset="0"/>
              </a:rPr>
              <a:t>Objective</a:t>
            </a:r>
            <a:r>
              <a:rPr kumimoji="0" lang="en-GB" altLang="en-CH"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GB" altLang="en-CH"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Times New Roman" panose="02020603050405020304" pitchFamily="18" charset="0"/>
                <a:cs typeface="Arial" panose="020B0604020202020204" pitchFamily="34" charset="0"/>
              </a:rPr>
              <a:t> Your CEO has asked you to re-assess the company’s environmental risks and put into place appropriate risk mitigation measures. </a:t>
            </a:r>
            <a:endParaRPr kumimoji="0" lang="en-GB" altLang="en-CH"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endParaRPr>
          </a:p>
        </p:txBody>
      </p:sp>
      <p:sp>
        <p:nvSpPr>
          <p:cNvPr id="9" name="Rectangle 6">
            <a:extLst>
              <a:ext uri="{FF2B5EF4-FFF2-40B4-BE49-F238E27FC236}">
                <a16:creationId xmlns:a16="http://schemas.microsoft.com/office/drawing/2014/main" id="{B5BECD9C-37E5-4DB6-BE3E-E05FAA3CEF30}"/>
              </a:ext>
            </a:extLst>
          </p:cNvPr>
          <p:cNvSpPr>
            <a:spLocks noChangeArrowheads="1"/>
          </p:cNvSpPr>
          <p:nvPr/>
        </p:nvSpPr>
        <p:spPr bwMode="auto">
          <a:xfrm>
            <a:off x="314194" y="4993439"/>
            <a:ext cx="115671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CH" sz="1800" b="1" i="0" u="none" strike="noStrike" kern="1200" cap="none" spc="0" normalizeH="0" baseline="0" noProof="0" dirty="0">
                <a:ln>
                  <a:noFill/>
                </a:ln>
                <a:solidFill>
                  <a:prstClr val="white">
                    <a:lumMod val="50000"/>
                  </a:prstClr>
                </a:solidFill>
                <a:effectLst/>
                <a:uLnTx/>
                <a:uFillTx/>
                <a:latin typeface="Arial"/>
                <a:ea typeface="Times New Roman" panose="02020603050405020304" pitchFamily="18" charset="0"/>
                <a:cs typeface="Arial" panose="020B0604020202020204" pitchFamily="34" charset="0"/>
              </a:rPr>
              <a:t>Perfect </a:t>
            </a:r>
            <a:r>
              <a:rPr kumimoji="0" lang="en-GB" altLang="en-CH" sz="1800" b="1" i="0" u="none" strike="noStrike" kern="1200" cap="none" spc="0" normalizeH="0" baseline="0" noProof="0" dirty="0" err="1">
                <a:ln>
                  <a:noFill/>
                </a:ln>
                <a:solidFill>
                  <a:prstClr val="white">
                    <a:lumMod val="50000"/>
                  </a:prstClr>
                </a:solidFill>
                <a:effectLst/>
                <a:uLnTx/>
                <a:uFillTx/>
                <a:latin typeface="Arial"/>
                <a:ea typeface="Times New Roman" panose="02020603050405020304" pitchFamily="18" charset="0"/>
                <a:cs typeface="Arial" panose="020B0604020202020204" pitchFamily="34" charset="0"/>
              </a:rPr>
              <a:t>Chips’s</a:t>
            </a:r>
            <a:r>
              <a:rPr kumimoji="0" lang="en-GB" altLang="en-CH" sz="1800" b="1" i="0" u="none" strike="noStrike" kern="1200" cap="none" spc="0" normalizeH="0" baseline="0" noProof="0" dirty="0">
                <a:ln>
                  <a:noFill/>
                </a:ln>
                <a:solidFill>
                  <a:prstClr val="white">
                    <a:lumMod val="50000"/>
                  </a:prstClr>
                </a:solidFill>
                <a:effectLst/>
                <a:uLnTx/>
                <a:uFillTx/>
                <a:latin typeface="Arial"/>
                <a:ea typeface="Times New Roman" panose="02020603050405020304" pitchFamily="18" charset="0"/>
                <a:cs typeface="Arial" panose="020B0604020202020204" pitchFamily="34" charset="0"/>
              </a:rPr>
              <a:t> overall objective</a:t>
            </a:r>
            <a:r>
              <a:rPr kumimoji="0" lang="en-GB" altLang="en-CH" sz="1800" b="1" i="0" u="none" strike="noStrike" kern="1200" cap="none" spc="0" normalizeH="0" baseline="0" noProof="0" dirty="0">
                <a:ln>
                  <a:noFill/>
                </a:ln>
                <a:solidFill>
                  <a:prstClr val="white">
                    <a:lumMod val="50000"/>
                  </a:prstClr>
                </a:solidFill>
                <a:effectLst/>
                <a:uLnTx/>
                <a:uFillTx/>
                <a:latin typeface="Arial"/>
                <a:ea typeface="+mn-ea"/>
                <a:cs typeface="Arial" panose="020B0604020202020204" pitchFamily="34" charset="0"/>
              </a:rPr>
              <a:t>:</a:t>
            </a:r>
            <a:r>
              <a:rPr kumimoji="0" lang="en-GB" altLang="en-CH" sz="1800" b="1" i="0" u="none" strike="noStrike" kern="1200" cap="none" spc="0" normalizeH="0" baseline="0" noProof="0" dirty="0">
                <a:ln>
                  <a:noFill/>
                </a:ln>
                <a:solidFill>
                  <a:srgbClr val="23BAED"/>
                </a:solidFill>
                <a:effectLst/>
                <a:uLnTx/>
                <a:uFillTx/>
                <a:latin typeface="Arial"/>
                <a:ea typeface="Times New Roman" panose="02020603050405020304" pitchFamily="18" charset="0"/>
                <a:cs typeface="Arial" panose="020B0604020202020204" pitchFamily="34" charset="0"/>
              </a:rPr>
              <a:t> </a:t>
            </a:r>
            <a:r>
              <a:rPr kumimoji="0" lang="en-US" altLang="en-CH" sz="1800" b="1" i="0" u="none" strike="noStrike" kern="1200" cap="none" spc="0" normalizeH="0" baseline="0" noProof="0" dirty="0">
                <a:ln>
                  <a:noFill/>
                </a:ln>
                <a:solidFill>
                  <a:srgbClr val="23BAED"/>
                </a:solidFill>
                <a:effectLst/>
                <a:uLnTx/>
                <a:uFillTx/>
                <a:latin typeface="Arial"/>
                <a:ea typeface="Times New Roman" panose="02020603050405020304" pitchFamily="18" charset="0"/>
                <a:cs typeface="Arial" panose="020B0604020202020204" pitchFamily="34" charset="0"/>
              </a:rPr>
              <a:t>be a recognized, responsible and sustainable brand in the industry, while creating long-term values for our shareholders and stakeholders.</a:t>
            </a:r>
            <a:endParaRPr kumimoji="0" lang="en-GB" altLang="en-CH" sz="18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7" name="Picture 2" descr="RÃ©sultat de recherche d'images pour &quot;game dice&quot;">
            <a:extLst>
              <a:ext uri="{FF2B5EF4-FFF2-40B4-BE49-F238E27FC236}">
                <a16:creationId xmlns:a16="http://schemas.microsoft.com/office/drawing/2014/main" id="{5B81192F-FDD5-4EA4-BAA3-B96CA09AE9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7910">
            <a:off x="10659921" y="-40153"/>
            <a:ext cx="1209160" cy="1209160"/>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descr="Afbeelding met buiten, gras, veld, groen&#10;&#10;Automatisch gegenereerde beschrijving">
            <a:extLst>
              <a:ext uri="{FF2B5EF4-FFF2-40B4-BE49-F238E27FC236}">
                <a16:creationId xmlns:a16="http://schemas.microsoft.com/office/drawing/2014/main" id="{326BA461-8C53-49A6-A678-EC80F0B77C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679" y="1384076"/>
            <a:ext cx="5022632" cy="3348421"/>
          </a:xfrm>
          <a:prstGeom prst="rect">
            <a:avLst/>
          </a:prstGeom>
        </p:spPr>
      </p:pic>
    </p:spTree>
    <p:extLst>
      <p:ext uri="{BB962C8B-B14F-4D97-AF65-F5344CB8AC3E}">
        <p14:creationId xmlns:p14="http://schemas.microsoft.com/office/powerpoint/2010/main" val="3621464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E62DEC-2A4F-4969-97FC-698F08320E30}"/>
              </a:ext>
            </a:extLst>
          </p:cNvPr>
          <p:cNvSpPr>
            <a:spLocks noGrp="1"/>
          </p:cNvSpPr>
          <p:nvPr>
            <p:ph type="sldNum" sz="quarter" idx="12"/>
          </p:nvPr>
        </p:nvSpPr>
        <p:spPr>
          <a:xfrm>
            <a:off x="655438" y="640532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8F3EC9DE-CED5-4339-A7A5-F33D5E900075}"/>
              </a:ext>
            </a:extLst>
          </p:cNvPr>
          <p:cNvGrpSpPr/>
          <p:nvPr/>
        </p:nvGrpSpPr>
        <p:grpSpPr>
          <a:xfrm>
            <a:off x="3288145" y="776513"/>
            <a:ext cx="5306546" cy="5304973"/>
            <a:chOff x="3443788" y="782297"/>
            <a:chExt cx="5306546" cy="5304973"/>
          </a:xfrm>
        </p:grpSpPr>
        <p:grpSp>
          <p:nvGrpSpPr>
            <p:cNvPr id="13" name="Group 12">
              <a:extLst>
                <a:ext uri="{FF2B5EF4-FFF2-40B4-BE49-F238E27FC236}">
                  <a16:creationId xmlns:a16="http://schemas.microsoft.com/office/drawing/2014/main" id="{31FEC6EF-D1B1-4FB1-911C-12B7FCC6C268}"/>
                </a:ext>
              </a:extLst>
            </p:cNvPr>
            <p:cNvGrpSpPr/>
            <p:nvPr/>
          </p:nvGrpSpPr>
          <p:grpSpPr>
            <a:xfrm>
              <a:off x="5485384" y="2822532"/>
              <a:ext cx="1219749" cy="1219749"/>
              <a:chOff x="5485384" y="2530702"/>
              <a:chExt cx="1219749" cy="1219749"/>
            </a:xfrm>
          </p:grpSpPr>
          <p:sp>
            <p:nvSpPr>
              <p:cNvPr id="11" name="Oval 10">
                <a:extLst>
                  <a:ext uri="{FF2B5EF4-FFF2-40B4-BE49-F238E27FC236}">
                    <a16:creationId xmlns:a16="http://schemas.microsoft.com/office/drawing/2014/main" id="{E07EDAB0-9462-4162-902E-5F5DF3AB6F99}"/>
                  </a:ext>
                </a:extLst>
              </p:cNvPr>
              <p:cNvSpPr/>
              <p:nvPr/>
            </p:nvSpPr>
            <p:spPr>
              <a:xfrm>
                <a:off x="5485384" y="2530702"/>
                <a:ext cx="1219749" cy="12197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E9B6C31D-4C79-434F-BDEF-CE679ABF0411}"/>
                  </a:ext>
                </a:extLst>
              </p:cNvPr>
              <p:cNvSpPr txBox="1"/>
              <p:nvPr/>
            </p:nvSpPr>
            <p:spPr>
              <a:xfrm>
                <a:off x="5728037" y="2957877"/>
                <a:ext cx="8444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SPIN!</a:t>
                </a: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5" name="Group 24">
              <a:extLst>
                <a:ext uri="{FF2B5EF4-FFF2-40B4-BE49-F238E27FC236}">
                  <a16:creationId xmlns:a16="http://schemas.microsoft.com/office/drawing/2014/main" id="{3BCAB932-2F4D-45F4-A70A-4DCB83E9AFB2}"/>
                </a:ext>
              </a:extLst>
            </p:cNvPr>
            <p:cNvGrpSpPr/>
            <p:nvPr/>
          </p:nvGrpSpPr>
          <p:grpSpPr>
            <a:xfrm>
              <a:off x="3443788" y="782297"/>
              <a:ext cx="5306546" cy="5304973"/>
              <a:chOff x="3443788" y="782297"/>
              <a:chExt cx="5306546" cy="5304973"/>
            </a:xfrm>
          </p:grpSpPr>
          <p:grpSp>
            <p:nvGrpSpPr>
              <p:cNvPr id="15" name="Group 14">
                <a:extLst>
                  <a:ext uri="{FF2B5EF4-FFF2-40B4-BE49-F238E27FC236}">
                    <a16:creationId xmlns:a16="http://schemas.microsoft.com/office/drawing/2014/main" id="{5F89AC85-918A-403F-A797-E771A61A77F1}"/>
                  </a:ext>
                </a:extLst>
              </p:cNvPr>
              <p:cNvGrpSpPr/>
              <p:nvPr/>
            </p:nvGrpSpPr>
            <p:grpSpPr>
              <a:xfrm rot="483112">
                <a:off x="3443788" y="782297"/>
                <a:ext cx="5306546" cy="5304973"/>
                <a:chOff x="3443788" y="782297"/>
                <a:chExt cx="5306546" cy="5304973"/>
              </a:xfrm>
            </p:grpSpPr>
            <p:sp>
              <p:nvSpPr>
                <p:cNvPr id="3" name="Freeform: Shape 2">
                  <a:extLst>
                    <a:ext uri="{FF2B5EF4-FFF2-40B4-BE49-F238E27FC236}">
                      <a16:creationId xmlns:a16="http://schemas.microsoft.com/office/drawing/2014/main" id="{649C2D5C-7145-4467-9BDF-0ADFD220CF17}"/>
                    </a:ext>
                  </a:extLst>
                </p:cNvPr>
                <p:cNvSpPr/>
                <p:nvPr/>
              </p:nvSpPr>
              <p:spPr>
                <a:xfrm>
                  <a:off x="6528179" y="159291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50B75172-B2C7-431A-827F-01CD6CC08C06}"/>
                    </a:ext>
                  </a:extLst>
                </p:cNvPr>
                <p:cNvSpPr/>
                <p:nvPr/>
              </p:nvSpPr>
              <p:spPr>
                <a:xfrm rot="2723609">
                  <a:off x="6732740" y="2943626"/>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D339D756-8632-4EF4-AB91-C401D6DE78A6}"/>
                    </a:ext>
                  </a:extLst>
                </p:cNvPr>
                <p:cNvSpPr/>
                <p:nvPr/>
              </p:nvSpPr>
              <p:spPr>
                <a:xfrm rot="8107724">
                  <a:off x="4580653" y="4235724"/>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EDED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BE5C4000-DD5A-4FF1-8121-497BF70C7A8E}"/>
                    </a:ext>
                  </a:extLst>
                </p:cNvPr>
                <p:cNvSpPr/>
                <p:nvPr/>
              </p:nvSpPr>
              <p:spPr>
                <a:xfrm rot="10800000">
                  <a:off x="3500135" y="3435230"/>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A2B1A405-29C2-4313-9029-5E6FAD12016A}"/>
                    </a:ext>
                  </a:extLst>
                </p:cNvPr>
                <p:cNvSpPr/>
                <p:nvPr/>
              </p:nvSpPr>
              <p:spPr>
                <a:xfrm rot="13503574">
                  <a:off x="3277740" y="2081243"/>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33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942BDCED-7942-4751-BDB4-F039CC71262E}"/>
                    </a:ext>
                  </a:extLst>
                </p:cNvPr>
                <p:cNvSpPr/>
                <p:nvPr/>
              </p:nvSpPr>
              <p:spPr>
                <a:xfrm rot="16200000">
                  <a:off x="4087727" y="98786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CE501551-56BA-4C24-9E5C-A4F09717CE4B}"/>
                    </a:ext>
                  </a:extLst>
                </p:cNvPr>
                <p:cNvSpPr/>
                <p:nvPr/>
              </p:nvSpPr>
              <p:spPr>
                <a:xfrm rot="18932318">
                  <a:off x="5435210" y="78229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728D4E47-EEC2-49E4-BA2E-41C41BE2ADAF}"/>
                    </a:ext>
                  </a:extLst>
                </p:cNvPr>
                <p:cNvSpPr/>
                <p:nvPr/>
              </p:nvSpPr>
              <p:spPr>
                <a:xfrm rot="5400000">
                  <a:off x="5928716" y="4035522"/>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8B4316FC-6362-40EE-8D92-0EE163048C38}"/>
                  </a:ext>
                </a:extLst>
              </p:cNvPr>
              <p:cNvSpPr txBox="1"/>
              <p:nvPr/>
            </p:nvSpPr>
            <p:spPr>
              <a:xfrm rot="20679266">
                <a:off x="4760792" y="1441866"/>
                <a:ext cx="169136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white"/>
                    </a:solidFill>
                    <a:latin typeface="Arial"/>
                  </a:rPr>
                  <a:t>TRANSPARANCY</a:t>
                </a:r>
                <a:endParaRPr kumimoji="0" lang="en-CH" sz="14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0DF0FF6-D0D1-4E54-A4D1-770CC3AF998A}"/>
                  </a:ext>
                </a:extLst>
              </p:cNvPr>
              <p:cNvSpPr txBox="1"/>
              <p:nvPr/>
            </p:nvSpPr>
            <p:spPr>
              <a:xfrm rot="15295842">
                <a:off x="3666347" y="3600230"/>
                <a:ext cx="15122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Arial"/>
                  </a:rPr>
                  <a:t>CLIMATE DEAL</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E1659602-8F81-42B1-9208-E3A48C6D6B4A}"/>
                  </a:ext>
                </a:extLst>
              </p:cNvPr>
              <p:cNvSpPr txBox="1"/>
              <p:nvPr/>
            </p:nvSpPr>
            <p:spPr>
              <a:xfrm rot="18049124">
                <a:off x="3842763" y="2291945"/>
                <a:ext cx="144634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DROUGHTS</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F9F15EB2-4D44-49E5-8431-DB5F544C1BDE}"/>
                  </a:ext>
                </a:extLst>
              </p:cNvPr>
              <p:cNvSpPr txBox="1"/>
              <p:nvPr/>
            </p:nvSpPr>
            <p:spPr>
              <a:xfrm rot="4481222">
                <a:off x="7184445" y="2700746"/>
                <a:ext cx="1496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CERTIFIED PRODUCTS</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ADBDC9C4-6BD2-45BC-AE2D-10EBE7D0296A}"/>
                  </a:ext>
                </a:extLst>
              </p:cNvPr>
              <p:cNvSpPr txBox="1"/>
              <p:nvPr/>
            </p:nvSpPr>
            <p:spPr>
              <a:xfrm rot="2048003">
                <a:off x="6265351" y="1649129"/>
                <a:ext cx="16035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a:ln>
                      <a:noFill/>
                    </a:ln>
                    <a:solidFill>
                      <a:prstClr val="white"/>
                    </a:solidFill>
                    <a:effectLst/>
                    <a:uLnTx/>
                    <a:uFillTx/>
                    <a:latin typeface="Arial"/>
                    <a:ea typeface="+mn-ea"/>
                    <a:cs typeface="+mn-cs"/>
                  </a:rPr>
                  <a:t>LEGAL</a:t>
                </a:r>
                <a:endParaRPr kumimoji="0" lang="en-CH"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4F7AD6BA-B183-4662-9C82-B7B0380606EC}"/>
                  </a:ext>
                </a:extLst>
              </p:cNvPr>
              <p:cNvSpPr txBox="1"/>
              <p:nvPr/>
            </p:nvSpPr>
            <p:spPr>
              <a:xfrm rot="7330170">
                <a:off x="6958253" y="4156747"/>
                <a:ext cx="14335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Arial"/>
                    <a:ea typeface="+mn-ea"/>
                    <a:cs typeface="+mn-cs"/>
                  </a:rPr>
                  <a:t>CEO COMMITMENT</a:t>
                </a:r>
                <a:endParaRPr kumimoji="0" lang="en-CH" sz="14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6E3D1131-0928-4047-8FC8-8E3D34169461}"/>
                  </a:ext>
                </a:extLst>
              </p:cNvPr>
              <p:cNvSpPr txBox="1"/>
              <p:nvPr/>
            </p:nvSpPr>
            <p:spPr>
              <a:xfrm rot="9771385">
                <a:off x="5832180" y="4849542"/>
                <a:ext cx="14131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prstClr val="white"/>
                    </a:solidFill>
                    <a:effectLst/>
                    <a:uLnTx/>
                    <a:uFillTx/>
                    <a:latin typeface="Arial"/>
                    <a:ea typeface="+mn-ea"/>
                    <a:cs typeface="+mn-cs"/>
                  </a:rPr>
                  <a:t>CARBON CREDITS</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C2FEDD6D-A2C8-4A3C-8B96-4651B4E45D99}"/>
                  </a:ext>
                </a:extLst>
              </p:cNvPr>
              <p:cNvSpPr txBox="1"/>
              <p:nvPr/>
            </p:nvSpPr>
            <p:spPr>
              <a:xfrm rot="12896403">
                <a:off x="4280511" y="4704836"/>
                <a:ext cx="17976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prstClr val="white">
                        <a:lumMod val="50000"/>
                      </a:prstClr>
                    </a:solidFill>
                    <a:effectLst/>
                    <a:uLnTx/>
                    <a:uFillTx/>
                    <a:latin typeface="Arial"/>
                    <a:ea typeface="+mn-ea"/>
                    <a:cs typeface="+mn-cs"/>
                  </a:rPr>
                  <a:t>ESG SPECIALIST</a:t>
                </a:r>
                <a:endParaRPr kumimoji="0" lang="en-CH" sz="1600" b="0" i="0" u="none" strike="noStrike" kern="1200" cap="none" spc="0" normalizeH="0" baseline="0" noProof="0">
                  <a:ln>
                    <a:noFill/>
                  </a:ln>
                  <a:solidFill>
                    <a:prstClr val="white">
                      <a:lumMod val="50000"/>
                    </a:prstClr>
                  </a:solidFill>
                  <a:effectLst/>
                  <a:uLnTx/>
                  <a:uFillTx/>
                  <a:latin typeface="Arial"/>
                  <a:ea typeface="+mn-ea"/>
                  <a:cs typeface="+mn-cs"/>
                </a:endParaRPr>
              </a:p>
            </p:txBody>
          </p:sp>
        </p:grpSp>
      </p:grpSp>
      <p:sp>
        <p:nvSpPr>
          <p:cNvPr id="14" name="Marker">
            <a:extLst>
              <a:ext uri="{FF2B5EF4-FFF2-40B4-BE49-F238E27FC236}">
                <a16:creationId xmlns:a16="http://schemas.microsoft.com/office/drawing/2014/main" id="{E362FB89-AEE9-4E8F-ABFD-065166198ED8}"/>
              </a:ext>
            </a:extLst>
          </p:cNvPr>
          <p:cNvSpPr/>
          <p:nvPr/>
        </p:nvSpPr>
        <p:spPr>
          <a:xfrm rot="10800000">
            <a:off x="5756105" y="483819"/>
            <a:ext cx="462427" cy="461759"/>
          </a:xfrm>
          <a:prstGeom prst="triangle">
            <a:avLst/>
          </a:prstGeom>
          <a:solidFill>
            <a:schemeClr val="bg1">
              <a:lumMod val="6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46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5200000">
                                      <p:cBhvr>
                                        <p:cTn id="6" dur="2000" fill="hold"/>
                                        <p:tgtEl>
                                          <p:spTgt spid="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34800000">
                                      <p:cBhvr>
                                        <p:cTn id="10" dur="2000" fill="hold"/>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35400000">
                                      <p:cBhvr>
                                        <p:cTn id="14" dur="2000" fill="hold"/>
                                        <p:tgtEl>
                                          <p:spTgt spid="2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33000000">
                                      <p:cBhvr>
                                        <p:cTn id="18" dur="2000" fill="hold"/>
                                        <p:tgtEl>
                                          <p:spTgt spid="2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8200000">
                                      <p:cBhvr>
                                        <p:cTn id="22" dur="2000" fill="hold"/>
                                        <p:tgtEl>
                                          <p:spTgt spid="2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31200000">
                                      <p:cBhvr>
                                        <p:cTn id="26" dur="2000" fill="hold"/>
                                        <p:tgtEl>
                                          <p:spTgt spid="2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30000000">
                                      <p:cBhvr>
                                        <p:cTn id="30" dur="2000" fill="hold"/>
                                        <p:tgtEl>
                                          <p:spTgt spid="2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32400000">
                                      <p:cBhvr>
                                        <p:cTn id="34" dur="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BEC8-7222-45EC-BEA1-9F980D75040E}"/>
              </a:ext>
            </a:extLst>
          </p:cNvPr>
          <p:cNvSpPr>
            <a:spLocks noGrp="1"/>
          </p:cNvSpPr>
          <p:nvPr>
            <p:ph type="title" idx="4294967295"/>
          </p:nvPr>
        </p:nvSpPr>
        <p:spPr>
          <a:xfrm>
            <a:off x="314194" y="125352"/>
            <a:ext cx="11498123" cy="878150"/>
          </a:xfrm>
        </p:spPr>
        <p:txBody>
          <a:bodyPr/>
          <a:lstStyle/>
          <a:p>
            <a:r>
              <a:rPr lang="en-US"/>
              <a:t>Debrief discussion</a:t>
            </a:r>
            <a:endParaRPr lang="en-CH"/>
          </a:p>
        </p:txBody>
      </p:sp>
      <p:sp>
        <p:nvSpPr>
          <p:cNvPr id="3" name="Content Placeholder 2">
            <a:extLst>
              <a:ext uri="{FF2B5EF4-FFF2-40B4-BE49-F238E27FC236}">
                <a16:creationId xmlns:a16="http://schemas.microsoft.com/office/drawing/2014/main" id="{FCAD99E2-C337-48C1-B752-F94A852DC70F}"/>
              </a:ext>
            </a:extLst>
          </p:cNvPr>
          <p:cNvSpPr>
            <a:spLocks noGrp="1"/>
          </p:cNvSpPr>
          <p:nvPr>
            <p:ph idx="4294967295"/>
          </p:nvPr>
        </p:nvSpPr>
        <p:spPr>
          <a:xfrm>
            <a:off x="809883" y="1692579"/>
            <a:ext cx="10572233" cy="3472841"/>
          </a:xfrm>
        </p:spPr>
        <p:txBody>
          <a:bodyPr>
            <a:normAutofit/>
          </a:bodyPr>
          <a:lstStyle/>
          <a:p>
            <a:pPr marL="0" indent="0">
              <a:lnSpc>
                <a:spcPct val="120000"/>
              </a:lnSpc>
              <a:buNone/>
            </a:pPr>
            <a:endParaRPr lang="en-US" sz="100" dirty="0"/>
          </a:p>
          <a:p>
            <a:pPr marL="285750" indent="-285750">
              <a:lnSpc>
                <a:spcPct val="120000"/>
              </a:lnSpc>
              <a:buFont typeface="Arial" panose="020B0604020202020204" pitchFamily="34" charset="0"/>
              <a:buChar char="•"/>
            </a:pPr>
            <a:r>
              <a:rPr lang="en-US" dirty="0"/>
              <a:t>What did your team do well? What were some of the challenges? </a:t>
            </a:r>
          </a:p>
          <a:p>
            <a:pPr marL="285750" indent="-285750">
              <a:lnSpc>
                <a:spcPct val="120000"/>
              </a:lnSpc>
              <a:buFont typeface="Arial" panose="020B0604020202020204" pitchFamily="34" charset="0"/>
              <a:buChar char="•"/>
            </a:pPr>
            <a:r>
              <a:rPr lang="en-US" dirty="0"/>
              <a:t>What did you learn from this activity about natural capital risk and how it can be managed more effectively? </a:t>
            </a:r>
          </a:p>
          <a:p>
            <a:pPr marL="285750" indent="-285750">
              <a:lnSpc>
                <a:spcPct val="120000"/>
              </a:lnSpc>
              <a:buFont typeface="Arial" panose="020B0604020202020204" pitchFamily="34" charset="0"/>
              <a:buChar char="•"/>
            </a:pPr>
            <a:r>
              <a:rPr lang="en-US" dirty="0"/>
              <a:t>How does your company manage its environmental risks?</a:t>
            </a:r>
          </a:p>
          <a:p>
            <a:pPr marL="285750" indent="-285750">
              <a:lnSpc>
                <a:spcPct val="120000"/>
              </a:lnSpc>
              <a:buFont typeface="Arial" panose="020B0604020202020204" pitchFamily="34" charset="0"/>
              <a:buChar char="•"/>
            </a:pPr>
            <a:r>
              <a:rPr lang="en-US" dirty="0"/>
              <a:t>What are your key take-aways from the activity?</a:t>
            </a:r>
          </a:p>
          <a:p>
            <a:pPr marL="0" indent="0">
              <a:lnSpc>
                <a:spcPct val="120000"/>
              </a:lnSpc>
              <a:buNone/>
            </a:pPr>
            <a:endParaRPr lang="en-US" dirty="0"/>
          </a:p>
          <a:p>
            <a:pPr marL="0" indent="0">
              <a:buNone/>
            </a:pPr>
            <a:endParaRPr lang="en-CH" dirty="0"/>
          </a:p>
        </p:txBody>
      </p:sp>
      <p:sp>
        <p:nvSpPr>
          <p:cNvPr id="4" name="Slide Number Placeholder 3">
            <a:extLst>
              <a:ext uri="{FF2B5EF4-FFF2-40B4-BE49-F238E27FC236}">
                <a16:creationId xmlns:a16="http://schemas.microsoft.com/office/drawing/2014/main" id="{873844F5-9689-472F-B800-20347107D02D}"/>
              </a:ext>
            </a:extLst>
          </p:cNvPr>
          <p:cNvSpPr>
            <a:spLocks noGrp="1"/>
          </p:cNvSpPr>
          <p:nvPr>
            <p:ph type="sldNum" sz="quarter" idx="12"/>
          </p:nvPr>
        </p:nvSpPr>
        <p:spPr/>
        <p:txBody>
          <a:bodyPr/>
          <a:lstStyle/>
          <a:p>
            <a:fld id="{971CEC84-1649-40CE-BFF6-7286506FEA08}" type="slidenum">
              <a:rPr lang="en-GB" smtClean="0"/>
              <a:pPr/>
              <a:t>72</a:t>
            </a:fld>
            <a:endParaRPr lang="en-GB"/>
          </a:p>
        </p:txBody>
      </p:sp>
      <p:sp>
        <p:nvSpPr>
          <p:cNvPr id="5" name="Teardrop 4">
            <a:extLst>
              <a:ext uri="{FF2B5EF4-FFF2-40B4-BE49-F238E27FC236}">
                <a16:creationId xmlns:a16="http://schemas.microsoft.com/office/drawing/2014/main" id="{79ECDFA3-B105-4777-BE3F-399FA3678E8B}"/>
              </a:ext>
            </a:extLst>
          </p:cNvPr>
          <p:cNvSpPr/>
          <p:nvPr/>
        </p:nvSpPr>
        <p:spPr>
          <a:xfrm>
            <a:off x="10581135" y="125352"/>
            <a:ext cx="1444558" cy="144455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A2B5D66A-6957-43B4-B9F9-B5407D2532D5}"/>
              </a:ext>
            </a:extLst>
          </p:cNvPr>
          <p:cNvSpPr txBox="1"/>
          <p:nvPr/>
        </p:nvSpPr>
        <p:spPr>
          <a:xfrm>
            <a:off x="10544468" y="339799"/>
            <a:ext cx="1531481" cy="1015663"/>
          </a:xfrm>
          <a:prstGeom prst="rect">
            <a:avLst/>
          </a:prstGeom>
          <a:noFill/>
        </p:spPr>
        <p:txBody>
          <a:bodyPr wrap="square" rtlCol="0">
            <a:spAutoFit/>
          </a:bodyPr>
          <a:lstStyle/>
          <a:p>
            <a:pPr algn="ctr"/>
            <a:r>
              <a:rPr lang="en-GB" sz="1500" dirty="0">
                <a:solidFill>
                  <a:schemeClr val="bg1"/>
                </a:solidFill>
              </a:rPr>
              <a:t>Write down your answers on </a:t>
            </a:r>
            <a:r>
              <a:rPr lang="en-GB" sz="1500" b="1" dirty="0">
                <a:solidFill>
                  <a:schemeClr val="bg1"/>
                </a:solidFill>
              </a:rPr>
              <a:t>p. 26 </a:t>
            </a:r>
            <a:r>
              <a:rPr lang="en-GB" sz="1500" dirty="0">
                <a:solidFill>
                  <a:schemeClr val="bg1"/>
                </a:solidFill>
              </a:rPr>
              <a:t>of your workbook</a:t>
            </a:r>
          </a:p>
        </p:txBody>
      </p:sp>
    </p:spTree>
    <p:extLst>
      <p:ext uri="{BB962C8B-B14F-4D97-AF65-F5344CB8AC3E}">
        <p14:creationId xmlns:p14="http://schemas.microsoft.com/office/powerpoint/2010/main" val="39787700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953EF-7C67-42F8-A7A9-F581BABF5797}"/>
              </a:ext>
            </a:extLst>
          </p:cNvPr>
          <p:cNvSpPr>
            <a:spLocks noGrp="1"/>
          </p:cNvSpPr>
          <p:nvPr>
            <p:ph type="title" idx="4294967295"/>
          </p:nvPr>
        </p:nvSpPr>
        <p:spPr>
          <a:xfrm>
            <a:off x="314194" y="125352"/>
            <a:ext cx="11498123" cy="878150"/>
          </a:xfrm>
        </p:spPr>
        <p:txBody>
          <a:bodyPr/>
          <a:lstStyle/>
          <a:p>
            <a:r>
              <a:rPr lang="en-GB"/>
              <a:t>Game time!</a:t>
            </a:r>
          </a:p>
        </p:txBody>
      </p:sp>
      <p:sp>
        <p:nvSpPr>
          <p:cNvPr id="5" name="Slide Number Placeholder 4">
            <a:extLst>
              <a:ext uri="{FF2B5EF4-FFF2-40B4-BE49-F238E27FC236}">
                <a16:creationId xmlns:a16="http://schemas.microsoft.com/office/drawing/2014/main" id="{7B8AB354-F1C4-4D51-BB0C-8307F1D415B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TextBox 8">
            <a:extLst>
              <a:ext uri="{FF2B5EF4-FFF2-40B4-BE49-F238E27FC236}">
                <a16:creationId xmlns:a16="http://schemas.microsoft.com/office/drawing/2014/main" id="{90B9741B-6F1F-4E55-90F2-9BE1AA942064}"/>
              </a:ext>
            </a:extLst>
          </p:cNvPr>
          <p:cNvSpPr txBox="1"/>
          <p:nvPr/>
        </p:nvSpPr>
        <p:spPr>
          <a:xfrm>
            <a:off x="5767965" y="2620232"/>
            <a:ext cx="5264855" cy="2497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2">
                    <a:lumMod val="50000"/>
                  </a:schemeClr>
                </a:solidFill>
              </a:rPr>
              <a:t>You are part of the senior management team of “</a:t>
            </a:r>
            <a:r>
              <a:rPr lang="en-US" sz="2000" err="1">
                <a:solidFill>
                  <a:schemeClr val="bg2">
                    <a:lumMod val="50000"/>
                  </a:schemeClr>
                </a:solidFill>
              </a:rPr>
              <a:t>Azucar</a:t>
            </a:r>
            <a:r>
              <a:rPr lang="en-US" sz="2000">
                <a:solidFill>
                  <a:schemeClr val="bg2">
                    <a:lumMod val="50000"/>
                  </a:schemeClr>
                </a:solidFill>
              </a:rPr>
              <a:t>”, an industrial sugar mill and sugarcane plantation company, based in South America.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US" sz="2000">
                <a:solidFill>
                  <a:schemeClr val="bg2">
                    <a:lumMod val="50000"/>
                  </a:schemeClr>
                </a:solidFill>
              </a:rPr>
              <a:t>Identify your </a:t>
            </a:r>
            <a:r>
              <a:rPr lang="en-US" sz="2000" b="1">
                <a:solidFill>
                  <a:schemeClr val="bg2">
                    <a:lumMod val="50000"/>
                  </a:schemeClr>
                </a:solidFill>
              </a:rPr>
              <a:t>key environmental risks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US" sz="2000">
                <a:solidFill>
                  <a:schemeClr val="bg2">
                    <a:lumMod val="50000"/>
                  </a:schemeClr>
                </a:solidFill>
              </a:rPr>
              <a:t>Implement appropriate </a:t>
            </a:r>
            <a:r>
              <a:rPr lang="en-US" sz="2000" b="1">
                <a:solidFill>
                  <a:schemeClr val="bg2">
                    <a:lumMod val="50000"/>
                  </a:schemeClr>
                </a:solidFill>
              </a:rPr>
              <a:t>risk responses</a:t>
            </a:r>
            <a:endParaRPr lang="en-CH" sz="2000" b="1">
              <a:solidFill>
                <a:schemeClr val="bg2">
                  <a:lumMod val="50000"/>
                </a:schemeClr>
              </a:solidFill>
            </a:endParaRPr>
          </a:p>
        </p:txBody>
      </p:sp>
      <p:sp>
        <p:nvSpPr>
          <p:cNvPr id="12" name="TextBox 11">
            <a:extLst>
              <a:ext uri="{FF2B5EF4-FFF2-40B4-BE49-F238E27FC236}">
                <a16:creationId xmlns:a16="http://schemas.microsoft.com/office/drawing/2014/main" id="{2AF2476F-E283-4325-A2CC-BA289C9A61E4}"/>
              </a:ext>
            </a:extLst>
          </p:cNvPr>
          <p:cNvSpPr txBox="1"/>
          <p:nvPr/>
        </p:nvSpPr>
        <p:spPr>
          <a:xfrm>
            <a:off x="1219068" y="1672039"/>
            <a:ext cx="31683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Arial"/>
                <a:ea typeface="+mn-ea"/>
                <a:cs typeface="+mn-cs"/>
              </a:rPr>
              <a:t>“</a:t>
            </a:r>
            <a:r>
              <a:rPr kumimoji="0" lang="en-US" sz="2000" b="1" i="0" u="none" strike="noStrike" kern="1200" cap="none" spc="0" normalizeH="0" baseline="0" noProof="0" err="1">
                <a:ln>
                  <a:noFill/>
                </a:ln>
                <a:solidFill>
                  <a:prstClr val="black">
                    <a:lumMod val="65000"/>
                    <a:lumOff val="35000"/>
                  </a:prstClr>
                </a:solidFill>
                <a:effectLst/>
                <a:uLnTx/>
                <a:uFillTx/>
                <a:latin typeface="Arial"/>
                <a:ea typeface="+mn-ea"/>
                <a:cs typeface="+mn-cs"/>
              </a:rPr>
              <a:t>Azucar</a:t>
            </a:r>
            <a:r>
              <a:rPr kumimoji="0" lang="en-US" sz="2000" b="1" i="0" u="none" strike="noStrike" kern="1200" cap="none" spc="0" normalizeH="0" baseline="0" noProof="0">
                <a:ln>
                  <a:noFill/>
                </a:ln>
                <a:solidFill>
                  <a:prstClr val="black">
                    <a:lumMod val="65000"/>
                    <a:lumOff val="35000"/>
                  </a:prstClr>
                </a:solidFill>
                <a:effectLst/>
                <a:uLnTx/>
                <a:uFillTx/>
                <a:latin typeface="Arial"/>
                <a:ea typeface="+mn-ea"/>
                <a:cs typeface="+mn-cs"/>
              </a:rPr>
              <a:t>” company</a:t>
            </a:r>
            <a:endParaRPr kumimoji="0" lang="en-CH" sz="20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Afbeelding 5" descr="Afbeelding met gras, buiten, veld, groen&#10;&#10;Automatisch gegenereerde beschrijving">
            <a:extLst>
              <a:ext uri="{FF2B5EF4-FFF2-40B4-BE49-F238E27FC236}">
                <a16:creationId xmlns:a16="http://schemas.microsoft.com/office/drawing/2014/main" id="{072EC843-5BAD-401D-908E-FA7757AB2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19" y="2182089"/>
            <a:ext cx="4940554" cy="3542309"/>
          </a:xfrm>
          <a:prstGeom prst="rect">
            <a:avLst/>
          </a:prstGeom>
        </p:spPr>
      </p:pic>
      <p:pic>
        <p:nvPicPr>
          <p:cNvPr id="11" name="Picture 2" descr="RÃ©sultat de recherche d'images pour &quot;game dice&quot;">
            <a:extLst>
              <a:ext uri="{FF2B5EF4-FFF2-40B4-BE49-F238E27FC236}">
                <a16:creationId xmlns:a16="http://schemas.microsoft.com/office/drawing/2014/main" id="{6D3ECC0C-1535-4F3F-A306-FCD34AC6D4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07910">
            <a:off x="8728901" y="-40153"/>
            <a:ext cx="1209160" cy="1209160"/>
          </a:xfrm>
          <a:prstGeom prst="rect">
            <a:avLst/>
          </a:prstGeom>
          <a:noFill/>
          <a:extLst>
            <a:ext uri="{909E8E84-426E-40DD-AFC4-6F175D3DCCD1}">
              <a14:hiddenFill xmlns:a14="http://schemas.microsoft.com/office/drawing/2010/main">
                <a:solidFill>
                  <a:srgbClr val="FFFFFF"/>
                </a:solidFill>
              </a14:hiddenFill>
            </a:ext>
          </a:extLst>
        </p:spPr>
      </p:pic>
      <p:sp>
        <p:nvSpPr>
          <p:cNvPr id="13" name="Teardrop 7">
            <a:extLst>
              <a:ext uri="{FF2B5EF4-FFF2-40B4-BE49-F238E27FC236}">
                <a16:creationId xmlns:a16="http://schemas.microsoft.com/office/drawing/2014/main" id="{8E83C65C-1675-4816-B95B-041952806C42}"/>
              </a:ext>
            </a:extLst>
          </p:cNvPr>
          <p:cNvSpPr/>
          <p:nvPr/>
        </p:nvSpPr>
        <p:spPr>
          <a:xfrm>
            <a:off x="10153130" y="125352"/>
            <a:ext cx="1893018" cy="176702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0C97F5A9-0E18-4BA6-A3F2-BF60736D967A}"/>
              </a:ext>
            </a:extLst>
          </p:cNvPr>
          <p:cNvSpPr txBox="1"/>
          <p:nvPr/>
        </p:nvSpPr>
        <p:spPr>
          <a:xfrm>
            <a:off x="10278162" y="301985"/>
            <a:ext cx="176798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Arial"/>
                <a:ea typeface="+mn-ea"/>
                <a:cs typeface="+mn-cs"/>
              </a:rPr>
              <a:t>See instructions on </a:t>
            </a:r>
            <a:r>
              <a:rPr kumimoji="0" lang="en-GB" sz="1500" b="1" i="0" u="none" strike="noStrike" kern="1200" cap="none" spc="0" normalizeH="0" baseline="0" noProof="0" dirty="0">
                <a:ln>
                  <a:noFill/>
                </a:ln>
                <a:solidFill>
                  <a:prstClr val="white"/>
                </a:solidFill>
                <a:effectLst/>
                <a:uLnTx/>
                <a:uFillTx/>
                <a:latin typeface="Arial"/>
                <a:ea typeface="+mn-ea"/>
                <a:cs typeface="+mn-cs"/>
              </a:rPr>
              <a:t>p. 27 </a:t>
            </a:r>
            <a:r>
              <a:rPr kumimoji="0" lang="en-GB" sz="1500" b="0" i="0" u="none" strike="noStrike" kern="1200" cap="none" spc="0" normalizeH="0" baseline="0" noProof="0" dirty="0">
                <a:ln>
                  <a:noFill/>
                </a:ln>
                <a:solidFill>
                  <a:prstClr val="white"/>
                </a:solidFill>
                <a:effectLst/>
                <a:uLnTx/>
                <a:uFillTx/>
                <a:latin typeface="Arial"/>
                <a:ea typeface="+mn-ea"/>
                <a:cs typeface="+mn-cs"/>
              </a:rPr>
              <a:t>&amp; write down your answers on </a:t>
            </a:r>
            <a:r>
              <a:rPr kumimoji="0" lang="en-GB" sz="1500" b="1" i="0" u="none" strike="noStrike" kern="1200" cap="none" spc="0" normalizeH="0" baseline="0" noProof="0" dirty="0">
                <a:ln>
                  <a:noFill/>
                </a:ln>
                <a:solidFill>
                  <a:prstClr val="white"/>
                </a:solidFill>
                <a:effectLst/>
                <a:uLnTx/>
                <a:uFillTx/>
                <a:latin typeface="Arial"/>
                <a:ea typeface="+mn-ea"/>
                <a:cs typeface="+mn-cs"/>
              </a:rPr>
              <a:t>p. </a:t>
            </a:r>
            <a:r>
              <a:rPr lang="en-GB" sz="1500" b="1" dirty="0">
                <a:solidFill>
                  <a:prstClr val="white"/>
                </a:solidFill>
                <a:latin typeface="Arial"/>
              </a:rPr>
              <a:t>28</a:t>
            </a:r>
            <a:r>
              <a:rPr kumimoji="0" lang="en-GB" sz="1500" b="1" i="0" u="none" strike="noStrike" kern="1200" cap="none" spc="0" normalizeH="0" baseline="0" noProof="0" dirty="0">
                <a:ln>
                  <a:noFill/>
                </a:ln>
                <a:solidFill>
                  <a:prstClr val="white"/>
                </a:solidFill>
                <a:effectLst/>
                <a:uLnTx/>
                <a:uFillTx/>
                <a:latin typeface="Arial"/>
                <a:ea typeface="+mn-ea"/>
                <a:cs typeface="+mn-cs"/>
              </a:rPr>
              <a:t>-30 </a:t>
            </a:r>
            <a:r>
              <a:rPr kumimoji="0" lang="en-GB" sz="1500" b="0" i="0" u="none" strike="noStrike" kern="1200" cap="none" spc="0" normalizeH="0" baseline="0" noProof="0" dirty="0">
                <a:ln>
                  <a:noFill/>
                </a:ln>
                <a:solidFill>
                  <a:prstClr val="white"/>
                </a:solidFill>
                <a:effectLst/>
                <a:uLnTx/>
                <a:uFillTx/>
                <a:latin typeface="Arial"/>
                <a:ea typeface="+mn-ea"/>
                <a:cs typeface="+mn-cs"/>
              </a:rPr>
              <a:t>of your workbook</a:t>
            </a:r>
          </a:p>
        </p:txBody>
      </p:sp>
    </p:spTree>
    <p:extLst>
      <p:ext uri="{BB962C8B-B14F-4D97-AF65-F5344CB8AC3E}">
        <p14:creationId xmlns:p14="http://schemas.microsoft.com/office/powerpoint/2010/main" val="24764837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A6BB8-D49C-4B45-A157-5188368ACD35}"/>
              </a:ext>
            </a:extLst>
          </p:cNvPr>
          <p:cNvSpPr>
            <a:spLocks noGrp="1"/>
          </p:cNvSpPr>
          <p:nvPr>
            <p:ph type="title" idx="4294967295"/>
          </p:nvPr>
        </p:nvSpPr>
        <p:spPr>
          <a:xfrm>
            <a:off x="314194" y="125352"/>
            <a:ext cx="11498123" cy="878150"/>
          </a:xfrm>
        </p:spPr>
        <p:txBody>
          <a:bodyPr/>
          <a:lstStyle/>
          <a:p>
            <a:r>
              <a:rPr lang="en-US"/>
              <a:t>Scenario</a:t>
            </a:r>
            <a:endParaRPr lang="en-CH"/>
          </a:p>
        </p:txBody>
      </p:sp>
      <p:sp>
        <p:nvSpPr>
          <p:cNvPr id="4" name="Slide Number Placeholder 3">
            <a:extLst>
              <a:ext uri="{FF2B5EF4-FFF2-40B4-BE49-F238E27FC236}">
                <a16:creationId xmlns:a16="http://schemas.microsoft.com/office/drawing/2014/main" id="{43C4E224-4A59-4E2C-8898-3EEDDF55316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Rectangle 4">
            <a:extLst>
              <a:ext uri="{FF2B5EF4-FFF2-40B4-BE49-F238E27FC236}">
                <a16:creationId xmlns:a16="http://schemas.microsoft.com/office/drawing/2014/main" id="{32DDF336-2F3A-499D-94F5-762A75E55C28}"/>
              </a:ext>
            </a:extLst>
          </p:cNvPr>
          <p:cNvSpPr>
            <a:spLocks noChangeArrowheads="1"/>
          </p:cNvSpPr>
          <p:nvPr/>
        </p:nvSpPr>
        <p:spPr bwMode="auto">
          <a:xfrm>
            <a:off x="5438311" y="1789767"/>
            <a:ext cx="60960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50938" algn="l"/>
              </a:tabLst>
              <a:defRPr>
                <a:solidFill>
                  <a:schemeClr val="tx1"/>
                </a:solidFill>
                <a:latin typeface="Arial" panose="020B0604020202020204" pitchFamily="34" charset="0"/>
              </a:defRPr>
            </a:lvl1pPr>
            <a:lvl2pPr eaLnBrk="0" fontAlgn="base" hangingPunct="0">
              <a:spcBef>
                <a:spcPct val="0"/>
              </a:spcBef>
              <a:spcAft>
                <a:spcPct val="0"/>
              </a:spcAft>
              <a:tabLst>
                <a:tab pos="1150938" algn="l"/>
              </a:tabLst>
              <a:defRPr>
                <a:solidFill>
                  <a:schemeClr val="tx1"/>
                </a:solidFill>
                <a:latin typeface="Arial" panose="020B0604020202020204" pitchFamily="34" charset="0"/>
              </a:defRPr>
            </a:lvl2pPr>
            <a:lvl3pPr eaLnBrk="0" fontAlgn="base" hangingPunct="0">
              <a:spcBef>
                <a:spcPct val="0"/>
              </a:spcBef>
              <a:spcAft>
                <a:spcPct val="0"/>
              </a:spcAft>
              <a:tabLst>
                <a:tab pos="1150938" algn="l"/>
              </a:tabLst>
              <a:defRPr>
                <a:solidFill>
                  <a:schemeClr val="tx1"/>
                </a:solidFill>
                <a:latin typeface="Arial" panose="020B0604020202020204" pitchFamily="34" charset="0"/>
              </a:defRPr>
            </a:lvl3pPr>
            <a:lvl4pPr eaLnBrk="0" fontAlgn="base" hangingPunct="0">
              <a:spcBef>
                <a:spcPct val="0"/>
              </a:spcBef>
              <a:spcAft>
                <a:spcPct val="0"/>
              </a:spcAft>
              <a:tabLst>
                <a:tab pos="1150938" algn="l"/>
              </a:tabLst>
              <a:defRPr>
                <a:solidFill>
                  <a:schemeClr val="tx1"/>
                </a:solidFill>
                <a:latin typeface="Arial" panose="020B0604020202020204" pitchFamily="34" charset="0"/>
              </a:defRPr>
            </a:lvl4pPr>
            <a:lvl5pPr eaLnBrk="0" fontAlgn="base" hangingPunct="0">
              <a:spcBef>
                <a:spcPct val="0"/>
              </a:spcBef>
              <a:spcAft>
                <a:spcPct val="0"/>
              </a:spcAft>
              <a:tabLst>
                <a:tab pos="1150938" algn="l"/>
              </a:tabLst>
              <a:defRPr>
                <a:solidFill>
                  <a:schemeClr val="tx1"/>
                </a:solidFill>
                <a:latin typeface="Arial" panose="020B0604020202020204" pitchFamily="34" charset="0"/>
              </a:defRPr>
            </a:lvl5pPr>
            <a:lvl6pPr eaLnBrk="0" fontAlgn="base" hangingPunct="0">
              <a:spcBef>
                <a:spcPct val="0"/>
              </a:spcBef>
              <a:spcAft>
                <a:spcPct val="0"/>
              </a:spcAft>
              <a:tabLst>
                <a:tab pos="1150938" algn="l"/>
              </a:tabLst>
              <a:defRPr>
                <a:solidFill>
                  <a:schemeClr val="tx1"/>
                </a:solidFill>
                <a:latin typeface="Arial" panose="020B0604020202020204" pitchFamily="34" charset="0"/>
              </a:defRPr>
            </a:lvl6pPr>
            <a:lvl7pPr eaLnBrk="0" fontAlgn="base" hangingPunct="0">
              <a:spcBef>
                <a:spcPct val="0"/>
              </a:spcBef>
              <a:spcAft>
                <a:spcPct val="0"/>
              </a:spcAft>
              <a:tabLst>
                <a:tab pos="1150938" algn="l"/>
              </a:tabLst>
              <a:defRPr>
                <a:solidFill>
                  <a:schemeClr val="tx1"/>
                </a:solidFill>
                <a:latin typeface="Arial" panose="020B0604020202020204" pitchFamily="34" charset="0"/>
              </a:defRPr>
            </a:lvl7pPr>
            <a:lvl8pPr eaLnBrk="0" fontAlgn="base" hangingPunct="0">
              <a:spcBef>
                <a:spcPct val="0"/>
              </a:spcBef>
              <a:spcAft>
                <a:spcPct val="0"/>
              </a:spcAft>
              <a:tabLst>
                <a:tab pos="1150938" algn="l"/>
              </a:tabLst>
              <a:defRPr>
                <a:solidFill>
                  <a:schemeClr val="tx1"/>
                </a:solidFill>
                <a:latin typeface="Arial" panose="020B0604020202020204" pitchFamily="34" charset="0"/>
              </a:defRPr>
            </a:lvl8pPr>
            <a:lvl9pPr eaLnBrk="0" fontAlgn="base" hangingPunct="0">
              <a:spcBef>
                <a:spcPct val="0"/>
              </a:spcBef>
              <a:spcAft>
                <a:spcPct val="0"/>
              </a:spcAft>
              <a:tabLst>
                <a:tab pos="11509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150938" algn="l"/>
              </a:tabLst>
              <a:defRPr/>
            </a:pPr>
            <a:r>
              <a:rPr kumimoji="0" lang="en-GB" altLang="en-CH" sz="1800" b="1" i="0" u="none" strike="noStrike" kern="1200" cap="none" spc="0" normalizeH="0" baseline="0" noProof="0">
                <a:ln>
                  <a:noFill/>
                </a:ln>
                <a:solidFill>
                  <a:srgbClr val="BBD151"/>
                </a:solidFill>
                <a:effectLst/>
                <a:uLnTx/>
                <a:uFillTx/>
                <a:latin typeface="Arial" panose="020B0604020202020204" pitchFamily="34" charset="0"/>
                <a:ea typeface="Times New Roman" panose="02020603050405020304" pitchFamily="18" charset="0"/>
                <a:cs typeface="Arial" panose="020B0604020202020204" pitchFamily="34" charset="0"/>
              </a:rPr>
              <a:t>Context</a:t>
            </a:r>
            <a:r>
              <a:rPr kumimoji="0" lang="en-GB" altLang="en-CH"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GB" altLang="en-CH"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Times New Roman" panose="02020603050405020304" pitchFamily="18" charset="0"/>
                <a:cs typeface="Arial" panose="020B0604020202020204" pitchFamily="34" charset="0"/>
              </a:rPr>
              <a:t> Issues of climate change and deforestation have increasingly been in the spotlight; one of your competitors has even been impacted by </a:t>
            </a:r>
            <a:r>
              <a:rPr lang="en-GB" altLang="en-CH">
                <a:solidFill>
                  <a:prstClr val="black">
                    <a:lumMod val="65000"/>
                    <a:lumOff val="35000"/>
                  </a:prstClr>
                </a:solidFill>
                <a:ea typeface="Times New Roman" panose="02020603050405020304" pitchFamily="18" charset="0"/>
                <a:cs typeface="Arial" panose="020B0604020202020204" pitchFamily="34" charset="0"/>
              </a:rPr>
              <a:t>severe soil erosion</a:t>
            </a:r>
            <a:r>
              <a:rPr kumimoji="0" lang="en-GB" altLang="en-CH"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Times New Roman" panose="02020603050405020304" pitchFamily="18" charset="0"/>
                <a:cs typeface="Arial" panose="020B0604020202020204" pitchFamily="34" charset="0"/>
              </a:rPr>
              <a:t> on one of its sugar cane plantations in Brazil.</a:t>
            </a:r>
          </a:p>
          <a:p>
            <a:pPr marL="0" marR="0" lvl="0" indent="0" algn="l" defTabSz="914400" rtl="0" eaLnBrk="0" fontAlgn="base" latinLnBrk="0" hangingPunct="0">
              <a:lnSpc>
                <a:spcPct val="100000"/>
              </a:lnSpc>
              <a:spcBef>
                <a:spcPct val="0"/>
              </a:spcBef>
              <a:spcAft>
                <a:spcPct val="0"/>
              </a:spcAft>
              <a:buClrTx/>
              <a:buSzTx/>
              <a:buFontTx/>
              <a:buNone/>
              <a:tabLst>
                <a:tab pos="1150938" algn="l"/>
              </a:tabLst>
              <a:defRPr/>
            </a:pPr>
            <a:endParaRPr kumimoji="0" lang="en-GB" altLang="en-CH" sz="1800" b="1" i="0" u="none" strike="noStrike" kern="1200" cap="none" spc="0" normalizeH="0" baseline="0" noProof="0">
              <a:ln>
                <a:noFill/>
              </a:ln>
              <a:solidFill>
                <a:srgbClr val="BBD15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50938" algn="l"/>
              </a:tabLst>
              <a:defRPr/>
            </a:pPr>
            <a:endParaRPr kumimoji="0" lang="en-GB" altLang="en-CH" sz="1800" b="1" i="0" u="none" strike="noStrike" kern="1200" cap="none" spc="0" normalizeH="0" baseline="0" noProof="0">
              <a:ln>
                <a:noFill/>
              </a:ln>
              <a:solidFill>
                <a:srgbClr val="BBD15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50938" algn="l"/>
              </a:tabLst>
              <a:defRPr/>
            </a:pPr>
            <a:r>
              <a:rPr kumimoji="0" lang="en-GB" altLang="en-CH" sz="1800" b="1" i="0" u="none" strike="noStrike" kern="1200" cap="none" spc="0" normalizeH="0" baseline="0" noProof="0">
                <a:ln>
                  <a:noFill/>
                </a:ln>
                <a:solidFill>
                  <a:srgbClr val="BBD151"/>
                </a:solidFill>
                <a:effectLst/>
                <a:uLnTx/>
                <a:uFillTx/>
                <a:latin typeface="Arial" panose="020B0604020202020204" pitchFamily="34" charset="0"/>
                <a:ea typeface="Times New Roman" panose="02020603050405020304" pitchFamily="18" charset="0"/>
                <a:cs typeface="Arial" panose="020B0604020202020204" pitchFamily="34" charset="0"/>
              </a:rPr>
              <a:t>Objective</a:t>
            </a:r>
            <a:r>
              <a:rPr kumimoji="0" lang="en-GB" altLang="en-CH" sz="18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GB" altLang="en-CH"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Times New Roman" panose="02020603050405020304" pitchFamily="18" charset="0"/>
                <a:cs typeface="Arial" panose="020B0604020202020204" pitchFamily="34" charset="0"/>
              </a:rPr>
              <a:t> Your CEO has asked you to re-assess the company’s environmental risks and put into place appropriate risk mitigation measures. </a:t>
            </a:r>
            <a:endParaRPr kumimoji="0" lang="en-GB" altLang="en-CH"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endParaRPr>
          </a:p>
        </p:txBody>
      </p:sp>
      <p:sp>
        <p:nvSpPr>
          <p:cNvPr id="9" name="Rectangle 6">
            <a:extLst>
              <a:ext uri="{FF2B5EF4-FFF2-40B4-BE49-F238E27FC236}">
                <a16:creationId xmlns:a16="http://schemas.microsoft.com/office/drawing/2014/main" id="{B5BECD9C-37E5-4DB6-BE3E-E05FAA3CEF30}"/>
              </a:ext>
            </a:extLst>
          </p:cNvPr>
          <p:cNvSpPr>
            <a:spLocks noChangeArrowheads="1"/>
          </p:cNvSpPr>
          <p:nvPr/>
        </p:nvSpPr>
        <p:spPr bwMode="auto">
          <a:xfrm>
            <a:off x="314194" y="4993439"/>
            <a:ext cx="115671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CH" sz="1800" b="1" i="0" u="none" strike="noStrike" kern="1200" cap="none" spc="0" normalizeH="0" baseline="0" noProof="0" dirty="0" err="1">
                <a:ln>
                  <a:noFill/>
                </a:ln>
                <a:solidFill>
                  <a:prstClr val="white">
                    <a:lumMod val="50000"/>
                  </a:prstClr>
                </a:solidFill>
                <a:effectLst/>
                <a:uLnTx/>
                <a:uFillTx/>
                <a:latin typeface="Arial"/>
                <a:ea typeface="Times New Roman" panose="02020603050405020304" pitchFamily="18" charset="0"/>
                <a:cs typeface="Arial" panose="020B0604020202020204" pitchFamily="34" charset="0"/>
              </a:rPr>
              <a:t>Azucar’s</a:t>
            </a:r>
            <a:r>
              <a:rPr kumimoji="0" lang="en-GB" altLang="en-CH" sz="1800" b="1" i="0" u="none" strike="noStrike" kern="1200" cap="none" spc="0" normalizeH="0" baseline="0" noProof="0" dirty="0">
                <a:ln>
                  <a:noFill/>
                </a:ln>
                <a:solidFill>
                  <a:prstClr val="white">
                    <a:lumMod val="50000"/>
                  </a:prstClr>
                </a:solidFill>
                <a:effectLst/>
                <a:uLnTx/>
                <a:uFillTx/>
                <a:latin typeface="Arial"/>
                <a:ea typeface="Times New Roman" panose="02020603050405020304" pitchFamily="18" charset="0"/>
                <a:cs typeface="Arial" panose="020B0604020202020204" pitchFamily="34" charset="0"/>
              </a:rPr>
              <a:t> overall objective</a:t>
            </a:r>
            <a:r>
              <a:rPr kumimoji="0" lang="en-GB" altLang="en-CH" sz="1800" b="1" i="0" u="none" strike="noStrike" kern="1200" cap="none" spc="0" normalizeH="0" baseline="0" noProof="0" dirty="0">
                <a:ln>
                  <a:noFill/>
                </a:ln>
                <a:solidFill>
                  <a:prstClr val="white">
                    <a:lumMod val="50000"/>
                  </a:prstClr>
                </a:solidFill>
                <a:effectLst/>
                <a:uLnTx/>
                <a:uFillTx/>
                <a:latin typeface="Arial"/>
                <a:ea typeface="+mn-ea"/>
                <a:cs typeface="Arial" panose="020B0604020202020204" pitchFamily="34" charset="0"/>
              </a:rPr>
              <a:t>:</a:t>
            </a:r>
            <a:r>
              <a:rPr kumimoji="0" lang="en-GB" altLang="en-CH" sz="1800" b="1" i="0" u="none" strike="noStrike" kern="1200" cap="none" spc="0" normalizeH="0" baseline="0" noProof="0" dirty="0">
                <a:ln>
                  <a:noFill/>
                </a:ln>
                <a:solidFill>
                  <a:srgbClr val="23BAED"/>
                </a:solidFill>
                <a:effectLst/>
                <a:uLnTx/>
                <a:uFillTx/>
                <a:latin typeface="Arial"/>
                <a:ea typeface="Times New Roman" panose="02020603050405020304" pitchFamily="18" charset="0"/>
                <a:cs typeface="Arial" panose="020B0604020202020204" pitchFamily="34" charset="0"/>
              </a:rPr>
              <a:t> </a:t>
            </a:r>
            <a:r>
              <a:rPr kumimoji="0" lang="en-US" altLang="en-CH" sz="1800" b="1" i="0" u="none" strike="noStrike" kern="1200" cap="none" spc="0" normalizeH="0" baseline="0" noProof="0" dirty="0">
                <a:ln>
                  <a:noFill/>
                </a:ln>
                <a:solidFill>
                  <a:srgbClr val="23BAED"/>
                </a:solidFill>
                <a:effectLst/>
                <a:uLnTx/>
                <a:uFillTx/>
                <a:latin typeface="Arial"/>
                <a:ea typeface="Times New Roman" panose="02020603050405020304" pitchFamily="18" charset="0"/>
                <a:cs typeface="Arial" panose="020B0604020202020204" pitchFamily="34" charset="0"/>
              </a:rPr>
              <a:t>be a recognized, responsible and sustainable brand in the industry, while creating long-term values for our shareholders and stakeholders.</a:t>
            </a:r>
            <a:endParaRPr kumimoji="0" lang="en-GB" altLang="en-CH" sz="18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pic>
        <p:nvPicPr>
          <p:cNvPr id="7" name="Picture 2" descr="RÃ©sultat de recherche d'images pour &quot;game dice&quot;">
            <a:extLst>
              <a:ext uri="{FF2B5EF4-FFF2-40B4-BE49-F238E27FC236}">
                <a16:creationId xmlns:a16="http://schemas.microsoft.com/office/drawing/2014/main" id="{5B81192F-FDD5-4EA4-BAA3-B96CA09AE9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7910">
            <a:off x="10659921" y="-40153"/>
            <a:ext cx="1209160" cy="120916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descr="Afbeelding met gras, vogel, stof, zitten&#10;&#10;Automatisch gegenereerde beschrijving">
            <a:extLst>
              <a:ext uri="{FF2B5EF4-FFF2-40B4-BE49-F238E27FC236}">
                <a16:creationId xmlns:a16="http://schemas.microsoft.com/office/drawing/2014/main" id="{8B95140E-FB10-4E77-9F46-12A2991377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280"/>
          <a:stretch/>
        </p:blipFill>
        <p:spPr>
          <a:xfrm>
            <a:off x="443345" y="1384076"/>
            <a:ext cx="3952010" cy="3545764"/>
          </a:xfrm>
          <a:prstGeom prst="rect">
            <a:avLst/>
          </a:prstGeom>
        </p:spPr>
      </p:pic>
    </p:spTree>
    <p:extLst>
      <p:ext uri="{BB962C8B-B14F-4D97-AF65-F5344CB8AC3E}">
        <p14:creationId xmlns:p14="http://schemas.microsoft.com/office/powerpoint/2010/main" val="441591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E62DEC-2A4F-4969-97FC-698F08320E30}"/>
              </a:ext>
            </a:extLst>
          </p:cNvPr>
          <p:cNvSpPr>
            <a:spLocks noGrp="1"/>
          </p:cNvSpPr>
          <p:nvPr>
            <p:ph type="sldNum" sz="quarter" idx="12"/>
          </p:nvPr>
        </p:nvSpPr>
        <p:spPr>
          <a:xfrm>
            <a:off x="655438" y="640532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8F3EC9DE-CED5-4339-A7A5-F33D5E900075}"/>
              </a:ext>
            </a:extLst>
          </p:cNvPr>
          <p:cNvGrpSpPr/>
          <p:nvPr/>
        </p:nvGrpSpPr>
        <p:grpSpPr>
          <a:xfrm>
            <a:off x="3288145" y="776513"/>
            <a:ext cx="5306546" cy="5304973"/>
            <a:chOff x="3443788" y="782297"/>
            <a:chExt cx="5306546" cy="5304973"/>
          </a:xfrm>
        </p:grpSpPr>
        <p:grpSp>
          <p:nvGrpSpPr>
            <p:cNvPr id="13" name="Group 12">
              <a:extLst>
                <a:ext uri="{FF2B5EF4-FFF2-40B4-BE49-F238E27FC236}">
                  <a16:creationId xmlns:a16="http://schemas.microsoft.com/office/drawing/2014/main" id="{31FEC6EF-D1B1-4FB1-911C-12B7FCC6C268}"/>
                </a:ext>
              </a:extLst>
            </p:cNvPr>
            <p:cNvGrpSpPr/>
            <p:nvPr/>
          </p:nvGrpSpPr>
          <p:grpSpPr>
            <a:xfrm>
              <a:off x="5485384" y="2822532"/>
              <a:ext cx="1219749" cy="1219749"/>
              <a:chOff x="5485384" y="2530702"/>
              <a:chExt cx="1219749" cy="1219749"/>
            </a:xfrm>
          </p:grpSpPr>
          <p:sp>
            <p:nvSpPr>
              <p:cNvPr id="11" name="Oval 10">
                <a:extLst>
                  <a:ext uri="{FF2B5EF4-FFF2-40B4-BE49-F238E27FC236}">
                    <a16:creationId xmlns:a16="http://schemas.microsoft.com/office/drawing/2014/main" id="{E07EDAB0-9462-4162-902E-5F5DF3AB6F99}"/>
                  </a:ext>
                </a:extLst>
              </p:cNvPr>
              <p:cNvSpPr/>
              <p:nvPr/>
            </p:nvSpPr>
            <p:spPr>
              <a:xfrm>
                <a:off x="5485384" y="2530702"/>
                <a:ext cx="1219749" cy="12197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E9B6C31D-4C79-434F-BDEF-CE679ABF0411}"/>
                  </a:ext>
                </a:extLst>
              </p:cNvPr>
              <p:cNvSpPr txBox="1"/>
              <p:nvPr/>
            </p:nvSpPr>
            <p:spPr>
              <a:xfrm>
                <a:off x="5728037" y="2957877"/>
                <a:ext cx="8444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SPIN!</a:t>
                </a: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5" name="Group 24">
              <a:extLst>
                <a:ext uri="{FF2B5EF4-FFF2-40B4-BE49-F238E27FC236}">
                  <a16:creationId xmlns:a16="http://schemas.microsoft.com/office/drawing/2014/main" id="{3BCAB932-2F4D-45F4-A70A-4DCB83E9AFB2}"/>
                </a:ext>
              </a:extLst>
            </p:cNvPr>
            <p:cNvGrpSpPr/>
            <p:nvPr/>
          </p:nvGrpSpPr>
          <p:grpSpPr>
            <a:xfrm>
              <a:off x="3443788" y="782297"/>
              <a:ext cx="5306546" cy="5304973"/>
              <a:chOff x="3443788" y="782297"/>
              <a:chExt cx="5306546" cy="5304973"/>
            </a:xfrm>
          </p:grpSpPr>
          <p:grpSp>
            <p:nvGrpSpPr>
              <p:cNvPr id="15" name="Group 14">
                <a:extLst>
                  <a:ext uri="{FF2B5EF4-FFF2-40B4-BE49-F238E27FC236}">
                    <a16:creationId xmlns:a16="http://schemas.microsoft.com/office/drawing/2014/main" id="{5F89AC85-918A-403F-A797-E771A61A77F1}"/>
                  </a:ext>
                </a:extLst>
              </p:cNvPr>
              <p:cNvGrpSpPr/>
              <p:nvPr/>
            </p:nvGrpSpPr>
            <p:grpSpPr>
              <a:xfrm rot="483112">
                <a:off x="3443788" y="782297"/>
                <a:ext cx="5306546" cy="5304973"/>
                <a:chOff x="3443788" y="782297"/>
                <a:chExt cx="5306546" cy="5304973"/>
              </a:xfrm>
            </p:grpSpPr>
            <p:sp>
              <p:nvSpPr>
                <p:cNvPr id="3" name="Freeform: Shape 2">
                  <a:extLst>
                    <a:ext uri="{FF2B5EF4-FFF2-40B4-BE49-F238E27FC236}">
                      <a16:creationId xmlns:a16="http://schemas.microsoft.com/office/drawing/2014/main" id="{649C2D5C-7145-4467-9BDF-0ADFD220CF17}"/>
                    </a:ext>
                  </a:extLst>
                </p:cNvPr>
                <p:cNvSpPr/>
                <p:nvPr/>
              </p:nvSpPr>
              <p:spPr>
                <a:xfrm>
                  <a:off x="6528179" y="159291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Freeform: Shape 3">
                  <a:extLst>
                    <a:ext uri="{FF2B5EF4-FFF2-40B4-BE49-F238E27FC236}">
                      <a16:creationId xmlns:a16="http://schemas.microsoft.com/office/drawing/2014/main" id="{50B75172-B2C7-431A-827F-01CD6CC08C06}"/>
                    </a:ext>
                  </a:extLst>
                </p:cNvPr>
                <p:cNvSpPr/>
                <p:nvPr/>
              </p:nvSpPr>
              <p:spPr>
                <a:xfrm rot="2723609">
                  <a:off x="6732740" y="2943626"/>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D339D756-8632-4EF4-AB91-C401D6DE78A6}"/>
                    </a:ext>
                  </a:extLst>
                </p:cNvPr>
                <p:cNvSpPr/>
                <p:nvPr/>
              </p:nvSpPr>
              <p:spPr>
                <a:xfrm rot="8107724">
                  <a:off x="4580653" y="4235724"/>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EDED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BE5C4000-DD5A-4FF1-8121-497BF70C7A8E}"/>
                    </a:ext>
                  </a:extLst>
                </p:cNvPr>
                <p:cNvSpPr/>
                <p:nvPr/>
              </p:nvSpPr>
              <p:spPr>
                <a:xfrm rot="10800000">
                  <a:off x="3500135" y="3435230"/>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A2B1A405-29C2-4313-9029-5E6FAD12016A}"/>
                    </a:ext>
                  </a:extLst>
                </p:cNvPr>
                <p:cNvSpPr/>
                <p:nvPr/>
              </p:nvSpPr>
              <p:spPr>
                <a:xfrm rot="13503574">
                  <a:off x="3277740" y="2081243"/>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33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942BDCED-7942-4751-BDB4-F039CC71262E}"/>
                    </a:ext>
                  </a:extLst>
                </p:cNvPr>
                <p:cNvSpPr/>
                <p:nvPr/>
              </p:nvSpPr>
              <p:spPr>
                <a:xfrm rot="16200000">
                  <a:off x="4087727" y="98786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CE501551-56BA-4C24-9E5C-A4F09717CE4B}"/>
                    </a:ext>
                  </a:extLst>
                </p:cNvPr>
                <p:cNvSpPr/>
                <p:nvPr/>
              </p:nvSpPr>
              <p:spPr>
                <a:xfrm rot="18932318">
                  <a:off x="5435210" y="782297"/>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728D4E47-EEC2-49E4-BA2E-41C41BE2ADAF}"/>
                    </a:ext>
                  </a:extLst>
                </p:cNvPr>
                <p:cNvSpPr/>
                <p:nvPr/>
              </p:nvSpPr>
              <p:spPr>
                <a:xfrm rot="5400000">
                  <a:off x="5928716" y="4035522"/>
                  <a:ext cx="2183642" cy="1851546"/>
                </a:xfrm>
                <a:custGeom>
                  <a:avLst/>
                  <a:gdLst>
                    <a:gd name="connsiteX0" fmla="*/ 0 w 2183642"/>
                    <a:gd name="connsiteY0" fmla="*/ 1410268 h 1851546"/>
                    <a:gd name="connsiteX1" fmla="*/ 1414818 w 2183642"/>
                    <a:gd name="connsiteY1" fmla="*/ 0 h 1851546"/>
                    <a:gd name="connsiteX2" fmla="*/ 1546746 w 2183642"/>
                    <a:gd name="connsiteY2" fmla="*/ 136477 h 1851546"/>
                    <a:gd name="connsiteX3" fmla="*/ 1651379 w 2183642"/>
                    <a:gd name="connsiteY3" fmla="*/ 272955 h 1851546"/>
                    <a:gd name="connsiteX4" fmla="*/ 1756012 w 2183642"/>
                    <a:gd name="connsiteY4" fmla="*/ 418531 h 1851546"/>
                    <a:gd name="connsiteX5" fmla="*/ 1846997 w 2183642"/>
                    <a:gd name="connsiteY5" fmla="*/ 559558 h 1851546"/>
                    <a:gd name="connsiteX6" fmla="*/ 1924334 w 2183642"/>
                    <a:gd name="connsiteY6" fmla="*/ 709683 h 1851546"/>
                    <a:gd name="connsiteX7" fmla="*/ 1997122 w 2183642"/>
                    <a:gd name="connsiteY7" fmla="*/ 873456 h 1851546"/>
                    <a:gd name="connsiteX8" fmla="*/ 2065361 w 2183642"/>
                    <a:gd name="connsiteY8" fmla="*/ 1041779 h 1851546"/>
                    <a:gd name="connsiteX9" fmla="*/ 2106305 w 2183642"/>
                    <a:gd name="connsiteY9" fmla="*/ 1228298 h 1851546"/>
                    <a:gd name="connsiteX10" fmla="*/ 2142699 w 2183642"/>
                    <a:gd name="connsiteY10" fmla="*/ 1396620 h 1851546"/>
                    <a:gd name="connsiteX11" fmla="*/ 2169994 w 2183642"/>
                    <a:gd name="connsiteY11" fmla="*/ 1569492 h 1851546"/>
                    <a:gd name="connsiteX12" fmla="*/ 2174543 w 2183642"/>
                    <a:gd name="connsiteY12" fmla="*/ 1692322 h 1851546"/>
                    <a:gd name="connsiteX13" fmla="*/ 2183642 w 2183642"/>
                    <a:gd name="connsiteY13" fmla="*/ 1842447 h 1851546"/>
                    <a:gd name="connsiteX14" fmla="*/ 177421 w 2183642"/>
                    <a:gd name="connsiteY14" fmla="*/ 1846997 h 1851546"/>
                    <a:gd name="connsiteX15" fmla="*/ 177421 w 2183642"/>
                    <a:gd name="connsiteY15" fmla="*/ 1851546 h 1851546"/>
                    <a:gd name="connsiteX16" fmla="*/ 172872 w 2183642"/>
                    <a:gd name="connsiteY16" fmla="*/ 1760561 h 1851546"/>
                    <a:gd name="connsiteX17" fmla="*/ 159224 w 2183642"/>
                    <a:gd name="connsiteY17" fmla="*/ 1692322 h 1851546"/>
                    <a:gd name="connsiteX18" fmla="*/ 136478 w 2183642"/>
                    <a:gd name="connsiteY18" fmla="*/ 1633182 h 1851546"/>
                    <a:gd name="connsiteX19" fmla="*/ 100084 w 2183642"/>
                    <a:gd name="connsiteY19" fmla="*/ 1569492 h 1851546"/>
                    <a:gd name="connsiteX20" fmla="*/ 72788 w 2183642"/>
                    <a:gd name="connsiteY20" fmla="*/ 1505803 h 1851546"/>
                    <a:gd name="connsiteX21" fmla="*/ 36394 w 2183642"/>
                    <a:gd name="connsiteY21" fmla="*/ 1460310 h 1851546"/>
                    <a:gd name="connsiteX22" fmla="*/ 0 w 2183642"/>
                    <a:gd name="connsiteY22" fmla="*/ 1410268 h 185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3642" h="1851546">
                      <a:moveTo>
                        <a:pt x="0" y="1410268"/>
                      </a:moveTo>
                      <a:lnTo>
                        <a:pt x="1414818" y="0"/>
                      </a:lnTo>
                      <a:lnTo>
                        <a:pt x="1546746" y="136477"/>
                      </a:lnTo>
                      <a:lnTo>
                        <a:pt x="1651379" y="272955"/>
                      </a:lnTo>
                      <a:lnTo>
                        <a:pt x="1756012" y="418531"/>
                      </a:lnTo>
                      <a:lnTo>
                        <a:pt x="1846997" y="559558"/>
                      </a:lnTo>
                      <a:lnTo>
                        <a:pt x="1924334" y="709683"/>
                      </a:lnTo>
                      <a:lnTo>
                        <a:pt x="1997122" y="873456"/>
                      </a:lnTo>
                      <a:lnTo>
                        <a:pt x="2065361" y="1041779"/>
                      </a:lnTo>
                      <a:lnTo>
                        <a:pt x="2106305" y="1228298"/>
                      </a:lnTo>
                      <a:lnTo>
                        <a:pt x="2142699" y="1396620"/>
                      </a:lnTo>
                      <a:lnTo>
                        <a:pt x="2169994" y="1569492"/>
                      </a:lnTo>
                      <a:lnTo>
                        <a:pt x="2174543" y="1692322"/>
                      </a:lnTo>
                      <a:lnTo>
                        <a:pt x="2183642" y="1842447"/>
                      </a:lnTo>
                      <a:lnTo>
                        <a:pt x="177421" y="1846997"/>
                      </a:lnTo>
                      <a:lnTo>
                        <a:pt x="177421" y="1851546"/>
                      </a:lnTo>
                      <a:lnTo>
                        <a:pt x="172872" y="1760561"/>
                      </a:lnTo>
                      <a:lnTo>
                        <a:pt x="159224" y="1692322"/>
                      </a:lnTo>
                      <a:lnTo>
                        <a:pt x="136478" y="1633182"/>
                      </a:lnTo>
                      <a:lnTo>
                        <a:pt x="100084" y="1569492"/>
                      </a:lnTo>
                      <a:lnTo>
                        <a:pt x="72788" y="1505803"/>
                      </a:lnTo>
                      <a:lnTo>
                        <a:pt x="36394" y="1460310"/>
                      </a:lnTo>
                      <a:lnTo>
                        <a:pt x="0" y="1410268"/>
                      </a:lnTo>
                      <a:close/>
                    </a:path>
                  </a:pathLst>
                </a:cu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8B4316FC-6362-40EE-8D92-0EE163048C38}"/>
                  </a:ext>
                </a:extLst>
              </p:cNvPr>
              <p:cNvSpPr txBox="1"/>
              <p:nvPr/>
            </p:nvSpPr>
            <p:spPr>
              <a:xfrm rot="20679266">
                <a:off x="4760792" y="1441866"/>
                <a:ext cx="169136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prstClr val="white"/>
                    </a:solidFill>
                    <a:latin typeface="Arial"/>
                  </a:rPr>
                  <a:t>TRANSPARANCY</a:t>
                </a:r>
                <a:endParaRPr kumimoji="0" lang="en-CH" sz="14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0DF0FF6-D0D1-4E54-A4D1-770CC3AF998A}"/>
                  </a:ext>
                </a:extLst>
              </p:cNvPr>
              <p:cNvSpPr txBox="1"/>
              <p:nvPr/>
            </p:nvSpPr>
            <p:spPr>
              <a:xfrm rot="15295842">
                <a:off x="3666347" y="3600230"/>
                <a:ext cx="15122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Arial"/>
                  </a:rPr>
                  <a:t>CLIMATE DEAL</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E1659602-8F81-42B1-9208-E3A48C6D6B4A}"/>
                  </a:ext>
                </a:extLst>
              </p:cNvPr>
              <p:cNvSpPr txBox="1"/>
              <p:nvPr/>
            </p:nvSpPr>
            <p:spPr>
              <a:xfrm rot="18049124">
                <a:off x="3842763" y="2291945"/>
                <a:ext cx="144634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DROUGHTS</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F9F15EB2-4D44-49E5-8431-DB5F544C1BDE}"/>
                  </a:ext>
                </a:extLst>
              </p:cNvPr>
              <p:cNvSpPr txBox="1"/>
              <p:nvPr/>
            </p:nvSpPr>
            <p:spPr>
              <a:xfrm rot="4481222">
                <a:off x="7184445" y="2700746"/>
                <a:ext cx="14962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CERTIFIED PRODUCTS</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ADBDC9C4-6BD2-45BC-AE2D-10EBE7D0296A}"/>
                  </a:ext>
                </a:extLst>
              </p:cNvPr>
              <p:cNvSpPr txBox="1"/>
              <p:nvPr/>
            </p:nvSpPr>
            <p:spPr>
              <a:xfrm rot="2048003">
                <a:off x="6265351" y="1649129"/>
                <a:ext cx="16035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a:ln>
                      <a:noFill/>
                    </a:ln>
                    <a:solidFill>
                      <a:prstClr val="white"/>
                    </a:solidFill>
                    <a:effectLst/>
                    <a:uLnTx/>
                    <a:uFillTx/>
                    <a:latin typeface="Arial"/>
                    <a:ea typeface="+mn-ea"/>
                    <a:cs typeface="+mn-cs"/>
                  </a:rPr>
                  <a:t>LEGAL</a:t>
                </a:r>
                <a:endParaRPr kumimoji="0" lang="en-CH"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4F7AD6BA-B183-4662-9C82-B7B0380606EC}"/>
                  </a:ext>
                </a:extLst>
              </p:cNvPr>
              <p:cNvSpPr txBox="1"/>
              <p:nvPr/>
            </p:nvSpPr>
            <p:spPr>
              <a:xfrm rot="7330170">
                <a:off x="6958253" y="4156747"/>
                <a:ext cx="14335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Arial"/>
                    <a:ea typeface="+mn-ea"/>
                    <a:cs typeface="+mn-cs"/>
                  </a:rPr>
                  <a:t>CEO COMMITMENT</a:t>
                </a:r>
                <a:endParaRPr kumimoji="0" lang="en-CH" sz="14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6E3D1131-0928-4047-8FC8-8E3D34169461}"/>
                  </a:ext>
                </a:extLst>
              </p:cNvPr>
              <p:cNvSpPr txBox="1"/>
              <p:nvPr/>
            </p:nvSpPr>
            <p:spPr>
              <a:xfrm rot="9771385">
                <a:off x="5832180" y="4849542"/>
                <a:ext cx="14131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prstClr val="white"/>
                    </a:solidFill>
                    <a:effectLst/>
                    <a:uLnTx/>
                    <a:uFillTx/>
                    <a:latin typeface="Arial"/>
                    <a:ea typeface="+mn-ea"/>
                    <a:cs typeface="+mn-cs"/>
                  </a:rPr>
                  <a:t>CARBON CREDITS</a:t>
                </a:r>
                <a:endParaRPr kumimoji="0" lang="en-CH" sz="16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C2FEDD6D-A2C8-4A3C-8B96-4651B4E45D99}"/>
                  </a:ext>
                </a:extLst>
              </p:cNvPr>
              <p:cNvSpPr txBox="1"/>
              <p:nvPr/>
            </p:nvSpPr>
            <p:spPr>
              <a:xfrm rot="12896403">
                <a:off x="4280511" y="4704836"/>
                <a:ext cx="17976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prstClr val="white">
                        <a:lumMod val="50000"/>
                      </a:prstClr>
                    </a:solidFill>
                    <a:effectLst/>
                    <a:uLnTx/>
                    <a:uFillTx/>
                    <a:latin typeface="Arial"/>
                    <a:ea typeface="+mn-ea"/>
                    <a:cs typeface="+mn-cs"/>
                  </a:rPr>
                  <a:t>ESG SPECIALIST</a:t>
                </a:r>
                <a:endParaRPr kumimoji="0" lang="en-CH" sz="1600" b="0" i="0" u="none" strike="noStrike" kern="1200" cap="none" spc="0" normalizeH="0" baseline="0" noProof="0">
                  <a:ln>
                    <a:noFill/>
                  </a:ln>
                  <a:solidFill>
                    <a:prstClr val="white">
                      <a:lumMod val="50000"/>
                    </a:prstClr>
                  </a:solidFill>
                  <a:effectLst/>
                  <a:uLnTx/>
                  <a:uFillTx/>
                  <a:latin typeface="Arial"/>
                  <a:ea typeface="+mn-ea"/>
                  <a:cs typeface="+mn-cs"/>
                </a:endParaRPr>
              </a:p>
            </p:txBody>
          </p:sp>
        </p:grpSp>
      </p:grpSp>
      <p:sp>
        <p:nvSpPr>
          <p:cNvPr id="14" name="Marker">
            <a:extLst>
              <a:ext uri="{FF2B5EF4-FFF2-40B4-BE49-F238E27FC236}">
                <a16:creationId xmlns:a16="http://schemas.microsoft.com/office/drawing/2014/main" id="{E362FB89-AEE9-4E8F-ABFD-065166198ED8}"/>
              </a:ext>
            </a:extLst>
          </p:cNvPr>
          <p:cNvSpPr/>
          <p:nvPr/>
        </p:nvSpPr>
        <p:spPr>
          <a:xfrm rot="10800000">
            <a:off x="5756105" y="483819"/>
            <a:ext cx="462427" cy="461759"/>
          </a:xfrm>
          <a:prstGeom prst="triangle">
            <a:avLst/>
          </a:prstGeom>
          <a:solidFill>
            <a:schemeClr val="bg1">
              <a:lumMod val="65000"/>
            </a:schemeClr>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50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5200000">
                                      <p:cBhvr>
                                        <p:cTn id="6" dur="2000" fill="hold"/>
                                        <p:tgtEl>
                                          <p:spTgt spid="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34800000">
                                      <p:cBhvr>
                                        <p:cTn id="10" dur="2000" fill="hold"/>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35400000">
                                      <p:cBhvr>
                                        <p:cTn id="14" dur="2000" fill="hold"/>
                                        <p:tgtEl>
                                          <p:spTgt spid="2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33000000">
                                      <p:cBhvr>
                                        <p:cTn id="18" dur="2000" fill="hold"/>
                                        <p:tgtEl>
                                          <p:spTgt spid="2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8200000">
                                      <p:cBhvr>
                                        <p:cTn id="22" dur="2000" fill="hold"/>
                                        <p:tgtEl>
                                          <p:spTgt spid="2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31200000">
                                      <p:cBhvr>
                                        <p:cTn id="26" dur="2000" fill="hold"/>
                                        <p:tgtEl>
                                          <p:spTgt spid="2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30000000">
                                      <p:cBhvr>
                                        <p:cTn id="30" dur="2000" fill="hold"/>
                                        <p:tgtEl>
                                          <p:spTgt spid="2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32400000">
                                      <p:cBhvr>
                                        <p:cTn id="34" dur="2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BEC8-7222-45EC-BEA1-9F980D75040E}"/>
              </a:ext>
            </a:extLst>
          </p:cNvPr>
          <p:cNvSpPr>
            <a:spLocks noGrp="1"/>
          </p:cNvSpPr>
          <p:nvPr>
            <p:ph type="title" idx="4294967295"/>
          </p:nvPr>
        </p:nvSpPr>
        <p:spPr>
          <a:xfrm>
            <a:off x="314194" y="125352"/>
            <a:ext cx="11498123" cy="878150"/>
          </a:xfrm>
        </p:spPr>
        <p:txBody>
          <a:bodyPr/>
          <a:lstStyle/>
          <a:p>
            <a:r>
              <a:rPr lang="en-US"/>
              <a:t>Debrief discussion</a:t>
            </a:r>
            <a:endParaRPr lang="en-CH"/>
          </a:p>
        </p:txBody>
      </p:sp>
      <p:sp>
        <p:nvSpPr>
          <p:cNvPr id="3" name="Content Placeholder 2">
            <a:extLst>
              <a:ext uri="{FF2B5EF4-FFF2-40B4-BE49-F238E27FC236}">
                <a16:creationId xmlns:a16="http://schemas.microsoft.com/office/drawing/2014/main" id="{FCAD99E2-C337-48C1-B752-F94A852DC70F}"/>
              </a:ext>
            </a:extLst>
          </p:cNvPr>
          <p:cNvSpPr>
            <a:spLocks noGrp="1"/>
          </p:cNvSpPr>
          <p:nvPr>
            <p:ph idx="4294967295"/>
          </p:nvPr>
        </p:nvSpPr>
        <p:spPr>
          <a:xfrm>
            <a:off x="809883" y="1692579"/>
            <a:ext cx="10572233" cy="3472841"/>
          </a:xfrm>
        </p:spPr>
        <p:txBody>
          <a:bodyPr>
            <a:normAutofit/>
          </a:bodyPr>
          <a:lstStyle/>
          <a:p>
            <a:pPr marL="0" indent="0">
              <a:lnSpc>
                <a:spcPct val="120000"/>
              </a:lnSpc>
              <a:buNone/>
            </a:pPr>
            <a:endParaRPr lang="en-US" sz="100" dirty="0"/>
          </a:p>
          <a:p>
            <a:pPr marL="285750" indent="-285750">
              <a:lnSpc>
                <a:spcPct val="120000"/>
              </a:lnSpc>
              <a:buFont typeface="Arial" panose="020B0604020202020204" pitchFamily="34" charset="0"/>
              <a:buChar char="•"/>
            </a:pPr>
            <a:r>
              <a:rPr lang="en-US" dirty="0"/>
              <a:t>What did your team do well? What were some of the challenges? </a:t>
            </a:r>
          </a:p>
          <a:p>
            <a:pPr marL="285750" indent="-285750">
              <a:lnSpc>
                <a:spcPct val="120000"/>
              </a:lnSpc>
              <a:buFont typeface="Arial" panose="020B0604020202020204" pitchFamily="34" charset="0"/>
              <a:buChar char="•"/>
            </a:pPr>
            <a:r>
              <a:rPr lang="en-US" dirty="0"/>
              <a:t>What did you learn from this activity about natural capital risk and how it can be managed more effectively? </a:t>
            </a:r>
          </a:p>
          <a:p>
            <a:pPr marL="285750" indent="-285750">
              <a:lnSpc>
                <a:spcPct val="120000"/>
              </a:lnSpc>
              <a:buFont typeface="Arial" panose="020B0604020202020204" pitchFamily="34" charset="0"/>
              <a:buChar char="•"/>
            </a:pPr>
            <a:r>
              <a:rPr lang="en-US" dirty="0"/>
              <a:t>How does your company manage its environmental risks?</a:t>
            </a:r>
          </a:p>
          <a:p>
            <a:pPr marL="285750" indent="-285750">
              <a:lnSpc>
                <a:spcPct val="120000"/>
              </a:lnSpc>
              <a:buFont typeface="Arial" panose="020B0604020202020204" pitchFamily="34" charset="0"/>
              <a:buChar char="•"/>
            </a:pPr>
            <a:r>
              <a:rPr lang="en-US" dirty="0"/>
              <a:t>What are your key take-aways from the activity?</a:t>
            </a:r>
          </a:p>
          <a:p>
            <a:pPr marL="0" indent="0">
              <a:lnSpc>
                <a:spcPct val="120000"/>
              </a:lnSpc>
              <a:buNone/>
            </a:pPr>
            <a:endParaRPr lang="en-US" dirty="0"/>
          </a:p>
          <a:p>
            <a:pPr marL="0" indent="0">
              <a:buNone/>
            </a:pPr>
            <a:endParaRPr lang="en-CH" dirty="0"/>
          </a:p>
        </p:txBody>
      </p:sp>
      <p:sp>
        <p:nvSpPr>
          <p:cNvPr id="4" name="Slide Number Placeholder 3">
            <a:extLst>
              <a:ext uri="{FF2B5EF4-FFF2-40B4-BE49-F238E27FC236}">
                <a16:creationId xmlns:a16="http://schemas.microsoft.com/office/drawing/2014/main" id="{873844F5-9689-472F-B800-20347107D02D}"/>
              </a:ext>
            </a:extLst>
          </p:cNvPr>
          <p:cNvSpPr>
            <a:spLocks noGrp="1"/>
          </p:cNvSpPr>
          <p:nvPr>
            <p:ph type="sldNum" sz="quarter" idx="12"/>
          </p:nvPr>
        </p:nvSpPr>
        <p:spPr/>
        <p:txBody>
          <a:bodyPr/>
          <a:lstStyle/>
          <a:p>
            <a:fld id="{971CEC84-1649-40CE-BFF6-7286506FEA08}" type="slidenum">
              <a:rPr lang="en-GB" smtClean="0"/>
              <a:pPr/>
              <a:t>76</a:t>
            </a:fld>
            <a:endParaRPr lang="en-GB"/>
          </a:p>
        </p:txBody>
      </p:sp>
      <p:sp>
        <p:nvSpPr>
          <p:cNvPr id="5" name="Teardrop 4">
            <a:extLst>
              <a:ext uri="{FF2B5EF4-FFF2-40B4-BE49-F238E27FC236}">
                <a16:creationId xmlns:a16="http://schemas.microsoft.com/office/drawing/2014/main" id="{79ECDFA3-B105-4777-BE3F-399FA3678E8B}"/>
              </a:ext>
            </a:extLst>
          </p:cNvPr>
          <p:cNvSpPr/>
          <p:nvPr/>
        </p:nvSpPr>
        <p:spPr>
          <a:xfrm>
            <a:off x="10581135" y="125352"/>
            <a:ext cx="1444558" cy="144455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A2B5D66A-6957-43B4-B9F9-B5407D2532D5}"/>
              </a:ext>
            </a:extLst>
          </p:cNvPr>
          <p:cNvSpPr txBox="1"/>
          <p:nvPr/>
        </p:nvSpPr>
        <p:spPr>
          <a:xfrm>
            <a:off x="10544468" y="339799"/>
            <a:ext cx="1531481" cy="1015663"/>
          </a:xfrm>
          <a:prstGeom prst="rect">
            <a:avLst/>
          </a:prstGeom>
          <a:noFill/>
        </p:spPr>
        <p:txBody>
          <a:bodyPr wrap="square" rtlCol="0">
            <a:spAutoFit/>
          </a:bodyPr>
          <a:lstStyle/>
          <a:p>
            <a:pPr algn="ctr"/>
            <a:r>
              <a:rPr lang="en-GB" sz="1500" dirty="0">
                <a:solidFill>
                  <a:schemeClr val="bg1"/>
                </a:solidFill>
              </a:rPr>
              <a:t>Write down your answers on </a:t>
            </a:r>
            <a:r>
              <a:rPr lang="en-GB" sz="1500" b="1" dirty="0">
                <a:solidFill>
                  <a:schemeClr val="bg1"/>
                </a:solidFill>
              </a:rPr>
              <a:t>p. 31 </a:t>
            </a:r>
            <a:r>
              <a:rPr lang="en-GB" sz="1500" dirty="0">
                <a:solidFill>
                  <a:schemeClr val="bg1"/>
                </a:solidFill>
              </a:rPr>
              <a:t>of your workbook</a:t>
            </a:r>
          </a:p>
        </p:txBody>
      </p:sp>
    </p:spTree>
    <p:extLst>
      <p:ext uri="{BB962C8B-B14F-4D97-AF65-F5344CB8AC3E}">
        <p14:creationId xmlns:p14="http://schemas.microsoft.com/office/powerpoint/2010/main" val="11956651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F44ED0-6853-4C07-B645-EBB4501FE4AE}"/>
              </a:ext>
            </a:extLst>
          </p:cNvPr>
          <p:cNvSpPr/>
          <p:nvPr/>
        </p:nvSpPr>
        <p:spPr>
          <a:xfrm>
            <a:off x="9676402" y="23675"/>
            <a:ext cx="2515598" cy="22537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Where are we in our learning objectives?</a:t>
            </a:r>
          </a:p>
        </p:txBody>
      </p:sp>
      <p:sp>
        <p:nvSpPr>
          <p:cNvPr id="7" name="Rectangle 6">
            <a:extLst>
              <a:ext uri="{FF2B5EF4-FFF2-40B4-BE49-F238E27FC236}">
                <a16:creationId xmlns:a16="http://schemas.microsoft.com/office/drawing/2014/main" id="{0EEC0ED0-5232-4CD6-9C4D-3160D24722AA}"/>
              </a:ext>
            </a:extLst>
          </p:cNvPr>
          <p:cNvSpPr/>
          <p:nvPr/>
        </p:nvSpPr>
        <p:spPr>
          <a:xfrm>
            <a:off x="1160318" y="2320159"/>
            <a:ext cx="9745807" cy="3655616"/>
          </a:xfrm>
          <a:prstGeom prst="rect">
            <a:avLst/>
          </a:prstGeom>
          <a:ln>
            <a:noFill/>
          </a:ln>
        </p:spPr>
        <p:txBody>
          <a:bodyPr wrap="square">
            <a:spAutoFit/>
          </a:bodyPr>
          <a:lstStyle/>
          <a:p>
            <a:pPr marR="0" lvl="0" algn="l" defTabSz="914400" rtl="0" eaLnBrk="1" fontAlgn="auto" latinLnBrk="0" hangingPunct="1">
              <a:lnSpc>
                <a:spcPct val="150000"/>
              </a:lnSpc>
              <a:spcBef>
                <a:spcPts val="0"/>
              </a:spcBef>
              <a:spcAft>
                <a:spcPts val="1200"/>
              </a:spcAft>
              <a:buClr>
                <a:srgbClr val="23BAED"/>
              </a:buClr>
              <a:buSzTx/>
              <a:tabLst/>
              <a:defRPr/>
            </a:pP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Demonstrated an </a:t>
            </a:r>
            <a:r>
              <a:rPr kumimoji="0" lang="en-GB" sz="2400" b="1" i="0" u="none" strike="noStrike" kern="1200" cap="none" spc="0" normalizeH="0" baseline="0" noProof="0">
                <a:ln>
                  <a:noFill/>
                </a:ln>
                <a:solidFill>
                  <a:srgbClr val="23BAED"/>
                </a:solidFill>
                <a:effectLst/>
                <a:uLnTx/>
                <a:uFillTx/>
                <a:latin typeface="Arial"/>
                <a:ea typeface="+mn-ea"/>
                <a:cs typeface="+mn-cs"/>
              </a:rPr>
              <a:t>understanding of natural capital</a:t>
            </a:r>
            <a:r>
              <a:rPr kumimoji="0" lang="en-GB" sz="2400" b="0" i="0" u="none" strike="noStrike" kern="1200" cap="none" spc="0" normalizeH="0" baseline="0" noProof="0">
                <a:ln>
                  <a:noFill/>
                </a:ln>
                <a:solidFill>
                  <a:prstClr val="black"/>
                </a:solidFill>
                <a:effectLst/>
                <a:uLnTx/>
                <a:uFillTx/>
                <a:latin typeface="Arial"/>
                <a:ea typeface="+mn-ea"/>
                <a:cs typeface="+mn-cs"/>
              </a:rPr>
              <a:t>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and its </a:t>
            </a:r>
            <a:r>
              <a:rPr kumimoji="0" lang="en-GB" sz="2400" b="1" i="0" u="none" strike="noStrike" kern="1200" cap="none" spc="0" normalizeH="0" baseline="0" noProof="0">
                <a:ln>
                  <a:noFill/>
                </a:ln>
                <a:solidFill>
                  <a:srgbClr val="23BAED"/>
                </a:solidFill>
                <a:effectLst/>
                <a:uLnTx/>
                <a:uFillTx/>
                <a:latin typeface="Arial"/>
                <a:ea typeface="+mn-ea"/>
                <a:cs typeface="+mn-cs"/>
              </a:rPr>
              <a:t>linkages with business </a:t>
            </a:r>
            <a:r>
              <a:rPr kumimoji="0" lang="en-GB" sz="2400" b="0" i="0" u="none" strike="noStrike" kern="1200" cap="none" spc="0" normalizeH="0" baseline="0" noProof="0">
                <a:ln>
                  <a:noFill/>
                </a:ln>
                <a:solidFill>
                  <a:prstClr val="black">
                    <a:lumMod val="65000"/>
                    <a:lumOff val="35000"/>
                  </a:prstClr>
                </a:solidFill>
                <a:effectLst/>
                <a:uLnTx/>
                <a:uFillTx/>
                <a:latin typeface="Arial"/>
                <a:ea typeface="+mn-ea"/>
                <a:cs typeface="+mn-cs"/>
              </a:rPr>
              <a:t>decision-making and risk management,</a:t>
            </a:r>
          </a:p>
          <a:p>
            <a:pPr marR="0" lvl="0" algn="l" defTabSz="914400" rtl="0" eaLnBrk="1" fontAlgn="auto" latinLnBrk="0" hangingPunct="1">
              <a:lnSpc>
                <a:spcPct val="150000"/>
              </a:lnSpc>
              <a:spcBef>
                <a:spcPts val="0"/>
              </a:spcBef>
              <a:spcAft>
                <a:spcPts val="1200"/>
              </a:spcAft>
              <a:buClr>
                <a:srgbClr val="23BAED"/>
              </a:buClr>
              <a:buSzTx/>
              <a:tabLst/>
              <a:defRPr/>
            </a:pPr>
            <a:r>
              <a:rPr lang="en-GB" sz="2400">
                <a:solidFill>
                  <a:prstClr val="black">
                    <a:lumMod val="65000"/>
                    <a:lumOff val="35000"/>
                  </a:prstClr>
                </a:solidFill>
                <a:latin typeface="Arial"/>
              </a:rPr>
              <a:t>Identified natural capital </a:t>
            </a:r>
            <a:r>
              <a:rPr lang="en-GB" sz="2400" b="1">
                <a:solidFill>
                  <a:srgbClr val="23BAED"/>
                </a:solidFill>
                <a:latin typeface="Arial"/>
              </a:rPr>
              <a:t>impacts &amp; dependencies </a:t>
            </a:r>
            <a:r>
              <a:rPr lang="en-GB" sz="2400">
                <a:solidFill>
                  <a:prstClr val="black">
                    <a:lumMod val="65000"/>
                    <a:lumOff val="35000"/>
                  </a:prstClr>
                </a:solidFill>
                <a:latin typeface="Arial"/>
              </a:rPr>
              <a:t>as well as </a:t>
            </a:r>
            <a:r>
              <a:rPr lang="en-GB" sz="2400" b="1">
                <a:solidFill>
                  <a:srgbClr val="23BAED"/>
                </a:solidFill>
                <a:latin typeface="Arial"/>
              </a:rPr>
              <a:t>risks &amp; opportunities</a:t>
            </a:r>
            <a:r>
              <a:rPr lang="en-GB" sz="2400" b="1">
                <a:solidFill>
                  <a:schemeClr val="accent1">
                    <a:lumMod val="60000"/>
                    <a:lumOff val="40000"/>
                  </a:schemeClr>
                </a:solidFill>
                <a:latin typeface="Arial"/>
              </a:rPr>
              <a:t> </a:t>
            </a:r>
            <a:r>
              <a:rPr lang="en-GB" sz="2400">
                <a:solidFill>
                  <a:prstClr val="black">
                    <a:lumMod val="65000"/>
                    <a:lumOff val="35000"/>
                  </a:prstClr>
                </a:solidFill>
                <a:latin typeface="Arial"/>
              </a:rPr>
              <a:t>and related these to your respective business context,</a:t>
            </a:r>
          </a:p>
          <a:p>
            <a:pPr marL="342900" marR="0" lvl="0" indent="-342900" algn="l" defTabSz="914400" rtl="0" eaLnBrk="1" fontAlgn="auto" latinLnBrk="0" hangingPunct="1">
              <a:lnSpc>
                <a:spcPct val="150000"/>
              </a:lnSpc>
              <a:spcBef>
                <a:spcPts val="0"/>
              </a:spcBef>
              <a:spcAft>
                <a:spcPts val="600"/>
              </a:spcAft>
              <a:buClr>
                <a:srgbClr val="23BAED"/>
              </a:buClr>
              <a:buSzTx/>
              <a:buFont typeface="Wingdings" panose="05000000000000000000" pitchFamily="2" charset="2"/>
              <a:buChar char="v"/>
              <a:tabLst/>
              <a:defRPr/>
            </a:pPr>
            <a:r>
              <a:rPr lang="en-GB" sz="2400">
                <a:solidFill>
                  <a:prstClr val="black">
                    <a:lumMod val="65000"/>
                    <a:lumOff val="35000"/>
                  </a:prstClr>
                </a:solidFill>
                <a:latin typeface="Arial"/>
              </a:rPr>
              <a:t>Familiarized ourselves with a few </a:t>
            </a:r>
            <a:r>
              <a:rPr lang="en-GB" sz="2400" b="1">
                <a:solidFill>
                  <a:srgbClr val="23BAED"/>
                </a:solidFill>
                <a:latin typeface="Arial"/>
              </a:rPr>
              <a:t>key approaches and tools</a:t>
            </a:r>
            <a:r>
              <a:rPr lang="en-GB" sz="2400">
                <a:solidFill>
                  <a:prstClr val="black">
                    <a:lumMod val="65000"/>
                    <a:lumOff val="35000"/>
                  </a:prstClr>
                </a:solidFill>
                <a:latin typeface="Arial"/>
              </a:rPr>
              <a:t> to integrating natural capital into business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Graphic 5" descr="Checkmark">
            <a:extLst>
              <a:ext uri="{FF2B5EF4-FFF2-40B4-BE49-F238E27FC236}">
                <a16:creationId xmlns:a16="http://schemas.microsoft.com/office/drawing/2014/main" id="{B6547D97-4EC0-4031-AE85-19502E840A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4" y="2489353"/>
            <a:ext cx="537015" cy="537015"/>
          </a:xfrm>
          <a:prstGeom prst="rect">
            <a:avLst/>
          </a:prstGeom>
        </p:spPr>
      </p:pic>
      <p:pic>
        <p:nvPicPr>
          <p:cNvPr id="9" name="Graphic 8" descr="Checkmark">
            <a:extLst>
              <a:ext uri="{FF2B5EF4-FFF2-40B4-BE49-F238E27FC236}">
                <a16:creationId xmlns:a16="http://schemas.microsoft.com/office/drawing/2014/main" id="{194C829A-5F3B-48B7-B6C8-B3546268A2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094" y="3712017"/>
            <a:ext cx="537015" cy="537015"/>
          </a:xfrm>
          <a:prstGeom prst="rect">
            <a:avLst/>
          </a:prstGeom>
        </p:spPr>
      </p:pic>
      <p:sp>
        <p:nvSpPr>
          <p:cNvPr id="3" name="TextBox 2">
            <a:extLst>
              <a:ext uri="{FF2B5EF4-FFF2-40B4-BE49-F238E27FC236}">
                <a16:creationId xmlns:a16="http://schemas.microsoft.com/office/drawing/2014/main" id="{883EBDFD-7D21-4731-B5E5-83BF9226208B}"/>
              </a:ext>
            </a:extLst>
          </p:cNvPr>
          <p:cNvSpPr txBox="1"/>
          <p:nvPr/>
        </p:nvSpPr>
        <p:spPr>
          <a:xfrm>
            <a:off x="796636" y="1515669"/>
            <a:ext cx="4561840" cy="461665"/>
          </a:xfrm>
          <a:prstGeom prst="rect">
            <a:avLst/>
          </a:prstGeom>
          <a:noFill/>
        </p:spPr>
        <p:txBody>
          <a:bodyPr wrap="square" rtlCol="0">
            <a:spAutoFit/>
          </a:bodyPr>
          <a:lstStyle/>
          <a:p>
            <a:r>
              <a:rPr lang="en-US" sz="2400">
                <a:solidFill>
                  <a:prstClr val="black">
                    <a:lumMod val="65000"/>
                    <a:lumOff val="35000"/>
                  </a:prstClr>
                </a:solidFill>
                <a:latin typeface="Arial"/>
              </a:rPr>
              <a:t>So far, we have:</a:t>
            </a:r>
            <a:endParaRPr lang="en-CH" sz="2400">
              <a:solidFill>
                <a:prstClr val="black">
                  <a:lumMod val="65000"/>
                  <a:lumOff val="35000"/>
                </a:prstClr>
              </a:solidFill>
              <a:latin typeface="Arial"/>
            </a:endParaRPr>
          </a:p>
        </p:txBody>
      </p:sp>
    </p:spTree>
    <p:extLst>
      <p:ext uri="{BB962C8B-B14F-4D97-AF65-F5344CB8AC3E}">
        <p14:creationId xmlns:p14="http://schemas.microsoft.com/office/powerpoint/2010/main" val="9152942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full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3" name="TextBox 2">
            <a:extLst>
              <a:ext uri="{FF2B5EF4-FFF2-40B4-BE49-F238E27FC236}">
                <a16:creationId xmlns:a16="http://schemas.microsoft.com/office/drawing/2014/main" id="{894F30FC-F6B3-490C-A244-BB9B2D2C4734}"/>
              </a:ext>
            </a:extLst>
          </p:cNvPr>
          <p:cNvSpPr txBox="1"/>
          <p:nvPr/>
        </p:nvSpPr>
        <p:spPr>
          <a:xfrm rot="1025991">
            <a:off x="5772896" y="725991"/>
            <a:ext cx="2697335" cy="400110"/>
          </a:xfrm>
          <a:prstGeom prst="rect">
            <a:avLst/>
          </a:prstGeom>
          <a:solidFill>
            <a:srgbClr val="FFCC66"/>
          </a:solidFill>
        </p:spPr>
        <p:txBody>
          <a:bodyPr wrap="square" rtlCol="0">
            <a:spAutoFit/>
          </a:bodyPr>
          <a:lstStyle/>
          <a:p>
            <a:pPr algn="ctr"/>
            <a:r>
              <a:rPr lang="en-US" sz="2000" b="1"/>
              <a:t>TO ADAPT</a:t>
            </a:r>
            <a:endParaRPr lang="en-CH" sz="2000" b="1"/>
          </a:p>
        </p:txBody>
      </p:sp>
      <p:graphicFrame>
        <p:nvGraphicFramePr>
          <p:cNvPr id="8" name="Table 6">
            <a:extLst>
              <a:ext uri="{FF2B5EF4-FFF2-40B4-BE49-F238E27FC236}">
                <a16:creationId xmlns:a16="http://schemas.microsoft.com/office/drawing/2014/main" id="{8E00DF9E-B954-4A73-82F5-36987771D4E2}"/>
              </a:ext>
            </a:extLst>
          </p:cNvPr>
          <p:cNvGraphicFramePr>
            <a:graphicFrameLocks noGrp="1"/>
          </p:cNvGraphicFramePr>
          <p:nvPr>
            <p:extLst>
              <p:ext uri="{D42A27DB-BD31-4B8C-83A1-F6EECF244321}">
                <p14:modId xmlns:p14="http://schemas.microsoft.com/office/powerpoint/2010/main" val="3819340676"/>
              </p:ext>
            </p:extLst>
          </p:nvPr>
        </p:nvGraphicFramePr>
        <p:xfrm>
          <a:off x="616020" y="1371283"/>
          <a:ext cx="10959960" cy="4463066"/>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a:t>Session</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Introductions </a:t>
                      </a:r>
                      <a:r>
                        <a:rPr lang="en-US" sz="1600" kern="1200" dirty="0">
                          <a:solidFill>
                            <a:schemeClr val="tx1">
                              <a:lumMod val="65000"/>
                              <a:lumOff val="35000"/>
                            </a:schemeClr>
                          </a:solidFill>
                          <a:latin typeface="+mn-lt"/>
                          <a:ea typeface="+mn-ea"/>
                          <a:cs typeface="+mn-cs"/>
                        </a:rPr>
                        <a:t>– Getting to know each other</a:t>
                      </a:r>
                      <a:endParaRPr lang="en-CH" sz="1600" b="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dirty="0">
                          <a:solidFill>
                            <a:schemeClr val="tx1">
                              <a:lumMod val="65000"/>
                              <a:lumOff val="35000"/>
                            </a:schemeClr>
                          </a:solidFill>
                          <a:latin typeface="+mn-lt"/>
                          <a:ea typeface="+mn-ea"/>
                          <a:cs typeface="+mn-cs"/>
                        </a:rPr>
                        <a:t>40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 </a:t>
                      </a:r>
                      <a:r>
                        <a:rPr lang="en-US" sz="1600" b="0" kern="1200" dirty="0">
                          <a:solidFill>
                            <a:schemeClr val="tx1">
                              <a:lumMod val="65000"/>
                              <a:lumOff val="35000"/>
                            </a:schemeClr>
                          </a:solidFill>
                          <a:latin typeface="+mn-lt"/>
                          <a:ea typeface="+mn-ea"/>
                          <a:cs typeface="+mn-cs"/>
                        </a:rPr>
                        <a:t>N</a:t>
                      </a:r>
                      <a:r>
                        <a:rPr lang="en-US" sz="1600" kern="1200" dirty="0">
                          <a:solidFill>
                            <a:schemeClr val="tx1">
                              <a:lumMod val="65000"/>
                              <a:lumOff val="35000"/>
                            </a:schemeClr>
                          </a:solidFill>
                          <a:latin typeface="+mn-lt"/>
                          <a:ea typeface="+mn-ea"/>
                          <a:cs typeface="+mn-cs"/>
                        </a:rPr>
                        <a:t>atural capital impacts &amp; dependencies</a:t>
                      </a:r>
                    </a:p>
                    <a:p>
                      <a:pPr marL="285750" indent="-285750">
                        <a:buFont typeface="Arial" panose="020B0604020202020204" pitchFamily="34" charset="0"/>
                        <a:buChar char="•"/>
                      </a:pPr>
                      <a:r>
                        <a:rPr lang="en-US" sz="1600" kern="1200" dirty="0">
                          <a:solidFill>
                            <a:schemeClr val="tx1">
                              <a:lumMod val="65000"/>
                              <a:lumOff val="35000"/>
                            </a:schemeClr>
                          </a:solidFill>
                          <a:latin typeface="+mn-lt"/>
                          <a:ea typeface="+mn-ea"/>
                          <a:cs typeface="+mn-cs"/>
                        </a:rPr>
                        <a:t>Group exercise</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a:solidFill>
                            <a:schemeClr val="tx1">
                              <a:lumMod val="65000"/>
                              <a:lumOff val="35000"/>
                            </a:schemeClr>
                          </a:solidFill>
                          <a:latin typeface="+mn-lt"/>
                          <a:ea typeface="+mn-ea"/>
                          <a:cs typeface="+mn-cs"/>
                        </a:rPr>
                        <a:t>Why is natural capital important </a:t>
                      </a:r>
                      <a:r>
                        <a:rPr lang="en-US" sz="1600" kern="1200">
                          <a:solidFill>
                            <a:schemeClr val="tx1">
                              <a:lumMod val="65000"/>
                              <a:lumOff val="35000"/>
                            </a:schemeClr>
                          </a:solidFill>
                          <a:latin typeface="+mn-lt"/>
                          <a:ea typeface="+mn-ea"/>
                          <a:cs typeface="+mn-cs"/>
                        </a:rPr>
                        <a:t>– natural capital risks &amp; opportunities</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Risk game</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45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rgbClr val="00B0F0"/>
                          </a:solidFill>
                          <a:latin typeface="+mn-lt"/>
                          <a:ea typeface="+mn-ea"/>
                          <a:cs typeface="+mn-cs"/>
                        </a:rPr>
                        <a:t>How can natural capital be applied </a:t>
                      </a:r>
                      <a:r>
                        <a:rPr lang="en-US" sz="1600" b="1" kern="1200" dirty="0">
                          <a:solidFill>
                            <a:schemeClr val="tx1">
                              <a:lumMod val="65000"/>
                              <a:lumOff val="35000"/>
                            </a:schemeClr>
                          </a:solidFill>
                          <a:latin typeface="+mn-lt"/>
                          <a:ea typeface="+mn-ea"/>
                          <a:cs typeface="+mn-cs"/>
                        </a:rPr>
                        <a:t>– </a:t>
                      </a:r>
                      <a:r>
                        <a:rPr lang="en-US" sz="1600" b="0" kern="1200" dirty="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60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Lunch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7831695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60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Case study presentations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08988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First step of a natural capital assessment –</a:t>
                      </a:r>
                      <a:r>
                        <a:rPr lang="en-US" sz="1600" b="0" kern="120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Tree>
    <p:extLst>
      <p:ext uri="{BB962C8B-B14F-4D97-AF65-F5344CB8AC3E}">
        <p14:creationId xmlns:p14="http://schemas.microsoft.com/office/powerpoint/2010/main" val="2610117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7D6D3-D3E0-4520-83DD-B8D72A3B6889}"/>
              </a:ext>
            </a:extLst>
          </p:cNvPr>
          <p:cNvPicPr>
            <a:picLocks noChangeAspect="1"/>
          </p:cNvPicPr>
          <p:nvPr/>
        </p:nvPicPr>
        <p:blipFill rotWithShape="1">
          <a:blip r:embed="rId3"/>
          <a:srcRect t="1" r="23762" b="8642"/>
          <a:stretch/>
        </p:blipFill>
        <p:spPr>
          <a:xfrm>
            <a:off x="4567193" y="821067"/>
            <a:ext cx="7624808" cy="6036933"/>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346889" y="2509008"/>
            <a:ext cx="4600892" cy="1603794"/>
          </a:xfrm>
        </p:spPr>
        <p:txBody>
          <a:bodyPr>
            <a:normAutofit/>
          </a:bodyPr>
          <a:lstStyle/>
          <a:p>
            <a:pPr algn="l"/>
            <a:r>
              <a:rPr lang="en-GB" sz="3600" b="1" dirty="0">
                <a:solidFill>
                  <a:srgbClr val="23BAED"/>
                </a:solidFill>
              </a:rPr>
              <a:t>How can business apply natural capital</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
        <p:nvSpPr>
          <p:cNvPr id="8" name="Title 1">
            <a:extLst>
              <a:ext uri="{FF2B5EF4-FFF2-40B4-BE49-F238E27FC236}">
                <a16:creationId xmlns:a16="http://schemas.microsoft.com/office/drawing/2014/main" id="{692C7918-020F-472E-8506-7129DCE2D3F2}"/>
              </a:ext>
            </a:extLst>
          </p:cNvPr>
          <p:cNvSpPr txBox="1">
            <a:spLocks/>
          </p:cNvSpPr>
          <p:nvPr/>
        </p:nvSpPr>
        <p:spPr>
          <a:xfrm>
            <a:off x="346889" y="4419260"/>
            <a:ext cx="4600892" cy="831057"/>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lumMod val="65000"/>
                    <a:lumOff val="35000"/>
                  </a:schemeClr>
                </a:solidFill>
                <a:latin typeface="+mj-lt"/>
                <a:ea typeface="+mj-ea"/>
                <a:cs typeface="+mj-cs"/>
              </a:defRPr>
            </a:lvl1pPr>
          </a:lstStyle>
          <a:p>
            <a:pPr algn="l"/>
            <a:r>
              <a:rPr lang="en-GB" sz="2800" b="1" i="1">
                <a:solidFill>
                  <a:srgbClr val="23BAED"/>
                </a:solidFill>
              </a:rPr>
              <a:t>An overview of approaches</a:t>
            </a:r>
            <a:endParaRPr lang="en-GB" sz="2400" b="1" i="1">
              <a:solidFill>
                <a:srgbClr val="23BAED"/>
              </a:solidFill>
            </a:endParaRPr>
          </a:p>
        </p:txBody>
      </p:sp>
    </p:spTree>
    <p:extLst>
      <p:ext uri="{BB962C8B-B14F-4D97-AF65-F5344CB8AC3E}">
        <p14:creationId xmlns:p14="http://schemas.microsoft.com/office/powerpoint/2010/main" val="239912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idx="4294967295"/>
          </p:nvPr>
        </p:nvSpPr>
        <p:spPr>
          <a:xfrm>
            <a:off x="314194" y="125352"/>
            <a:ext cx="11498123" cy="878150"/>
          </a:xfrm>
        </p:spPr>
        <p:txBody>
          <a:bodyPr/>
          <a:lstStyle/>
          <a:p>
            <a:r>
              <a:rPr lang="en-GB" dirty="0"/>
              <a:t>Agenda – full training</a:t>
            </a:r>
          </a:p>
        </p:txBody>
      </p:sp>
      <p:sp>
        <p:nvSpPr>
          <p:cNvPr id="5" name="TextBox 4">
            <a:extLst>
              <a:ext uri="{FF2B5EF4-FFF2-40B4-BE49-F238E27FC236}">
                <a16:creationId xmlns:a16="http://schemas.microsoft.com/office/drawing/2014/main" id="{90B2C71F-E3F7-419C-85EE-04EC9B4BE794}"/>
              </a:ext>
            </a:extLst>
          </p:cNvPr>
          <p:cNvSpPr txBox="1"/>
          <p:nvPr/>
        </p:nvSpPr>
        <p:spPr>
          <a:xfrm>
            <a:off x="1106905" y="1761423"/>
            <a:ext cx="8094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9BA211D8-0429-40CB-B8B8-2BA531E91E15}"/>
              </a:ext>
            </a:extLst>
          </p:cNvPr>
          <p:cNvGraphicFramePr>
            <a:graphicFrameLocks noGrp="1"/>
          </p:cNvGraphicFramePr>
          <p:nvPr>
            <p:extLst>
              <p:ext uri="{D42A27DB-BD31-4B8C-83A1-F6EECF244321}">
                <p14:modId xmlns:p14="http://schemas.microsoft.com/office/powerpoint/2010/main" val="514527492"/>
              </p:ext>
            </p:extLst>
          </p:nvPr>
        </p:nvGraphicFramePr>
        <p:xfrm>
          <a:off x="726633" y="1386031"/>
          <a:ext cx="10959960" cy="4463066"/>
        </p:xfrm>
        <a:graphic>
          <a:graphicData uri="http://schemas.openxmlformats.org/drawingml/2006/table">
            <a:tbl>
              <a:tblPr firstRow="1" bandRow="1">
                <a:tableStyleId>{5FD0F851-EC5A-4D38-B0AD-8093EC10F338}</a:tableStyleId>
              </a:tblPr>
              <a:tblGrid>
                <a:gridCol w="1270532">
                  <a:extLst>
                    <a:ext uri="{9D8B030D-6E8A-4147-A177-3AD203B41FA5}">
                      <a16:colId xmlns:a16="http://schemas.microsoft.com/office/drawing/2014/main" val="1023688113"/>
                    </a:ext>
                  </a:extLst>
                </a:gridCol>
                <a:gridCol w="9689428">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600" kern="1200" dirty="0"/>
                        <a:t>Time (xxx)</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600" kern="1200" dirty="0"/>
                        <a:t>Session</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Welcome </a:t>
                      </a:r>
                      <a:r>
                        <a:rPr lang="en-US" sz="1600" b="0" kern="1200" dirty="0">
                          <a:solidFill>
                            <a:schemeClr val="tx1">
                              <a:lumMod val="65000"/>
                              <a:lumOff val="35000"/>
                            </a:schemeClr>
                          </a:solidFill>
                          <a:latin typeface="+mn-lt"/>
                          <a:ea typeface="+mn-ea"/>
                          <a:cs typeface="+mn-cs"/>
                        </a:rPr>
                        <a:t>– Agenda, objectives, material</a:t>
                      </a:r>
                      <a:endParaRPr lang="en-CH" sz="1600" b="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627756"/>
                  </a:ext>
                </a:extLst>
              </a:tr>
              <a:tr h="353086">
                <a:tc>
                  <a:txBody>
                    <a:bodyPr/>
                    <a:lstStyle/>
                    <a:p>
                      <a:r>
                        <a:rPr lang="en-GB" sz="1600" kern="1200" dirty="0">
                          <a:solidFill>
                            <a:schemeClr val="tx1">
                              <a:lumMod val="65000"/>
                              <a:lumOff val="35000"/>
                            </a:schemeClr>
                          </a:solidFill>
                          <a:latin typeface="+mn-lt"/>
                          <a:ea typeface="+mn-ea"/>
                          <a:cs typeface="+mn-cs"/>
                        </a:rPr>
                        <a:t>10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Introductions </a:t>
                      </a:r>
                      <a:r>
                        <a:rPr lang="en-US" sz="1600" kern="1200">
                          <a:solidFill>
                            <a:schemeClr val="tx1">
                              <a:lumMod val="65000"/>
                              <a:lumOff val="35000"/>
                            </a:schemeClr>
                          </a:solidFill>
                          <a:latin typeface="+mn-lt"/>
                          <a:ea typeface="+mn-ea"/>
                          <a:cs typeface="+mn-cs"/>
                        </a:rPr>
                        <a:t>– Getting to know each other</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939251"/>
                  </a:ext>
                </a:extLst>
              </a:tr>
              <a:tr h="353086">
                <a:tc>
                  <a:txBody>
                    <a:bodyPr/>
                    <a:lstStyle/>
                    <a:p>
                      <a:r>
                        <a:rPr lang="en-US" sz="1600" kern="1200" dirty="0">
                          <a:solidFill>
                            <a:schemeClr val="tx1">
                              <a:lumMod val="65000"/>
                              <a:lumOff val="35000"/>
                            </a:schemeClr>
                          </a:solidFill>
                          <a:latin typeface="+mn-lt"/>
                          <a:ea typeface="+mn-ea"/>
                          <a:cs typeface="+mn-cs"/>
                        </a:rPr>
                        <a:t>40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dirty="0">
                          <a:solidFill>
                            <a:schemeClr val="tx1">
                              <a:lumMod val="65000"/>
                              <a:lumOff val="35000"/>
                            </a:schemeClr>
                          </a:solidFill>
                          <a:latin typeface="+mn-lt"/>
                          <a:ea typeface="+mn-ea"/>
                          <a:cs typeface="+mn-cs"/>
                        </a:rPr>
                        <a:t>What is natural capital – </a:t>
                      </a:r>
                      <a:r>
                        <a:rPr lang="en-US" sz="1600" b="0" kern="1200" dirty="0">
                          <a:solidFill>
                            <a:schemeClr val="tx1">
                              <a:lumMod val="65000"/>
                              <a:lumOff val="35000"/>
                            </a:schemeClr>
                          </a:solidFill>
                          <a:latin typeface="+mn-lt"/>
                          <a:ea typeface="+mn-ea"/>
                          <a:cs typeface="+mn-cs"/>
                        </a:rPr>
                        <a:t>N</a:t>
                      </a:r>
                      <a:r>
                        <a:rPr lang="en-US" sz="1600" kern="1200" dirty="0">
                          <a:solidFill>
                            <a:schemeClr val="tx1">
                              <a:lumMod val="65000"/>
                              <a:lumOff val="35000"/>
                            </a:schemeClr>
                          </a:solidFill>
                          <a:latin typeface="+mn-lt"/>
                          <a:ea typeface="+mn-ea"/>
                          <a:cs typeface="+mn-cs"/>
                        </a:rPr>
                        <a:t>atural capital impacts &amp; dependencies</a:t>
                      </a:r>
                    </a:p>
                    <a:p>
                      <a:pPr marL="285750" indent="-285750">
                        <a:buFont typeface="Arial" panose="020B0604020202020204" pitchFamily="34" charset="0"/>
                        <a:buChar char="•"/>
                      </a:pPr>
                      <a:r>
                        <a:rPr lang="en-US" sz="1600" kern="1200" dirty="0">
                          <a:solidFill>
                            <a:schemeClr val="tx1">
                              <a:lumMod val="65000"/>
                              <a:lumOff val="35000"/>
                            </a:schemeClr>
                          </a:solidFill>
                          <a:latin typeface="+mn-lt"/>
                          <a:ea typeface="+mn-ea"/>
                          <a:cs typeface="+mn-cs"/>
                        </a:rPr>
                        <a:t>Group exercise</a:t>
                      </a:r>
                      <a:endParaRPr lang="en-CH" sz="1600"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8303020"/>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1600" b="1" kern="1200">
                          <a:solidFill>
                            <a:schemeClr val="tx1">
                              <a:lumMod val="65000"/>
                              <a:lumOff val="35000"/>
                            </a:schemeClr>
                          </a:solidFill>
                          <a:latin typeface="+mn-lt"/>
                          <a:ea typeface="+mn-ea"/>
                          <a:cs typeface="+mn-cs"/>
                        </a:rPr>
                        <a:t>Why is natural capital important </a:t>
                      </a:r>
                      <a:r>
                        <a:rPr lang="en-US" sz="1600" kern="1200">
                          <a:solidFill>
                            <a:schemeClr val="tx1">
                              <a:lumMod val="65000"/>
                              <a:lumOff val="35000"/>
                            </a:schemeClr>
                          </a:solidFill>
                          <a:latin typeface="+mn-lt"/>
                          <a:ea typeface="+mn-ea"/>
                          <a:cs typeface="+mn-cs"/>
                        </a:rPr>
                        <a:t>– natural capital risks &amp; opportunities</a:t>
                      </a:r>
                      <a:endParaRPr lang="en-CH" sz="1600"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337033"/>
                  </a:ext>
                </a:extLst>
              </a:tr>
              <a:tr h="353086">
                <a:tc>
                  <a:txBody>
                    <a:bodyPr/>
                    <a:lstStyle/>
                    <a:p>
                      <a:r>
                        <a:rPr lang="en-US" sz="1600" i="1" kern="1200" dirty="0">
                          <a:solidFill>
                            <a:schemeClr val="tx1">
                              <a:lumMod val="65000"/>
                              <a:lumOff val="35000"/>
                            </a:schemeClr>
                          </a:solidFill>
                          <a:latin typeface="+mn-lt"/>
                          <a:ea typeface="+mn-ea"/>
                          <a:cs typeface="+mn-cs"/>
                        </a:rPr>
                        <a:t>15</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r>
                        <a:rPr lang="en-US" sz="1600" i="1" kern="1200" dirty="0">
                          <a:solidFill>
                            <a:schemeClr val="tx1">
                              <a:lumMod val="65000"/>
                              <a:lumOff val="35000"/>
                            </a:schemeClr>
                          </a:solidFill>
                          <a:latin typeface="+mn-lt"/>
                          <a:ea typeface="+mn-ea"/>
                          <a:cs typeface="+mn-cs"/>
                        </a:rPr>
                        <a:t>Coffee break</a:t>
                      </a:r>
                      <a:endParaRPr lang="en-CH" sz="1600" i="1" kern="1200" dirty="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676740707"/>
                  </a:ext>
                </a:extLst>
              </a:tr>
              <a:tr h="353086">
                <a:tc>
                  <a:txBody>
                    <a:bodyPr/>
                    <a:lstStyle/>
                    <a:p>
                      <a:r>
                        <a:rPr lang="en-US" sz="1600" kern="1200" dirty="0">
                          <a:solidFill>
                            <a:schemeClr val="tx1">
                              <a:lumMod val="65000"/>
                              <a:lumOff val="35000"/>
                            </a:schemeClr>
                          </a:solidFill>
                          <a:latin typeface="+mn-lt"/>
                          <a:ea typeface="+mn-ea"/>
                          <a:cs typeface="+mn-cs"/>
                        </a:rPr>
                        <a:t>30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600" b="1" kern="1200">
                          <a:solidFill>
                            <a:schemeClr val="tx1">
                              <a:lumMod val="65000"/>
                              <a:lumOff val="35000"/>
                            </a:schemeClr>
                          </a:solidFill>
                          <a:latin typeface="+mn-lt"/>
                          <a:ea typeface="+mn-ea"/>
                          <a:cs typeface="+mn-cs"/>
                        </a:rPr>
                        <a:t>Risk game</a:t>
                      </a:r>
                      <a:endParaRPr lang="en-CH" sz="1600" b="1" kern="1200">
                        <a:solidFill>
                          <a:schemeClr val="tx1">
                            <a:lumMod val="65000"/>
                            <a:lumOff val="3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510256"/>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45</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How can natural capital be applied – </a:t>
                      </a:r>
                      <a:r>
                        <a:rPr lang="en-US" sz="1600" b="0" kern="1200">
                          <a:solidFill>
                            <a:schemeClr val="tx1">
                              <a:lumMod val="65000"/>
                              <a:lumOff val="35000"/>
                            </a:schemeClr>
                          </a:solidFill>
                          <a:latin typeface="+mn-lt"/>
                          <a:ea typeface="+mn-ea"/>
                          <a:cs typeface="+mn-cs"/>
                        </a:rPr>
                        <a:t>Brief overview of approaches &amp; business applications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11095"/>
                  </a:ext>
                </a:extLst>
              </a:tr>
              <a:tr h="353086">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60</a:t>
                      </a:r>
                      <a:endParaRPr lang="en-CH" sz="1600" i="1"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tc>
                  <a:txBody>
                    <a:bodyPr/>
                    <a:lstStyle/>
                    <a:p>
                      <a:pPr marL="0" algn="l" defTabSz="914400" rtl="0" eaLnBrk="1" latinLnBrk="0" hangingPunct="1"/>
                      <a:r>
                        <a:rPr lang="en-US" sz="1600" i="1" kern="1200" dirty="0">
                          <a:solidFill>
                            <a:schemeClr val="tx1">
                              <a:lumMod val="65000"/>
                              <a:lumOff val="35000"/>
                            </a:schemeClr>
                          </a:solidFill>
                          <a:latin typeface="+mn-lt"/>
                          <a:ea typeface="+mn-ea"/>
                          <a:cs typeface="+mn-cs"/>
                        </a:rPr>
                        <a:t>Lunch break</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alpha val="42000"/>
                      </a:srgbClr>
                    </a:solidFill>
                  </a:tcPr>
                </a:tc>
                <a:extLst>
                  <a:ext uri="{0D108BD9-81ED-4DB2-BD59-A6C34878D82A}">
                    <a16:rowId xmlns:a16="http://schemas.microsoft.com/office/drawing/2014/main" val="17831695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60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Case study presentations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0898899"/>
                  </a:ext>
                </a:extLst>
              </a:tr>
              <a:tr h="353086">
                <a:tc>
                  <a:txBody>
                    <a:bodyPr/>
                    <a:lstStyle/>
                    <a:p>
                      <a:pPr marL="0" algn="l" defTabSz="914400" rtl="0" eaLnBrk="1" latinLnBrk="0" hangingPunct="1"/>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a:solidFill>
                            <a:schemeClr val="tx1">
                              <a:lumMod val="65000"/>
                              <a:lumOff val="35000"/>
                            </a:schemeClr>
                          </a:solidFill>
                          <a:latin typeface="+mn-lt"/>
                          <a:ea typeface="+mn-ea"/>
                          <a:cs typeface="+mn-cs"/>
                        </a:rPr>
                        <a:t>First step of a natural capital assessment –</a:t>
                      </a:r>
                      <a:r>
                        <a:rPr lang="en-US" sz="1600" b="0" kern="1200">
                          <a:solidFill>
                            <a:schemeClr val="tx1">
                              <a:lumMod val="65000"/>
                              <a:lumOff val="35000"/>
                            </a:schemeClr>
                          </a:solidFill>
                          <a:latin typeface="+mn-lt"/>
                          <a:ea typeface="+mn-ea"/>
                          <a:cs typeface="+mn-cs"/>
                        </a:rPr>
                        <a:t> Setting an objective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0702698"/>
                  </a:ext>
                </a:extLst>
              </a:tr>
              <a:tr h="353086">
                <a:tc>
                  <a:txBody>
                    <a:bodyPr/>
                    <a:lstStyle/>
                    <a:p>
                      <a:r>
                        <a:rPr lang="en-US" sz="1600" kern="1200" dirty="0">
                          <a:solidFill>
                            <a:schemeClr val="tx1">
                              <a:lumMod val="65000"/>
                              <a:lumOff val="35000"/>
                            </a:schemeClr>
                          </a:solidFill>
                          <a:latin typeface="+mn-lt"/>
                          <a:ea typeface="+mn-ea"/>
                          <a:cs typeface="+mn-cs"/>
                        </a:rPr>
                        <a:t>20</a:t>
                      </a:r>
                      <a:endParaRPr lang="en-CH" sz="1600" kern="1200" dirty="0">
                        <a:solidFill>
                          <a:schemeClr val="tx1">
                            <a:lumMod val="65000"/>
                            <a:lumOff val="35000"/>
                          </a:schemeClr>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600" b="1" kern="1200" dirty="0">
                          <a:solidFill>
                            <a:schemeClr val="tx1">
                              <a:lumMod val="65000"/>
                              <a:lumOff val="35000"/>
                            </a:schemeClr>
                          </a:solidFill>
                          <a:latin typeface="+mn-lt"/>
                          <a:ea typeface="+mn-ea"/>
                          <a:cs typeface="+mn-cs"/>
                        </a:rPr>
                        <a:t>Wrap-up – </a:t>
                      </a:r>
                      <a:r>
                        <a:rPr lang="en-US" sz="1600" kern="1200" dirty="0">
                          <a:solidFill>
                            <a:schemeClr val="tx1">
                              <a:lumMod val="65000"/>
                              <a:lumOff val="35000"/>
                            </a:schemeClr>
                          </a:solidFill>
                          <a:latin typeface="+mn-lt"/>
                          <a:ea typeface="+mn-ea"/>
                          <a:cs typeface="+mn-cs"/>
                        </a:rPr>
                        <a:t>Key take-aways, wrapping-up</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029505"/>
                  </a:ext>
                </a:extLst>
              </a:tr>
            </a:tbl>
          </a:graphicData>
        </a:graphic>
      </p:graphicFrame>
      <p:sp>
        <p:nvSpPr>
          <p:cNvPr id="3" name="TextBox 2">
            <a:extLst>
              <a:ext uri="{FF2B5EF4-FFF2-40B4-BE49-F238E27FC236}">
                <a16:creationId xmlns:a16="http://schemas.microsoft.com/office/drawing/2014/main" id="{894F30FC-F6B3-490C-A244-BB9B2D2C4734}"/>
              </a:ext>
            </a:extLst>
          </p:cNvPr>
          <p:cNvSpPr txBox="1"/>
          <p:nvPr/>
        </p:nvSpPr>
        <p:spPr>
          <a:xfrm rot="1025991">
            <a:off x="7318666" y="513067"/>
            <a:ext cx="2697335" cy="400110"/>
          </a:xfrm>
          <a:prstGeom prst="rect">
            <a:avLst/>
          </a:prstGeom>
          <a:solidFill>
            <a:srgbClr val="FFCC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TO ADAPT</a:t>
            </a:r>
            <a:endParaRPr kumimoji="0" lang="en-CH"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Slide Number Placeholder 3">
            <a:extLst>
              <a:ext uri="{FF2B5EF4-FFF2-40B4-BE49-F238E27FC236}">
                <a16:creationId xmlns:a16="http://schemas.microsoft.com/office/drawing/2014/main" id="{47D44FCF-EDCD-40E1-AE6E-A1C6DB372023}"/>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6731249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4" y="68202"/>
            <a:ext cx="12159717" cy="913118"/>
          </a:xfrm>
        </p:spPr>
        <p:txBody>
          <a:bodyPr/>
          <a:lstStyle/>
          <a:p>
            <a:r>
              <a:rPr lang="en-GB"/>
              <a:t>Identification of barriers and bottlenecks</a:t>
            </a:r>
          </a:p>
        </p:txBody>
      </p:sp>
      <p:sp>
        <p:nvSpPr>
          <p:cNvPr id="7" name="TextBox 6"/>
          <p:cNvSpPr txBox="1"/>
          <p:nvPr/>
        </p:nvSpPr>
        <p:spPr>
          <a:xfrm>
            <a:off x="764475" y="6145984"/>
            <a:ext cx="51574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lumMod val="50000"/>
                    <a:lumOff val="50000"/>
                  </a:prstClr>
                </a:solidFill>
                <a:effectLst/>
                <a:uLnTx/>
                <a:uFillTx/>
                <a:latin typeface="Arial"/>
                <a:ea typeface="+mn-ea"/>
                <a:cs typeface="+mn-cs"/>
              </a:rPr>
              <a:t>Based on Coalition Annual review 2016 &amp; 2017</a:t>
            </a:r>
          </a:p>
        </p:txBody>
      </p:sp>
      <p:sp>
        <p:nvSpPr>
          <p:cNvPr id="8" name="TextBox 7"/>
          <p:cNvSpPr txBox="1"/>
          <p:nvPr/>
        </p:nvSpPr>
        <p:spPr>
          <a:xfrm>
            <a:off x="6818425" y="1288944"/>
            <a:ext cx="5259276" cy="4631055"/>
          </a:xfrm>
          <a:prstGeom prst="roundRect">
            <a:avLst/>
          </a:prstGeom>
          <a:noFill/>
          <a:ln>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DAF18"/>
                </a:solidFill>
                <a:effectLst/>
                <a:uLnTx/>
                <a:uFillTx/>
                <a:latin typeface="Arial"/>
                <a:ea typeface="+mn-ea"/>
                <a:cs typeface="+mn-cs"/>
              </a:rPr>
              <a:t>New findings from We Value Nature Survey: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Perception that it is complex &amp;/or technical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understanding of the potential benefits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regulatory frameworks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Institutional Inertia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standards (metrics, reporting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data and inputs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Focus on single issues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lumMod val="65000"/>
                    <a:lumOff val="35000"/>
                  </a:prstClr>
                </a:solidFill>
                <a:effectLst/>
                <a:uLnTx/>
                <a:uFillTx/>
                <a:latin typeface="Arial"/>
                <a:ea typeface="+mn-ea"/>
                <a:cs typeface="+mn-cs"/>
              </a:rPr>
              <a:t>(In order of importance to stakeholders, 1 is highest) </a:t>
            </a:r>
          </a:p>
        </p:txBody>
      </p:sp>
      <p:sp>
        <p:nvSpPr>
          <p:cNvPr id="10" name="Slide Number Placeholder 3">
            <a:extLst>
              <a:ext uri="{FF2B5EF4-FFF2-40B4-BE49-F238E27FC236}">
                <a16:creationId xmlns:a16="http://schemas.microsoft.com/office/drawing/2014/main" id="{81167203-A4BA-4E13-ABDB-63883A056616}"/>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6" name="Picture 5"/>
          <p:cNvPicPr>
            <a:picLocks noChangeAspect="1"/>
          </p:cNvPicPr>
          <p:nvPr/>
        </p:nvPicPr>
        <p:blipFill>
          <a:blip r:embed="rId3"/>
          <a:stretch>
            <a:fillRect/>
          </a:stretch>
        </p:blipFill>
        <p:spPr>
          <a:xfrm>
            <a:off x="764475" y="755063"/>
            <a:ext cx="5603668" cy="5393202"/>
          </a:xfrm>
          <a:prstGeom prst="rect">
            <a:avLst/>
          </a:prstGeom>
        </p:spPr>
      </p:pic>
    </p:spTree>
    <p:extLst>
      <p:ext uri="{BB962C8B-B14F-4D97-AF65-F5344CB8AC3E}">
        <p14:creationId xmlns:p14="http://schemas.microsoft.com/office/powerpoint/2010/main" val="28685421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95" y="125352"/>
            <a:ext cx="9794082" cy="878150"/>
          </a:xfrm>
        </p:spPr>
        <p:txBody>
          <a:bodyPr/>
          <a:lstStyle/>
          <a:p>
            <a:r>
              <a:rPr lang="en-GB"/>
              <a:t>					   Typical barriers	</a:t>
            </a:r>
            <a:endParaRPr lang="en-GB" b="1"/>
          </a:p>
        </p:txBody>
      </p:sp>
      <p:sp>
        <p:nvSpPr>
          <p:cNvPr id="6" name="Rectangle 5"/>
          <p:cNvSpPr/>
          <p:nvPr/>
        </p:nvSpPr>
        <p:spPr>
          <a:xfrm>
            <a:off x="4976556" y="2740755"/>
            <a:ext cx="4200695"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data and inputs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case studies and practical applications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Institutional inertia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Rectangle 8"/>
          <p:cNvSpPr/>
          <p:nvPr/>
        </p:nvSpPr>
        <p:spPr>
          <a:xfrm>
            <a:off x="4976556" y="4062504"/>
            <a:ext cx="4200695"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Perception that it is complex &amp;/or technical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understanding of the potential benefits </a:t>
            </a:r>
          </a:p>
        </p:txBody>
      </p:sp>
      <p:sp>
        <p:nvSpPr>
          <p:cNvPr id="10" name="Rectangle 9"/>
          <p:cNvSpPr/>
          <p:nvPr/>
        </p:nvSpPr>
        <p:spPr>
          <a:xfrm>
            <a:off x="4976556" y="1444438"/>
            <a:ext cx="4632959"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regulatory frameworks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Lack of standards (metrics, reporting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lumMod val="65000"/>
                    <a:lumOff val="35000"/>
                  </a:prstClr>
                </a:solidFill>
                <a:effectLst/>
                <a:uLnTx/>
                <a:uFillTx/>
                <a:latin typeface="Arial"/>
                <a:ea typeface="+mn-ea"/>
                <a:cs typeface="+mn-cs"/>
              </a:rPr>
              <a:t>Focus on single issues</a:t>
            </a:r>
          </a:p>
        </p:txBody>
      </p:sp>
      <p:cxnSp>
        <p:nvCxnSpPr>
          <p:cNvPr id="12" name="Straight Connector 11"/>
          <p:cNvCxnSpPr/>
          <p:nvPr/>
        </p:nvCxnSpPr>
        <p:spPr>
          <a:xfrm>
            <a:off x="4887884" y="4062504"/>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87884" y="5354044"/>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87884" y="2762021"/>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87884" y="1488330"/>
            <a:ext cx="6924433"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9475959" y="287128"/>
            <a:ext cx="2582485" cy="685001"/>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9800" b="0" i="0" u="none" strike="noStrike" kern="1200" cap="none" spc="0" normalizeH="0" baseline="0" noProof="0" err="1">
                <a:ln>
                  <a:noFill/>
                </a:ln>
                <a:solidFill>
                  <a:srgbClr val="23BAED"/>
                </a:solidFill>
                <a:effectLst/>
                <a:uLnTx/>
                <a:uFillTx/>
                <a:latin typeface="Arial"/>
                <a:ea typeface="+mj-ea"/>
                <a:cs typeface="+mj-cs"/>
              </a:rPr>
              <a:t>WVN</a:t>
            </a:r>
            <a:r>
              <a:rPr kumimoji="0" lang="en-GB" sz="9800" b="0" i="0" u="none" strike="noStrike" kern="1200" cap="none" spc="0" normalizeH="0" baseline="0" noProof="0">
                <a:ln>
                  <a:noFill/>
                </a:ln>
                <a:solidFill>
                  <a:srgbClr val="23BAED"/>
                </a:solidFill>
                <a:effectLst/>
                <a:uLnTx/>
                <a:uFillTx/>
                <a:latin typeface="Arial"/>
                <a:ea typeface="+mj-ea"/>
                <a:cs typeface="+mj-cs"/>
              </a:rPr>
              <a:t> actions</a:t>
            </a:r>
            <a:r>
              <a:rPr kumimoji="0" lang="en-GB" sz="3200" b="0" i="0" u="none" strike="noStrike" kern="1200" cap="none" spc="0" normalizeH="0" baseline="0" noProof="0">
                <a:ln>
                  <a:noFill/>
                </a:ln>
                <a:solidFill>
                  <a:prstClr val="black">
                    <a:lumMod val="65000"/>
                    <a:lumOff val="35000"/>
                  </a:prstClr>
                </a:solidFill>
                <a:effectLst/>
                <a:uLnTx/>
                <a:uFillTx/>
                <a:latin typeface="Arial"/>
                <a:ea typeface="+mj-ea"/>
                <a:cs typeface="+mj-cs"/>
              </a:rPr>
              <a:t>	</a:t>
            </a:r>
          </a:p>
        </p:txBody>
      </p:sp>
      <p:sp>
        <p:nvSpPr>
          <p:cNvPr id="19" name="Rectangle 18"/>
          <p:cNvSpPr/>
          <p:nvPr/>
        </p:nvSpPr>
        <p:spPr>
          <a:xfrm>
            <a:off x="9177252" y="4089625"/>
            <a:ext cx="2635066"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B0F0"/>
                </a:solidFill>
                <a:effectLst/>
                <a:uLnTx/>
                <a:uFillTx/>
                <a:latin typeface="Arial"/>
                <a:ea typeface="+mn-ea"/>
                <a:cs typeface="+mn-cs"/>
              </a:rPr>
              <a:t>Introductory training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B0F0"/>
                </a:solidFill>
                <a:effectLst/>
                <a:uLnTx/>
                <a:uFillTx/>
                <a:latin typeface="Arial"/>
                <a:ea typeface="+mn-ea"/>
                <a:cs typeface="+mn-cs"/>
              </a:rPr>
              <a:t>Simplified, curated communications</a:t>
            </a:r>
          </a:p>
        </p:txBody>
      </p:sp>
      <p:sp>
        <p:nvSpPr>
          <p:cNvPr id="20" name="Rectangle 19"/>
          <p:cNvSpPr/>
          <p:nvPr/>
        </p:nvSpPr>
        <p:spPr>
          <a:xfrm>
            <a:off x="9177251" y="2711945"/>
            <a:ext cx="2635066"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B0F0"/>
                </a:solidFill>
                <a:effectLst/>
                <a:uLnTx/>
                <a:uFillTx/>
                <a:latin typeface="Arial"/>
                <a:ea typeface="+mn-ea"/>
                <a:cs typeface="+mn-cs"/>
              </a:rPr>
              <a:t>“Testimonial” case studies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B0F0"/>
                </a:solidFill>
                <a:effectLst/>
                <a:uLnTx/>
                <a:uFillTx/>
                <a:latin typeface="Arial"/>
                <a:ea typeface="+mn-ea"/>
                <a:cs typeface="+mn-cs"/>
              </a:rPr>
              <a:t>More detailed, specific training</a:t>
            </a:r>
          </a:p>
        </p:txBody>
      </p:sp>
      <p:sp>
        <p:nvSpPr>
          <p:cNvPr id="21" name="Rectangle 20"/>
          <p:cNvSpPr/>
          <p:nvPr/>
        </p:nvSpPr>
        <p:spPr>
          <a:xfrm>
            <a:off x="9213210" y="1438418"/>
            <a:ext cx="2978790"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B0F0"/>
                </a:solidFill>
                <a:effectLst/>
                <a:uLnTx/>
                <a:uFillTx/>
                <a:latin typeface="Arial"/>
                <a:ea typeface="+mn-ea"/>
                <a:cs typeface="+mn-cs"/>
              </a:rPr>
              <a:t>Case studies on public/private policy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B0F0"/>
                </a:solidFill>
                <a:effectLst/>
                <a:uLnTx/>
                <a:uFillTx/>
                <a:latin typeface="Arial"/>
                <a:ea typeface="+mn-ea"/>
                <a:cs typeface="+mn-cs"/>
              </a:rPr>
              <a:t>Input into NBS standard</a:t>
            </a:r>
          </a:p>
        </p:txBody>
      </p:sp>
      <p:grpSp>
        <p:nvGrpSpPr>
          <p:cNvPr id="36" name="Group 6">
            <a:extLst>
              <a:ext uri="{FF2B5EF4-FFF2-40B4-BE49-F238E27FC236}">
                <a16:creationId xmlns:a16="http://schemas.microsoft.com/office/drawing/2014/main" id="{8BBE6309-7C8F-442F-B4CE-86A489723D0C}"/>
              </a:ext>
            </a:extLst>
          </p:cNvPr>
          <p:cNvGrpSpPr/>
          <p:nvPr/>
        </p:nvGrpSpPr>
        <p:grpSpPr>
          <a:xfrm>
            <a:off x="314193" y="-25909"/>
            <a:ext cx="4573690" cy="6777879"/>
            <a:chOff x="314194" y="0"/>
            <a:chExt cx="4573690" cy="6777879"/>
          </a:xfrm>
        </p:grpSpPr>
        <p:pic>
          <p:nvPicPr>
            <p:cNvPr id="37" name="Picture 3">
              <a:extLst>
                <a:ext uri="{FF2B5EF4-FFF2-40B4-BE49-F238E27FC236}">
                  <a16:creationId xmlns:a16="http://schemas.microsoft.com/office/drawing/2014/main" id="{4365E51A-1B27-406C-8657-AA868AE2D14C}"/>
                </a:ext>
              </a:extLst>
            </p:cNvPr>
            <p:cNvPicPr>
              <a:picLocks noChangeAspect="1"/>
            </p:cNvPicPr>
            <p:nvPr/>
          </p:nvPicPr>
          <p:blipFill>
            <a:blip r:embed="rId3"/>
            <a:stretch>
              <a:fillRect/>
            </a:stretch>
          </p:blipFill>
          <p:spPr>
            <a:xfrm>
              <a:off x="314194" y="0"/>
              <a:ext cx="4573690" cy="6777879"/>
            </a:xfrm>
            <a:prstGeom prst="rect">
              <a:avLst/>
            </a:prstGeom>
            <a:ln>
              <a:noFill/>
            </a:ln>
            <a:effectLst>
              <a:outerShdw blurRad="292100" dist="139700" dir="2700000" algn="tl" rotWithShape="0">
                <a:srgbClr val="333333">
                  <a:alpha val="65000"/>
                </a:srgbClr>
              </a:outerShdw>
            </a:effectLst>
          </p:spPr>
        </p:pic>
        <p:sp>
          <p:nvSpPr>
            <p:cNvPr id="38" name="TextBox 2">
              <a:extLst>
                <a:ext uri="{FF2B5EF4-FFF2-40B4-BE49-F238E27FC236}">
                  <a16:creationId xmlns:a16="http://schemas.microsoft.com/office/drawing/2014/main" id="{F81C6669-0C7A-4985-87B7-3DE56E53C93E}"/>
                </a:ext>
              </a:extLst>
            </p:cNvPr>
            <p:cNvSpPr txBox="1"/>
            <p:nvPr/>
          </p:nvSpPr>
          <p:spPr>
            <a:xfrm>
              <a:off x="2250805" y="5478162"/>
              <a:ext cx="17876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BBD151"/>
                  </a:solidFill>
                  <a:effectLst/>
                  <a:uLnTx/>
                  <a:uFillTx/>
                  <a:latin typeface="Arial"/>
                  <a:ea typeface="+mn-ea"/>
                  <a:cs typeface="+mn-cs"/>
                </a:rPr>
                <a:t>Just starting </a:t>
              </a:r>
            </a:p>
          </p:txBody>
        </p:sp>
        <p:sp>
          <p:nvSpPr>
            <p:cNvPr id="39" name="TextBox 16">
              <a:extLst>
                <a:ext uri="{FF2B5EF4-FFF2-40B4-BE49-F238E27FC236}">
                  <a16:creationId xmlns:a16="http://schemas.microsoft.com/office/drawing/2014/main" id="{6E8703E3-9828-4158-A3EE-6CB70C2A9810}"/>
                </a:ext>
              </a:extLst>
            </p:cNvPr>
            <p:cNvSpPr txBox="1"/>
            <p:nvPr/>
          </p:nvSpPr>
          <p:spPr>
            <a:xfrm rot="16200000">
              <a:off x="-1519318" y="4336975"/>
              <a:ext cx="4154771" cy="338554"/>
            </a:xfrm>
            <a:prstGeom prst="rect">
              <a:avLst/>
            </a:prstGeom>
            <a:solidFill>
              <a:srgbClr val="BBD15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Uptake levels of natural capital approaches </a:t>
              </a:r>
            </a:p>
          </p:txBody>
        </p:sp>
        <p:sp>
          <p:nvSpPr>
            <p:cNvPr id="40" name="TextBox 21">
              <a:extLst>
                <a:ext uri="{FF2B5EF4-FFF2-40B4-BE49-F238E27FC236}">
                  <a16:creationId xmlns:a16="http://schemas.microsoft.com/office/drawing/2014/main" id="{9F2B0B59-0EB0-40B5-8032-31805B2D3E28}"/>
                </a:ext>
              </a:extLst>
            </p:cNvPr>
            <p:cNvSpPr txBox="1"/>
            <p:nvPr/>
          </p:nvSpPr>
          <p:spPr>
            <a:xfrm>
              <a:off x="1982019" y="2178735"/>
              <a:ext cx="2798072"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lumMod val="65000"/>
                      <a:lumOff val="35000"/>
                    </a:prstClr>
                  </a:solidFill>
                  <a:effectLst/>
                  <a:uLnTx/>
                  <a:uFillTx/>
                  <a:latin typeface="Arial"/>
                  <a:ea typeface="+mn-ea"/>
                  <a:cs typeface="+mn-cs"/>
                </a:rPr>
                <a:t>are influenced by natural capital assessments. </a:t>
              </a:r>
            </a:p>
          </p:txBody>
        </p:sp>
        <p:sp>
          <p:nvSpPr>
            <p:cNvPr id="41" name="TextBox 22">
              <a:extLst>
                <a:ext uri="{FF2B5EF4-FFF2-40B4-BE49-F238E27FC236}">
                  <a16:creationId xmlns:a16="http://schemas.microsoft.com/office/drawing/2014/main" id="{E6FF4B94-0E4E-456A-B08F-E5E90E79479B}"/>
                </a:ext>
              </a:extLst>
            </p:cNvPr>
            <p:cNvSpPr txBox="1"/>
            <p:nvPr/>
          </p:nvSpPr>
          <p:spPr>
            <a:xfrm>
              <a:off x="2224449" y="4200571"/>
              <a:ext cx="17876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BBD151"/>
                  </a:solidFill>
                  <a:effectLst/>
                  <a:uLnTx/>
                  <a:uFillTx/>
                  <a:latin typeface="Arial"/>
                  <a:ea typeface="+mn-ea"/>
                  <a:cs typeface="+mn-cs"/>
                </a:rPr>
                <a:t>First steps</a:t>
              </a:r>
            </a:p>
          </p:txBody>
        </p:sp>
        <p:sp>
          <p:nvSpPr>
            <p:cNvPr id="42" name="TextBox 23">
              <a:extLst>
                <a:ext uri="{FF2B5EF4-FFF2-40B4-BE49-F238E27FC236}">
                  <a16:creationId xmlns:a16="http://schemas.microsoft.com/office/drawing/2014/main" id="{82F70A37-9CED-4105-9655-05DFFC1EB80F}"/>
                </a:ext>
              </a:extLst>
            </p:cNvPr>
            <p:cNvSpPr txBox="1"/>
            <p:nvPr/>
          </p:nvSpPr>
          <p:spPr>
            <a:xfrm>
              <a:off x="2250805" y="2901270"/>
              <a:ext cx="20379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BBD151"/>
                  </a:solidFill>
                  <a:effectLst/>
                  <a:uLnTx/>
                  <a:uFillTx/>
                  <a:latin typeface="Arial"/>
                  <a:ea typeface="+mn-ea"/>
                  <a:cs typeface="+mn-cs"/>
                </a:rPr>
                <a:t>Developing</a:t>
              </a:r>
            </a:p>
          </p:txBody>
        </p:sp>
        <p:sp>
          <p:nvSpPr>
            <p:cNvPr id="43" name="TextBox 24">
              <a:extLst>
                <a:ext uri="{FF2B5EF4-FFF2-40B4-BE49-F238E27FC236}">
                  <a16:creationId xmlns:a16="http://schemas.microsoft.com/office/drawing/2014/main" id="{49F4CC8A-EB92-4200-B1E8-FA9E498C66DE}"/>
                </a:ext>
              </a:extLst>
            </p:cNvPr>
            <p:cNvSpPr txBox="1"/>
            <p:nvPr/>
          </p:nvSpPr>
          <p:spPr>
            <a:xfrm>
              <a:off x="2269350" y="345621"/>
              <a:ext cx="20379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BBD151"/>
                  </a:solidFill>
                  <a:effectLst/>
                  <a:uLnTx/>
                  <a:uFillTx/>
                  <a:latin typeface="Arial"/>
                  <a:ea typeface="+mn-ea"/>
                  <a:cs typeface="+mn-cs"/>
                </a:rPr>
                <a:t>Comprehensive</a:t>
              </a:r>
            </a:p>
          </p:txBody>
        </p:sp>
        <p:sp>
          <p:nvSpPr>
            <p:cNvPr id="44" name="TextBox 25">
              <a:extLst>
                <a:ext uri="{FF2B5EF4-FFF2-40B4-BE49-F238E27FC236}">
                  <a16:creationId xmlns:a16="http://schemas.microsoft.com/office/drawing/2014/main" id="{49DAF956-1CD1-4410-9F68-6369F59EF24B}"/>
                </a:ext>
              </a:extLst>
            </p:cNvPr>
            <p:cNvSpPr txBox="1"/>
            <p:nvPr/>
          </p:nvSpPr>
          <p:spPr>
            <a:xfrm>
              <a:off x="2312709" y="1651666"/>
              <a:ext cx="24054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BBD151"/>
                  </a:solidFill>
                  <a:effectLst/>
                  <a:uLnTx/>
                  <a:uFillTx/>
                  <a:latin typeface="Arial"/>
                  <a:ea typeface="+mn-ea"/>
                  <a:cs typeface="+mn-cs"/>
                </a:rPr>
                <a:t>Maturing</a:t>
              </a:r>
            </a:p>
          </p:txBody>
        </p:sp>
      </p:grpSp>
      <p:sp>
        <p:nvSpPr>
          <p:cNvPr id="3" name="Oval 2">
            <a:extLst>
              <a:ext uri="{FF2B5EF4-FFF2-40B4-BE49-F238E27FC236}">
                <a16:creationId xmlns:a16="http://schemas.microsoft.com/office/drawing/2014/main" id="{04D36809-661E-4A8D-B9A6-657EA8A16A59}"/>
              </a:ext>
            </a:extLst>
          </p:cNvPr>
          <p:cNvSpPr/>
          <p:nvPr/>
        </p:nvSpPr>
        <p:spPr>
          <a:xfrm>
            <a:off x="1244338" y="4062504"/>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 15">
            <a:extLst>
              <a:ext uri="{FF2B5EF4-FFF2-40B4-BE49-F238E27FC236}">
                <a16:creationId xmlns:a16="http://schemas.microsoft.com/office/drawing/2014/main" id="{2854FB92-77DC-45D5-AAF7-CF0348FFD5B0}"/>
              </a:ext>
            </a:extLst>
          </p:cNvPr>
          <p:cNvSpPr/>
          <p:nvPr/>
        </p:nvSpPr>
        <p:spPr>
          <a:xfrm>
            <a:off x="1188435" y="1721860"/>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Oval 16">
            <a:extLst>
              <a:ext uri="{FF2B5EF4-FFF2-40B4-BE49-F238E27FC236}">
                <a16:creationId xmlns:a16="http://schemas.microsoft.com/office/drawing/2014/main" id="{24233908-4E34-4DB9-9D7C-4870E3C1F78F}"/>
              </a:ext>
            </a:extLst>
          </p:cNvPr>
          <p:cNvSpPr/>
          <p:nvPr/>
        </p:nvSpPr>
        <p:spPr>
          <a:xfrm>
            <a:off x="1084868" y="4332963"/>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1D386C78-3491-4F82-89A2-268144A7D1A1}"/>
              </a:ext>
            </a:extLst>
          </p:cNvPr>
          <p:cNvSpPr/>
          <p:nvPr/>
        </p:nvSpPr>
        <p:spPr>
          <a:xfrm>
            <a:off x="1237268" y="4485363"/>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B46C86E3-B142-4D12-B3A0-4D2F8FF906C2}"/>
              </a:ext>
            </a:extLst>
          </p:cNvPr>
          <p:cNvSpPr/>
          <p:nvPr/>
        </p:nvSpPr>
        <p:spPr>
          <a:xfrm>
            <a:off x="1335561" y="1358331"/>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BC511472-B3B8-49D3-887C-EF336393C7AD}"/>
              </a:ext>
            </a:extLst>
          </p:cNvPr>
          <p:cNvSpPr/>
          <p:nvPr/>
        </p:nvSpPr>
        <p:spPr>
          <a:xfrm>
            <a:off x="1065326" y="4751344"/>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Oval 24">
            <a:extLst>
              <a:ext uri="{FF2B5EF4-FFF2-40B4-BE49-F238E27FC236}">
                <a16:creationId xmlns:a16="http://schemas.microsoft.com/office/drawing/2014/main" id="{F507D67F-1D67-47D4-9920-CF3005B08CBF}"/>
              </a:ext>
            </a:extLst>
          </p:cNvPr>
          <p:cNvSpPr/>
          <p:nvPr/>
        </p:nvSpPr>
        <p:spPr>
          <a:xfrm>
            <a:off x="1217726" y="4903744"/>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Oval 25">
            <a:extLst>
              <a:ext uri="{FF2B5EF4-FFF2-40B4-BE49-F238E27FC236}">
                <a16:creationId xmlns:a16="http://schemas.microsoft.com/office/drawing/2014/main" id="{DB6A2263-CEC5-4B99-9BB3-28216858631E}"/>
              </a:ext>
            </a:extLst>
          </p:cNvPr>
          <p:cNvSpPr/>
          <p:nvPr/>
        </p:nvSpPr>
        <p:spPr>
          <a:xfrm>
            <a:off x="1175589" y="976574"/>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Oval 26">
            <a:extLst>
              <a:ext uri="{FF2B5EF4-FFF2-40B4-BE49-F238E27FC236}">
                <a16:creationId xmlns:a16="http://schemas.microsoft.com/office/drawing/2014/main" id="{E113EFA2-1BEA-40EB-8EEE-A725FCC8B5FA}"/>
              </a:ext>
            </a:extLst>
          </p:cNvPr>
          <p:cNvSpPr/>
          <p:nvPr/>
        </p:nvSpPr>
        <p:spPr>
          <a:xfrm>
            <a:off x="1226636" y="2313470"/>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Oval 27">
            <a:extLst>
              <a:ext uri="{FF2B5EF4-FFF2-40B4-BE49-F238E27FC236}">
                <a16:creationId xmlns:a16="http://schemas.microsoft.com/office/drawing/2014/main" id="{E9CBA5C0-0BEB-4249-94F7-0A492DA2EFAA}"/>
              </a:ext>
            </a:extLst>
          </p:cNvPr>
          <p:cNvSpPr/>
          <p:nvPr/>
        </p:nvSpPr>
        <p:spPr>
          <a:xfrm>
            <a:off x="1320538" y="5196345"/>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Oval 29">
            <a:extLst>
              <a:ext uri="{FF2B5EF4-FFF2-40B4-BE49-F238E27FC236}">
                <a16:creationId xmlns:a16="http://schemas.microsoft.com/office/drawing/2014/main" id="{DC7729EE-586B-4A31-85F9-7477D5636A1E}"/>
              </a:ext>
            </a:extLst>
          </p:cNvPr>
          <p:cNvSpPr/>
          <p:nvPr/>
        </p:nvSpPr>
        <p:spPr>
          <a:xfrm>
            <a:off x="1271833" y="3099165"/>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Oval 30">
            <a:extLst>
              <a:ext uri="{FF2B5EF4-FFF2-40B4-BE49-F238E27FC236}">
                <a16:creationId xmlns:a16="http://schemas.microsoft.com/office/drawing/2014/main" id="{6CDE1C98-1DAB-4B7A-8DB8-37189014AE33}"/>
              </a:ext>
            </a:extLst>
          </p:cNvPr>
          <p:cNvSpPr/>
          <p:nvPr/>
        </p:nvSpPr>
        <p:spPr>
          <a:xfrm>
            <a:off x="1175589" y="3360818"/>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Oval 31">
            <a:extLst>
              <a:ext uri="{FF2B5EF4-FFF2-40B4-BE49-F238E27FC236}">
                <a16:creationId xmlns:a16="http://schemas.microsoft.com/office/drawing/2014/main" id="{A545AFAD-501E-4F18-BC2C-1BFD01E5E0D5}"/>
              </a:ext>
            </a:extLst>
          </p:cNvPr>
          <p:cNvSpPr/>
          <p:nvPr/>
        </p:nvSpPr>
        <p:spPr>
          <a:xfrm>
            <a:off x="1293425" y="3598982"/>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Oval 32">
            <a:extLst>
              <a:ext uri="{FF2B5EF4-FFF2-40B4-BE49-F238E27FC236}">
                <a16:creationId xmlns:a16="http://schemas.microsoft.com/office/drawing/2014/main" id="{B6CBE41C-9714-49B6-B0B9-F59E2DB43A74}"/>
              </a:ext>
            </a:extLst>
          </p:cNvPr>
          <p:cNvSpPr/>
          <p:nvPr/>
        </p:nvSpPr>
        <p:spPr>
          <a:xfrm>
            <a:off x="1396738" y="5840811"/>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Oval 33">
            <a:extLst>
              <a:ext uri="{FF2B5EF4-FFF2-40B4-BE49-F238E27FC236}">
                <a16:creationId xmlns:a16="http://schemas.microsoft.com/office/drawing/2014/main" id="{390350CF-AD1B-4E31-A019-21D8D1F10218}"/>
              </a:ext>
            </a:extLst>
          </p:cNvPr>
          <p:cNvSpPr/>
          <p:nvPr/>
        </p:nvSpPr>
        <p:spPr>
          <a:xfrm>
            <a:off x="1086596" y="5827110"/>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Oval 34">
            <a:extLst>
              <a:ext uri="{FF2B5EF4-FFF2-40B4-BE49-F238E27FC236}">
                <a16:creationId xmlns:a16="http://schemas.microsoft.com/office/drawing/2014/main" id="{C916B3B2-2DC1-4214-8DA5-C075D0BBB2FA}"/>
              </a:ext>
            </a:extLst>
          </p:cNvPr>
          <p:cNvSpPr/>
          <p:nvPr/>
        </p:nvSpPr>
        <p:spPr>
          <a:xfrm>
            <a:off x="1244338" y="5597753"/>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Slide Number Placeholder 4">
            <a:extLst>
              <a:ext uri="{FF2B5EF4-FFF2-40B4-BE49-F238E27FC236}">
                <a16:creationId xmlns:a16="http://schemas.microsoft.com/office/drawing/2014/main" id="{57ADB58A-1458-49E7-93F2-5230E186FA99}"/>
              </a:ext>
            </a:extLst>
          </p:cNvPr>
          <p:cNvSpPr>
            <a:spLocks noGrp="1"/>
          </p:cNvSpPr>
          <p:nvPr>
            <p:ph type="sldNum" sz="quarter" idx="12"/>
          </p:nvPr>
        </p:nvSpPr>
        <p:spPr>
          <a:xfrm>
            <a:off x="9448800" y="633611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46" name="Oval 27">
            <a:extLst>
              <a:ext uri="{FF2B5EF4-FFF2-40B4-BE49-F238E27FC236}">
                <a16:creationId xmlns:a16="http://schemas.microsoft.com/office/drawing/2014/main" id="{98B91B73-094B-4FFE-8A68-274C39F34492}"/>
              </a:ext>
            </a:extLst>
          </p:cNvPr>
          <p:cNvSpPr/>
          <p:nvPr/>
        </p:nvSpPr>
        <p:spPr>
          <a:xfrm>
            <a:off x="1057754" y="5327293"/>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Oval 27">
            <a:extLst>
              <a:ext uri="{FF2B5EF4-FFF2-40B4-BE49-F238E27FC236}">
                <a16:creationId xmlns:a16="http://schemas.microsoft.com/office/drawing/2014/main" id="{FAB39E51-C697-4BE1-B38E-7176F01875EE}"/>
              </a:ext>
            </a:extLst>
          </p:cNvPr>
          <p:cNvSpPr/>
          <p:nvPr/>
        </p:nvSpPr>
        <p:spPr>
          <a:xfrm>
            <a:off x="1371239" y="4664155"/>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Oval 27">
            <a:extLst>
              <a:ext uri="{FF2B5EF4-FFF2-40B4-BE49-F238E27FC236}">
                <a16:creationId xmlns:a16="http://schemas.microsoft.com/office/drawing/2014/main" id="{B69CBA75-2B79-4FF8-B6CC-525F680D9E08}"/>
              </a:ext>
            </a:extLst>
          </p:cNvPr>
          <p:cNvSpPr/>
          <p:nvPr/>
        </p:nvSpPr>
        <p:spPr>
          <a:xfrm>
            <a:off x="1376305" y="5381609"/>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Oval 27">
            <a:extLst>
              <a:ext uri="{FF2B5EF4-FFF2-40B4-BE49-F238E27FC236}">
                <a16:creationId xmlns:a16="http://schemas.microsoft.com/office/drawing/2014/main" id="{22C5D40F-2E35-4E02-997E-025BAB9BEB6E}"/>
              </a:ext>
            </a:extLst>
          </p:cNvPr>
          <p:cNvSpPr/>
          <p:nvPr/>
        </p:nvSpPr>
        <p:spPr>
          <a:xfrm>
            <a:off x="1149344" y="3792044"/>
            <a:ext cx="235670" cy="236119"/>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4229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anim calcmode="lin" valueType="num">
                                      <p:cBhvr>
                                        <p:cTn id="73" dur="1000" fill="hold"/>
                                        <p:tgtEl>
                                          <p:spTgt spid="35"/>
                                        </p:tgtEl>
                                        <p:attrNameLst>
                                          <p:attrName>ppt_x</p:attrName>
                                        </p:attrNameLst>
                                      </p:cBhvr>
                                      <p:tavLst>
                                        <p:tav tm="0">
                                          <p:val>
                                            <p:strVal val="#ppt_x"/>
                                          </p:val>
                                        </p:tav>
                                        <p:tav tm="100000">
                                          <p:val>
                                            <p:strVal val="#ppt_x"/>
                                          </p:val>
                                        </p:tav>
                                      </p:tavLst>
                                    </p:anim>
                                    <p:anim calcmode="lin" valueType="num">
                                      <p:cBhvr>
                                        <p:cTn id="74" dur="1000" fill="hold"/>
                                        <p:tgtEl>
                                          <p:spTgt spid="3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ppt_x</p:attrName>
                                        </p:attrNameLst>
                                      </p:cBhvr>
                                      <p:tavLst>
                                        <p:tav tm="0">
                                          <p:val>
                                            <p:strVal val="#ppt_x"/>
                                          </p:val>
                                        </p:tav>
                                        <p:tav tm="100000">
                                          <p:val>
                                            <p:strVal val="#ppt_x"/>
                                          </p:val>
                                        </p:tav>
                                      </p:tavLst>
                                    </p:anim>
                                    <p:anim calcmode="lin" valueType="num">
                                      <p:cBhvr>
                                        <p:cTn id="8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1000"/>
                                        <p:tgtEl>
                                          <p:spTgt spid="2"/>
                                        </p:tgtEl>
                                      </p:cBhvr>
                                    </p:animEffect>
                                    <p:anim calcmode="lin" valueType="num">
                                      <p:cBhvr>
                                        <p:cTn id="90" dur="1000" fill="hold"/>
                                        <p:tgtEl>
                                          <p:spTgt spid="2"/>
                                        </p:tgtEl>
                                        <p:attrNameLst>
                                          <p:attrName>ppt_x</p:attrName>
                                        </p:attrNameLst>
                                      </p:cBhvr>
                                      <p:tavLst>
                                        <p:tav tm="0">
                                          <p:val>
                                            <p:strVal val="#ppt_x"/>
                                          </p:val>
                                        </p:tav>
                                        <p:tav tm="100000">
                                          <p:val>
                                            <p:strVal val="#ppt_x"/>
                                          </p:val>
                                        </p:tav>
                                      </p:tavLst>
                                    </p:anim>
                                    <p:anim calcmode="lin" valueType="num">
                                      <p:cBhvr>
                                        <p:cTn id="9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1000"/>
                                        <p:tgtEl>
                                          <p:spTgt spid="9"/>
                                        </p:tgtEl>
                                      </p:cBhvr>
                                    </p:animEffect>
                                    <p:anim calcmode="lin" valueType="num">
                                      <p:cBhvr>
                                        <p:cTn id="97" dur="1000" fill="hold"/>
                                        <p:tgtEl>
                                          <p:spTgt spid="9"/>
                                        </p:tgtEl>
                                        <p:attrNameLst>
                                          <p:attrName>ppt_x</p:attrName>
                                        </p:attrNameLst>
                                      </p:cBhvr>
                                      <p:tavLst>
                                        <p:tav tm="0">
                                          <p:val>
                                            <p:strVal val="#ppt_x"/>
                                          </p:val>
                                        </p:tav>
                                        <p:tav tm="100000">
                                          <p:val>
                                            <p:strVal val="#ppt_x"/>
                                          </p:val>
                                        </p:tav>
                                      </p:tavLst>
                                    </p:anim>
                                    <p:anim calcmode="lin" valueType="num">
                                      <p:cBhvr>
                                        <p:cTn id="9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1000"/>
                                        <p:tgtEl>
                                          <p:spTgt spid="6"/>
                                        </p:tgtEl>
                                      </p:cBhvr>
                                    </p:animEffect>
                                    <p:anim calcmode="lin" valueType="num">
                                      <p:cBhvr>
                                        <p:cTn id="104" dur="1000" fill="hold"/>
                                        <p:tgtEl>
                                          <p:spTgt spid="6"/>
                                        </p:tgtEl>
                                        <p:attrNameLst>
                                          <p:attrName>ppt_x</p:attrName>
                                        </p:attrNameLst>
                                      </p:cBhvr>
                                      <p:tavLst>
                                        <p:tav tm="0">
                                          <p:val>
                                            <p:strVal val="#ppt_x"/>
                                          </p:val>
                                        </p:tav>
                                        <p:tav tm="100000">
                                          <p:val>
                                            <p:strVal val="#ppt_x"/>
                                          </p:val>
                                        </p:tav>
                                      </p:tavLst>
                                    </p:anim>
                                    <p:anim calcmode="lin" valueType="num">
                                      <p:cBhvr>
                                        <p:cTn id="10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fade">
                                      <p:cBhvr>
                                        <p:cTn id="110" dur="1000"/>
                                        <p:tgtEl>
                                          <p:spTgt spid="10"/>
                                        </p:tgtEl>
                                      </p:cBhvr>
                                    </p:animEffect>
                                    <p:anim calcmode="lin" valueType="num">
                                      <p:cBhvr>
                                        <p:cTn id="111" dur="1000" fill="hold"/>
                                        <p:tgtEl>
                                          <p:spTgt spid="10"/>
                                        </p:tgtEl>
                                        <p:attrNameLst>
                                          <p:attrName>ppt_x</p:attrName>
                                        </p:attrNameLst>
                                      </p:cBhvr>
                                      <p:tavLst>
                                        <p:tav tm="0">
                                          <p:val>
                                            <p:strVal val="#ppt_x"/>
                                          </p:val>
                                        </p:tav>
                                        <p:tav tm="100000">
                                          <p:val>
                                            <p:strVal val="#ppt_x"/>
                                          </p:val>
                                        </p:tav>
                                      </p:tavLst>
                                    </p:anim>
                                    <p:anim calcmode="lin" valueType="num">
                                      <p:cBhvr>
                                        <p:cTn id="1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1000"/>
                                        <p:tgtEl>
                                          <p:spTgt spid="18"/>
                                        </p:tgtEl>
                                      </p:cBhvr>
                                    </p:animEffect>
                                    <p:anim calcmode="lin" valueType="num">
                                      <p:cBhvr>
                                        <p:cTn id="118" dur="1000" fill="hold"/>
                                        <p:tgtEl>
                                          <p:spTgt spid="18"/>
                                        </p:tgtEl>
                                        <p:attrNameLst>
                                          <p:attrName>ppt_x</p:attrName>
                                        </p:attrNameLst>
                                      </p:cBhvr>
                                      <p:tavLst>
                                        <p:tav tm="0">
                                          <p:val>
                                            <p:strVal val="#ppt_x"/>
                                          </p:val>
                                        </p:tav>
                                        <p:tav tm="100000">
                                          <p:val>
                                            <p:strVal val="#ppt_x"/>
                                          </p:val>
                                        </p:tav>
                                      </p:tavLst>
                                    </p:anim>
                                    <p:anim calcmode="lin" valueType="num">
                                      <p:cBhvr>
                                        <p:cTn id="1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fade">
                                      <p:cBhvr>
                                        <p:cTn id="124" dur="1000"/>
                                        <p:tgtEl>
                                          <p:spTgt spid="19"/>
                                        </p:tgtEl>
                                      </p:cBhvr>
                                    </p:animEffect>
                                    <p:anim calcmode="lin" valueType="num">
                                      <p:cBhvr>
                                        <p:cTn id="125" dur="1000" fill="hold"/>
                                        <p:tgtEl>
                                          <p:spTgt spid="19"/>
                                        </p:tgtEl>
                                        <p:attrNameLst>
                                          <p:attrName>ppt_x</p:attrName>
                                        </p:attrNameLst>
                                      </p:cBhvr>
                                      <p:tavLst>
                                        <p:tav tm="0">
                                          <p:val>
                                            <p:strVal val="#ppt_x"/>
                                          </p:val>
                                        </p:tav>
                                        <p:tav tm="100000">
                                          <p:val>
                                            <p:strVal val="#ppt_x"/>
                                          </p:val>
                                        </p:tav>
                                      </p:tavLst>
                                    </p:anim>
                                    <p:anim calcmode="lin" valueType="num">
                                      <p:cBhvr>
                                        <p:cTn id="1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fade">
                                      <p:cBhvr>
                                        <p:cTn id="131" dur="1000"/>
                                        <p:tgtEl>
                                          <p:spTgt spid="20"/>
                                        </p:tgtEl>
                                      </p:cBhvr>
                                    </p:animEffect>
                                    <p:anim calcmode="lin" valueType="num">
                                      <p:cBhvr>
                                        <p:cTn id="132" dur="1000" fill="hold"/>
                                        <p:tgtEl>
                                          <p:spTgt spid="20"/>
                                        </p:tgtEl>
                                        <p:attrNameLst>
                                          <p:attrName>ppt_x</p:attrName>
                                        </p:attrNameLst>
                                      </p:cBhvr>
                                      <p:tavLst>
                                        <p:tav tm="0">
                                          <p:val>
                                            <p:strVal val="#ppt_x"/>
                                          </p:val>
                                        </p:tav>
                                        <p:tav tm="100000">
                                          <p:val>
                                            <p:strVal val="#ppt_x"/>
                                          </p:val>
                                        </p:tav>
                                      </p:tavLst>
                                    </p:anim>
                                    <p:anim calcmode="lin" valueType="num">
                                      <p:cBhvr>
                                        <p:cTn id="1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21"/>
                                        </p:tgtEl>
                                        <p:attrNameLst>
                                          <p:attrName>style.visibility</p:attrName>
                                        </p:attrNameLst>
                                      </p:cBhvr>
                                      <p:to>
                                        <p:strVal val="visible"/>
                                      </p:to>
                                    </p:set>
                                    <p:animEffect transition="in" filter="fade">
                                      <p:cBhvr>
                                        <p:cTn id="138" dur="1000"/>
                                        <p:tgtEl>
                                          <p:spTgt spid="21"/>
                                        </p:tgtEl>
                                      </p:cBhvr>
                                    </p:animEffect>
                                    <p:anim calcmode="lin" valueType="num">
                                      <p:cBhvr>
                                        <p:cTn id="139" dur="1000" fill="hold"/>
                                        <p:tgtEl>
                                          <p:spTgt spid="21"/>
                                        </p:tgtEl>
                                        <p:attrNameLst>
                                          <p:attrName>ppt_x</p:attrName>
                                        </p:attrNameLst>
                                      </p:cBhvr>
                                      <p:tavLst>
                                        <p:tav tm="0">
                                          <p:val>
                                            <p:strVal val="#ppt_x"/>
                                          </p:val>
                                        </p:tav>
                                        <p:tav tm="100000">
                                          <p:val>
                                            <p:strVal val="#ppt_x"/>
                                          </p:val>
                                        </p:tav>
                                      </p:tavLst>
                                    </p:anim>
                                    <p:anim calcmode="lin" valueType="num">
                                      <p:cBhvr>
                                        <p:cTn id="140" dur="1000" fill="hold"/>
                                        <p:tgtEl>
                                          <p:spTgt spid="21"/>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46"/>
                                        </p:tgtEl>
                                        <p:attrNameLst>
                                          <p:attrName>style.visibility</p:attrName>
                                        </p:attrNameLst>
                                      </p:cBhvr>
                                      <p:to>
                                        <p:strVal val="visible"/>
                                      </p:to>
                                    </p:set>
                                    <p:animEffect transition="in" filter="fade">
                                      <p:cBhvr>
                                        <p:cTn id="143" dur="1000"/>
                                        <p:tgtEl>
                                          <p:spTgt spid="46"/>
                                        </p:tgtEl>
                                      </p:cBhvr>
                                    </p:animEffect>
                                    <p:anim calcmode="lin" valueType="num">
                                      <p:cBhvr>
                                        <p:cTn id="144" dur="1000" fill="hold"/>
                                        <p:tgtEl>
                                          <p:spTgt spid="46"/>
                                        </p:tgtEl>
                                        <p:attrNameLst>
                                          <p:attrName>ppt_x</p:attrName>
                                        </p:attrNameLst>
                                      </p:cBhvr>
                                      <p:tavLst>
                                        <p:tav tm="0">
                                          <p:val>
                                            <p:strVal val="#ppt_x"/>
                                          </p:val>
                                        </p:tav>
                                        <p:tav tm="100000">
                                          <p:val>
                                            <p:strVal val="#ppt_x"/>
                                          </p:val>
                                        </p:tav>
                                      </p:tavLst>
                                    </p:anim>
                                    <p:anim calcmode="lin" valueType="num">
                                      <p:cBhvr>
                                        <p:cTn id="145" dur="1000" fill="hold"/>
                                        <p:tgtEl>
                                          <p:spTgt spid="46"/>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1000"/>
                                        <p:tgtEl>
                                          <p:spTgt spid="47"/>
                                        </p:tgtEl>
                                      </p:cBhvr>
                                    </p:animEffect>
                                    <p:anim calcmode="lin" valueType="num">
                                      <p:cBhvr>
                                        <p:cTn id="149" dur="1000" fill="hold"/>
                                        <p:tgtEl>
                                          <p:spTgt spid="47"/>
                                        </p:tgtEl>
                                        <p:attrNameLst>
                                          <p:attrName>ppt_x</p:attrName>
                                        </p:attrNameLst>
                                      </p:cBhvr>
                                      <p:tavLst>
                                        <p:tav tm="0">
                                          <p:val>
                                            <p:strVal val="#ppt_x"/>
                                          </p:val>
                                        </p:tav>
                                        <p:tav tm="100000">
                                          <p:val>
                                            <p:strVal val="#ppt_x"/>
                                          </p:val>
                                        </p:tav>
                                      </p:tavLst>
                                    </p:anim>
                                    <p:anim calcmode="lin" valueType="num">
                                      <p:cBhvr>
                                        <p:cTn id="150" dur="1000" fill="hold"/>
                                        <p:tgtEl>
                                          <p:spTgt spid="47"/>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fade">
                                      <p:cBhvr>
                                        <p:cTn id="153" dur="1000"/>
                                        <p:tgtEl>
                                          <p:spTgt spid="48"/>
                                        </p:tgtEl>
                                      </p:cBhvr>
                                    </p:animEffect>
                                    <p:anim calcmode="lin" valueType="num">
                                      <p:cBhvr>
                                        <p:cTn id="154" dur="1000" fill="hold"/>
                                        <p:tgtEl>
                                          <p:spTgt spid="48"/>
                                        </p:tgtEl>
                                        <p:attrNameLst>
                                          <p:attrName>ppt_x</p:attrName>
                                        </p:attrNameLst>
                                      </p:cBhvr>
                                      <p:tavLst>
                                        <p:tav tm="0">
                                          <p:val>
                                            <p:strVal val="#ppt_x"/>
                                          </p:val>
                                        </p:tav>
                                        <p:tav tm="100000">
                                          <p:val>
                                            <p:strVal val="#ppt_x"/>
                                          </p:val>
                                        </p:tav>
                                      </p:tavLst>
                                    </p:anim>
                                    <p:anim calcmode="lin" valueType="num">
                                      <p:cBhvr>
                                        <p:cTn id="155" dur="1000" fill="hold"/>
                                        <p:tgtEl>
                                          <p:spTgt spid="48"/>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49"/>
                                        </p:tgtEl>
                                        <p:attrNameLst>
                                          <p:attrName>style.visibility</p:attrName>
                                        </p:attrNameLst>
                                      </p:cBhvr>
                                      <p:to>
                                        <p:strVal val="visible"/>
                                      </p:to>
                                    </p:set>
                                    <p:animEffect transition="in" filter="fade">
                                      <p:cBhvr>
                                        <p:cTn id="158" dur="1000"/>
                                        <p:tgtEl>
                                          <p:spTgt spid="49"/>
                                        </p:tgtEl>
                                      </p:cBhvr>
                                    </p:animEffect>
                                    <p:anim calcmode="lin" valueType="num">
                                      <p:cBhvr>
                                        <p:cTn id="159" dur="1000" fill="hold"/>
                                        <p:tgtEl>
                                          <p:spTgt spid="49"/>
                                        </p:tgtEl>
                                        <p:attrNameLst>
                                          <p:attrName>ppt_x</p:attrName>
                                        </p:attrNameLst>
                                      </p:cBhvr>
                                      <p:tavLst>
                                        <p:tav tm="0">
                                          <p:val>
                                            <p:strVal val="#ppt_x"/>
                                          </p:val>
                                        </p:tav>
                                        <p:tav tm="100000">
                                          <p:val>
                                            <p:strVal val="#ppt_x"/>
                                          </p:val>
                                        </p:tav>
                                      </p:tavLst>
                                    </p:anim>
                                    <p:anim calcmode="lin" valueType="num">
                                      <p:cBhvr>
                                        <p:cTn id="16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8" grpId="0"/>
      <p:bldP spid="19" grpId="0"/>
      <p:bldP spid="20" grpId="0"/>
      <p:bldP spid="21" grpId="0"/>
      <p:bldP spid="3" grpId="0" animBg="1"/>
      <p:bldP spid="16" grpId="0" animBg="1"/>
      <p:bldP spid="17"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46" grpId="0" animBg="1"/>
      <p:bldP spid="47" grpId="0" animBg="1"/>
      <p:bldP spid="48" grpId="0" animBg="1"/>
      <p:bldP spid="4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96C3A0-AB6E-470A-BDBD-8E45B54BF38A}"/>
              </a:ext>
            </a:extLst>
          </p:cNvPr>
          <p:cNvSpPr>
            <a:spLocks noGrp="1"/>
          </p:cNvSpPr>
          <p:nvPr>
            <p:ph type="title"/>
          </p:nvPr>
        </p:nvSpPr>
        <p:spPr/>
        <p:txBody>
          <a:bodyPr/>
          <a:lstStyle/>
          <a:p>
            <a:r>
              <a:rPr lang="nl-NL" dirty="0"/>
              <a:t>Natural </a:t>
            </a:r>
            <a:r>
              <a:rPr lang="nl-NL" dirty="0" err="1"/>
              <a:t>Capital</a:t>
            </a:r>
            <a:r>
              <a:rPr lang="nl-NL" dirty="0"/>
              <a:t> </a:t>
            </a:r>
            <a:r>
              <a:rPr lang="nl-NL" dirty="0" err="1"/>
              <a:t>Stories</a:t>
            </a:r>
            <a:endParaRPr lang="nl-NL" dirty="0"/>
          </a:p>
        </p:txBody>
      </p:sp>
      <p:sp>
        <p:nvSpPr>
          <p:cNvPr id="22" name="Slide Number Placeholder 3">
            <a:extLst>
              <a:ext uri="{FF2B5EF4-FFF2-40B4-BE49-F238E27FC236}">
                <a16:creationId xmlns:a16="http://schemas.microsoft.com/office/drawing/2014/main" id="{1504377E-53A8-4A1B-BDA9-A3271FDE194F}"/>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02B4D818-8123-4F82-9F50-41D86F0DB1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249" y="1682860"/>
            <a:ext cx="1371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Jerónimo Martins - Wikipedia">
            <a:extLst>
              <a:ext uri="{FF2B5EF4-FFF2-40B4-BE49-F238E27FC236}">
                <a16:creationId xmlns:a16="http://schemas.microsoft.com/office/drawing/2014/main" id="{4E7070F2-BFBC-4870-B228-1E11FE8B89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5741" y="1877545"/>
            <a:ext cx="1005387" cy="359425"/>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7C953999-1B9D-480A-B725-7EA34FBF8A48}"/>
              </a:ext>
            </a:extLst>
          </p:cNvPr>
          <p:cNvPicPr>
            <a:picLocks noChangeAspect="1"/>
          </p:cNvPicPr>
          <p:nvPr/>
        </p:nvPicPr>
        <p:blipFill rotWithShape="1">
          <a:blip r:embed="rId5"/>
          <a:srcRect l="3261" t="23348" r="3696" b="21918"/>
          <a:stretch/>
        </p:blipFill>
        <p:spPr>
          <a:xfrm>
            <a:off x="8266465" y="1871293"/>
            <a:ext cx="1264519" cy="371935"/>
          </a:xfrm>
          <a:prstGeom prst="rect">
            <a:avLst/>
          </a:prstGeom>
        </p:spPr>
      </p:pic>
      <p:sp>
        <p:nvSpPr>
          <p:cNvPr id="14" name="Tekstvak 13">
            <a:extLst>
              <a:ext uri="{FF2B5EF4-FFF2-40B4-BE49-F238E27FC236}">
                <a16:creationId xmlns:a16="http://schemas.microsoft.com/office/drawing/2014/main" id="{DE241D6E-0803-41F7-8020-8CFC4AEEE420}"/>
              </a:ext>
            </a:extLst>
          </p:cNvPr>
          <p:cNvSpPr txBox="1"/>
          <p:nvPr/>
        </p:nvSpPr>
        <p:spPr>
          <a:xfrm>
            <a:off x="6223251" y="2368660"/>
            <a:ext cx="15535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a:ea typeface="+mn-ea"/>
                <a:cs typeface="+mn-cs"/>
                <a:hlinkClick r:id="rId6"/>
              </a:rPr>
              <a:t>Coca Cola case </a:t>
            </a:r>
            <a:r>
              <a:rPr kumimoji="0" lang="nl-NL" sz="1100" b="0" i="0" u="none" strike="noStrike" kern="1200" cap="none" spc="0" normalizeH="0" baseline="0" noProof="0" err="1">
                <a:ln>
                  <a:noFill/>
                </a:ln>
                <a:solidFill>
                  <a:prstClr val="black"/>
                </a:solidFill>
                <a:effectLst/>
                <a:uLnTx/>
                <a:uFillTx/>
                <a:latin typeface="Arial"/>
                <a:ea typeface="+mn-ea"/>
                <a:cs typeface="+mn-cs"/>
                <a:hlinkClick r:id="rId6"/>
              </a:rPr>
              <a:t>study</a:t>
            </a: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16" name="Tekstvak 15">
            <a:extLst>
              <a:ext uri="{FF2B5EF4-FFF2-40B4-BE49-F238E27FC236}">
                <a16:creationId xmlns:a16="http://schemas.microsoft.com/office/drawing/2014/main" id="{0C6583CF-0B0F-43B4-AF37-0FD659F3E1FD}"/>
              </a:ext>
            </a:extLst>
          </p:cNvPr>
          <p:cNvSpPr txBox="1"/>
          <p:nvPr/>
        </p:nvSpPr>
        <p:spPr>
          <a:xfrm>
            <a:off x="2730885" y="2368660"/>
            <a:ext cx="12646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Arial"/>
                <a:ea typeface="+mn-ea"/>
                <a:cs typeface="+mn-cs"/>
                <a:hlinkClick r:id="rId7"/>
              </a:rPr>
              <a:t>Eosta case study</a:t>
            </a:r>
            <a:endParaRPr kumimoji="0" lang="nl-NL" sz="11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Tekstvak 17">
            <a:extLst>
              <a:ext uri="{FF2B5EF4-FFF2-40B4-BE49-F238E27FC236}">
                <a16:creationId xmlns:a16="http://schemas.microsoft.com/office/drawing/2014/main" id="{D77CDAFD-0FC3-4A49-8A45-91D8A29095E9}"/>
              </a:ext>
            </a:extLst>
          </p:cNvPr>
          <p:cNvSpPr txBox="1"/>
          <p:nvPr/>
        </p:nvSpPr>
        <p:spPr>
          <a:xfrm>
            <a:off x="4639567" y="2368660"/>
            <a:ext cx="12646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a:ea typeface="+mn-ea"/>
                <a:cs typeface="+mn-cs"/>
                <a:hlinkClick r:id="rId8"/>
              </a:rPr>
              <a:t>Jerónimo Martins case </a:t>
            </a:r>
            <a:r>
              <a:rPr kumimoji="0" lang="nl-NL" sz="1100" b="0" i="0" u="none" strike="noStrike" kern="1200" cap="none" spc="0" normalizeH="0" baseline="0" noProof="0" err="1">
                <a:ln>
                  <a:noFill/>
                </a:ln>
                <a:solidFill>
                  <a:prstClr val="black"/>
                </a:solidFill>
                <a:effectLst/>
                <a:uLnTx/>
                <a:uFillTx/>
                <a:latin typeface="Arial"/>
                <a:ea typeface="+mn-ea"/>
                <a:cs typeface="+mn-cs"/>
                <a:hlinkClick r:id="rId8"/>
              </a:rPr>
              <a:t>study</a:t>
            </a: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sp>
        <p:nvSpPr>
          <p:cNvPr id="20" name="Tekstvak 19">
            <a:extLst>
              <a:ext uri="{FF2B5EF4-FFF2-40B4-BE49-F238E27FC236}">
                <a16:creationId xmlns:a16="http://schemas.microsoft.com/office/drawing/2014/main" id="{00A79C07-9582-4F50-A7A4-A62E2C996778}"/>
              </a:ext>
            </a:extLst>
          </p:cNvPr>
          <p:cNvSpPr txBox="1"/>
          <p:nvPr/>
        </p:nvSpPr>
        <p:spPr>
          <a:xfrm>
            <a:off x="8266465" y="2307136"/>
            <a:ext cx="126451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black"/>
                </a:solidFill>
                <a:effectLst/>
                <a:uLnTx/>
                <a:uFillTx/>
                <a:latin typeface="Arial"/>
                <a:ea typeface="+mn-ea"/>
                <a:cs typeface="+mn-cs"/>
                <a:hlinkClick r:id="rId9"/>
              </a:rPr>
              <a:t>Metro case </a:t>
            </a:r>
            <a:r>
              <a:rPr kumimoji="0" lang="nl-NL" sz="1100" b="0" i="0" u="none" strike="noStrike" kern="1200" cap="none" spc="0" normalizeH="0" baseline="0" noProof="0" err="1">
                <a:ln>
                  <a:noFill/>
                </a:ln>
                <a:solidFill>
                  <a:prstClr val="black"/>
                </a:solidFill>
                <a:effectLst/>
                <a:uLnTx/>
                <a:uFillTx/>
                <a:latin typeface="Arial"/>
                <a:ea typeface="+mn-ea"/>
                <a:cs typeface="+mn-cs"/>
                <a:hlinkClick r:id="rId9"/>
              </a:rPr>
              <a:t>study</a:t>
            </a:r>
            <a:endParaRPr kumimoji="0" lang="nl-NL" sz="1100" b="0" i="0" u="none" strike="noStrike" kern="1200" cap="none" spc="0" normalizeH="0" baseline="0" noProof="0">
              <a:ln>
                <a:noFill/>
              </a:ln>
              <a:solidFill>
                <a:prstClr val="black"/>
              </a:solidFill>
              <a:effectLst/>
              <a:uLnTx/>
              <a:uFillTx/>
              <a:latin typeface="Arial"/>
              <a:ea typeface="+mn-ea"/>
              <a:cs typeface="+mn-cs"/>
            </a:endParaRPr>
          </a:p>
        </p:txBody>
      </p:sp>
      <p:pic>
        <p:nvPicPr>
          <p:cNvPr id="21" name="Afbeelding 20" descr="Afbeelding met tekst, illustratie&#10;&#10;Automatisch gegenereerde beschrijving">
            <a:extLst>
              <a:ext uri="{FF2B5EF4-FFF2-40B4-BE49-F238E27FC236}">
                <a16:creationId xmlns:a16="http://schemas.microsoft.com/office/drawing/2014/main" id="{2E33DCD4-BE44-475D-86BD-AC0B27A208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494" r="32072"/>
          <a:stretch/>
        </p:blipFill>
        <p:spPr>
          <a:xfrm>
            <a:off x="6436880" y="1918185"/>
            <a:ext cx="1151684" cy="346385"/>
          </a:xfrm>
          <a:prstGeom prst="rect">
            <a:avLst/>
          </a:prstGeom>
        </p:spPr>
      </p:pic>
      <p:pic>
        <p:nvPicPr>
          <p:cNvPr id="6" name="Afbeelding 5">
            <a:extLst>
              <a:ext uri="{FF2B5EF4-FFF2-40B4-BE49-F238E27FC236}">
                <a16:creationId xmlns:a16="http://schemas.microsoft.com/office/drawing/2014/main" id="{B85A09C9-E342-4929-BE48-85E86F95435D}"/>
              </a:ext>
            </a:extLst>
          </p:cNvPr>
          <p:cNvPicPr>
            <a:picLocks noChangeAspect="1"/>
          </p:cNvPicPr>
          <p:nvPr/>
        </p:nvPicPr>
        <p:blipFill>
          <a:blip r:embed="rId11"/>
          <a:stretch>
            <a:fillRect/>
          </a:stretch>
        </p:blipFill>
        <p:spPr>
          <a:xfrm>
            <a:off x="6138633" y="2929628"/>
            <a:ext cx="1722750" cy="2432491"/>
          </a:xfrm>
          <a:prstGeom prst="rect">
            <a:avLst/>
          </a:prstGeom>
        </p:spPr>
      </p:pic>
      <p:pic>
        <p:nvPicPr>
          <p:cNvPr id="13" name="Afbeelding 12">
            <a:extLst>
              <a:ext uri="{FF2B5EF4-FFF2-40B4-BE49-F238E27FC236}">
                <a16:creationId xmlns:a16="http://schemas.microsoft.com/office/drawing/2014/main" id="{6CF2727A-A5AB-4254-83C6-AADA1A74C1F3}"/>
              </a:ext>
            </a:extLst>
          </p:cNvPr>
          <p:cNvPicPr>
            <a:picLocks noChangeAspect="1"/>
          </p:cNvPicPr>
          <p:nvPr/>
        </p:nvPicPr>
        <p:blipFill>
          <a:blip r:embed="rId12"/>
          <a:stretch>
            <a:fillRect/>
          </a:stretch>
        </p:blipFill>
        <p:spPr>
          <a:xfrm>
            <a:off x="7951791" y="2929628"/>
            <a:ext cx="1715931" cy="2432491"/>
          </a:xfrm>
          <a:prstGeom prst="rect">
            <a:avLst/>
          </a:prstGeom>
        </p:spPr>
      </p:pic>
      <p:pic>
        <p:nvPicPr>
          <p:cNvPr id="19" name="Afbeelding 18">
            <a:extLst>
              <a:ext uri="{FF2B5EF4-FFF2-40B4-BE49-F238E27FC236}">
                <a16:creationId xmlns:a16="http://schemas.microsoft.com/office/drawing/2014/main" id="{E415BC7C-CFDA-4E7D-AC8C-72892B75C18A}"/>
              </a:ext>
            </a:extLst>
          </p:cNvPr>
          <p:cNvPicPr>
            <a:picLocks noChangeAspect="1"/>
          </p:cNvPicPr>
          <p:nvPr/>
        </p:nvPicPr>
        <p:blipFill>
          <a:blip r:embed="rId13"/>
          <a:stretch>
            <a:fillRect/>
          </a:stretch>
        </p:blipFill>
        <p:spPr>
          <a:xfrm>
            <a:off x="4341475" y="2925948"/>
            <a:ext cx="1706750" cy="2436171"/>
          </a:xfrm>
          <a:prstGeom prst="rect">
            <a:avLst/>
          </a:prstGeom>
        </p:spPr>
      </p:pic>
      <p:pic>
        <p:nvPicPr>
          <p:cNvPr id="24" name="Afbeelding 23">
            <a:extLst>
              <a:ext uri="{FF2B5EF4-FFF2-40B4-BE49-F238E27FC236}">
                <a16:creationId xmlns:a16="http://schemas.microsoft.com/office/drawing/2014/main" id="{475AD1C5-69BE-488A-A435-4C6F732CCEF4}"/>
              </a:ext>
            </a:extLst>
          </p:cNvPr>
          <p:cNvPicPr>
            <a:picLocks noChangeAspect="1"/>
          </p:cNvPicPr>
          <p:nvPr/>
        </p:nvPicPr>
        <p:blipFill>
          <a:blip r:embed="rId14"/>
          <a:stretch>
            <a:fillRect/>
          </a:stretch>
        </p:blipFill>
        <p:spPr>
          <a:xfrm>
            <a:off x="2437909" y="2924301"/>
            <a:ext cx="1715931" cy="2431828"/>
          </a:xfrm>
          <a:prstGeom prst="rect">
            <a:avLst/>
          </a:prstGeom>
        </p:spPr>
      </p:pic>
    </p:spTree>
    <p:extLst>
      <p:ext uri="{BB962C8B-B14F-4D97-AF65-F5344CB8AC3E}">
        <p14:creationId xmlns:p14="http://schemas.microsoft.com/office/powerpoint/2010/main" val="2699588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CAF1C0-9BD9-48E7-BD7C-7F7F0165D7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25147-DE81-FF4F-8B41-9AFE3F3B3D97}"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3BA30B66-BC4A-4A0A-81BE-939E7FAA9157}"/>
              </a:ext>
            </a:extLst>
          </p:cNvPr>
          <p:cNvSpPr txBox="1">
            <a:spLocks/>
          </p:cNvSpPr>
          <p:nvPr/>
        </p:nvSpPr>
        <p:spPr>
          <a:xfrm>
            <a:off x="5266422" y="209473"/>
            <a:ext cx="1513711" cy="47784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Input companies</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	</a:t>
            </a:r>
            <a:endParaRPr kumimoji="0" lang="en-GB" sz="1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cxnSp>
        <p:nvCxnSpPr>
          <p:cNvPr id="5" name="Straight Connector 4">
            <a:extLst>
              <a:ext uri="{FF2B5EF4-FFF2-40B4-BE49-F238E27FC236}">
                <a16:creationId xmlns:a16="http://schemas.microsoft.com/office/drawing/2014/main" id="{5D387537-7A36-4306-8E70-7CCDBD614DD1}"/>
              </a:ext>
            </a:extLst>
          </p:cNvPr>
          <p:cNvCxnSpPr>
            <a:cxnSpLocks/>
          </p:cNvCxnSpPr>
          <p:nvPr/>
        </p:nvCxnSpPr>
        <p:spPr>
          <a:xfrm>
            <a:off x="2975966" y="4497480"/>
            <a:ext cx="9216034"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2DDA23-361E-48EA-813D-C20C9719B9FD}"/>
              </a:ext>
            </a:extLst>
          </p:cNvPr>
          <p:cNvCxnSpPr>
            <a:cxnSpLocks/>
          </p:cNvCxnSpPr>
          <p:nvPr/>
        </p:nvCxnSpPr>
        <p:spPr>
          <a:xfrm>
            <a:off x="2975966" y="5760120"/>
            <a:ext cx="9216034"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998A63F-1169-4DA3-9A6E-EB96BA470273}"/>
              </a:ext>
            </a:extLst>
          </p:cNvPr>
          <p:cNvCxnSpPr>
            <a:cxnSpLocks/>
          </p:cNvCxnSpPr>
          <p:nvPr/>
        </p:nvCxnSpPr>
        <p:spPr>
          <a:xfrm>
            <a:off x="2975966" y="3233481"/>
            <a:ext cx="9216034" cy="56751"/>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D0034F-34BF-47E8-8505-E26443D978B9}"/>
              </a:ext>
            </a:extLst>
          </p:cNvPr>
          <p:cNvCxnSpPr>
            <a:cxnSpLocks/>
          </p:cNvCxnSpPr>
          <p:nvPr/>
        </p:nvCxnSpPr>
        <p:spPr>
          <a:xfrm>
            <a:off x="2975966" y="1981563"/>
            <a:ext cx="9216034"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30E4200E-7CB4-46D4-872A-B57E520B5E0D}"/>
              </a:ext>
            </a:extLst>
          </p:cNvPr>
          <p:cNvSpPr txBox="1">
            <a:spLocks/>
          </p:cNvSpPr>
          <p:nvPr/>
        </p:nvSpPr>
        <p:spPr>
          <a:xfrm>
            <a:off x="6612583" y="127261"/>
            <a:ext cx="1423732" cy="477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Farmers</a:t>
            </a:r>
            <a:endParaRPr kumimoji="0" lang="en-GB"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27" name="Title 1">
            <a:extLst>
              <a:ext uri="{FF2B5EF4-FFF2-40B4-BE49-F238E27FC236}">
                <a16:creationId xmlns:a16="http://schemas.microsoft.com/office/drawing/2014/main" id="{D67287F6-B1B4-4DBC-994D-6681E31CB9CA}"/>
              </a:ext>
            </a:extLst>
          </p:cNvPr>
          <p:cNvSpPr txBox="1">
            <a:spLocks/>
          </p:cNvSpPr>
          <p:nvPr/>
        </p:nvSpPr>
        <p:spPr>
          <a:xfrm>
            <a:off x="7557418" y="64348"/>
            <a:ext cx="1197306" cy="6125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Traders	</a:t>
            </a:r>
            <a:endParaRPr kumimoji="0" lang="en-GB"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28" name="Title 1">
            <a:extLst>
              <a:ext uri="{FF2B5EF4-FFF2-40B4-BE49-F238E27FC236}">
                <a16:creationId xmlns:a16="http://schemas.microsoft.com/office/drawing/2014/main" id="{67BA418A-7EB5-455E-ADD7-B7B7084A7F75}"/>
              </a:ext>
            </a:extLst>
          </p:cNvPr>
          <p:cNvSpPr txBox="1">
            <a:spLocks/>
          </p:cNvSpPr>
          <p:nvPr/>
        </p:nvSpPr>
        <p:spPr>
          <a:xfrm>
            <a:off x="9950475" y="110707"/>
            <a:ext cx="1195538" cy="527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Retailers	</a:t>
            </a:r>
            <a:endParaRPr kumimoji="0" lang="en-GB"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29" name="Title 1">
            <a:extLst>
              <a:ext uri="{FF2B5EF4-FFF2-40B4-BE49-F238E27FC236}">
                <a16:creationId xmlns:a16="http://schemas.microsoft.com/office/drawing/2014/main" id="{E7CAE587-8BEC-4DF6-B0E3-516B4165EF34}"/>
              </a:ext>
            </a:extLst>
          </p:cNvPr>
          <p:cNvSpPr txBox="1">
            <a:spLocks/>
          </p:cNvSpPr>
          <p:nvPr/>
        </p:nvSpPr>
        <p:spPr>
          <a:xfrm>
            <a:off x="8406669" y="243649"/>
            <a:ext cx="1597427" cy="477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Manufacturers	</a:t>
            </a:r>
            <a:endParaRPr kumimoji="0" lang="en-GB"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sp>
        <p:nvSpPr>
          <p:cNvPr id="35" name="Title 1">
            <a:extLst>
              <a:ext uri="{FF2B5EF4-FFF2-40B4-BE49-F238E27FC236}">
                <a16:creationId xmlns:a16="http://schemas.microsoft.com/office/drawing/2014/main" id="{B3C2796F-4D44-43DD-A4F5-D6D7EE98E74E}"/>
              </a:ext>
            </a:extLst>
          </p:cNvPr>
          <p:cNvSpPr txBox="1">
            <a:spLocks/>
          </p:cNvSpPr>
          <p:nvPr/>
        </p:nvSpPr>
        <p:spPr>
          <a:xfrm>
            <a:off x="10934751" y="138433"/>
            <a:ext cx="1561609" cy="477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Consumers</a:t>
            </a:r>
            <a:endParaRPr kumimoji="0" lang="en-GB"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cxnSp>
        <p:nvCxnSpPr>
          <p:cNvPr id="42" name="Straight Connector 41">
            <a:extLst>
              <a:ext uri="{FF2B5EF4-FFF2-40B4-BE49-F238E27FC236}">
                <a16:creationId xmlns:a16="http://schemas.microsoft.com/office/drawing/2014/main" id="{021C01C8-1F97-490C-A41E-675287BD54A7}"/>
              </a:ext>
            </a:extLst>
          </p:cNvPr>
          <p:cNvCxnSpPr>
            <a:cxnSpLocks/>
          </p:cNvCxnSpPr>
          <p:nvPr/>
        </p:nvCxnSpPr>
        <p:spPr>
          <a:xfrm>
            <a:off x="2975966" y="795957"/>
            <a:ext cx="9216034" cy="0"/>
          </a:xfrm>
          <a:prstGeom prst="line">
            <a:avLst/>
          </a:prstGeom>
          <a:ln w="50800">
            <a:solidFill>
              <a:srgbClr val="23BAED"/>
            </a:solidFill>
          </a:ln>
        </p:spPr>
        <p:style>
          <a:lnRef idx="1">
            <a:schemeClr val="accent1"/>
          </a:lnRef>
          <a:fillRef idx="0">
            <a:schemeClr val="accent1"/>
          </a:fillRef>
          <a:effectRef idx="0">
            <a:schemeClr val="accent1"/>
          </a:effectRef>
          <a:fontRef idx="minor">
            <a:schemeClr val="tx1"/>
          </a:fontRef>
        </p:style>
      </p:cxnSp>
      <p:sp>
        <p:nvSpPr>
          <p:cNvPr id="50" name="Title 1">
            <a:extLst>
              <a:ext uri="{FF2B5EF4-FFF2-40B4-BE49-F238E27FC236}">
                <a16:creationId xmlns:a16="http://schemas.microsoft.com/office/drawing/2014/main" id="{32311BC8-F37C-4A4D-8C98-964A264F6EFB}"/>
              </a:ext>
            </a:extLst>
          </p:cNvPr>
          <p:cNvSpPr txBox="1">
            <a:spLocks/>
          </p:cNvSpPr>
          <p:nvPr/>
        </p:nvSpPr>
        <p:spPr>
          <a:xfrm>
            <a:off x="4453098" y="138433"/>
            <a:ext cx="1561609" cy="4778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rPr>
              <a:t>Finance</a:t>
            </a:r>
            <a:endParaRPr kumimoji="0" lang="en-GB" sz="16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j-ea"/>
              <a:cs typeface="Arial" panose="020B0604020202020204" pitchFamily="34" charset="0"/>
            </a:endParaRPr>
          </a:p>
        </p:txBody>
      </p:sp>
      <p:pic>
        <p:nvPicPr>
          <p:cNvPr id="10" name="Afbeelding 9">
            <a:extLst>
              <a:ext uri="{FF2B5EF4-FFF2-40B4-BE49-F238E27FC236}">
                <a16:creationId xmlns:a16="http://schemas.microsoft.com/office/drawing/2014/main" id="{01505FEB-AC15-45DA-B3DA-9CC71D1BBFE3}"/>
              </a:ext>
            </a:extLst>
          </p:cNvPr>
          <p:cNvPicPr>
            <a:picLocks noChangeAspect="1"/>
          </p:cNvPicPr>
          <p:nvPr/>
        </p:nvPicPr>
        <p:blipFill rotWithShape="1">
          <a:blip r:embed="rId3"/>
          <a:srcRect l="3261" t="23348" r="3696" b="21918"/>
          <a:stretch/>
        </p:blipFill>
        <p:spPr>
          <a:xfrm>
            <a:off x="9881494" y="3381801"/>
            <a:ext cx="1264519" cy="371935"/>
          </a:xfrm>
          <a:prstGeom prst="rect">
            <a:avLst/>
          </a:prstGeom>
        </p:spPr>
      </p:pic>
      <p:pic>
        <p:nvPicPr>
          <p:cNvPr id="1028" name="Picture 4" descr="Jerónimo Martins - Wikipedia">
            <a:extLst>
              <a:ext uri="{FF2B5EF4-FFF2-40B4-BE49-F238E27FC236}">
                <a16:creationId xmlns:a16="http://schemas.microsoft.com/office/drawing/2014/main" id="{007CE55E-B2D5-4C1D-A326-1567CED422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1040" y="2123886"/>
            <a:ext cx="1005387" cy="359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9C8B49F-729C-42C8-A4F2-FDBAB15035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7934" y="1127926"/>
            <a:ext cx="1371600" cy="6858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40DB4505-C1B3-4ECB-9F8D-7E15E70A4F61}"/>
              </a:ext>
            </a:extLst>
          </p:cNvPr>
          <p:cNvSpPr txBox="1"/>
          <p:nvPr/>
        </p:nvSpPr>
        <p:spPr>
          <a:xfrm>
            <a:off x="4122239" y="928374"/>
            <a:ext cx="806976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32" name="Group 6">
            <a:extLst>
              <a:ext uri="{FF2B5EF4-FFF2-40B4-BE49-F238E27FC236}">
                <a16:creationId xmlns:a16="http://schemas.microsoft.com/office/drawing/2014/main" id="{9DA9481F-11A2-44A8-A121-C0DFA1FDB2D7}"/>
              </a:ext>
            </a:extLst>
          </p:cNvPr>
          <p:cNvGrpSpPr/>
          <p:nvPr/>
        </p:nvGrpSpPr>
        <p:grpSpPr>
          <a:xfrm>
            <a:off x="-66802" y="512488"/>
            <a:ext cx="4268874" cy="6630368"/>
            <a:chOff x="314194" y="0"/>
            <a:chExt cx="4573690" cy="6777879"/>
          </a:xfrm>
        </p:grpSpPr>
        <p:pic>
          <p:nvPicPr>
            <p:cNvPr id="33" name="Picture 3">
              <a:extLst>
                <a:ext uri="{FF2B5EF4-FFF2-40B4-BE49-F238E27FC236}">
                  <a16:creationId xmlns:a16="http://schemas.microsoft.com/office/drawing/2014/main" id="{BC3BEEB1-923F-4039-8922-88CE9F46DC59}"/>
                </a:ext>
              </a:extLst>
            </p:cNvPr>
            <p:cNvPicPr>
              <a:picLocks noChangeAspect="1"/>
            </p:cNvPicPr>
            <p:nvPr/>
          </p:nvPicPr>
          <p:blipFill>
            <a:blip r:embed="rId6"/>
            <a:stretch>
              <a:fillRect/>
            </a:stretch>
          </p:blipFill>
          <p:spPr>
            <a:xfrm>
              <a:off x="314194" y="0"/>
              <a:ext cx="4573690" cy="6777879"/>
            </a:xfrm>
            <a:prstGeom prst="rect">
              <a:avLst/>
            </a:prstGeom>
            <a:ln>
              <a:noFill/>
            </a:ln>
            <a:effectLst/>
          </p:spPr>
        </p:pic>
        <p:sp>
          <p:nvSpPr>
            <p:cNvPr id="34" name="TextBox 2">
              <a:extLst>
                <a:ext uri="{FF2B5EF4-FFF2-40B4-BE49-F238E27FC236}">
                  <a16:creationId xmlns:a16="http://schemas.microsoft.com/office/drawing/2014/main" id="{AE5B6865-AE9F-4270-81A7-A5626DBCE5B9}"/>
                </a:ext>
              </a:extLst>
            </p:cNvPr>
            <p:cNvSpPr txBox="1"/>
            <p:nvPr/>
          </p:nvSpPr>
          <p:spPr>
            <a:xfrm>
              <a:off x="2250805" y="5478162"/>
              <a:ext cx="17876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BBD151"/>
                  </a:solidFill>
                  <a:effectLst/>
                  <a:uLnTx/>
                  <a:uFillTx/>
                  <a:latin typeface="Arial"/>
                  <a:ea typeface="+mn-ea"/>
                  <a:cs typeface="+mn-cs"/>
                </a:rPr>
                <a:t>Just starting </a:t>
              </a:r>
            </a:p>
          </p:txBody>
        </p:sp>
        <p:sp>
          <p:nvSpPr>
            <p:cNvPr id="37" name="TextBox 21">
              <a:extLst>
                <a:ext uri="{FF2B5EF4-FFF2-40B4-BE49-F238E27FC236}">
                  <a16:creationId xmlns:a16="http://schemas.microsoft.com/office/drawing/2014/main" id="{7CDC492E-186B-460A-8F56-62D422680B93}"/>
                </a:ext>
              </a:extLst>
            </p:cNvPr>
            <p:cNvSpPr txBox="1"/>
            <p:nvPr/>
          </p:nvSpPr>
          <p:spPr>
            <a:xfrm>
              <a:off x="1982019" y="2178735"/>
              <a:ext cx="2798072"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lumMod val="65000"/>
                      <a:lumOff val="35000"/>
                    </a:prstClr>
                  </a:solidFill>
                  <a:effectLst/>
                  <a:uLnTx/>
                  <a:uFillTx/>
                  <a:latin typeface="Arial"/>
                  <a:ea typeface="+mn-ea"/>
                  <a:cs typeface="+mn-cs"/>
                </a:rPr>
                <a:t>are influenced by natural capital assessments. </a:t>
              </a:r>
            </a:p>
          </p:txBody>
        </p:sp>
        <p:sp>
          <p:nvSpPr>
            <p:cNvPr id="38" name="TextBox 22">
              <a:extLst>
                <a:ext uri="{FF2B5EF4-FFF2-40B4-BE49-F238E27FC236}">
                  <a16:creationId xmlns:a16="http://schemas.microsoft.com/office/drawing/2014/main" id="{6D77B365-A028-42E9-BB79-CA5F5221290B}"/>
                </a:ext>
              </a:extLst>
            </p:cNvPr>
            <p:cNvSpPr txBox="1"/>
            <p:nvPr/>
          </p:nvSpPr>
          <p:spPr>
            <a:xfrm>
              <a:off x="2224449" y="4200571"/>
              <a:ext cx="17876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BBD151"/>
                  </a:solidFill>
                  <a:effectLst/>
                  <a:uLnTx/>
                  <a:uFillTx/>
                  <a:latin typeface="Arial"/>
                  <a:ea typeface="+mn-ea"/>
                  <a:cs typeface="+mn-cs"/>
                </a:rPr>
                <a:t>First steps</a:t>
              </a:r>
            </a:p>
          </p:txBody>
        </p:sp>
        <p:sp>
          <p:nvSpPr>
            <p:cNvPr id="39" name="TextBox 23">
              <a:extLst>
                <a:ext uri="{FF2B5EF4-FFF2-40B4-BE49-F238E27FC236}">
                  <a16:creationId xmlns:a16="http://schemas.microsoft.com/office/drawing/2014/main" id="{79217CB8-3EBB-4F8A-94A7-C4B737C6C573}"/>
                </a:ext>
              </a:extLst>
            </p:cNvPr>
            <p:cNvSpPr txBox="1"/>
            <p:nvPr/>
          </p:nvSpPr>
          <p:spPr>
            <a:xfrm>
              <a:off x="2250805" y="2901270"/>
              <a:ext cx="20379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BBD151"/>
                  </a:solidFill>
                  <a:effectLst/>
                  <a:uLnTx/>
                  <a:uFillTx/>
                  <a:latin typeface="Arial"/>
                  <a:ea typeface="+mn-ea"/>
                  <a:cs typeface="+mn-cs"/>
                </a:rPr>
                <a:t>Developing</a:t>
              </a:r>
            </a:p>
          </p:txBody>
        </p:sp>
        <p:sp>
          <p:nvSpPr>
            <p:cNvPr id="40" name="TextBox 24">
              <a:extLst>
                <a:ext uri="{FF2B5EF4-FFF2-40B4-BE49-F238E27FC236}">
                  <a16:creationId xmlns:a16="http://schemas.microsoft.com/office/drawing/2014/main" id="{31FD5818-8AAA-483D-B725-21A47003FE48}"/>
                </a:ext>
              </a:extLst>
            </p:cNvPr>
            <p:cNvSpPr txBox="1"/>
            <p:nvPr/>
          </p:nvSpPr>
          <p:spPr>
            <a:xfrm>
              <a:off x="2269350" y="345621"/>
              <a:ext cx="203791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BBD151"/>
                  </a:solidFill>
                  <a:effectLst/>
                  <a:uLnTx/>
                  <a:uFillTx/>
                  <a:latin typeface="Arial"/>
                  <a:ea typeface="+mn-ea"/>
                  <a:cs typeface="+mn-cs"/>
                </a:rPr>
                <a:t>Comprehensive</a:t>
              </a:r>
            </a:p>
          </p:txBody>
        </p:sp>
        <p:sp>
          <p:nvSpPr>
            <p:cNvPr id="41" name="TextBox 25">
              <a:extLst>
                <a:ext uri="{FF2B5EF4-FFF2-40B4-BE49-F238E27FC236}">
                  <a16:creationId xmlns:a16="http://schemas.microsoft.com/office/drawing/2014/main" id="{230ED0EB-80D0-470C-90AC-46B60D89E1A3}"/>
                </a:ext>
              </a:extLst>
            </p:cNvPr>
            <p:cNvSpPr txBox="1"/>
            <p:nvPr/>
          </p:nvSpPr>
          <p:spPr>
            <a:xfrm>
              <a:off x="2312709" y="1651666"/>
              <a:ext cx="240540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BBD151"/>
                  </a:solidFill>
                  <a:effectLst/>
                  <a:uLnTx/>
                  <a:uFillTx/>
                  <a:latin typeface="Arial"/>
                  <a:ea typeface="+mn-ea"/>
                  <a:cs typeface="+mn-cs"/>
                </a:rPr>
                <a:t>Maturing</a:t>
              </a:r>
            </a:p>
          </p:txBody>
        </p:sp>
      </p:grpSp>
      <p:sp>
        <p:nvSpPr>
          <p:cNvPr id="68" name="Oval 29">
            <a:extLst>
              <a:ext uri="{FF2B5EF4-FFF2-40B4-BE49-F238E27FC236}">
                <a16:creationId xmlns:a16="http://schemas.microsoft.com/office/drawing/2014/main" id="{AD1EC1C4-60C3-4272-BCD0-DE49F4941BA5}"/>
              </a:ext>
            </a:extLst>
          </p:cNvPr>
          <p:cNvSpPr/>
          <p:nvPr/>
        </p:nvSpPr>
        <p:spPr>
          <a:xfrm>
            <a:off x="848148" y="1657829"/>
            <a:ext cx="226122" cy="23020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Oval 29">
            <a:extLst>
              <a:ext uri="{FF2B5EF4-FFF2-40B4-BE49-F238E27FC236}">
                <a16:creationId xmlns:a16="http://schemas.microsoft.com/office/drawing/2014/main" id="{047B2311-41D4-464E-815B-DA043B452F70}"/>
              </a:ext>
            </a:extLst>
          </p:cNvPr>
          <p:cNvSpPr/>
          <p:nvPr/>
        </p:nvSpPr>
        <p:spPr>
          <a:xfrm>
            <a:off x="752799" y="2425874"/>
            <a:ext cx="226122" cy="23020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Oval 29">
            <a:extLst>
              <a:ext uri="{FF2B5EF4-FFF2-40B4-BE49-F238E27FC236}">
                <a16:creationId xmlns:a16="http://schemas.microsoft.com/office/drawing/2014/main" id="{E5782319-7389-4438-BBC9-C8DDF4C20A96}"/>
              </a:ext>
            </a:extLst>
          </p:cNvPr>
          <p:cNvSpPr/>
          <p:nvPr/>
        </p:nvSpPr>
        <p:spPr>
          <a:xfrm>
            <a:off x="848148" y="3654322"/>
            <a:ext cx="226122" cy="23020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29">
            <a:extLst>
              <a:ext uri="{FF2B5EF4-FFF2-40B4-BE49-F238E27FC236}">
                <a16:creationId xmlns:a16="http://schemas.microsoft.com/office/drawing/2014/main" id="{F94DF5E0-983B-4340-9A8F-61FB1F81C680}"/>
              </a:ext>
            </a:extLst>
          </p:cNvPr>
          <p:cNvSpPr/>
          <p:nvPr/>
        </p:nvSpPr>
        <p:spPr>
          <a:xfrm>
            <a:off x="729945" y="3952436"/>
            <a:ext cx="226122" cy="230201"/>
          </a:xfrm>
          <a:prstGeom prst="ellipse">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kstvak 10">
            <a:extLst>
              <a:ext uri="{FF2B5EF4-FFF2-40B4-BE49-F238E27FC236}">
                <a16:creationId xmlns:a16="http://schemas.microsoft.com/office/drawing/2014/main" id="{1F457BEF-01B2-414D-8B9A-552621D4EEF0}"/>
              </a:ext>
            </a:extLst>
          </p:cNvPr>
          <p:cNvSpPr txBox="1"/>
          <p:nvPr/>
        </p:nvSpPr>
        <p:spPr>
          <a:xfrm>
            <a:off x="4202072" y="5863388"/>
            <a:ext cx="806976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Slide Number Placeholder 4">
            <a:extLst>
              <a:ext uri="{FF2B5EF4-FFF2-40B4-BE49-F238E27FC236}">
                <a16:creationId xmlns:a16="http://schemas.microsoft.com/office/drawing/2014/main" id="{12C6FC9D-FA04-420F-AE5F-A98AA94A68E1}"/>
              </a:ext>
            </a:extLst>
          </p:cNvPr>
          <p:cNvSpPr txBox="1">
            <a:spLocks/>
          </p:cNvSpPr>
          <p:nvPr/>
        </p:nvSpPr>
        <p:spPr>
          <a:xfrm>
            <a:off x="10140142" y="6282207"/>
            <a:ext cx="2743200" cy="365125"/>
          </a:xfrm>
          <a:prstGeom prst="rect">
            <a:avLst/>
          </a:prstGeom>
        </p:spPr>
        <p:txBody>
          <a:bodyPr/>
          <a:lstStyle>
            <a:defPPr>
              <a:defRPr lang="en-US"/>
            </a:defPPr>
            <a:lvl1pPr marL="0" algn="l" defTabSz="914400" rtl="0" eaLnBrk="1" latinLnBrk="0" hangingPunct="1">
              <a:defRPr sz="16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2" name="Afbeelding 11" descr="Afbeelding met tekst, illustratie&#10;&#10;Automatisch gegenereerde beschrijving">
            <a:extLst>
              <a:ext uri="{FF2B5EF4-FFF2-40B4-BE49-F238E27FC236}">
                <a16:creationId xmlns:a16="http://schemas.microsoft.com/office/drawing/2014/main" id="{D0D97D99-1CF6-4C6D-8813-E3F43CF295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494" r="32072"/>
          <a:stretch/>
        </p:blipFill>
        <p:spPr>
          <a:xfrm>
            <a:off x="8693841" y="3401021"/>
            <a:ext cx="1023081" cy="307706"/>
          </a:xfrm>
          <a:prstGeom prst="rect">
            <a:avLst/>
          </a:prstGeom>
        </p:spPr>
      </p:pic>
    </p:spTree>
    <p:extLst>
      <p:ext uri="{BB962C8B-B14F-4D97-AF65-F5344CB8AC3E}">
        <p14:creationId xmlns:p14="http://schemas.microsoft.com/office/powerpoint/2010/main" val="8628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1000"/>
                                        <p:tgtEl>
                                          <p:spTgt spid="75"/>
                                        </p:tgtEl>
                                      </p:cBhvr>
                                    </p:animEffect>
                                    <p:anim calcmode="lin" valueType="num">
                                      <p:cBhvr>
                                        <p:cTn id="18" dur="1000" fill="hold"/>
                                        <p:tgtEl>
                                          <p:spTgt spid="75"/>
                                        </p:tgtEl>
                                        <p:attrNameLst>
                                          <p:attrName>ppt_x</p:attrName>
                                        </p:attrNameLst>
                                      </p:cBhvr>
                                      <p:tavLst>
                                        <p:tav tm="0">
                                          <p:val>
                                            <p:strVal val="#ppt_x"/>
                                          </p:val>
                                        </p:tav>
                                        <p:tav tm="100000">
                                          <p:val>
                                            <p:strVal val="#ppt_x"/>
                                          </p:val>
                                        </p:tav>
                                      </p:tavLst>
                                    </p:anim>
                                    <p:anim calcmode="lin" valueType="num">
                                      <p:cBhvr>
                                        <p:cTn id="19" dur="100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1000"/>
                                        <p:tgtEl>
                                          <p:spTgt spid="76"/>
                                        </p:tgtEl>
                                      </p:cBhvr>
                                    </p:animEffect>
                                    <p:anim calcmode="lin" valueType="num">
                                      <p:cBhvr>
                                        <p:cTn id="23" dur="1000" fill="hold"/>
                                        <p:tgtEl>
                                          <p:spTgt spid="76"/>
                                        </p:tgtEl>
                                        <p:attrNameLst>
                                          <p:attrName>ppt_x</p:attrName>
                                        </p:attrNameLst>
                                      </p:cBhvr>
                                      <p:tavLst>
                                        <p:tav tm="0">
                                          <p:val>
                                            <p:strVal val="#ppt_x"/>
                                          </p:val>
                                        </p:tav>
                                        <p:tav tm="100000">
                                          <p:val>
                                            <p:strVal val="#ppt_x"/>
                                          </p:val>
                                        </p:tav>
                                      </p:tavLst>
                                    </p:anim>
                                    <p:anim calcmode="lin" valueType="num">
                                      <p:cBhvr>
                                        <p:cTn id="24" dur="1000" fill="hold"/>
                                        <p:tgtEl>
                                          <p:spTgt spid="7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1000"/>
                                        <p:tgtEl>
                                          <p:spTgt spid="1028"/>
                                        </p:tgtEl>
                                      </p:cBhvr>
                                    </p:animEffect>
                                    <p:anim calcmode="lin" valueType="num">
                                      <p:cBhvr>
                                        <p:cTn id="33" dur="1000" fill="hold"/>
                                        <p:tgtEl>
                                          <p:spTgt spid="1028"/>
                                        </p:tgtEl>
                                        <p:attrNameLst>
                                          <p:attrName>ppt_x</p:attrName>
                                        </p:attrNameLst>
                                      </p:cBhvr>
                                      <p:tavLst>
                                        <p:tav tm="0">
                                          <p:val>
                                            <p:strVal val="#ppt_x"/>
                                          </p:val>
                                        </p:tav>
                                        <p:tav tm="100000">
                                          <p:val>
                                            <p:strVal val="#ppt_x"/>
                                          </p:val>
                                        </p:tav>
                                      </p:tavLst>
                                    </p:anim>
                                    <p:anim calcmode="lin" valueType="num">
                                      <p:cBhvr>
                                        <p:cTn id="34" dur="1000" fill="hold"/>
                                        <p:tgtEl>
                                          <p:spTgt spid="10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1000"/>
                                        <p:tgtEl>
                                          <p:spTgt spid="1030"/>
                                        </p:tgtEl>
                                      </p:cBhvr>
                                    </p:animEffect>
                                    <p:anim calcmode="lin" valueType="num">
                                      <p:cBhvr>
                                        <p:cTn id="38" dur="1000" fill="hold"/>
                                        <p:tgtEl>
                                          <p:spTgt spid="1030"/>
                                        </p:tgtEl>
                                        <p:attrNameLst>
                                          <p:attrName>ppt_x</p:attrName>
                                        </p:attrNameLst>
                                      </p:cBhvr>
                                      <p:tavLst>
                                        <p:tav tm="0">
                                          <p:val>
                                            <p:strVal val="#ppt_x"/>
                                          </p:val>
                                        </p:tav>
                                        <p:tav tm="100000">
                                          <p:val>
                                            <p:strVal val="#ppt_x"/>
                                          </p:val>
                                        </p:tav>
                                      </p:tavLst>
                                    </p:anim>
                                    <p:anim calcmode="lin" valueType="num">
                                      <p:cBhvr>
                                        <p:cTn id="3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4" grpId="0" animBg="1"/>
      <p:bldP spid="75" grpId="0" animBg="1"/>
      <p:bldP spid="7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3">
            <a:extLst>
              <a:ext uri="{FF2B5EF4-FFF2-40B4-BE49-F238E27FC236}">
                <a16:creationId xmlns:a16="http://schemas.microsoft.com/office/drawing/2014/main" id="{8F22CE30-7E23-4309-B741-12A25B47AC8A}"/>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8" name="Titel 1">
            <a:extLst>
              <a:ext uri="{FF2B5EF4-FFF2-40B4-BE49-F238E27FC236}">
                <a16:creationId xmlns:a16="http://schemas.microsoft.com/office/drawing/2014/main" id="{509F2420-1171-4731-A61C-7B9598CDFA00}"/>
              </a:ext>
            </a:extLst>
          </p:cNvPr>
          <p:cNvSpPr txBox="1">
            <a:spLocks/>
          </p:cNvSpPr>
          <p:nvPr/>
        </p:nvSpPr>
        <p:spPr>
          <a:xfrm>
            <a:off x="314194" y="295261"/>
            <a:ext cx="11498123" cy="878150"/>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0" u="none" strike="noStrike" kern="1200" cap="none" spc="0" normalizeH="0" baseline="0" noProof="0">
                <a:ln>
                  <a:noFill/>
                </a:ln>
                <a:solidFill>
                  <a:prstClr val="black">
                    <a:lumMod val="65000"/>
                    <a:lumOff val="35000"/>
                  </a:prstClr>
                </a:solidFill>
                <a:effectLst/>
                <a:uLnTx/>
                <a:uFillTx/>
                <a:latin typeface="Arial"/>
                <a:ea typeface="+mj-ea"/>
                <a:cs typeface="+mj-cs"/>
              </a:rPr>
              <a:t>Specific barriers experienced by the F&amp;B sector</a:t>
            </a:r>
          </a:p>
        </p:txBody>
      </p:sp>
      <p:sp>
        <p:nvSpPr>
          <p:cNvPr id="15" name="TextBox 14">
            <a:extLst>
              <a:ext uri="{FF2B5EF4-FFF2-40B4-BE49-F238E27FC236}">
                <a16:creationId xmlns:a16="http://schemas.microsoft.com/office/drawing/2014/main" id="{CB01BCB8-42FB-4D78-94C5-7B5929B21496}"/>
              </a:ext>
            </a:extLst>
          </p:cNvPr>
          <p:cNvSpPr txBox="1"/>
          <p:nvPr/>
        </p:nvSpPr>
        <p:spPr>
          <a:xfrm>
            <a:off x="65489" y="1381051"/>
            <a:ext cx="11812317" cy="4220451"/>
          </a:xfrm>
          <a:prstGeom prst="rect">
            <a:avLst/>
          </a:prstGeom>
          <a:noFill/>
        </p:spPr>
        <p:txBody>
          <a:bodyPr wrap="square" rtlCol="0">
            <a:spAutoFit/>
          </a:bodyPr>
          <a:lstStyle/>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The </a:t>
            </a:r>
            <a:r>
              <a:rPr kumimoji="0" lang="en-US" sz="2200" b="1" i="0" u="none" strike="noStrike" kern="1200" cap="none" spc="0" normalizeH="0" baseline="0" noProof="0" dirty="0">
                <a:ln>
                  <a:noFill/>
                </a:ln>
                <a:solidFill>
                  <a:srgbClr val="23BAED"/>
                </a:solidFill>
                <a:effectLst/>
                <a:uLnTx/>
                <a:uFillTx/>
                <a:latin typeface="Arial"/>
                <a:ea typeface="+mn-ea"/>
                <a:cs typeface="+mn-cs"/>
              </a:rPr>
              <a:t>business case </a:t>
            </a:r>
            <a:r>
              <a:rPr kumimoji="0" lang="en-US"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for nature-inclusive agriculture has </a:t>
            </a:r>
            <a:r>
              <a:rPr kumimoji="0" lang="en-US" sz="2200" b="1" i="0" u="none" strike="noStrike" kern="1200" cap="none" spc="0" normalizeH="0" baseline="0" noProof="0" dirty="0">
                <a:ln>
                  <a:noFill/>
                </a:ln>
                <a:solidFill>
                  <a:srgbClr val="23BAED"/>
                </a:solidFill>
                <a:effectLst/>
                <a:uLnTx/>
                <a:uFillTx/>
                <a:latin typeface="Arial"/>
                <a:ea typeface="+mn-ea"/>
                <a:cs typeface="+mn-cs"/>
              </a:rPr>
              <a:t>not been extensively proven</a:t>
            </a:r>
            <a:r>
              <a:rPr kumimoji="0" lang="en-US"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limiting large-scale investments in this area.</a:t>
            </a:r>
          </a:p>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There are </a:t>
            </a:r>
            <a:r>
              <a:rPr kumimoji="0" lang="en-GB" sz="2200" b="1" i="0" u="none" strike="noStrike" kern="1200" cap="none" spc="0" normalizeH="0" baseline="0" noProof="0" dirty="0">
                <a:ln>
                  <a:noFill/>
                </a:ln>
                <a:solidFill>
                  <a:srgbClr val="23BAED"/>
                </a:solidFill>
                <a:effectLst/>
                <a:uLnTx/>
                <a:uFillTx/>
                <a:latin typeface="Arial"/>
                <a:ea typeface="+mn-ea"/>
                <a:cs typeface="+mn-cs"/>
              </a:rPr>
              <a:t>vested interests in continuing conventional farming</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slowing down the transition to sustainable agriculture.</a:t>
            </a:r>
          </a:p>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While the </a:t>
            </a:r>
            <a:r>
              <a:rPr kumimoji="0" lang="en-GB" sz="2200" b="1" i="0" u="none" strike="noStrike" kern="1200" cap="none" spc="0" normalizeH="0" baseline="0" noProof="0" dirty="0">
                <a:ln>
                  <a:noFill/>
                </a:ln>
                <a:solidFill>
                  <a:srgbClr val="23BAED"/>
                </a:solidFill>
                <a:effectLst/>
                <a:uLnTx/>
                <a:uFillTx/>
                <a:latin typeface="Arial"/>
                <a:ea typeface="+mn-ea"/>
                <a:cs typeface="+mn-cs"/>
              </a:rPr>
              <a:t>largest impact takes place at farm level</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it remains </a:t>
            </a:r>
            <a:r>
              <a:rPr kumimoji="0" lang="en-GB" sz="2200" b="1" i="0" u="none" strike="noStrike" kern="1200" cap="none" spc="0" normalizeH="0" baseline="0" noProof="0" dirty="0">
                <a:ln>
                  <a:noFill/>
                </a:ln>
                <a:solidFill>
                  <a:srgbClr val="23BAED"/>
                </a:solidFill>
                <a:effectLst/>
                <a:uLnTx/>
                <a:uFillTx/>
                <a:latin typeface="Arial"/>
                <a:ea typeface="+mn-ea"/>
                <a:cs typeface="+mn-cs"/>
              </a:rPr>
              <a:t>challenging to engage farmers </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on driving sustainable changes. Farmers may lack the capacity or resources to adopt new farming practices, and many F&amp;B companies </a:t>
            </a:r>
            <a:r>
              <a:rPr kumimoji="0" lang="en-GB" sz="2200" b="1" i="0" u="none" strike="noStrike" kern="1200" cap="none" spc="0" normalizeH="0" baseline="0" noProof="0" dirty="0">
                <a:ln>
                  <a:noFill/>
                </a:ln>
                <a:solidFill>
                  <a:srgbClr val="23BAED"/>
                </a:solidFill>
                <a:effectLst/>
                <a:uLnTx/>
                <a:uFillTx/>
                <a:latin typeface="Arial"/>
                <a:ea typeface="+mn-ea"/>
                <a:cs typeface="+mn-cs"/>
              </a:rPr>
              <a:t>do not have direct links with the farmers</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 that produce the ingredients for their end products.</a:t>
            </a:r>
          </a:p>
        </p:txBody>
      </p:sp>
    </p:spTree>
    <p:extLst>
      <p:ext uri="{BB962C8B-B14F-4D97-AF65-F5344CB8AC3E}">
        <p14:creationId xmlns:p14="http://schemas.microsoft.com/office/powerpoint/2010/main" val="10907139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3">
            <a:extLst>
              <a:ext uri="{FF2B5EF4-FFF2-40B4-BE49-F238E27FC236}">
                <a16:creationId xmlns:a16="http://schemas.microsoft.com/office/drawing/2014/main" id="{8F22CE30-7E23-4309-B741-12A25B47AC8A}"/>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8" name="Titel 1">
            <a:extLst>
              <a:ext uri="{FF2B5EF4-FFF2-40B4-BE49-F238E27FC236}">
                <a16:creationId xmlns:a16="http://schemas.microsoft.com/office/drawing/2014/main" id="{509F2420-1171-4731-A61C-7B9598CDFA00}"/>
              </a:ext>
            </a:extLst>
          </p:cNvPr>
          <p:cNvSpPr txBox="1">
            <a:spLocks/>
          </p:cNvSpPr>
          <p:nvPr/>
        </p:nvSpPr>
        <p:spPr>
          <a:xfrm>
            <a:off x="314194" y="295261"/>
            <a:ext cx="11498123" cy="878150"/>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0" i="0" u="none" strike="noStrike" kern="1200" cap="none" spc="0" normalizeH="0" baseline="0" noProof="0">
                <a:ln>
                  <a:noFill/>
                </a:ln>
                <a:solidFill>
                  <a:prstClr val="black">
                    <a:lumMod val="65000"/>
                    <a:lumOff val="35000"/>
                  </a:prstClr>
                </a:solidFill>
                <a:effectLst/>
                <a:uLnTx/>
                <a:uFillTx/>
                <a:latin typeface="Arial"/>
                <a:ea typeface="+mj-ea"/>
                <a:cs typeface="+mj-cs"/>
              </a:rPr>
              <a:t>Specific barriers experienced by the F&amp;B sector</a:t>
            </a:r>
          </a:p>
        </p:txBody>
      </p:sp>
      <p:sp>
        <p:nvSpPr>
          <p:cNvPr id="5" name="TextBox 4">
            <a:extLst>
              <a:ext uri="{FF2B5EF4-FFF2-40B4-BE49-F238E27FC236}">
                <a16:creationId xmlns:a16="http://schemas.microsoft.com/office/drawing/2014/main" id="{3E9F2240-54CA-4062-A453-AD580F422B1F}"/>
              </a:ext>
            </a:extLst>
          </p:cNvPr>
          <p:cNvSpPr txBox="1"/>
          <p:nvPr/>
        </p:nvSpPr>
        <p:spPr>
          <a:xfrm>
            <a:off x="-135082" y="1256359"/>
            <a:ext cx="12136582" cy="4792402"/>
          </a:xfrm>
          <a:prstGeom prst="rect">
            <a:avLst/>
          </a:prstGeom>
          <a:noFill/>
        </p:spPr>
        <p:txBody>
          <a:bodyPr wrap="square" rtlCol="0">
            <a:spAutoFit/>
          </a:bodyPr>
          <a:lstStyle/>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Scale is an important factor; as a small &amp; medium sized F&amp;B company, it can be</a:t>
            </a:r>
            <a:r>
              <a:rPr kumimoji="0" lang="en-GB" sz="2200" b="1" i="0" u="none" strike="noStrike" kern="1200" cap="none" spc="0" normalizeH="0" baseline="0" noProof="0" dirty="0">
                <a:ln>
                  <a:noFill/>
                </a:ln>
                <a:solidFill>
                  <a:prstClr val="black">
                    <a:lumMod val="65000"/>
                    <a:lumOff val="35000"/>
                  </a:prstClr>
                </a:solidFill>
                <a:effectLst/>
                <a:uLnTx/>
                <a:uFillTx/>
                <a:latin typeface="Arial"/>
                <a:ea typeface="+mn-ea"/>
                <a:cs typeface="+mn-cs"/>
              </a:rPr>
              <a:t> </a:t>
            </a:r>
            <a:r>
              <a:rPr kumimoji="0" lang="en-GB" sz="2200" b="1" i="0" u="none" strike="noStrike" kern="1200" cap="none" spc="0" normalizeH="0" baseline="0" noProof="0" dirty="0">
                <a:ln>
                  <a:noFill/>
                </a:ln>
                <a:solidFill>
                  <a:srgbClr val="23BAED"/>
                </a:solidFill>
                <a:effectLst/>
                <a:uLnTx/>
                <a:uFillTx/>
                <a:latin typeface="Arial"/>
                <a:ea typeface="+mn-ea"/>
                <a:cs typeface="+mn-cs"/>
              </a:rPr>
              <a:t>challenging to source sustainable ingredients through segregated streams.</a:t>
            </a:r>
          </a:p>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23BAED"/>
                </a:solidFill>
                <a:effectLst/>
                <a:uLnTx/>
                <a:uFillTx/>
                <a:latin typeface="Arial"/>
                <a:ea typeface="+mn-ea"/>
                <a:cs typeface="+mn-cs"/>
              </a:rPr>
              <a:t>Putting a price on sustainability remains challenging </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in the quote driven markets in which F&amp;B companies operate.</a:t>
            </a:r>
          </a:p>
          <a:p>
            <a:pPr marL="800100" marR="0" lvl="1" indent="-342900" algn="l" defTabSz="914400" rtl="0" eaLnBrk="1" fontAlgn="auto" latinLnBrk="0" hangingPunct="1">
              <a:lnSpc>
                <a:spcPct val="150000"/>
              </a:lnSpc>
              <a:spcBef>
                <a:spcPts val="500"/>
              </a:spcBef>
              <a:spcAft>
                <a:spcPts val="0"/>
              </a:spcAft>
              <a:buClr>
                <a:srgbClr val="23BAED"/>
              </a:buClr>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While consumers are increasingly paying attention to sustainability, there is still a way to go in </a:t>
            </a:r>
            <a:r>
              <a:rPr kumimoji="0" lang="en-GB" sz="2200" b="1" i="0" u="none" strike="noStrike" kern="1200" cap="none" spc="0" normalizeH="0" baseline="0" noProof="0" dirty="0">
                <a:ln>
                  <a:noFill/>
                </a:ln>
                <a:solidFill>
                  <a:srgbClr val="23BAED"/>
                </a:solidFill>
                <a:effectLst/>
                <a:uLnTx/>
                <a:uFillTx/>
                <a:latin typeface="Arial"/>
                <a:ea typeface="+mn-ea"/>
                <a:cs typeface="+mn-cs"/>
              </a:rPr>
              <a:t>marketing and </a:t>
            </a:r>
            <a:r>
              <a:rPr kumimoji="0" lang="en-GB" sz="2200" b="1" i="0" u="none" strike="noStrike" kern="1200" cap="none" spc="0" normalizeH="0" baseline="0" noProof="0" dirty="0" err="1">
                <a:ln>
                  <a:noFill/>
                </a:ln>
                <a:solidFill>
                  <a:srgbClr val="23BAED"/>
                </a:solidFill>
                <a:effectLst/>
                <a:uLnTx/>
                <a:uFillTx/>
                <a:latin typeface="Arial"/>
                <a:ea typeface="+mn-ea"/>
                <a:cs typeface="+mn-cs"/>
              </a:rPr>
              <a:t>valorizing</a:t>
            </a:r>
            <a:r>
              <a:rPr kumimoji="0" lang="en-GB" sz="2200" b="1" i="0" u="none" strike="noStrike" kern="1200" cap="none" spc="0" normalizeH="0" baseline="0" noProof="0" dirty="0">
                <a:ln>
                  <a:noFill/>
                </a:ln>
                <a:solidFill>
                  <a:srgbClr val="23BAED"/>
                </a:solidFill>
                <a:effectLst/>
                <a:uLnTx/>
                <a:uFillTx/>
                <a:latin typeface="Arial"/>
                <a:ea typeface="+mn-ea"/>
                <a:cs typeface="+mn-cs"/>
              </a:rPr>
              <a:t> sustainability</a:t>
            </a:r>
            <a:r>
              <a:rPr kumimoji="0" lang="en-GB" sz="2200" b="0" i="0" u="none" strike="noStrike" kern="1200" cap="none" spc="0" normalizeH="0" baseline="0" noProof="0" dirty="0">
                <a:ln>
                  <a:noFill/>
                </a:ln>
                <a:solidFill>
                  <a:prstClr val="black">
                    <a:lumMod val="65000"/>
                    <a:lumOff val="35000"/>
                  </a:prstClr>
                </a:solidFill>
                <a:effectLst/>
                <a:uLnTx/>
                <a:uFillTx/>
                <a:latin typeface="Arial"/>
                <a:ea typeface="+mn-ea"/>
                <a:cs typeface="+mn-cs"/>
              </a:rPr>
              <a:t>.</a:t>
            </a:r>
          </a:p>
          <a:p>
            <a:pPr marL="800100" lvl="1" indent="-342900">
              <a:lnSpc>
                <a:spcPct val="150000"/>
              </a:lnSpc>
              <a:spcBef>
                <a:spcPts val="500"/>
              </a:spcBef>
              <a:buClr>
                <a:srgbClr val="23BAED"/>
              </a:buClr>
              <a:buFont typeface="Arial" panose="020B0604020202020204" pitchFamily="34" charset="0"/>
              <a:buChar char="•"/>
              <a:defRPr/>
            </a:pPr>
            <a:r>
              <a:rPr lang="en-US" sz="2200" dirty="0">
                <a:solidFill>
                  <a:prstClr val="black">
                    <a:lumMod val="65000"/>
                    <a:lumOff val="35000"/>
                  </a:prstClr>
                </a:solidFill>
              </a:rPr>
              <a:t>Natural capital is managed at </a:t>
            </a:r>
            <a:r>
              <a:rPr lang="en-US" sz="2200" b="1" dirty="0">
                <a:solidFill>
                  <a:srgbClr val="00BCF2"/>
                </a:solidFill>
              </a:rPr>
              <a:t>landscape</a:t>
            </a:r>
            <a:r>
              <a:rPr lang="en-US" sz="2200" dirty="0">
                <a:solidFill>
                  <a:prstClr val="black">
                    <a:lumMod val="65000"/>
                    <a:lumOff val="35000"/>
                  </a:prstClr>
                </a:solidFill>
              </a:rPr>
              <a:t>/seascape </a:t>
            </a:r>
            <a:r>
              <a:rPr lang="en-US" sz="2200" b="1" dirty="0">
                <a:solidFill>
                  <a:srgbClr val="00BCF2"/>
                </a:solidFill>
              </a:rPr>
              <a:t>level</a:t>
            </a:r>
            <a:r>
              <a:rPr lang="en-US" sz="2200" dirty="0">
                <a:solidFill>
                  <a:prstClr val="black">
                    <a:lumMod val="65000"/>
                    <a:lumOff val="35000"/>
                  </a:prstClr>
                </a:solidFill>
              </a:rPr>
              <a:t>, often requiring </a:t>
            </a:r>
            <a:r>
              <a:rPr lang="en-US" sz="2200" b="1" dirty="0">
                <a:solidFill>
                  <a:srgbClr val="00BCF2"/>
                </a:solidFill>
              </a:rPr>
              <a:t>shared financial incentives </a:t>
            </a:r>
            <a:r>
              <a:rPr lang="en-US" sz="2200" dirty="0">
                <a:solidFill>
                  <a:prstClr val="black">
                    <a:lumMod val="65000"/>
                    <a:lumOff val="35000"/>
                  </a:prstClr>
                </a:solidFill>
              </a:rPr>
              <a:t>to deliver change on the ground. This goes beyond problem analysis and assessments, but also requires </a:t>
            </a:r>
            <a:r>
              <a:rPr lang="en-US" sz="2200" b="1" dirty="0">
                <a:solidFill>
                  <a:srgbClr val="00BCF2"/>
                </a:solidFill>
              </a:rPr>
              <a:t>multi-stakeholder collaboration</a:t>
            </a:r>
            <a:r>
              <a:rPr lang="en-US" sz="2200" dirty="0">
                <a:solidFill>
                  <a:prstClr val="black">
                    <a:lumMod val="65000"/>
                    <a:lumOff val="35000"/>
                  </a:prstClr>
                </a:solidFill>
              </a:rPr>
              <a:t>.</a:t>
            </a:r>
          </a:p>
        </p:txBody>
      </p:sp>
    </p:spTree>
    <p:extLst>
      <p:ext uri="{BB962C8B-B14F-4D97-AF65-F5344CB8AC3E}">
        <p14:creationId xmlns:p14="http://schemas.microsoft.com/office/powerpoint/2010/main" val="11871912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idx="4294967295"/>
          </p:nvPr>
        </p:nvSpPr>
        <p:spPr>
          <a:xfrm>
            <a:off x="314194" y="125352"/>
            <a:ext cx="11498123" cy="878150"/>
          </a:xfrm>
        </p:spPr>
        <p:txBody>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4294967295"/>
          </p:nvPr>
        </p:nvSpPr>
        <p:spPr>
          <a:xfrm>
            <a:off x="314194" y="1965875"/>
            <a:ext cx="11375670" cy="4351338"/>
          </a:xfrm>
        </p:spPr>
        <p:txBody>
          <a:bodyPr>
            <a:normAutofit/>
          </a:bodyPr>
          <a:lstStyle/>
          <a:p>
            <a:pPr marL="367608" indent="-367608" defTabSz="914377">
              <a:lnSpc>
                <a:spcPct val="115000"/>
              </a:lnSpc>
              <a:buFont typeface="Arial" panose="020B0604020202020204" pitchFamily="34" charset="0"/>
              <a:buChar char="•"/>
            </a:pPr>
            <a:r>
              <a:rPr lang="en-GB" sz="2000" b="1" dirty="0">
                <a:solidFill>
                  <a:srgbClr val="23BAED"/>
                </a:solidFill>
              </a:rPr>
              <a:t>To measure: </a:t>
            </a:r>
            <a:r>
              <a:rPr lang="en-GB" sz="2000" dirty="0"/>
              <a:t>determine the </a:t>
            </a:r>
            <a:r>
              <a:rPr lang="en-GB" sz="2000" b="1" dirty="0"/>
              <a:t>amounts, extent and condition</a:t>
            </a:r>
            <a:r>
              <a:rPr lang="en-GB" sz="2000" dirty="0"/>
              <a:t> in physical terms</a:t>
            </a:r>
          </a:p>
          <a:p>
            <a:pPr marL="824808" lvl="1" indent="-367608" defTabSz="914377">
              <a:lnSpc>
                <a:spcPct val="115000"/>
              </a:lnSpc>
              <a:buFont typeface="Arial" panose="020B0604020202020204" pitchFamily="34" charset="0"/>
              <a:buChar char="•"/>
            </a:pPr>
            <a:r>
              <a:rPr lang="en-GB" sz="2000" dirty="0"/>
              <a:t>e.g. m3, tons, number of injuries, number of jobs</a:t>
            </a:r>
          </a:p>
          <a:p>
            <a:pPr marL="367608" indent="-367608" defTabSz="914377">
              <a:lnSpc>
                <a:spcPct val="115000"/>
              </a:lnSpc>
              <a:buFont typeface="Arial" panose="020B0604020202020204" pitchFamily="34" charset="0"/>
              <a:buChar char="•"/>
            </a:pPr>
            <a:r>
              <a:rPr lang="en-GB" sz="2000" b="1" dirty="0">
                <a:solidFill>
                  <a:srgbClr val="23BAED"/>
                </a:solidFill>
              </a:rPr>
              <a:t>To value: </a:t>
            </a:r>
            <a:r>
              <a:rPr lang="en-GB" sz="2000" dirty="0"/>
              <a:t>estimate the </a:t>
            </a:r>
            <a:r>
              <a:rPr lang="en-GB" sz="2000" b="1" dirty="0"/>
              <a:t>relative importance, worth, or usefulness </a:t>
            </a:r>
            <a:r>
              <a:rPr lang="en-GB" sz="2000" dirty="0"/>
              <a:t>of natural / social / human capital to people (or to a business), in a particular context. </a:t>
            </a:r>
          </a:p>
        </p:txBody>
      </p:sp>
      <p:sp>
        <p:nvSpPr>
          <p:cNvPr id="7" name="TextBox 6">
            <a:extLst>
              <a:ext uri="{FF2B5EF4-FFF2-40B4-BE49-F238E27FC236}">
                <a16:creationId xmlns:a16="http://schemas.microsoft.com/office/drawing/2014/main" id="{F586AD84-4084-4E44-9D22-9C72495BCFB9}"/>
              </a:ext>
            </a:extLst>
          </p:cNvPr>
          <p:cNvSpPr txBox="1"/>
          <p:nvPr/>
        </p:nvSpPr>
        <p:spPr>
          <a:xfrm>
            <a:off x="3985731" y="1280878"/>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sp>
        <p:nvSpPr>
          <p:cNvPr id="5" name="Slide Number Placeholder 4">
            <a:extLst>
              <a:ext uri="{FF2B5EF4-FFF2-40B4-BE49-F238E27FC236}">
                <a16:creationId xmlns:a16="http://schemas.microsoft.com/office/drawing/2014/main" id="{60511B1B-23C9-436C-8FBF-D515D653C26B}"/>
              </a:ext>
            </a:extLst>
          </p:cNvPr>
          <p:cNvSpPr>
            <a:spLocks noGrp="1"/>
          </p:cNvSpPr>
          <p:nvPr>
            <p:ph type="sldNum" sz="quarter" idx="12"/>
          </p:nvPr>
        </p:nvSpPr>
        <p:spPr/>
        <p:txBody>
          <a:bodyPr/>
          <a:lstStyle/>
          <a:p>
            <a:fld id="{971CEC84-1649-40CE-BFF6-7286506FEA08}" type="slidenum">
              <a:rPr lang="en-GB" smtClean="0"/>
              <a:pPr/>
              <a:t>86</a:t>
            </a:fld>
            <a:endParaRPr lang="en-GB"/>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1717728" y="3921601"/>
            <a:ext cx="1455599" cy="722948"/>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5335456" y="3931226"/>
            <a:ext cx="1455599" cy="722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8B81C1C-5265-4FBA-99D5-5B77BE40358A}"/>
              </a:ext>
            </a:extLst>
          </p:cNvPr>
          <p:cNvGrpSpPr/>
          <p:nvPr/>
        </p:nvGrpSpPr>
        <p:grpSpPr>
          <a:xfrm>
            <a:off x="2345231" y="5349721"/>
            <a:ext cx="8023800" cy="482729"/>
            <a:chOff x="1799923" y="5397097"/>
            <a:chExt cx="8023800" cy="482729"/>
          </a:xfrm>
        </p:grpSpPr>
        <p:sp>
          <p:nvSpPr>
            <p:cNvPr id="6" name="Arrow: Right 5">
              <a:extLst>
                <a:ext uri="{FF2B5EF4-FFF2-40B4-BE49-F238E27FC236}">
                  <a16:creationId xmlns:a16="http://schemas.microsoft.com/office/drawing/2014/main" id="{33A9681D-9196-4C88-A5B2-4AD73545DE6F}"/>
                </a:ext>
              </a:extLst>
            </p:cNvPr>
            <p:cNvSpPr/>
            <p:nvPr/>
          </p:nvSpPr>
          <p:spPr>
            <a:xfrm>
              <a:off x="1799923" y="5397097"/>
              <a:ext cx="674452" cy="470540"/>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4" name="Rectangle 3">
              <a:extLst>
                <a:ext uri="{FF2B5EF4-FFF2-40B4-BE49-F238E27FC236}">
                  <a16:creationId xmlns:a16="http://schemas.microsoft.com/office/drawing/2014/main" id="{FFCDEE74-ACBF-4C09-96B5-C74543438D23}"/>
                </a:ext>
              </a:extLst>
            </p:cNvPr>
            <p:cNvSpPr/>
            <p:nvPr/>
          </p:nvSpPr>
          <p:spPr>
            <a:xfrm>
              <a:off x="2137149" y="5398925"/>
              <a:ext cx="7686574" cy="480901"/>
            </a:xfrm>
            <a:prstGeom prst="rect">
              <a:avLst/>
            </a:prstGeom>
            <a:ln>
              <a:noFill/>
            </a:ln>
          </p:spPr>
          <p:txBody>
            <a:bodyPr wrap="square">
              <a:spAutoFit/>
            </a:bodyPr>
            <a:lstStyle/>
            <a:p>
              <a:pPr algn="ctr" defTabSz="914377">
                <a:lnSpc>
                  <a:spcPct val="115000"/>
                </a:lnSpc>
              </a:pPr>
              <a:r>
                <a:rPr lang="en-GB" sz="2400" dirty="0">
                  <a:solidFill>
                    <a:srgbClr val="002060"/>
                  </a:solidFill>
                </a:rPr>
                <a:t>Costs and benefits to the business, and to society</a:t>
              </a:r>
              <a:endParaRPr lang="en-US" sz="2400" dirty="0">
                <a:solidFill>
                  <a:srgbClr val="002060"/>
                </a:solidFill>
              </a:endParaRPr>
            </a:p>
          </p:txBody>
        </p:sp>
      </p:grpSp>
      <p:sp>
        <p:nvSpPr>
          <p:cNvPr id="12" name="Rectangle 11">
            <a:extLst>
              <a:ext uri="{FF2B5EF4-FFF2-40B4-BE49-F238E27FC236}">
                <a16:creationId xmlns:a16="http://schemas.microsoft.com/office/drawing/2014/main" id="{3678A3D5-A807-4892-AB64-701CC1DAB9D0}"/>
              </a:ext>
            </a:extLst>
          </p:cNvPr>
          <p:cNvSpPr/>
          <p:nvPr/>
        </p:nvSpPr>
        <p:spPr>
          <a:xfrm>
            <a:off x="858304" y="3863079"/>
            <a:ext cx="3293786" cy="1163457"/>
          </a:xfrm>
          <a:prstGeom prst="rect">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3" name="Rectangle 12">
            <a:extLst>
              <a:ext uri="{FF2B5EF4-FFF2-40B4-BE49-F238E27FC236}">
                <a16:creationId xmlns:a16="http://schemas.microsoft.com/office/drawing/2014/main" id="{DFEE3F86-DD80-4F99-A90C-AA57770AA50D}"/>
              </a:ext>
            </a:extLst>
          </p:cNvPr>
          <p:cNvSpPr/>
          <p:nvPr/>
        </p:nvSpPr>
        <p:spPr>
          <a:xfrm>
            <a:off x="4513080" y="3863079"/>
            <a:ext cx="3293786" cy="1163457"/>
          </a:xfrm>
          <a:prstGeom prst="rect">
            <a:avLst/>
          </a:prstGeom>
          <a:noFill/>
          <a:ln>
            <a:solidFill>
              <a:srgbClr val="B8CF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4" name="Rectangle 13">
            <a:extLst>
              <a:ext uri="{FF2B5EF4-FFF2-40B4-BE49-F238E27FC236}">
                <a16:creationId xmlns:a16="http://schemas.microsoft.com/office/drawing/2014/main" id="{B0853674-E783-4D8D-BDD7-F1AFB4BEACDC}"/>
              </a:ext>
            </a:extLst>
          </p:cNvPr>
          <p:cNvSpPr/>
          <p:nvPr/>
        </p:nvSpPr>
        <p:spPr>
          <a:xfrm>
            <a:off x="8060014" y="3863079"/>
            <a:ext cx="3293786" cy="1163457"/>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a:p>
        </p:txBody>
      </p:sp>
      <p:sp>
        <p:nvSpPr>
          <p:cNvPr id="15" name="TextBox 14">
            <a:extLst>
              <a:ext uri="{FF2B5EF4-FFF2-40B4-BE49-F238E27FC236}">
                <a16:creationId xmlns:a16="http://schemas.microsoft.com/office/drawing/2014/main" id="{34CDD835-69F5-461F-AEB9-DFAC95E87203}"/>
              </a:ext>
            </a:extLst>
          </p:cNvPr>
          <p:cNvSpPr txBox="1"/>
          <p:nvPr/>
        </p:nvSpPr>
        <p:spPr>
          <a:xfrm>
            <a:off x="1257060" y="4601695"/>
            <a:ext cx="2675457" cy="457824"/>
          </a:xfrm>
          <a:prstGeom prst="rect">
            <a:avLst/>
          </a:prstGeom>
          <a:noFill/>
        </p:spPr>
        <p:txBody>
          <a:bodyPr wrap="square" rtlCol="0">
            <a:spAutoFit/>
          </a:bodyPr>
          <a:lstStyle/>
          <a:p>
            <a:pPr lvl="1" defTabSz="914377">
              <a:lnSpc>
                <a:spcPct val="115000"/>
              </a:lnSpc>
            </a:pPr>
            <a:r>
              <a:rPr lang="en-GB" sz="2000" b="1"/>
              <a:t>Qualitative</a:t>
            </a:r>
          </a:p>
        </p:txBody>
      </p:sp>
      <p:sp>
        <p:nvSpPr>
          <p:cNvPr id="16" name="TextBox 15">
            <a:extLst>
              <a:ext uri="{FF2B5EF4-FFF2-40B4-BE49-F238E27FC236}">
                <a16:creationId xmlns:a16="http://schemas.microsoft.com/office/drawing/2014/main" id="{645E9A10-7755-44AD-B71E-EF68D2F0D6A7}"/>
              </a:ext>
            </a:extLst>
          </p:cNvPr>
          <p:cNvSpPr txBox="1"/>
          <p:nvPr/>
        </p:nvSpPr>
        <p:spPr>
          <a:xfrm>
            <a:off x="4822244" y="4629378"/>
            <a:ext cx="2675457" cy="457824"/>
          </a:xfrm>
          <a:prstGeom prst="rect">
            <a:avLst/>
          </a:prstGeom>
          <a:noFill/>
        </p:spPr>
        <p:txBody>
          <a:bodyPr wrap="square" rtlCol="0">
            <a:spAutoFit/>
          </a:bodyPr>
          <a:lstStyle/>
          <a:p>
            <a:pPr lvl="1" defTabSz="914377">
              <a:lnSpc>
                <a:spcPct val="115000"/>
              </a:lnSpc>
            </a:pPr>
            <a:r>
              <a:rPr lang="en-GB" sz="2000" b="1"/>
              <a:t>Quantitative </a:t>
            </a:r>
          </a:p>
        </p:txBody>
      </p:sp>
      <p:sp>
        <p:nvSpPr>
          <p:cNvPr id="17" name="TextBox 16">
            <a:extLst>
              <a:ext uri="{FF2B5EF4-FFF2-40B4-BE49-F238E27FC236}">
                <a16:creationId xmlns:a16="http://schemas.microsoft.com/office/drawing/2014/main" id="{9B348035-AD39-4C72-ADE6-B72CFBEEA2F1}"/>
              </a:ext>
            </a:extLst>
          </p:cNvPr>
          <p:cNvSpPr txBox="1"/>
          <p:nvPr/>
        </p:nvSpPr>
        <p:spPr>
          <a:xfrm>
            <a:off x="8610600" y="4649259"/>
            <a:ext cx="2675457" cy="457824"/>
          </a:xfrm>
          <a:prstGeom prst="rect">
            <a:avLst/>
          </a:prstGeom>
          <a:noFill/>
        </p:spPr>
        <p:txBody>
          <a:bodyPr wrap="square" rtlCol="0">
            <a:spAutoFit/>
          </a:bodyPr>
          <a:lstStyle/>
          <a:p>
            <a:pPr lvl="1" defTabSz="914377">
              <a:lnSpc>
                <a:spcPct val="115000"/>
              </a:lnSpc>
            </a:pPr>
            <a:r>
              <a:rPr lang="en-GB" sz="2000" b="1"/>
              <a:t>Monetary</a:t>
            </a:r>
            <a:endParaRPr lang="en-GB" sz="2000"/>
          </a:p>
        </p:txBody>
      </p:sp>
      <p:pic>
        <p:nvPicPr>
          <p:cNvPr id="20" name="Picture 19" descr="A picture containing indoor, table, cake, cup&#10;&#10;Description automatically generated">
            <a:extLst>
              <a:ext uri="{FF2B5EF4-FFF2-40B4-BE49-F238E27FC236}">
                <a16:creationId xmlns:a16="http://schemas.microsoft.com/office/drawing/2014/main" id="{B558B5CE-FF6F-4D65-BC25-7A5164F51A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368"/>
          <a:stretch/>
        </p:blipFill>
        <p:spPr>
          <a:xfrm>
            <a:off x="8978569" y="3931222"/>
            <a:ext cx="1456674" cy="764493"/>
          </a:xfrm>
          <a:prstGeom prst="rect">
            <a:avLst/>
          </a:prstGeom>
        </p:spPr>
      </p:pic>
      <p:sp>
        <p:nvSpPr>
          <p:cNvPr id="21" name="Teardrop 20">
            <a:extLst>
              <a:ext uri="{FF2B5EF4-FFF2-40B4-BE49-F238E27FC236}">
                <a16:creationId xmlns:a16="http://schemas.microsoft.com/office/drawing/2014/main" id="{FEF11B85-7DA3-43CA-8B08-C8D4DFC263ED}"/>
              </a:ext>
            </a:extLst>
          </p:cNvPr>
          <p:cNvSpPr/>
          <p:nvPr/>
        </p:nvSpPr>
        <p:spPr>
          <a:xfrm>
            <a:off x="10220325" y="154041"/>
            <a:ext cx="1848604" cy="1567368"/>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TextBox 21">
            <a:extLst>
              <a:ext uri="{FF2B5EF4-FFF2-40B4-BE49-F238E27FC236}">
                <a16:creationId xmlns:a16="http://schemas.microsoft.com/office/drawing/2014/main" id="{6DFA3BDA-7AC8-4F7B-A151-3F78895AC015}"/>
              </a:ext>
            </a:extLst>
          </p:cNvPr>
          <p:cNvSpPr txBox="1"/>
          <p:nvPr/>
        </p:nvSpPr>
        <p:spPr>
          <a:xfrm>
            <a:off x="10302243" y="368643"/>
            <a:ext cx="1699898" cy="1246495"/>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32 </a:t>
            </a:r>
            <a:r>
              <a:rPr lang="en-GB" sz="1500" dirty="0">
                <a:solidFill>
                  <a:schemeClr val="bg1"/>
                </a:solidFill>
              </a:rPr>
              <a:t>of your workbook &amp; </a:t>
            </a:r>
            <a:r>
              <a:rPr lang="en-GB" sz="1500" b="1" dirty="0">
                <a:solidFill>
                  <a:schemeClr val="bg1"/>
                </a:solidFill>
              </a:rPr>
              <a:t>p. 84 </a:t>
            </a:r>
            <a:r>
              <a:rPr lang="en-GB" sz="1500" dirty="0">
                <a:solidFill>
                  <a:schemeClr val="bg1"/>
                </a:solidFill>
              </a:rPr>
              <a:t>of the </a:t>
            </a:r>
            <a:r>
              <a:rPr lang="en-GB" sz="1500" dirty="0">
                <a:solidFill>
                  <a:schemeClr val="bg1"/>
                </a:solidFill>
                <a:hlinkClick r:id="rId6">
                  <a:extLst>
                    <a:ext uri="{A12FA001-AC4F-418D-AE19-62706E023703}">
                      <ahyp:hlinkClr xmlns:ahyp="http://schemas.microsoft.com/office/drawing/2018/hyperlinkcolor" val="tx"/>
                    </a:ext>
                  </a:extLst>
                </a:hlinkClick>
              </a:rPr>
              <a:t>Natural Capital Protocol</a:t>
            </a:r>
            <a:endParaRPr lang="en-GB" sz="1500" dirty="0">
              <a:solidFill>
                <a:schemeClr val="bg1"/>
              </a:solidFill>
            </a:endParaRPr>
          </a:p>
        </p:txBody>
      </p:sp>
    </p:spTree>
    <p:extLst>
      <p:ext uri="{BB962C8B-B14F-4D97-AF65-F5344CB8AC3E}">
        <p14:creationId xmlns:p14="http://schemas.microsoft.com/office/powerpoint/2010/main" val="2444313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a:noFill/>
        </p:spPr>
        <p:txBody>
          <a:bodyPr/>
          <a:lstStyle/>
          <a:p>
            <a:r>
              <a:rPr lang="en-US" dirty="0"/>
              <a:t>Business application</a:t>
            </a:r>
            <a:endParaRPr lang="en-CH" dirty="0"/>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6" name="Slide Number Placeholder 5">
            <a:extLst>
              <a:ext uri="{FF2B5EF4-FFF2-40B4-BE49-F238E27FC236}">
                <a16:creationId xmlns:a16="http://schemas.microsoft.com/office/drawing/2014/main" id="{510CE5AE-DCBC-804F-BD07-43C66F17FCDA}"/>
              </a:ext>
            </a:extLst>
          </p:cNvPr>
          <p:cNvSpPr>
            <a:spLocks noGrp="1"/>
          </p:cNvSpPr>
          <p:nvPr>
            <p:ph type="sldNum" sz="quarter" idx="12"/>
          </p:nvPr>
        </p:nvSpPr>
        <p:spPr/>
        <p:txBody>
          <a:bodyPr/>
          <a:lstStyle/>
          <a:p>
            <a:fld id="{971CEC84-1649-40CE-BFF6-7286506FEA08}" type="slidenum">
              <a:rPr lang="en-GB" smtClean="0"/>
              <a:pPr/>
              <a:t>87</a:t>
            </a:fld>
            <a:endParaRPr lang="en-GB"/>
          </a:p>
        </p:txBody>
      </p:sp>
      <p:graphicFrame>
        <p:nvGraphicFramePr>
          <p:cNvPr id="16" name="Table 11">
            <a:extLst>
              <a:ext uri="{FF2B5EF4-FFF2-40B4-BE49-F238E27FC236}">
                <a16:creationId xmlns:a16="http://schemas.microsoft.com/office/drawing/2014/main" id="{BC06EEA6-1698-4989-B64F-1E1A3DF88E40}"/>
              </a:ext>
            </a:extLst>
          </p:cNvPr>
          <p:cNvGraphicFramePr>
            <a:graphicFrameLocks noGrp="1"/>
          </p:cNvGraphicFramePr>
          <p:nvPr>
            <p:extLst>
              <p:ext uri="{D42A27DB-BD31-4B8C-83A1-F6EECF244321}">
                <p14:modId xmlns:p14="http://schemas.microsoft.com/office/powerpoint/2010/main" val="3929618950"/>
              </p:ext>
            </p:extLst>
          </p:nvPr>
        </p:nvGraphicFramePr>
        <p:xfrm>
          <a:off x="185607" y="2102141"/>
          <a:ext cx="11222621" cy="3849755"/>
        </p:xfrm>
        <a:graphic>
          <a:graphicData uri="http://schemas.openxmlformats.org/drawingml/2006/table">
            <a:tbl>
              <a:tblPr firstRow="1" bandRow="1">
                <a:tableStyleId>{BC89EF96-8CEA-46FF-86C4-4CE0E7609802}</a:tableStyleId>
              </a:tblPr>
              <a:tblGrid>
                <a:gridCol w="11222621">
                  <a:extLst>
                    <a:ext uri="{9D8B030D-6E8A-4147-A177-3AD203B41FA5}">
                      <a16:colId xmlns:a16="http://schemas.microsoft.com/office/drawing/2014/main" val="2429539457"/>
                    </a:ext>
                  </a:extLst>
                </a:gridCol>
              </a:tblGrid>
              <a:tr h="574532">
                <a:tc>
                  <a:txBody>
                    <a:bodyPr/>
                    <a:lstStyle/>
                    <a:p>
                      <a:pPr algn="ctr"/>
                      <a:r>
                        <a:rPr lang="en-US" sz="2000" b="1">
                          <a:solidFill>
                            <a:schemeClr val="tx1">
                              <a:lumMod val="65000"/>
                              <a:lumOff val="35000"/>
                            </a:schemeClr>
                          </a:solidFill>
                        </a:rPr>
                        <a:t>Potential Business Applications </a:t>
                      </a:r>
                      <a:endParaRPr lang="en-CH" sz="2000" b="1">
                        <a:solidFill>
                          <a:schemeClr val="tx1">
                            <a:lumMod val="65000"/>
                            <a:lumOff val="35000"/>
                          </a:schemeClr>
                        </a:solidFill>
                      </a:endParaRPr>
                    </a:p>
                  </a:txBody>
                  <a:tcPr marT="45721" marB="45721" anchor="ctr"/>
                </a:tc>
                <a:extLst>
                  <a:ext uri="{0D108BD9-81ED-4DB2-BD59-A6C34878D82A}">
                    <a16:rowId xmlns:a16="http://schemas.microsoft.com/office/drawing/2014/main" val="1644615665"/>
                  </a:ext>
                </a:extLst>
              </a:tr>
              <a:tr h="710939">
                <a:tc>
                  <a:txBody>
                    <a:bodyPr/>
                    <a:lstStyle/>
                    <a:p>
                      <a:r>
                        <a:rPr lang="en-US" sz="2200">
                          <a:solidFill>
                            <a:schemeClr val="tx1">
                              <a:lumMod val="65000"/>
                              <a:lumOff val="35000"/>
                            </a:schemeClr>
                          </a:solidFill>
                        </a:rPr>
                        <a:t>Assess risks and opportunities for the company or a department (new options for ecological product development, the risk associated with increased water stress, etc.)</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1000605826"/>
                  </a:ext>
                </a:extLst>
              </a:tr>
              <a:tr h="465748">
                <a:tc>
                  <a:txBody>
                    <a:bodyPr/>
                    <a:lstStyle/>
                    <a:p>
                      <a:r>
                        <a:rPr lang="en-US" sz="2200">
                          <a:solidFill>
                            <a:schemeClr val="tx1">
                              <a:lumMod val="65000"/>
                              <a:lumOff val="35000"/>
                            </a:schemeClr>
                          </a:solidFill>
                        </a:rPr>
                        <a:t>Compare options e.g. choosing between flood solutions </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687481232"/>
                  </a:ext>
                </a:extLst>
              </a:tr>
              <a:tr h="710939">
                <a:tc>
                  <a:txBody>
                    <a:bodyPr/>
                    <a:lstStyle/>
                    <a:p>
                      <a:r>
                        <a:rPr lang="en-US" sz="2200">
                          <a:solidFill>
                            <a:schemeClr val="tx1">
                              <a:lumMod val="65000"/>
                              <a:lumOff val="35000"/>
                            </a:schemeClr>
                          </a:solidFill>
                        </a:rPr>
                        <a:t>Assess impacts on stakeholders, how are nearby communities impacted by different factory policies</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332023089"/>
                  </a:ext>
                </a:extLst>
              </a:tr>
              <a:tr h="574532">
                <a:tc>
                  <a:txBody>
                    <a:bodyPr/>
                    <a:lstStyle/>
                    <a:p>
                      <a:r>
                        <a:rPr lang="en-US" sz="2200">
                          <a:solidFill>
                            <a:schemeClr val="tx1">
                              <a:lumMod val="65000"/>
                              <a:lumOff val="35000"/>
                            </a:schemeClr>
                          </a:solidFill>
                        </a:rPr>
                        <a:t>Estimate total value and/or net impact</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2980589562"/>
                  </a:ext>
                </a:extLst>
              </a:tr>
              <a:tr h="71093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a:txBody>
                  <a:tcPr marT="45721" marB="45721" anchor="ctr"/>
                </a:tc>
                <a:extLst>
                  <a:ext uri="{0D108BD9-81ED-4DB2-BD59-A6C34878D82A}">
                    <a16:rowId xmlns:a16="http://schemas.microsoft.com/office/drawing/2014/main" val="3971318738"/>
                  </a:ext>
                </a:extLst>
              </a:tr>
            </a:tbl>
          </a:graphicData>
        </a:graphic>
      </p:graphicFrame>
      <p:sp>
        <p:nvSpPr>
          <p:cNvPr id="4" name="TextBox 3">
            <a:extLst>
              <a:ext uri="{FF2B5EF4-FFF2-40B4-BE49-F238E27FC236}">
                <a16:creationId xmlns:a16="http://schemas.microsoft.com/office/drawing/2014/main" id="{F51ABC6E-85BC-4CBB-B5F6-A9AA92CD656D}"/>
              </a:ext>
            </a:extLst>
          </p:cNvPr>
          <p:cNvSpPr txBox="1"/>
          <p:nvPr/>
        </p:nvSpPr>
        <p:spPr>
          <a:xfrm>
            <a:off x="9375582" y="6169723"/>
            <a:ext cx="1710985" cy="461665"/>
          </a:xfrm>
          <a:prstGeom prst="rect">
            <a:avLst/>
          </a:prstGeom>
          <a:noFill/>
        </p:spPr>
        <p:txBody>
          <a:bodyPr wrap="square" rtlCol="0">
            <a:spAutoFit/>
          </a:bodyPr>
          <a:lstStyle/>
          <a:p>
            <a:pPr defTabSz="914354">
              <a:defRPr/>
            </a:pPr>
            <a:r>
              <a:rPr lang="en-GB" sz="1200">
                <a:solidFill>
                  <a:prstClr val="black">
                    <a:lumMod val="65000"/>
                    <a:lumOff val="35000"/>
                  </a:prstClr>
                </a:solidFill>
                <a:latin typeface="Arial"/>
              </a:rPr>
              <a:t>Source: Natural Capital Protocol</a:t>
            </a:r>
          </a:p>
        </p:txBody>
      </p:sp>
      <p:sp>
        <p:nvSpPr>
          <p:cNvPr id="9" name="Teardrop 4">
            <a:extLst>
              <a:ext uri="{FF2B5EF4-FFF2-40B4-BE49-F238E27FC236}">
                <a16:creationId xmlns:a16="http://schemas.microsoft.com/office/drawing/2014/main" id="{E1B47DB5-7D12-4118-AB02-69D817D73BAF}"/>
              </a:ext>
            </a:extLst>
          </p:cNvPr>
          <p:cNvSpPr/>
          <p:nvPr/>
        </p:nvSpPr>
        <p:spPr>
          <a:xfrm>
            <a:off x="10111574" y="125351"/>
            <a:ext cx="1949986" cy="164660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7">
            <a:extLst>
              <a:ext uri="{FF2B5EF4-FFF2-40B4-BE49-F238E27FC236}">
                <a16:creationId xmlns:a16="http://schemas.microsoft.com/office/drawing/2014/main" id="{808C1BF1-AA76-4788-8CC8-B076713FD2D8}"/>
              </a:ext>
            </a:extLst>
          </p:cNvPr>
          <p:cNvSpPr txBox="1"/>
          <p:nvPr/>
        </p:nvSpPr>
        <p:spPr>
          <a:xfrm>
            <a:off x="10316021" y="325405"/>
            <a:ext cx="1660593" cy="12464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prstClr val="white"/>
                </a:solidFill>
                <a:effectLst/>
                <a:uLnTx/>
                <a:uFillTx/>
                <a:latin typeface="Arial"/>
                <a:ea typeface="+mn-ea"/>
                <a:cs typeface="+mn-cs"/>
              </a:rPr>
              <a:t>Refer to </a:t>
            </a:r>
            <a:r>
              <a:rPr lang="en-GB" sz="1500" b="1" dirty="0">
                <a:solidFill>
                  <a:prstClr val="white"/>
                </a:solidFill>
                <a:latin typeface="Arial"/>
              </a:rPr>
              <a:t>p. 33 </a:t>
            </a:r>
            <a:r>
              <a:rPr lang="en-GB" sz="1500" dirty="0">
                <a:solidFill>
                  <a:prstClr val="white"/>
                </a:solidFill>
                <a:latin typeface="Arial"/>
              </a:rPr>
              <a:t>of your workbook &amp;</a:t>
            </a:r>
            <a:r>
              <a:rPr lang="en-GB" sz="1500" b="1" dirty="0">
                <a:solidFill>
                  <a:prstClr val="white"/>
                </a:solidFill>
                <a:latin typeface="Arial"/>
              </a:rPr>
              <a:t> p</a:t>
            </a:r>
            <a:r>
              <a:rPr kumimoji="0" lang="en-GB" sz="1500" b="1" i="0" u="none" strike="noStrike" kern="1200" cap="none" spc="0" normalizeH="0" baseline="0" noProof="0" dirty="0">
                <a:ln>
                  <a:noFill/>
                </a:ln>
                <a:solidFill>
                  <a:prstClr val="white"/>
                </a:solidFill>
                <a:effectLst/>
                <a:uLnTx/>
                <a:uFillTx/>
                <a:latin typeface="Arial"/>
                <a:ea typeface="+mn-ea"/>
                <a:cs typeface="+mn-cs"/>
              </a:rPr>
              <a:t>. 20 </a:t>
            </a:r>
            <a:r>
              <a:rPr lang="en-GB" sz="1500" dirty="0">
                <a:solidFill>
                  <a:prstClr val="white"/>
                </a:solidFill>
                <a:latin typeface="Arial"/>
              </a:rPr>
              <a:t>in the </a:t>
            </a:r>
            <a:r>
              <a:rPr lang="en-GB" sz="1500" dirty="0">
                <a:solidFill>
                  <a:schemeClr val="bg1"/>
                </a:solidFill>
                <a:hlinkClick r:id="rId3">
                  <a:extLst>
                    <a:ext uri="{A12FA001-AC4F-418D-AE19-62706E023703}">
                      <ahyp:hlinkClr xmlns:ahyp="http://schemas.microsoft.com/office/drawing/2018/hyperlinkcolor" val="tx"/>
                    </a:ext>
                  </a:extLst>
                </a:hlinkClick>
              </a:rPr>
              <a:t>Natural Capital Protocol</a:t>
            </a:r>
            <a:endParaRPr kumimoji="0" lang="en-GB" sz="150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736585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C632771-9723-497A-A6D3-F4731377196B}"/>
              </a:ext>
            </a:extLst>
          </p:cNvPr>
          <p:cNvGraphicFramePr>
            <a:graphicFrameLocks/>
          </p:cNvGraphicFramePr>
          <p:nvPr/>
        </p:nvGraphicFramePr>
        <p:xfrm>
          <a:off x="6939753" y="1461525"/>
          <a:ext cx="5067547" cy="35231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a:xfrm>
            <a:off x="314195" y="125352"/>
            <a:ext cx="9330163" cy="878150"/>
          </a:xfrm>
        </p:spPr>
        <p:txBody>
          <a:bodyPr>
            <a:normAutofit/>
          </a:bodyPr>
          <a:lstStyle/>
          <a:p>
            <a:r>
              <a:rPr lang="en-GB"/>
              <a:t>Distribution of assessments across sectors</a:t>
            </a:r>
          </a:p>
        </p:txBody>
      </p:sp>
      <p:sp>
        <p:nvSpPr>
          <p:cNvPr id="13" name="Content Placeholder 2">
            <a:extLst>
              <a:ext uri="{FF2B5EF4-FFF2-40B4-BE49-F238E27FC236}">
                <a16:creationId xmlns:a16="http://schemas.microsoft.com/office/drawing/2014/main" id="{C589C8E5-20F4-46E1-8236-4FAB98485592}"/>
              </a:ext>
            </a:extLst>
          </p:cNvPr>
          <p:cNvSpPr>
            <a:spLocks noGrp="1"/>
          </p:cNvSpPr>
          <p:nvPr>
            <p:ph idx="1"/>
          </p:nvPr>
        </p:nvSpPr>
        <p:spPr>
          <a:xfrm>
            <a:off x="314197" y="1461524"/>
            <a:ext cx="7075167" cy="4351339"/>
          </a:xfrm>
        </p:spPr>
        <p:txBody>
          <a:bodyPr>
            <a:normAutofit/>
          </a:bodyPr>
          <a:lstStyle/>
          <a:p>
            <a:pPr marL="457177" indent="-457177">
              <a:lnSpc>
                <a:spcPct val="150000"/>
              </a:lnSpc>
              <a:buFont typeface="+mj-lt"/>
              <a:buAutoNum type="arabicPeriod"/>
            </a:pPr>
            <a:r>
              <a:rPr lang="en-GB">
                <a:solidFill>
                  <a:srgbClr val="595959"/>
                </a:solidFill>
              </a:rPr>
              <a:t>Multi-sector, 17%</a:t>
            </a:r>
          </a:p>
          <a:p>
            <a:pPr marL="457177" indent="-457177">
              <a:lnSpc>
                <a:spcPct val="150000"/>
              </a:lnSpc>
              <a:buFont typeface="+mj-lt"/>
              <a:buAutoNum type="arabicPeriod"/>
            </a:pPr>
            <a:r>
              <a:rPr lang="en-GB">
                <a:solidFill>
                  <a:srgbClr val="595959"/>
                </a:solidFill>
              </a:rPr>
              <a:t>Forest products, 14%</a:t>
            </a:r>
          </a:p>
          <a:p>
            <a:pPr marL="457177" indent="-457177">
              <a:lnSpc>
                <a:spcPct val="150000"/>
              </a:lnSpc>
              <a:buFont typeface="+mj-lt"/>
              <a:buAutoNum type="arabicPeriod"/>
            </a:pPr>
            <a:r>
              <a:rPr lang="en-GB">
                <a:solidFill>
                  <a:srgbClr val="595959"/>
                </a:solidFill>
              </a:rPr>
              <a:t>Food and beverage, 13%</a:t>
            </a:r>
          </a:p>
          <a:p>
            <a:pPr marL="457177" indent="-457177">
              <a:lnSpc>
                <a:spcPct val="150000"/>
              </a:lnSpc>
              <a:buFont typeface="+mj-lt"/>
              <a:buAutoNum type="arabicPeriod"/>
            </a:pPr>
            <a:r>
              <a:rPr lang="en-GB">
                <a:solidFill>
                  <a:srgbClr val="595959"/>
                </a:solidFill>
              </a:rPr>
              <a:t>Energy and utilities, 9%</a:t>
            </a:r>
          </a:p>
          <a:p>
            <a:pPr marL="457177" indent="-457177">
              <a:lnSpc>
                <a:spcPct val="150000"/>
              </a:lnSpc>
              <a:buFont typeface="+mj-lt"/>
              <a:buAutoNum type="arabicPeriod"/>
            </a:pPr>
            <a:r>
              <a:rPr lang="en-GB">
                <a:solidFill>
                  <a:srgbClr val="595959"/>
                </a:solidFill>
              </a:rPr>
              <a:t>Chemicals, 8%</a:t>
            </a:r>
          </a:p>
          <a:p>
            <a:pPr marL="457177" indent="-457177">
              <a:lnSpc>
                <a:spcPct val="150000"/>
              </a:lnSpc>
              <a:buFont typeface="+mj-lt"/>
              <a:buAutoNum type="arabicPeriod"/>
            </a:pPr>
            <a:r>
              <a:rPr lang="en-US">
                <a:solidFill>
                  <a:srgbClr val="595959"/>
                </a:solidFill>
              </a:rPr>
              <a:t>Other, 20%</a:t>
            </a:r>
          </a:p>
        </p:txBody>
      </p:sp>
      <p:pic>
        <p:nvPicPr>
          <p:cNvPr id="7" name="Picture 6">
            <a:extLst>
              <a:ext uri="{FF2B5EF4-FFF2-40B4-BE49-F238E27FC236}">
                <a16:creationId xmlns:a16="http://schemas.microsoft.com/office/drawing/2014/main" id="{069C3EB3-877A-4BCE-A45A-5E5AE2BAE854}"/>
              </a:ext>
            </a:extLst>
          </p:cNvPr>
          <p:cNvPicPr>
            <a:picLocks noChangeAspect="1"/>
          </p:cNvPicPr>
          <p:nvPr/>
        </p:nvPicPr>
        <p:blipFill>
          <a:blip r:embed="rId4"/>
          <a:stretch>
            <a:fillRect/>
          </a:stretch>
        </p:blipFill>
        <p:spPr>
          <a:xfrm>
            <a:off x="9644358" y="125353"/>
            <a:ext cx="1563087" cy="901483"/>
          </a:xfrm>
          <a:prstGeom prst="rect">
            <a:avLst/>
          </a:prstGeom>
        </p:spPr>
      </p:pic>
      <p:sp>
        <p:nvSpPr>
          <p:cNvPr id="3" name="Slide Number Placeholder 2">
            <a:extLst>
              <a:ext uri="{FF2B5EF4-FFF2-40B4-BE49-F238E27FC236}">
                <a16:creationId xmlns:a16="http://schemas.microsoft.com/office/drawing/2014/main" id="{01166501-8FB1-8946-B2A6-57ED27605E82}"/>
              </a:ext>
            </a:extLst>
          </p:cNvPr>
          <p:cNvSpPr>
            <a:spLocks noGrp="1"/>
          </p:cNvSpPr>
          <p:nvPr>
            <p:ph type="sldNum" sz="quarter" idx="12"/>
          </p:nvPr>
        </p:nvSpPr>
        <p:spPr/>
        <p:txBody>
          <a:bodyPr/>
          <a:lstStyle/>
          <a:p>
            <a:fld id="{971CEC84-1649-40CE-BFF6-7286506FEA08}" type="slidenum">
              <a:rPr lang="en-GB" smtClean="0"/>
              <a:pPr/>
              <a:t>88</a:t>
            </a:fld>
            <a:endParaRPr lang="en-GB"/>
          </a:p>
        </p:txBody>
      </p:sp>
      <p:sp>
        <p:nvSpPr>
          <p:cNvPr id="8" name="TextBox 7">
            <a:extLst>
              <a:ext uri="{FF2B5EF4-FFF2-40B4-BE49-F238E27FC236}">
                <a16:creationId xmlns:a16="http://schemas.microsoft.com/office/drawing/2014/main" id="{22F54D0C-4505-4AE3-8D33-FD01A5979A67}"/>
              </a:ext>
            </a:extLst>
          </p:cNvPr>
          <p:cNvSpPr txBox="1"/>
          <p:nvPr/>
        </p:nvSpPr>
        <p:spPr>
          <a:xfrm>
            <a:off x="9758093" y="4983287"/>
            <a:ext cx="2054225" cy="276999"/>
          </a:xfrm>
          <a:prstGeom prst="rect">
            <a:avLst/>
          </a:prstGeom>
          <a:noFill/>
        </p:spPr>
        <p:txBody>
          <a:bodyPr wrap="square">
            <a:spAutoFit/>
          </a:bodyPr>
          <a:lstStyle/>
          <a:p>
            <a:r>
              <a:rPr lang="en-GB" sz="1200" i="1">
                <a:solidFill>
                  <a:prstClr val="black">
                    <a:lumMod val="65000"/>
                    <a:lumOff val="35000"/>
                  </a:prstClr>
                </a:solidFill>
                <a:latin typeface="Arial"/>
              </a:rPr>
              <a:t>Total of 173 case studies </a:t>
            </a:r>
          </a:p>
        </p:txBody>
      </p:sp>
    </p:spTree>
    <p:extLst>
      <p:ext uri="{BB962C8B-B14F-4D97-AF65-F5344CB8AC3E}">
        <p14:creationId xmlns:p14="http://schemas.microsoft.com/office/powerpoint/2010/main" val="10530747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a:xfrm>
            <a:off x="314194" y="125352"/>
            <a:ext cx="9330161" cy="878150"/>
          </a:xfrm>
        </p:spPr>
        <p:txBody>
          <a:bodyPr>
            <a:normAutofit fontScale="90000"/>
          </a:bodyPr>
          <a:lstStyle/>
          <a:p>
            <a:r>
              <a:rPr lang="en-GB"/>
              <a:t>Overview of current assessments in the F&amp;B sector</a:t>
            </a:r>
          </a:p>
        </p:txBody>
      </p:sp>
      <p:graphicFrame>
        <p:nvGraphicFramePr>
          <p:cNvPr id="4" name="Chart 3">
            <a:extLst>
              <a:ext uri="{FF2B5EF4-FFF2-40B4-BE49-F238E27FC236}">
                <a16:creationId xmlns:a16="http://schemas.microsoft.com/office/drawing/2014/main" id="{175BF86E-1A2A-4404-92DF-DF93C4496B91}"/>
              </a:ext>
            </a:extLst>
          </p:cNvPr>
          <p:cNvGraphicFramePr>
            <a:graphicFrameLocks/>
          </p:cNvGraphicFramePr>
          <p:nvPr/>
        </p:nvGraphicFramePr>
        <p:xfrm>
          <a:off x="570820" y="1917373"/>
          <a:ext cx="5067000" cy="35231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DF018E7-22FE-4497-9033-6F841D51024A}"/>
              </a:ext>
            </a:extLst>
          </p:cNvPr>
          <p:cNvGraphicFramePr>
            <a:graphicFrameLocks/>
          </p:cNvGraphicFramePr>
          <p:nvPr/>
        </p:nvGraphicFramePr>
        <p:xfrm>
          <a:off x="6554182" y="1917373"/>
          <a:ext cx="5067546" cy="3523182"/>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2">
            <a:extLst>
              <a:ext uri="{FF2B5EF4-FFF2-40B4-BE49-F238E27FC236}">
                <a16:creationId xmlns:a16="http://schemas.microsoft.com/office/drawing/2014/main" id="{BEAC8630-EC50-4ED7-B7FE-F4019B72E142}"/>
              </a:ext>
            </a:extLst>
          </p:cNvPr>
          <p:cNvSpPr>
            <a:spLocks noGrp="1"/>
          </p:cNvSpPr>
          <p:nvPr>
            <p:ph idx="1"/>
          </p:nvPr>
        </p:nvSpPr>
        <p:spPr>
          <a:xfrm>
            <a:off x="2362319" y="5276652"/>
            <a:ext cx="1484001" cy="203278"/>
          </a:xfrm>
        </p:spPr>
        <p:txBody>
          <a:bodyPr>
            <a:noAutofit/>
          </a:bodyPr>
          <a:lstStyle/>
          <a:p>
            <a:pPr marL="0" indent="0">
              <a:buNone/>
            </a:pPr>
            <a:r>
              <a:rPr lang="en-GB" sz="1800" b="1"/>
              <a:t>NC or SHC</a:t>
            </a:r>
            <a:endParaRPr lang="en-US" sz="1800" b="1"/>
          </a:p>
        </p:txBody>
      </p:sp>
      <p:sp>
        <p:nvSpPr>
          <p:cNvPr id="10" name="Content Placeholder 2">
            <a:extLst>
              <a:ext uri="{FF2B5EF4-FFF2-40B4-BE49-F238E27FC236}">
                <a16:creationId xmlns:a16="http://schemas.microsoft.com/office/drawing/2014/main" id="{EEFCACFE-C17F-4782-98C4-AFC095F9EB6D}"/>
              </a:ext>
            </a:extLst>
          </p:cNvPr>
          <p:cNvSpPr txBox="1">
            <a:spLocks/>
          </p:cNvSpPr>
          <p:nvPr/>
        </p:nvSpPr>
        <p:spPr>
          <a:xfrm>
            <a:off x="7968640" y="5276652"/>
            <a:ext cx="2237244" cy="245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Organization type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9" name="Slide Number Placeholder 3">
            <a:extLst>
              <a:ext uri="{FF2B5EF4-FFF2-40B4-BE49-F238E27FC236}">
                <a16:creationId xmlns:a16="http://schemas.microsoft.com/office/drawing/2014/main" id="{F56E9DC5-DE4B-4390-BA0E-117C6CF8BC3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CA76F1C3-7F0D-4798-B3A2-866170999B93}"/>
              </a:ext>
            </a:extLst>
          </p:cNvPr>
          <p:cNvPicPr>
            <a:picLocks noChangeAspect="1"/>
          </p:cNvPicPr>
          <p:nvPr/>
        </p:nvPicPr>
        <p:blipFill>
          <a:blip r:embed="rId5"/>
          <a:stretch>
            <a:fillRect/>
          </a:stretch>
        </p:blipFill>
        <p:spPr>
          <a:xfrm>
            <a:off x="9644356" y="125352"/>
            <a:ext cx="1563086" cy="901483"/>
          </a:xfrm>
          <a:prstGeom prst="rect">
            <a:avLst/>
          </a:prstGeom>
        </p:spPr>
      </p:pic>
      <p:sp>
        <p:nvSpPr>
          <p:cNvPr id="3" name="Rectangle 2">
            <a:extLst>
              <a:ext uri="{FF2B5EF4-FFF2-40B4-BE49-F238E27FC236}">
                <a16:creationId xmlns:a16="http://schemas.microsoft.com/office/drawing/2014/main" id="{3BB8C1DD-4321-4CD1-98B2-89A99C8255F4}"/>
              </a:ext>
            </a:extLst>
          </p:cNvPr>
          <p:cNvSpPr/>
          <p:nvPr/>
        </p:nvSpPr>
        <p:spPr>
          <a:xfrm>
            <a:off x="118862" y="1406158"/>
            <a:ext cx="11202080" cy="4234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15" name="Chart 14">
            <a:extLst>
              <a:ext uri="{FF2B5EF4-FFF2-40B4-BE49-F238E27FC236}">
                <a16:creationId xmlns:a16="http://schemas.microsoft.com/office/drawing/2014/main" id="{1421682A-3912-42DA-A448-EF8B6AF2CD9C}"/>
              </a:ext>
            </a:extLst>
          </p:cNvPr>
          <p:cNvGraphicFramePr>
            <a:graphicFrameLocks/>
          </p:cNvGraphicFramePr>
          <p:nvPr/>
        </p:nvGraphicFramePr>
        <p:xfrm>
          <a:off x="733064" y="1935946"/>
          <a:ext cx="4761861" cy="35231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FB6A3A0C-5853-448C-B5C9-CA08189E7C0B}"/>
              </a:ext>
            </a:extLst>
          </p:cNvPr>
          <p:cNvGraphicFramePr>
            <a:graphicFrameLocks/>
          </p:cNvGraphicFramePr>
          <p:nvPr/>
        </p:nvGraphicFramePr>
        <p:xfrm>
          <a:off x="5944878" y="1928661"/>
          <a:ext cx="6247122" cy="3523181"/>
        </p:xfrm>
        <a:graphic>
          <a:graphicData uri="http://schemas.openxmlformats.org/drawingml/2006/chart">
            <c:chart xmlns:c="http://schemas.openxmlformats.org/drawingml/2006/chart" xmlns:r="http://schemas.openxmlformats.org/officeDocument/2006/relationships" r:id="rId7"/>
          </a:graphicData>
        </a:graphic>
      </p:graphicFrame>
      <p:sp>
        <p:nvSpPr>
          <p:cNvPr id="20" name="Content Placeholder 2">
            <a:extLst>
              <a:ext uri="{FF2B5EF4-FFF2-40B4-BE49-F238E27FC236}">
                <a16:creationId xmlns:a16="http://schemas.microsoft.com/office/drawing/2014/main" id="{EEB193BD-C907-45D2-826D-83CB07FE647F}"/>
              </a:ext>
            </a:extLst>
          </p:cNvPr>
          <p:cNvSpPr txBox="1">
            <a:spLocks/>
          </p:cNvSpPr>
          <p:nvPr/>
        </p:nvSpPr>
        <p:spPr>
          <a:xfrm>
            <a:off x="1368177" y="5319682"/>
            <a:ext cx="3587428" cy="580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Natural Capital or Multi-capital</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21" name="Content Placeholder 2">
            <a:extLst>
              <a:ext uri="{FF2B5EF4-FFF2-40B4-BE49-F238E27FC236}">
                <a16:creationId xmlns:a16="http://schemas.microsoft.com/office/drawing/2014/main" id="{97D632F4-E49E-476D-9727-1C63998A2321}"/>
              </a:ext>
            </a:extLst>
          </p:cNvPr>
          <p:cNvSpPr txBox="1">
            <a:spLocks/>
          </p:cNvSpPr>
          <p:nvPr/>
        </p:nvSpPr>
        <p:spPr>
          <a:xfrm>
            <a:off x="7977349" y="5313976"/>
            <a:ext cx="2237244" cy="245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23BAED"/>
              </a:buClr>
              <a:buSzTx/>
              <a:buFont typeface="Arial"/>
              <a:buNone/>
              <a:tabLst/>
              <a:defRPr/>
            </a:pPr>
            <a:r>
              <a:rPr kumimoji="0" lang="en-GB" sz="1800" b="1" i="0" u="none" strike="noStrike" kern="1200" cap="none" spc="0" normalizeH="0" baseline="0" noProof="0">
                <a:ln>
                  <a:noFill/>
                </a:ln>
                <a:solidFill>
                  <a:prstClr val="black">
                    <a:lumMod val="65000"/>
                    <a:lumOff val="35000"/>
                  </a:prstClr>
                </a:solidFill>
                <a:effectLst/>
                <a:uLnTx/>
                <a:uFillTx/>
                <a:latin typeface="Arial"/>
                <a:ea typeface="+mn-ea"/>
                <a:cs typeface="+mn-cs"/>
              </a:rPr>
              <a:t>Organization type</a:t>
            </a:r>
            <a:endParaRPr kumimoji="0" lang="en-US" sz="1800" b="1"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5" name="TextBox 4">
            <a:extLst>
              <a:ext uri="{FF2B5EF4-FFF2-40B4-BE49-F238E27FC236}">
                <a16:creationId xmlns:a16="http://schemas.microsoft.com/office/drawing/2014/main" id="{CBCB4A09-028E-4759-9F7E-E30090D1AAD8}"/>
              </a:ext>
            </a:extLst>
          </p:cNvPr>
          <p:cNvSpPr txBox="1"/>
          <p:nvPr/>
        </p:nvSpPr>
        <p:spPr>
          <a:xfrm>
            <a:off x="5494925" y="5635733"/>
            <a:ext cx="2054225" cy="276999"/>
          </a:xfrm>
          <a:prstGeom prst="rect">
            <a:avLst/>
          </a:prstGeom>
          <a:noFill/>
        </p:spPr>
        <p:txBody>
          <a:bodyPr wrap="square">
            <a:spAutoFit/>
          </a:bodyPr>
          <a:lstStyle/>
          <a:p>
            <a:r>
              <a:rPr lang="en-GB" sz="1200" i="1">
                <a:solidFill>
                  <a:prstClr val="black">
                    <a:lumMod val="65000"/>
                    <a:lumOff val="35000"/>
                  </a:prstClr>
                </a:solidFill>
                <a:latin typeface="Arial"/>
              </a:rPr>
              <a:t>Total of 19 assessments</a:t>
            </a:r>
          </a:p>
        </p:txBody>
      </p:sp>
    </p:spTree>
    <p:extLst>
      <p:ext uri="{BB962C8B-B14F-4D97-AF65-F5344CB8AC3E}">
        <p14:creationId xmlns:p14="http://schemas.microsoft.com/office/powerpoint/2010/main" val="68917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15" grpId="0">
        <p:bldAsOne/>
      </p:bldGraphic>
      <p:bldGraphic spid="17" grpId="0">
        <p:bldAsOne/>
      </p:bldGraphic>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idx="4294967295"/>
          </p:nvPr>
        </p:nvSpPr>
        <p:spPr>
          <a:xfrm>
            <a:off x="314194" y="125352"/>
            <a:ext cx="11498123" cy="878150"/>
          </a:xfrm>
        </p:spPr>
        <p:txBody>
          <a:bodyPr/>
          <a:lstStyle/>
          <a:p>
            <a:r>
              <a:rPr lang="en-US"/>
              <a:t>Training material</a:t>
            </a:r>
            <a:endParaRPr lang="en-CH"/>
          </a:p>
        </p:txBody>
      </p:sp>
      <p:sp>
        <p:nvSpPr>
          <p:cNvPr id="19" name="Slide Number Placeholder 3">
            <a:extLst>
              <a:ext uri="{FF2B5EF4-FFF2-40B4-BE49-F238E27FC236}">
                <a16:creationId xmlns:a16="http://schemas.microsoft.com/office/drawing/2014/main" id="{7DAA4F82-5845-4339-9955-C505E14E1540}"/>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E0CD275B-3AFB-4FAD-8275-8A9659155CAB}"/>
              </a:ext>
            </a:extLst>
          </p:cNvPr>
          <p:cNvGrpSpPr/>
          <p:nvPr/>
        </p:nvGrpSpPr>
        <p:grpSpPr>
          <a:xfrm>
            <a:off x="93764" y="2978218"/>
            <a:ext cx="1488295" cy="1433878"/>
            <a:chOff x="4164440" y="3621813"/>
            <a:chExt cx="1371155" cy="1212497"/>
          </a:xfrm>
        </p:grpSpPr>
        <p:sp>
          <p:nvSpPr>
            <p:cNvPr id="22" name="Teardrop 21">
              <a:extLst>
                <a:ext uri="{FF2B5EF4-FFF2-40B4-BE49-F238E27FC236}">
                  <a16:creationId xmlns:a16="http://schemas.microsoft.com/office/drawing/2014/main" id="{792BF5F8-99C4-4A21-970E-931DB63287E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1954FA95-6A0B-456D-88D5-82DBBF6EF268}"/>
                </a:ext>
              </a:extLst>
            </p:cNvPr>
            <p:cNvSpPr txBox="1"/>
            <p:nvPr/>
          </p:nvSpPr>
          <p:spPr>
            <a:xfrm>
              <a:off x="4339091" y="3894728"/>
              <a:ext cx="1139086" cy="546542"/>
            </a:xfrm>
            <a:prstGeom prst="rect">
              <a:avLst/>
            </a:prstGeom>
            <a:noFill/>
          </p:spPr>
          <p:txBody>
            <a:bodyPr wrap="square" rtlCol="0">
              <a:spAutoFit/>
            </a:bodyPr>
            <a:lstStyle/>
            <a:p>
              <a:pPr algn="ctr"/>
              <a:r>
                <a:rPr lang="en-GB" b="1" dirty="0">
                  <a:solidFill>
                    <a:schemeClr val="bg1"/>
                  </a:solidFill>
                </a:rPr>
                <a:t>Take notes!</a:t>
              </a:r>
            </a:p>
          </p:txBody>
        </p:sp>
      </p:grpSp>
      <p:pic>
        <p:nvPicPr>
          <p:cNvPr id="24" name="Graphic 23" descr="Pencil">
            <a:extLst>
              <a:ext uri="{FF2B5EF4-FFF2-40B4-BE49-F238E27FC236}">
                <a16:creationId xmlns:a16="http://schemas.microsoft.com/office/drawing/2014/main" id="{6360E3CB-777C-4385-96D6-37E49D13CD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6279" y="3826232"/>
            <a:ext cx="495654" cy="495654"/>
          </a:xfrm>
          <a:prstGeom prst="rect">
            <a:avLst/>
          </a:prstGeom>
        </p:spPr>
      </p:pic>
      <p:sp>
        <p:nvSpPr>
          <p:cNvPr id="27" name="Rectangle 26">
            <a:extLst>
              <a:ext uri="{FF2B5EF4-FFF2-40B4-BE49-F238E27FC236}">
                <a16:creationId xmlns:a16="http://schemas.microsoft.com/office/drawing/2014/main" id="{6F78E5C6-40DD-49BC-A45A-FD323B4C1297}"/>
              </a:ext>
            </a:extLst>
          </p:cNvPr>
          <p:cNvSpPr/>
          <p:nvPr/>
        </p:nvSpPr>
        <p:spPr>
          <a:xfrm>
            <a:off x="2649599" y="5382705"/>
            <a:ext cx="827118" cy="160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9" name="Picture Placeholder 5">
            <a:extLst>
              <a:ext uri="{FF2B5EF4-FFF2-40B4-BE49-F238E27FC236}">
                <a16:creationId xmlns:a16="http://schemas.microsoft.com/office/drawing/2014/main" id="{8C43C85B-3E73-4723-AAF9-E0C7B8A5D6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890395" y="1268841"/>
            <a:ext cx="2492074" cy="3520873"/>
          </a:xfrm>
          <a:prstGeom prst="rect">
            <a:avLst/>
          </a:prstGeom>
          <a:solidFill>
            <a:srgbClr val="FF6699"/>
          </a:solidFill>
          <a:ln>
            <a:noFill/>
          </a:ln>
        </p:spPr>
      </p:pic>
      <p:sp>
        <p:nvSpPr>
          <p:cNvPr id="30" name="Flowchart: Off-page Connector 29">
            <a:extLst>
              <a:ext uri="{FF2B5EF4-FFF2-40B4-BE49-F238E27FC236}">
                <a16:creationId xmlns:a16="http://schemas.microsoft.com/office/drawing/2014/main" id="{FEAB82BB-8A1C-42D6-B109-F26556BFD8DA}"/>
              </a:ext>
            </a:extLst>
          </p:cNvPr>
          <p:cNvSpPr/>
          <p:nvPr/>
        </p:nvSpPr>
        <p:spPr>
          <a:xfrm rot="10800000">
            <a:off x="5540731" y="4859126"/>
            <a:ext cx="584774"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TextBox 30">
            <a:extLst>
              <a:ext uri="{FF2B5EF4-FFF2-40B4-BE49-F238E27FC236}">
                <a16:creationId xmlns:a16="http://schemas.microsoft.com/office/drawing/2014/main" id="{6B364246-B414-4FFD-9418-7A3BA338F1D0}"/>
              </a:ext>
            </a:extLst>
          </p:cNvPr>
          <p:cNvSpPr txBox="1"/>
          <p:nvPr/>
        </p:nvSpPr>
        <p:spPr>
          <a:xfrm rot="5400000">
            <a:off x="5113303" y="5637771"/>
            <a:ext cx="1447060" cy="584775"/>
          </a:xfrm>
          <a:prstGeom prst="rect">
            <a:avLst/>
          </a:prstGeom>
          <a:noFill/>
        </p:spPr>
        <p:txBody>
          <a:bodyPr wrap="square" rtlCol="0">
            <a:spAutoFit/>
          </a:bodyPr>
          <a:lstStyle/>
          <a:p>
            <a:r>
              <a:rPr lang="en-US" sz="1600" b="1">
                <a:solidFill>
                  <a:schemeClr val="bg1"/>
                </a:solidFill>
                <a:hlinkClick r:id="rId6"/>
              </a:rPr>
              <a:t>Executive summary</a:t>
            </a:r>
            <a:endParaRPr lang="en-CH" sz="1600" b="1">
              <a:solidFill>
                <a:schemeClr val="bg1"/>
              </a:solidFill>
            </a:endParaRPr>
          </a:p>
        </p:txBody>
      </p:sp>
      <p:pic>
        <p:nvPicPr>
          <p:cNvPr id="32" name="Picture 31">
            <a:extLst>
              <a:ext uri="{FF2B5EF4-FFF2-40B4-BE49-F238E27FC236}">
                <a16:creationId xmlns:a16="http://schemas.microsoft.com/office/drawing/2014/main" id="{454C38B2-CDD2-47C0-B69A-9749AEB8C403}"/>
              </a:ext>
            </a:extLst>
          </p:cNvPr>
          <p:cNvPicPr>
            <a:picLocks noChangeAspect="1"/>
          </p:cNvPicPr>
          <p:nvPr/>
        </p:nvPicPr>
        <p:blipFill>
          <a:blip r:embed="rId7"/>
          <a:stretch>
            <a:fillRect/>
          </a:stretch>
        </p:blipFill>
        <p:spPr>
          <a:xfrm>
            <a:off x="7301485" y="1260777"/>
            <a:ext cx="2478124" cy="3528937"/>
          </a:xfrm>
          <a:prstGeom prst="rect">
            <a:avLst/>
          </a:prstGeom>
        </p:spPr>
      </p:pic>
      <p:sp>
        <p:nvSpPr>
          <p:cNvPr id="33" name="Flowchart: Off-page Connector 32">
            <a:extLst>
              <a:ext uri="{FF2B5EF4-FFF2-40B4-BE49-F238E27FC236}">
                <a16:creationId xmlns:a16="http://schemas.microsoft.com/office/drawing/2014/main" id="{EC4CF90C-4F66-46BE-926A-07258890A20E}"/>
              </a:ext>
            </a:extLst>
          </p:cNvPr>
          <p:cNvSpPr/>
          <p:nvPr/>
        </p:nvSpPr>
        <p:spPr>
          <a:xfrm rot="10800000">
            <a:off x="8367192" y="4859126"/>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TextBox 33">
            <a:extLst>
              <a:ext uri="{FF2B5EF4-FFF2-40B4-BE49-F238E27FC236}">
                <a16:creationId xmlns:a16="http://schemas.microsoft.com/office/drawing/2014/main" id="{EAE89F03-C07C-4E74-A660-360840A829DE}"/>
              </a:ext>
            </a:extLst>
          </p:cNvPr>
          <p:cNvSpPr txBox="1"/>
          <p:nvPr/>
        </p:nvSpPr>
        <p:spPr>
          <a:xfrm rot="5400000">
            <a:off x="7881945" y="5620598"/>
            <a:ext cx="1447060" cy="338554"/>
          </a:xfrm>
          <a:prstGeom prst="rect">
            <a:avLst/>
          </a:prstGeom>
          <a:noFill/>
        </p:spPr>
        <p:txBody>
          <a:bodyPr wrap="square" rtlCol="0">
            <a:spAutoFit/>
          </a:bodyPr>
          <a:lstStyle/>
          <a:p>
            <a:r>
              <a:rPr lang="en-US" sz="1600" b="1">
                <a:solidFill>
                  <a:schemeClr val="bg1"/>
                </a:solidFill>
                <a:hlinkClick r:id="rId8"/>
              </a:rPr>
              <a:t>Full version</a:t>
            </a:r>
            <a:endParaRPr lang="en-CH" sz="1600" b="1">
              <a:solidFill>
                <a:schemeClr val="bg1"/>
              </a:solidFill>
            </a:endParaRPr>
          </a:p>
        </p:txBody>
      </p:sp>
      <p:sp>
        <p:nvSpPr>
          <p:cNvPr id="35" name="Flowchart: Off-page Connector 34">
            <a:extLst>
              <a:ext uri="{FF2B5EF4-FFF2-40B4-BE49-F238E27FC236}">
                <a16:creationId xmlns:a16="http://schemas.microsoft.com/office/drawing/2014/main" id="{D598357D-F342-4300-B9CE-7CBE392C9400}"/>
              </a:ext>
            </a:extLst>
          </p:cNvPr>
          <p:cNvSpPr/>
          <p:nvPr/>
        </p:nvSpPr>
        <p:spPr>
          <a:xfrm rot="10800000">
            <a:off x="6496926" y="4859126"/>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TextBox 35">
            <a:extLst>
              <a:ext uri="{FF2B5EF4-FFF2-40B4-BE49-F238E27FC236}">
                <a16:creationId xmlns:a16="http://schemas.microsoft.com/office/drawing/2014/main" id="{9CE343F2-B598-4EFD-A62B-1C057502CA34}"/>
              </a:ext>
            </a:extLst>
          </p:cNvPr>
          <p:cNvSpPr txBox="1"/>
          <p:nvPr/>
        </p:nvSpPr>
        <p:spPr>
          <a:xfrm rot="5400000">
            <a:off x="6011679" y="5620598"/>
            <a:ext cx="1447060" cy="338554"/>
          </a:xfrm>
          <a:prstGeom prst="rect">
            <a:avLst/>
          </a:prstGeom>
          <a:noFill/>
        </p:spPr>
        <p:txBody>
          <a:bodyPr wrap="square" rtlCol="0">
            <a:spAutoFit/>
          </a:bodyPr>
          <a:lstStyle/>
          <a:p>
            <a:r>
              <a:rPr lang="en-US" sz="1600" b="1">
                <a:solidFill>
                  <a:schemeClr val="bg1"/>
                </a:solidFill>
                <a:hlinkClick r:id="rId9"/>
              </a:rPr>
              <a:t>Full version</a:t>
            </a:r>
            <a:endParaRPr lang="en-CH" sz="1600" b="1">
              <a:solidFill>
                <a:schemeClr val="bg1"/>
              </a:solidFill>
            </a:endParaRPr>
          </a:p>
        </p:txBody>
      </p:sp>
      <p:pic>
        <p:nvPicPr>
          <p:cNvPr id="38" name="Picture 37">
            <a:extLst>
              <a:ext uri="{FF2B5EF4-FFF2-40B4-BE49-F238E27FC236}">
                <a16:creationId xmlns:a16="http://schemas.microsoft.com/office/drawing/2014/main" id="{00F46131-23F9-4838-BFCF-487AB232825F}"/>
              </a:ext>
            </a:extLst>
          </p:cNvPr>
          <p:cNvPicPr>
            <a:picLocks noChangeAspect="1"/>
          </p:cNvPicPr>
          <p:nvPr/>
        </p:nvPicPr>
        <p:blipFill>
          <a:blip r:embed="rId10"/>
          <a:stretch>
            <a:fillRect/>
          </a:stretch>
        </p:blipFill>
        <p:spPr>
          <a:xfrm>
            <a:off x="9770287" y="1260777"/>
            <a:ext cx="2361131" cy="3340252"/>
          </a:xfrm>
          <a:prstGeom prst="rect">
            <a:avLst/>
          </a:prstGeom>
        </p:spPr>
      </p:pic>
      <p:sp>
        <p:nvSpPr>
          <p:cNvPr id="39" name="Flowchart: Off-page Connector 38">
            <a:extLst>
              <a:ext uri="{FF2B5EF4-FFF2-40B4-BE49-F238E27FC236}">
                <a16:creationId xmlns:a16="http://schemas.microsoft.com/office/drawing/2014/main" id="{57CC865D-43C3-4B9B-A0D0-B25666D37AD6}"/>
              </a:ext>
            </a:extLst>
          </p:cNvPr>
          <p:cNvSpPr/>
          <p:nvPr/>
        </p:nvSpPr>
        <p:spPr>
          <a:xfrm rot="10800000">
            <a:off x="9988378" y="4859125"/>
            <a:ext cx="399209" cy="1566703"/>
          </a:xfrm>
          <a:prstGeom prst="flowChartOffpageConnector">
            <a:avLst/>
          </a:prstGeom>
          <a:solidFill>
            <a:srgbClr val="B8C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0" name="TextBox 39">
            <a:extLst>
              <a:ext uri="{FF2B5EF4-FFF2-40B4-BE49-F238E27FC236}">
                <a16:creationId xmlns:a16="http://schemas.microsoft.com/office/drawing/2014/main" id="{8E300DE1-0E07-4CE5-96E4-9CBE937B164D}"/>
              </a:ext>
            </a:extLst>
          </p:cNvPr>
          <p:cNvSpPr txBox="1"/>
          <p:nvPr/>
        </p:nvSpPr>
        <p:spPr>
          <a:xfrm rot="5400000">
            <a:off x="9503131" y="5620597"/>
            <a:ext cx="1447060" cy="338554"/>
          </a:xfrm>
          <a:prstGeom prst="rect">
            <a:avLst/>
          </a:prstGeom>
          <a:noFill/>
        </p:spPr>
        <p:txBody>
          <a:bodyPr wrap="square" rtlCol="0">
            <a:spAutoFit/>
          </a:bodyPr>
          <a:lstStyle/>
          <a:p>
            <a:r>
              <a:rPr lang="en-US" sz="1600" b="1" dirty="0">
                <a:solidFill>
                  <a:schemeClr val="bg1"/>
                </a:solidFill>
                <a:hlinkClick r:id="rId11"/>
              </a:rPr>
              <a:t>Full version</a:t>
            </a:r>
            <a:endParaRPr lang="en-CH" sz="1600" b="1" dirty="0">
              <a:solidFill>
                <a:schemeClr val="bg1"/>
              </a:solidFill>
            </a:endParaRPr>
          </a:p>
        </p:txBody>
      </p:sp>
      <p:pic>
        <p:nvPicPr>
          <p:cNvPr id="4" name="Afbeelding 3" descr="Afbeelding met tekst&#10;&#10;Automatisch gegenereerde beschrijving">
            <a:extLst>
              <a:ext uri="{FF2B5EF4-FFF2-40B4-BE49-F238E27FC236}">
                <a16:creationId xmlns:a16="http://schemas.microsoft.com/office/drawing/2014/main" id="{15D961DF-C396-7546-99E7-816E55C6C4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07412" y="1281033"/>
            <a:ext cx="2995450" cy="42741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469420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C51CD95-0872-47D9-912D-4962F5FE8702}"/>
              </a:ext>
            </a:extLst>
          </p:cNvPr>
          <p:cNvGraphicFramePr>
            <a:graphicFrameLocks/>
          </p:cNvGraphicFramePr>
          <p:nvPr/>
        </p:nvGraphicFramePr>
        <p:xfrm>
          <a:off x="6869413" y="1461524"/>
          <a:ext cx="5067547" cy="352318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41E13FC-AB83-4620-ADE2-BAA7799E1C9D}"/>
              </a:ext>
            </a:extLst>
          </p:cNvPr>
          <p:cNvSpPr>
            <a:spLocks noGrp="1"/>
          </p:cNvSpPr>
          <p:nvPr>
            <p:ph type="title"/>
          </p:nvPr>
        </p:nvSpPr>
        <p:spPr/>
        <p:txBody>
          <a:bodyPr>
            <a:normAutofit/>
          </a:bodyPr>
          <a:lstStyle/>
          <a:p>
            <a:r>
              <a:rPr lang="en-GB"/>
              <a:t>Business applications in numbers</a:t>
            </a:r>
          </a:p>
        </p:txBody>
      </p:sp>
      <p:sp>
        <p:nvSpPr>
          <p:cNvPr id="13" name="Content Placeholder 2">
            <a:extLst>
              <a:ext uri="{FF2B5EF4-FFF2-40B4-BE49-F238E27FC236}">
                <a16:creationId xmlns:a16="http://schemas.microsoft.com/office/drawing/2014/main" id="{C589C8E5-20F4-46E1-8236-4FAB98485592}"/>
              </a:ext>
            </a:extLst>
          </p:cNvPr>
          <p:cNvSpPr>
            <a:spLocks noGrp="1"/>
          </p:cNvSpPr>
          <p:nvPr>
            <p:ph idx="1"/>
          </p:nvPr>
        </p:nvSpPr>
        <p:spPr>
          <a:xfrm>
            <a:off x="314195" y="1461524"/>
            <a:ext cx="7075165" cy="4351338"/>
          </a:xfrm>
        </p:spPr>
        <p:txBody>
          <a:bodyPr>
            <a:normAutofit/>
          </a:bodyPr>
          <a:lstStyle/>
          <a:p>
            <a:pPr marL="457200" indent="-457200">
              <a:buFont typeface="+mj-lt"/>
              <a:buAutoNum type="arabicPeriod"/>
            </a:pPr>
            <a:r>
              <a:rPr lang="en-GB" b="1">
                <a:solidFill>
                  <a:srgbClr val="595959"/>
                </a:solidFill>
              </a:rPr>
              <a:t>Estimate total value and/or net impact, 34%</a:t>
            </a:r>
          </a:p>
          <a:p>
            <a:pPr marL="457200" indent="-457200">
              <a:buFont typeface="+mj-lt"/>
              <a:buAutoNum type="arabicPeriod"/>
            </a:pPr>
            <a:r>
              <a:rPr lang="en-GB" b="1">
                <a:solidFill>
                  <a:srgbClr val="595959"/>
                </a:solidFill>
              </a:rPr>
              <a:t>Assess risks and opportunities, 27%</a:t>
            </a:r>
          </a:p>
          <a:p>
            <a:pPr marL="457200" indent="-457200">
              <a:buFont typeface="+mj-lt"/>
              <a:buAutoNum type="arabicPeriod"/>
            </a:pPr>
            <a:r>
              <a:rPr lang="en-GB">
                <a:solidFill>
                  <a:srgbClr val="595959"/>
                </a:solidFill>
              </a:rPr>
              <a:t>Assess impacts on stakeholders, 13%</a:t>
            </a:r>
          </a:p>
          <a:p>
            <a:pPr marL="457200" indent="-457200">
              <a:buFont typeface="+mj-lt"/>
              <a:buAutoNum type="arabicPeriod"/>
            </a:pPr>
            <a:r>
              <a:rPr lang="en-GB">
                <a:solidFill>
                  <a:srgbClr val="595959"/>
                </a:solidFill>
              </a:rPr>
              <a:t>Integrate and mainstream natural capital into policy, 7%</a:t>
            </a:r>
          </a:p>
          <a:p>
            <a:pPr marL="457200" indent="-457200">
              <a:buFont typeface="+mj-lt"/>
              <a:buAutoNum type="arabicPeriod"/>
            </a:pPr>
            <a:r>
              <a:rPr lang="en-GB">
                <a:solidFill>
                  <a:srgbClr val="595959"/>
                </a:solidFill>
              </a:rPr>
              <a:t>Compare options, 5%</a:t>
            </a:r>
          </a:p>
          <a:p>
            <a:pPr marL="457200" indent="-457200">
              <a:buAutoNum type="arabicPeriod" startAt="6"/>
            </a:pPr>
            <a:r>
              <a:rPr lang="en-GB">
                <a:solidFill>
                  <a:srgbClr val="595959"/>
                </a:solidFill>
              </a:rPr>
              <a:t>Create and support insights, 5%</a:t>
            </a:r>
          </a:p>
          <a:p>
            <a:pPr marL="457200" indent="-457200">
              <a:buAutoNum type="arabicPeriod" startAt="6"/>
            </a:pPr>
            <a:r>
              <a:rPr lang="en-GB">
                <a:solidFill>
                  <a:srgbClr val="595959"/>
                </a:solidFill>
              </a:rPr>
              <a:t>Other, 9%</a:t>
            </a:r>
          </a:p>
          <a:p>
            <a:pPr marL="0" indent="0">
              <a:buNone/>
            </a:pPr>
            <a:endParaRPr lang="en-US"/>
          </a:p>
        </p:txBody>
      </p:sp>
      <p:sp>
        <p:nvSpPr>
          <p:cNvPr id="5" name="Slide Number Placeholder 3">
            <a:extLst>
              <a:ext uri="{FF2B5EF4-FFF2-40B4-BE49-F238E27FC236}">
                <a16:creationId xmlns:a16="http://schemas.microsoft.com/office/drawing/2014/main" id="{CA1B09AF-3F6A-4738-BAFC-02CA6C9B21EC}"/>
              </a:ext>
            </a:extLst>
          </p:cNvPr>
          <p:cNvSpPr>
            <a:spLocks noGrp="1"/>
          </p:cNvSpPr>
          <p:nvPr>
            <p:ph type="sldNum" sz="quarter" idx="12"/>
          </p:nvPr>
        </p:nvSpPr>
        <p:spPr>
          <a:xfrm>
            <a:off x="314194" y="6355689"/>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18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A8A46E46-7EB2-411B-A301-9A0A672778BC}"/>
              </a:ext>
            </a:extLst>
          </p:cNvPr>
          <p:cNvPicPr>
            <a:picLocks noChangeAspect="1"/>
          </p:cNvPicPr>
          <p:nvPr/>
        </p:nvPicPr>
        <p:blipFill>
          <a:blip r:embed="rId4"/>
          <a:stretch>
            <a:fillRect/>
          </a:stretch>
        </p:blipFill>
        <p:spPr>
          <a:xfrm>
            <a:off x="9949156" y="113685"/>
            <a:ext cx="1563086" cy="901483"/>
          </a:xfrm>
          <a:prstGeom prst="rect">
            <a:avLst/>
          </a:prstGeom>
        </p:spPr>
      </p:pic>
      <p:sp>
        <p:nvSpPr>
          <p:cNvPr id="9" name="Rectangle 8">
            <a:extLst>
              <a:ext uri="{FF2B5EF4-FFF2-40B4-BE49-F238E27FC236}">
                <a16:creationId xmlns:a16="http://schemas.microsoft.com/office/drawing/2014/main" id="{6C62C9B8-9A9D-4A27-B085-72B7E6074CB3}"/>
              </a:ext>
            </a:extLst>
          </p:cNvPr>
          <p:cNvSpPr/>
          <p:nvPr/>
        </p:nvSpPr>
        <p:spPr>
          <a:xfrm>
            <a:off x="323895" y="1311656"/>
            <a:ext cx="11202080" cy="4234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Chart 10">
            <a:extLst>
              <a:ext uri="{FF2B5EF4-FFF2-40B4-BE49-F238E27FC236}">
                <a16:creationId xmlns:a16="http://schemas.microsoft.com/office/drawing/2014/main" id="{A5F67CA5-3676-498D-B7A1-64A8E634FB52}"/>
              </a:ext>
            </a:extLst>
          </p:cNvPr>
          <p:cNvGraphicFramePr>
            <a:graphicFrameLocks/>
          </p:cNvGraphicFramePr>
          <p:nvPr>
            <p:extLst>
              <p:ext uri="{D42A27DB-BD31-4B8C-83A1-F6EECF244321}">
                <p14:modId xmlns:p14="http://schemas.microsoft.com/office/powerpoint/2010/main" val="1967442799"/>
              </p:ext>
            </p:extLst>
          </p:nvPr>
        </p:nvGraphicFramePr>
        <p:xfrm>
          <a:off x="5867674" y="1461524"/>
          <a:ext cx="7075165" cy="3519977"/>
        </p:xfrm>
        <a:graphic>
          <a:graphicData uri="http://schemas.openxmlformats.org/drawingml/2006/chart">
            <c:chart xmlns:c="http://schemas.openxmlformats.org/drawingml/2006/chart" xmlns:r="http://schemas.openxmlformats.org/officeDocument/2006/relationships" r:id="rId5"/>
          </a:graphicData>
        </a:graphic>
      </p:graphicFrame>
      <p:sp>
        <p:nvSpPr>
          <p:cNvPr id="14" name="Content Placeholder 2">
            <a:extLst>
              <a:ext uri="{FF2B5EF4-FFF2-40B4-BE49-F238E27FC236}">
                <a16:creationId xmlns:a16="http://schemas.microsoft.com/office/drawing/2014/main" id="{076E8AF3-AF4F-40D1-A33B-6F9EC332DE48}"/>
              </a:ext>
            </a:extLst>
          </p:cNvPr>
          <p:cNvSpPr txBox="1">
            <a:spLocks/>
          </p:cNvSpPr>
          <p:nvPr/>
        </p:nvSpPr>
        <p:spPr>
          <a:xfrm>
            <a:off x="314195" y="1461524"/>
            <a:ext cx="707516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a:buFont typeface="+mj-lt"/>
              <a:buAutoNum type="arabicPeriod"/>
            </a:pPr>
            <a:r>
              <a:rPr lang="en-GB" sz="2400" b="1">
                <a:solidFill>
                  <a:srgbClr val="595959"/>
                </a:solidFill>
              </a:rPr>
              <a:t>Assess risks and opportunities, 47%</a:t>
            </a:r>
          </a:p>
          <a:p>
            <a:pPr marL="457177" indent="-457177">
              <a:buFont typeface="+mj-lt"/>
              <a:buAutoNum type="arabicPeriod"/>
            </a:pPr>
            <a:r>
              <a:rPr lang="en-GB" sz="2400" b="1">
                <a:solidFill>
                  <a:srgbClr val="595959"/>
                </a:solidFill>
              </a:rPr>
              <a:t>Estimate total value and/or net impact, 32%</a:t>
            </a:r>
          </a:p>
          <a:p>
            <a:pPr marL="457177" indent="-457177">
              <a:buFont typeface="+mj-lt"/>
              <a:buAutoNum type="arabicPeriod"/>
            </a:pPr>
            <a:r>
              <a:rPr lang="en-GB" sz="2400">
                <a:solidFill>
                  <a:srgbClr val="595959"/>
                </a:solidFill>
              </a:rPr>
              <a:t>Assess impacts on stakeholders, 10%</a:t>
            </a:r>
          </a:p>
          <a:p>
            <a:pPr marL="457177" indent="-457177">
              <a:buFont typeface="+mj-lt"/>
              <a:buAutoNum type="arabicPeriod"/>
            </a:pPr>
            <a:r>
              <a:rPr lang="en-GB" sz="2400">
                <a:solidFill>
                  <a:srgbClr val="595959"/>
                </a:solidFill>
              </a:rPr>
              <a:t>Unspecified, 11%</a:t>
            </a:r>
          </a:p>
          <a:p>
            <a:pPr marL="0" indent="0">
              <a:buFont typeface="Arial"/>
              <a:buNone/>
            </a:pPr>
            <a:endParaRPr lang="en-US"/>
          </a:p>
        </p:txBody>
      </p:sp>
      <p:sp>
        <p:nvSpPr>
          <p:cNvPr id="17" name="Title 1">
            <a:extLst>
              <a:ext uri="{FF2B5EF4-FFF2-40B4-BE49-F238E27FC236}">
                <a16:creationId xmlns:a16="http://schemas.microsoft.com/office/drawing/2014/main" id="{2441E1CC-6B0C-4505-9323-13FABD83B197}"/>
              </a:ext>
            </a:extLst>
          </p:cNvPr>
          <p:cNvSpPr txBox="1">
            <a:spLocks/>
          </p:cNvSpPr>
          <p:nvPr/>
        </p:nvSpPr>
        <p:spPr>
          <a:xfrm>
            <a:off x="6554182" y="144014"/>
            <a:ext cx="2851075" cy="878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F&amp;B sector</a:t>
            </a:r>
          </a:p>
        </p:txBody>
      </p:sp>
      <p:sp>
        <p:nvSpPr>
          <p:cNvPr id="3" name="TextBox 2">
            <a:extLst>
              <a:ext uri="{FF2B5EF4-FFF2-40B4-BE49-F238E27FC236}">
                <a16:creationId xmlns:a16="http://schemas.microsoft.com/office/drawing/2014/main" id="{8EB315C1-972C-494F-8D96-E71F6D1FDE3A}"/>
              </a:ext>
            </a:extLst>
          </p:cNvPr>
          <p:cNvSpPr txBox="1"/>
          <p:nvPr/>
        </p:nvSpPr>
        <p:spPr>
          <a:xfrm>
            <a:off x="9071477" y="4707707"/>
            <a:ext cx="2054225" cy="276999"/>
          </a:xfrm>
          <a:prstGeom prst="rect">
            <a:avLst/>
          </a:prstGeom>
          <a:noFill/>
        </p:spPr>
        <p:txBody>
          <a:bodyPr wrap="square">
            <a:spAutoFit/>
          </a:bodyPr>
          <a:lstStyle/>
          <a:p>
            <a:r>
              <a:rPr lang="en-GB" sz="1200" i="1">
                <a:solidFill>
                  <a:prstClr val="black">
                    <a:lumMod val="65000"/>
                    <a:lumOff val="35000"/>
                  </a:prstClr>
                </a:solidFill>
                <a:latin typeface="Arial"/>
              </a:rPr>
              <a:t>Total of 19 assessments</a:t>
            </a:r>
          </a:p>
        </p:txBody>
      </p:sp>
    </p:spTree>
    <p:extLst>
      <p:ext uri="{BB962C8B-B14F-4D97-AF65-F5344CB8AC3E}">
        <p14:creationId xmlns:p14="http://schemas.microsoft.com/office/powerpoint/2010/main" val="42076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1" grpId="0">
        <p:bldAsOne/>
      </p:bldGraphic>
      <p:bldP spid="14" grpId="0"/>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CEP Waterfowl 1990x954">
            <a:hlinkClick r:id="rId3"/>
            <a:extLst>
              <a:ext uri="{FF2B5EF4-FFF2-40B4-BE49-F238E27FC236}">
                <a16:creationId xmlns:a16="http://schemas.microsoft.com/office/drawing/2014/main" id="{57E01808-1B15-4865-B754-AC0FD14621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62" r="6370"/>
          <a:stretch/>
        </p:blipFill>
        <p:spPr bwMode="auto">
          <a:xfrm>
            <a:off x="7036067" y="1437208"/>
            <a:ext cx="4956674" cy="33044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255389-7AB6-4061-AEB9-1996BCC3D2DB}"/>
              </a:ext>
            </a:extLst>
          </p:cNvPr>
          <p:cNvSpPr>
            <a:spLocks noGrp="1"/>
          </p:cNvSpPr>
          <p:nvPr>
            <p:ph type="title" idx="4294967295"/>
          </p:nvPr>
        </p:nvSpPr>
        <p:spPr>
          <a:xfrm>
            <a:off x="314194" y="125352"/>
            <a:ext cx="11498123" cy="878150"/>
          </a:xfrm>
        </p:spPr>
        <p:txBody>
          <a:bodyPr/>
          <a:lstStyle/>
          <a:p>
            <a:r>
              <a:rPr lang="en-US" dirty="0"/>
              <a:t>Business example – </a:t>
            </a:r>
            <a:endParaRPr lang="en-CH" dirty="0"/>
          </a:p>
        </p:txBody>
      </p:sp>
      <p:sp>
        <p:nvSpPr>
          <p:cNvPr id="3" name="Content Placeholder 2">
            <a:extLst>
              <a:ext uri="{FF2B5EF4-FFF2-40B4-BE49-F238E27FC236}">
                <a16:creationId xmlns:a16="http://schemas.microsoft.com/office/drawing/2014/main" id="{244B81C5-C4FF-47A8-AA26-EF913DA27445}"/>
              </a:ext>
            </a:extLst>
          </p:cNvPr>
          <p:cNvSpPr>
            <a:spLocks noGrp="1"/>
          </p:cNvSpPr>
          <p:nvPr>
            <p:ph idx="4294967295"/>
          </p:nvPr>
        </p:nvSpPr>
        <p:spPr>
          <a:xfrm>
            <a:off x="314194" y="1490270"/>
            <a:ext cx="6721873" cy="4259585"/>
          </a:xfrm>
        </p:spPr>
        <p:txBody>
          <a:bodyPr>
            <a:noAutofit/>
          </a:bodyPr>
          <a:lstStyle/>
          <a:p>
            <a:pPr marL="0" indent="0">
              <a:buNone/>
            </a:pPr>
            <a:r>
              <a:rPr lang="en-US" sz="1800" b="1" dirty="0">
                <a:solidFill>
                  <a:srgbClr val="23BAED"/>
                </a:solidFill>
              </a:rPr>
              <a:t>What was assessed</a:t>
            </a:r>
            <a:r>
              <a:rPr lang="en-US" sz="1800" dirty="0"/>
              <a:t>: quantified the </a:t>
            </a:r>
            <a:r>
              <a:rPr lang="en-US" sz="1800" b="1" dirty="0"/>
              <a:t>value of freshwater restoration projects</a:t>
            </a:r>
            <a:r>
              <a:rPr lang="en-US" sz="1800" dirty="0"/>
              <a:t> for communities and other local users, beyond just replenished (m</a:t>
            </a:r>
            <a:r>
              <a:rPr lang="en-US" sz="1800" baseline="30000" dirty="0"/>
              <a:t>3</a:t>
            </a:r>
            <a:r>
              <a:rPr lang="en-US" sz="1800" dirty="0"/>
              <a:t>) water volumes.</a:t>
            </a:r>
          </a:p>
          <a:p>
            <a:pPr marL="0" indent="0">
              <a:buNone/>
            </a:pPr>
            <a:endParaRPr lang="en-US" sz="1800" dirty="0"/>
          </a:p>
          <a:p>
            <a:pPr marL="0" indent="0">
              <a:buNone/>
            </a:pPr>
            <a:r>
              <a:rPr lang="en-US" sz="1800" b="1" dirty="0">
                <a:solidFill>
                  <a:srgbClr val="23BAED"/>
                </a:solidFill>
              </a:rPr>
              <a:t>How this was used</a:t>
            </a:r>
            <a:r>
              <a:rPr lang="en-US" sz="1800" dirty="0"/>
              <a:t>: To better </a:t>
            </a:r>
            <a:r>
              <a:rPr lang="en-US" sz="1800" b="1" dirty="0"/>
              <a:t>capture and communicate the impacts </a:t>
            </a:r>
            <a:r>
              <a:rPr lang="en-US" sz="1800" dirty="0"/>
              <a:t>of Coca-Cola’s water community projects beyond replenishment, maximizing positive impact. Thereby, </a:t>
            </a:r>
            <a:r>
              <a:rPr lang="en-US" sz="1800" b="1" dirty="0"/>
              <a:t>strengthening their leadership position </a:t>
            </a:r>
            <a:r>
              <a:rPr lang="en-US" sz="1800" dirty="0"/>
              <a:t>on water. </a:t>
            </a:r>
          </a:p>
          <a:p>
            <a:pPr marL="0" indent="0">
              <a:buNone/>
            </a:pPr>
            <a:endParaRPr lang="en-US" sz="1800" b="1" dirty="0">
              <a:solidFill>
                <a:srgbClr val="23BAED"/>
              </a:solidFill>
            </a:endParaRPr>
          </a:p>
          <a:p>
            <a:pPr marL="0" indent="0">
              <a:buNone/>
            </a:pPr>
            <a:r>
              <a:rPr lang="en-US" sz="1800" b="1" dirty="0">
                <a:solidFill>
                  <a:srgbClr val="23BAED"/>
                </a:solidFill>
              </a:rPr>
              <a:t>Going forward</a:t>
            </a:r>
            <a:r>
              <a:rPr lang="en-US" sz="1800" dirty="0"/>
              <a:t>: Coca-Cola plans to include the results from the assessment in </a:t>
            </a:r>
            <a:r>
              <a:rPr lang="en-US" sz="1800" b="1" dirty="0"/>
              <a:t>new investment decisions </a:t>
            </a:r>
            <a:r>
              <a:rPr lang="en-US" sz="1800" dirty="0"/>
              <a:t>on their water programs. The natural capital assessment will be used as an important </a:t>
            </a:r>
            <a:r>
              <a:rPr lang="en-US" sz="1800" b="1" dirty="0"/>
              <a:t>decision-making and communication tool</a:t>
            </a:r>
            <a:r>
              <a:rPr lang="en-US" sz="1800" dirty="0"/>
              <a:t>. </a:t>
            </a:r>
          </a:p>
        </p:txBody>
      </p:sp>
      <p:sp>
        <p:nvSpPr>
          <p:cNvPr id="4" name="Slide Number Placeholder 3">
            <a:extLst>
              <a:ext uri="{FF2B5EF4-FFF2-40B4-BE49-F238E27FC236}">
                <a16:creationId xmlns:a16="http://schemas.microsoft.com/office/drawing/2014/main" id="{BEC57EE0-A81A-486D-BEB3-625950B6605D}"/>
              </a:ext>
            </a:extLst>
          </p:cNvPr>
          <p:cNvSpPr>
            <a:spLocks noGrp="1"/>
          </p:cNvSpPr>
          <p:nvPr>
            <p:ph type="sldNum" sz="quarter" idx="12"/>
          </p:nvPr>
        </p:nvSpPr>
        <p:spPr/>
        <p:txBody>
          <a:bodyPr/>
          <a:lstStyle/>
          <a:p>
            <a:fld id="{971CEC84-1649-40CE-BFF6-7286506FEA08}" type="slidenum">
              <a:rPr lang="en-GB" smtClean="0"/>
              <a:pPr/>
              <a:t>91</a:t>
            </a:fld>
            <a:endParaRPr lang="en-GB"/>
          </a:p>
        </p:txBody>
      </p:sp>
      <p:sp>
        <p:nvSpPr>
          <p:cNvPr id="5" name="TextBox 4">
            <a:extLst>
              <a:ext uri="{FF2B5EF4-FFF2-40B4-BE49-F238E27FC236}">
                <a16:creationId xmlns:a16="http://schemas.microsoft.com/office/drawing/2014/main" id="{7659A77E-D4A6-4EE3-8D1D-75F57C85A109}"/>
              </a:ext>
            </a:extLst>
          </p:cNvPr>
          <p:cNvSpPr txBox="1"/>
          <p:nvPr/>
        </p:nvSpPr>
        <p:spPr>
          <a:xfrm>
            <a:off x="7064178" y="5175364"/>
            <a:ext cx="4956673" cy="574492"/>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risks and opportunities </a:t>
            </a:r>
            <a:endParaRPr lang="en-CH" sz="2200">
              <a:solidFill>
                <a:schemeClr val="tx1">
                  <a:lumMod val="65000"/>
                  <a:lumOff val="35000"/>
                </a:schemeClr>
              </a:solidFill>
            </a:endParaRPr>
          </a:p>
        </p:txBody>
      </p:sp>
      <p:grpSp>
        <p:nvGrpSpPr>
          <p:cNvPr id="9" name="Group 8">
            <a:extLst>
              <a:ext uri="{FF2B5EF4-FFF2-40B4-BE49-F238E27FC236}">
                <a16:creationId xmlns:a16="http://schemas.microsoft.com/office/drawing/2014/main" id="{F430B7F4-7CA2-4A99-AB7A-5E22F85AFD3D}"/>
              </a:ext>
            </a:extLst>
          </p:cNvPr>
          <p:cNvGrpSpPr/>
          <p:nvPr/>
        </p:nvGrpSpPr>
        <p:grpSpPr>
          <a:xfrm>
            <a:off x="10142891" y="144029"/>
            <a:ext cx="1902194" cy="1462132"/>
            <a:chOff x="4164440" y="3621812"/>
            <a:chExt cx="1485359" cy="1327851"/>
          </a:xfrm>
        </p:grpSpPr>
        <p:sp>
          <p:nvSpPr>
            <p:cNvPr id="10" name="Teardrop 9">
              <a:extLst>
                <a:ext uri="{FF2B5EF4-FFF2-40B4-BE49-F238E27FC236}">
                  <a16:creationId xmlns:a16="http://schemas.microsoft.com/office/drawing/2014/main" id="{CB59A721-73F7-41FA-8FB0-A2C674ADCD1E}"/>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6ED7670-5B97-442D-A8FA-6455B441FFAB}"/>
                </a:ext>
              </a:extLst>
            </p:cNvPr>
            <p:cNvSpPr txBox="1"/>
            <p:nvPr/>
          </p:nvSpPr>
          <p:spPr>
            <a:xfrm>
              <a:off x="4191278" y="3789313"/>
              <a:ext cx="1458521" cy="1132018"/>
            </a:xfrm>
            <a:prstGeom prst="rect">
              <a:avLst/>
            </a:prstGeom>
            <a:noFill/>
          </p:spPr>
          <p:txBody>
            <a:bodyPr wrap="square" rtlCol="0">
              <a:spAutoFit/>
            </a:bodyPr>
            <a:lstStyle/>
            <a:p>
              <a:pPr algn="ctr"/>
              <a:r>
                <a:rPr lang="en-GB" sz="1500" dirty="0">
                  <a:solidFill>
                    <a:schemeClr val="bg1"/>
                  </a:solidFill>
                </a:rPr>
                <a:t>Check the </a:t>
              </a:r>
              <a:r>
                <a:rPr lang="en-GB" sz="1500" dirty="0">
                  <a:solidFill>
                    <a:schemeClr val="bg1"/>
                  </a:solidFill>
                  <a:hlinkClick r:id="rId5"/>
                </a:rPr>
                <a:t>NCC’s</a:t>
              </a:r>
              <a:r>
                <a:rPr lang="en-GB" sz="1500" dirty="0">
                  <a:solidFill>
                    <a:schemeClr val="bg1"/>
                  </a:solidFill>
                </a:rPr>
                <a:t> website or </a:t>
              </a:r>
              <a:r>
                <a:rPr lang="en-GB" sz="1500" dirty="0">
                  <a:solidFill>
                    <a:schemeClr val="bg1"/>
                  </a:solidFill>
                  <a:hlinkClick r:id="rId6"/>
                </a:rPr>
                <a:t>WBCSD’s</a:t>
              </a:r>
              <a:r>
                <a:rPr lang="en-GB" sz="1500" dirty="0">
                  <a:solidFill>
                    <a:schemeClr val="bg1"/>
                  </a:solidFill>
                </a:rPr>
                <a:t> website for more case studies</a:t>
              </a:r>
            </a:p>
          </p:txBody>
        </p:sp>
      </p:grpSp>
      <p:pic>
        <p:nvPicPr>
          <p:cNvPr id="8" name="Afbeelding 7" descr="Afbeelding met tekst, illustratie&#10;&#10;Automatisch gegenereerde beschrijving">
            <a:extLst>
              <a:ext uri="{FF2B5EF4-FFF2-40B4-BE49-F238E27FC236}">
                <a16:creationId xmlns:a16="http://schemas.microsoft.com/office/drawing/2014/main" id="{128C32E2-6F41-45E0-BA91-B3DADB73B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4797" y="207363"/>
            <a:ext cx="4443463" cy="714128"/>
          </a:xfrm>
          <a:prstGeom prst="rect">
            <a:avLst/>
          </a:prstGeom>
        </p:spPr>
      </p:pic>
    </p:spTree>
    <p:extLst>
      <p:ext uri="{BB962C8B-B14F-4D97-AF65-F5344CB8AC3E}">
        <p14:creationId xmlns:p14="http://schemas.microsoft.com/office/powerpoint/2010/main" val="17120742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50FC-72FC-448F-A051-78094DF14A72}"/>
              </a:ext>
            </a:extLst>
          </p:cNvPr>
          <p:cNvSpPr>
            <a:spLocks noGrp="1"/>
          </p:cNvSpPr>
          <p:nvPr>
            <p:ph type="title" idx="4294967295"/>
          </p:nvPr>
        </p:nvSpPr>
        <p:spPr>
          <a:xfrm>
            <a:off x="314194" y="125352"/>
            <a:ext cx="11498123" cy="878150"/>
          </a:xfrm>
        </p:spPr>
        <p:txBody>
          <a:bodyPr/>
          <a:lstStyle/>
          <a:p>
            <a:r>
              <a:rPr lang="en-US"/>
              <a:t>Business example –	</a:t>
            </a:r>
            <a:endParaRPr lang="en-CH"/>
          </a:p>
        </p:txBody>
      </p:sp>
      <p:sp>
        <p:nvSpPr>
          <p:cNvPr id="3" name="Content Placeholder 2">
            <a:extLst>
              <a:ext uri="{FF2B5EF4-FFF2-40B4-BE49-F238E27FC236}">
                <a16:creationId xmlns:a16="http://schemas.microsoft.com/office/drawing/2014/main" id="{B74C21B1-56C2-4431-8765-3314AE110C37}"/>
              </a:ext>
            </a:extLst>
          </p:cNvPr>
          <p:cNvSpPr>
            <a:spLocks noGrp="1"/>
          </p:cNvSpPr>
          <p:nvPr>
            <p:ph idx="4294967295"/>
          </p:nvPr>
        </p:nvSpPr>
        <p:spPr>
          <a:xfrm>
            <a:off x="180283" y="1543345"/>
            <a:ext cx="6866576" cy="4351338"/>
          </a:xfrm>
        </p:spPr>
        <p:txBody>
          <a:bodyPr>
            <a:normAutofit/>
          </a:bodyPr>
          <a:lstStyle/>
          <a:p>
            <a:pPr marL="0" indent="0">
              <a:buNone/>
            </a:pPr>
            <a:r>
              <a:rPr lang="en-US" sz="1900" b="1">
                <a:solidFill>
                  <a:srgbClr val="23BAED"/>
                </a:solidFill>
              </a:rPr>
              <a:t>What was assessed</a:t>
            </a:r>
            <a:r>
              <a:rPr lang="en-US" sz="1900"/>
              <a:t>: a </a:t>
            </a:r>
            <a:r>
              <a:rPr lang="en-US" sz="1900" b="1"/>
              <a:t>comparison</a:t>
            </a:r>
            <a:r>
              <a:rPr lang="en-US" sz="1900" b="1">
                <a:solidFill>
                  <a:srgbClr val="23BAED"/>
                </a:solidFill>
              </a:rPr>
              <a:t> </a:t>
            </a:r>
            <a:r>
              <a:rPr lang="en-US" sz="1900"/>
              <a:t>of the life cycle societal impacts of PVC use vs alternative plastic materials in their packaging components. </a:t>
            </a:r>
          </a:p>
          <a:p>
            <a:pPr marL="0" indent="0">
              <a:buNone/>
            </a:pPr>
            <a:endParaRPr lang="en-US" sz="1900"/>
          </a:p>
          <a:p>
            <a:pPr marL="0" indent="0">
              <a:buNone/>
            </a:pPr>
            <a:r>
              <a:rPr lang="en-US" sz="1900" b="1">
                <a:solidFill>
                  <a:srgbClr val="23BAED"/>
                </a:solidFill>
              </a:rPr>
              <a:t>How this was used</a:t>
            </a:r>
            <a:r>
              <a:rPr lang="en-US" sz="1900"/>
              <a:t>: </a:t>
            </a:r>
            <a:r>
              <a:rPr lang="en-US" sz="1900" err="1"/>
              <a:t>Jerónimo</a:t>
            </a:r>
            <a:r>
              <a:rPr lang="en-US" sz="1900"/>
              <a:t> Martins gained </a:t>
            </a:r>
            <a:r>
              <a:rPr lang="en-US" sz="1900" b="1"/>
              <a:t>in-depth knowledge </a:t>
            </a:r>
            <a:r>
              <a:rPr lang="en-US" sz="1900"/>
              <a:t>on the environmental and social risks related to the use of PVC which </a:t>
            </a:r>
            <a:r>
              <a:rPr lang="en-US" sz="1900" b="1"/>
              <a:t>triggered internal discussions </a:t>
            </a:r>
            <a:r>
              <a:rPr lang="en-US" sz="1900"/>
              <a:t>on the impacts of different plastics used. </a:t>
            </a:r>
          </a:p>
          <a:p>
            <a:pPr marL="457200" lvl="1" indent="0">
              <a:buNone/>
            </a:pPr>
            <a:endParaRPr lang="en-US" sz="1900"/>
          </a:p>
          <a:p>
            <a:pPr marL="457200" lvl="1" indent="0">
              <a:buNone/>
            </a:pPr>
            <a:endParaRPr lang="en-US" sz="1900"/>
          </a:p>
        </p:txBody>
      </p:sp>
      <p:sp>
        <p:nvSpPr>
          <p:cNvPr id="4" name="Slide Number Placeholder 3">
            <a:extLst>
              <a:ext uri="{FF2B5EF4-FFF2-40B4-BE49-F238E27FC236}">
                <a16:creationId xmlns:a16="http://schemas.microsoft.com/office/drawing/2014/main" id="{153F4A4F-6447-4994-9650-28763397FCE2}"/>
              </a:ext>
            </a:extLst>
          </p:cNvPr>
          <p:cNvSpPr>
            <a:spLocks noGrp="1"/>
          </p:cNvSpPr>
          <p:nvPr>
            <p:ph type="sldNum" sz="quarter" idx="12"/>
          </p:nvPr>
        </p:nvSpPr>
        <p:spPr/>
        <p:txBody>
          <a:bodyPr/>
          <a:lstStyle/>
          <a:p>
            <a:fld id="{971CEC84-1649-40CE-BFF6-7286506FEA08}" type="slidenum">
              <a:rPr lang="en-GB" smtClean="0"/>
              <a:pPr/>
              <a:t>92</a:t>
            </a:fld>
            <a:endParaRPr lang="en-GB"/>
          </a:p>
        </p:txBody>
      </p:sp>
      <p:sp>
        <p:nvSpPr>
          <p:cNvPr id="5" name="TextBox 4">
            <a:extLst>
              <a:ext uri="{FF2B5EF4-FFF2-40B4-BE49-F238E27FC236}">
                <a16:creationId xmlns:a16="http://schemas.microsoft.com/office/drawing/2014/main" id="{5EBF294D-87F3-49FD-805B-A84B7EE3BF8E}"/>
              </a:ext>
            </a:extLst>
          </p:cNvPr>
          <p:cNvSpPr txBox="1"/>
          <p:nvPr/>
        </p:nvSpPr>
        <p:spPr>
          <a:xfrm>
            <a:off x="7002832" y="4915339"/>
            <a:ext cx="5048244"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8" name="TextBox 7">
            <a:extLst>
              <a:ext uri="{FF2B5EF4-FFF2-40B4-BE49-F238E27FC236}">
                <a16:creationId xmlns:a16="http://schemas.microsoft.com/office/drawing/2014/main" id="{76285A9E-A6A9-421E-97CD-F54A818082F3}"/>
              </a:ext>
            </a:extLst>
          </p:cNvPr>
          <p:cNvSpPr txBox="1"/>
          <p:nvPr/>
        </p:nvSpPr>
        <p:spPr>
          <a:xfrm>
            <a:off x="7002832" y="5347529"/>
            <a:ext cx="5048244"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risks and opportunities</a:t>
            </a:r>
            <a:endParaRPr lang="en-CH" sz="2200">
              <a:solidFill>
                <a:schemeClr val="tx1">
                  <a:lumMod val="65000"/>
                  <a:lumOff val="35000"/>
                </a:schemeClr>
              </a:solidFill>
            </a:endParaRPr>
          </a:p>
        </p:txBody>
      </p:sp>
      <p:sp>
        <p:nvSpPr>
          <p:cNvPr id="6" name="TextBox 5">
            <a:extLst>
              <a:ext uri="{FF2B5EF4-FFF2-40B4-BE49-F238E27FC236}">
                <a16:creationId xmlns:a16="http://schemas.microsoft.com/office/drawing/2014/main" id="{1E645D5E-1A01-4A4E-9736-A9A297F4FC08}"/>
              </a:ext>
            </a:extLst>
          </p:cNvPr>
          <p:cNvSpPr txBox="1"/>
          <p:nvPr/>
        </p:nvSpPr>
        <p:spPr>
          <a:xfrm>
            <a:off x="180283" y="4136997"/>
            <a:ext cx="6731513" cy="1831271"/>
          </a:xfrm>
          <a:prstGeom prst="rect">
            <a:avLst/>
          </a:prstGeom>
          <a:noFill/>
        </p:spPr>
        <p:txBody>
          <a:bodyPr wrap="square" rtlCol="0">
            <a:spAutoFit/>
          </a:bodyPr>
          <a:lstStyle/>
          <a:p>
            <a:r>
              <a:rPr lang="en-US" sz="1900" b="1">
                <a:solidFill>
                  <a:srgbClr val="23BAED"/>
                </a:solidFill>
              </a:rPr>
              <a:t>Going forward</a:t>
            </a:r>
            <a:r>
              <a:rPr lang="en-US" sz="1900">
                <a:solidFill>
                  <a:schemeClr val="tx1">
                    <a:lumMod val="65000"/>
                    <a:lumOff val="35000"/>
                  </a:schemeClr>
                </a:solidFill>
              </a:rPr>
              <a:t>: </a:t>
            </a:r>
          </a:p>
          <a:p>
            <a:r>
              <a:rPr lang="en-US" sz="1900" err="1">
                <a:solidFill>
                  <a:schemeClr val="tx1">
                    <a:lumMod val="65000"/>
                    <a:lumOff val="35000"/>
                  </a:schemeClr>
                </a:solidFill>
              </a:rPr>
              <a:t>Jerónimo</a:t>
            </a:r>
            <a:r>
              <a:rPr lang="en-US" sz="1900">
                <a:solidFill>
                  <a:schemeClr val="tx1">
                    <a:lumMod val="65000"/>
                    <a:lumOff val="35000"/>
                  </a:schemeClr>
                </a:solidFill>
              </a:rPr>
              <a:t> Martins continues to focus on packaging and plastics which are some of the most important issues in terms of committed time. </a:t>
            </a:r>
            <a:r>
              <a:rPr lang="en-US" sz="1900" err="1">
                <a:solidFill>
                  <a:schemeClr val="tx1">
                    <a:lumMod val="65000"/>
                    <a:lumOff val="35000"/>
                  </a:schemeClr>
                </a:solidFill>
              </a:rPr>
              <a:t>Jerónimo</a:t>
            </a:r>
            <a:r>
              <a:rPr lang="en-US" sz="1900">
                <a:solidFill>
                  <a:schemeClr val="tx1">
                    <a:lumMod val="65000"/>
                    <a:lumOff val="35000"/>
                  </a:schemeClr>
                </a:solidFill>
              </a:rPr>
              <a:t> Martins has set the </a:t>
            </a:r>
            <a:r>
              <a:rPr lang="en-US" sz="1900" b="1">
                <a:solidFill>
                  <a:schemeClr val="tx1">
                    <a:lumMod val="65000"/>
                    <a:lumOff val="35000"/>
                  </a:schemeClr>
                </a:solidFill>
              </a:rPr>
              <a:t>goal to eliminate PVC </a:t>
            </a:r>
            <a:r>
              <a:rPr lang="en-US" sz="1900">
                <a:solidFill>
                  <a:schemeClr val="tx1">
                    <a:lumMod val="65000"/>
                    <a:lumOff val="35000"/>
                  </a:schemeClr>
                </a:solidFill>
              </a:rPr>
              <a:t>from all private brands packaging by 2022. </a:t>
            </a:r>
          </a:p>
          <a:p>
            <a:endParaRPr lang="en-CH"/>
          </a:p>
        </p:txBody>
      </p:sp>
      <p:pic>
        <p:nvPicPr>
          <p:cNvPr id="16" name="Picture 4" descr="Jerónimo Martins - Wikipedia">
            <a:extLst>
              <a:ext uri="{FF2B5EF4-FFF2-40B4-BE49-F238E27FC236}">
                <a16:creationId xmlns:a16="http://schemas.microsoft.com/office/drawing/2014/main" id="{908DB081-70CB-41F0-B531-0B8CA86451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493" y="239514"/>
            <a:ext cx="1615209" cy="577436"/>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0536239E-5F07-4971-91D7-C364D62CFD65}"/>
              </a:ext>
            </a:extLst>
          </p:cNvPr>
          <p:cNvSpPr txBox="1"/>
          <p:nvPr/>
        </p:nvSpPr>
        <p:spPr>
          <a:xfrm>
            <a:off x="2231231" y="3206234"/>
            <a:ext cx="6748462" cy="369332"/>
          </a:xfrm>
          <a:prstGeom prst="rect">
            <a:avLst/>
          </a:prstGeom>
          <a:noFill/>
        </p:spPr>
        <p:txBody>
          <a:bodyPr wrap="square">
            <a:spAutoFit/>
          </a:bodyPr>
          <a:lstStyle/>
          <a:p>
            <a:endParaRPr lang="nl-NL"/>
          </a:p>
        </p:txBody>
      </p:sp>
      <p:sp>
        <p:nvSpPr>
          <p:cNvPr id="18" name="Teardrop 9">
            <a:extLst>
              <a:ext uri="{FF2B5EF4-FFF2-40B4-BE49-F238E27FC236}">
                <a16:creationId xmlns:a16="http://schemas.microsoft.com/office/drawing/2014/main" id="{6F7EB4FD-7023-411C-9325-92C45EACC32E}"/>
              </a:ext>
            </a:extLst>
          </p:cNvPr>
          <p:cNvSpPr/>
          <p:nvPr/>
        </p:nvSpPr>
        <p:spPr>
          <a:xfrm>
            <a:off x="10142891" y="144029"/>
            <a:ext cx="1867824" cy="1462132"/>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0">
            <a:extLst>
              <a:ext uri="{FF2B5EF4-FFF2-40B4-BE49-F238E27FC236}">
                <a16:creationId xmlns:a16="http://schemas.microsoft.com/office/drawing/2014/main" id="{CABA5EEF-6889-427E-A952-8C53FAD7BC56}"/>
              </a:ext>
            </a:extLst>
          </p:cNvPr>
          <p:cNvSpPr txBox="1"/>
          <p:nvPr/>
        </p:nvSpPr>
        <p:spPr>
          <a:xfrm>
            <a:off x="10177261" y="328469"/>
            <a:ext cx="1867824" cy="1246495"/>
          </a:xfrm>
          <a:prstGeom prst="rect">
            <a:avLst/>
          </a:prstGeom>
          <a:noFill/>
        </p:spPr>
        <p:txBody>
          <a:bodyPr wrap="square" rtlCol="0">
            <a:spAutoFit/>
          </a:bodyPr>
          <a:lstStyle/>
          <a:p>
            <a:pPr algn="ctr"/>
            <a:r>
              <a:rPr lang="en-GB" sz="1500" dirty="0">
                <a:solidFill>
                  <a:schemeClr val="bg1"/>
                </a:solidFill>
              </a:rPr>
              <a:t>Check the </a:t>
            </a:r>
            <a:r>
              <a:rPr lang="en-GB" sz="1500" dirty="0">
                <a:solidFill>
                  <a:schemeClr val="bg1"/>
                </a:solidFill>
                <a:hlinkClick r:id="rId4"/>
              </a:rPr>
              <a:t>NCC’s</a:t>
            </a:r>
            <a:r>
              <a:rPr lang="en-GB" sz="1500" dirty="0">
                <a:solidFill>
                  <a:schemeClr val="bg1"/>
                </a:solidFill>
              </a:rPr>
              <a:t> website or </a:t>
            </a:r>
            <a:r>
              <a:rPr lang="en-GB" sz="1500" dirty="0">
                <a:solidFill>
                  <a:schemeClr val="bg1"/>
                </a:solidFill>
                <a:hlinkClick r:id="rId5"/>
              </a:rPr>
              <a:t>WBCSD’s</a:t>
            </a:r>
            <a:r>
              <a:rPr lang="en-GB" sz="1500" dirty="0">
                <a:solidFill>
                  <a:schemeClr val="bg1"/>
                </a:solidFill>
              </a:rPr>
              <a:t> website for more case studies</a:t>
            </a:r>
          </a:p>
        </p:txBody>
      </p:sp>
      <p:pic>
        <p:nvPicPr>
          <p:cNvPr id="20" name="Afbeelding 19">
            <a:extLst>
              <a:ext uri="{FF2B5EF4-FFF2-40B4-BE49-F238E27FC236}">
                <a16:creationId xmlns:a16="http://schemas.microsoft.com/office/drawing/2014/main" id="{634C36D1-5BB4-4C81-B812-7D0502AF0D1F}"/>
              </a:ext>
            </a:extLst>
          </p:cNvPr>
          <p:cNvPicPr>
            <a:picLocks noChangeAspect="1"/>
          </p:cNvPicPr>
          <p:nvPr/>
        </p:nvPicPr>
        <p:blipFill rotWithShape="1">
          <a:blip r:embed="rId6"/>
          <a:srcRect r="24118"/>
          <a:stretch/>
        </p:blipFill>
        <p:spPr>
          <a:xfrm>
            <a:off x="7027976" y="1642438"/>
            <a:ext cx="5017110" cy="3205427"/>
          </a:xfrm>
          <a:prstGeom prst="rect">
            <a:avLst/>
          </a:prstGeom>
        </p:spPr>
      </p:pic>
    </p:spTree>
    <p:extLst>
      <p:ext uri="{BB962C8B-B14F-4D97-AF65-F5344CB8AC3E}">
        <p14:creationId xmlns:p14="http://schemas.microsoft.com/office/powerpoint/2010/main" val="381727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idx="4294967295"/>
          </p:nvPr>
        </p:nvSpPr>
        <p:spPr>
          <a:xfrm>
            <a:off x="314194" y="125352"/>
            <a:ext cx="11498123" cy="878150"/>
          </a:xfrm>
        </p:spPr>
        <p:txBody>
          <a:bodyPr/>
          <a:lstStyle/>
          <a:p>
            <a:r>
              <a:rPr lang="en-GB"/>
              <a:t>Companies are </a:t>
            </a:r>
            <a:r>
              <a:rPr lang="en-GB" b="1"/>
              <a:t>Experimenting &amp; Sharing</a:t>
            </a:r>
            <a:endParaRPr lang="en-GB"/>
          </a:p>
        </p:txBody>
      </p:sp>
      <p:sp>
        <p:nvSpPr>
          <p:cNvPr id="27" name="ZoneTexte 1">
            <a:extLst>
              <a:ext uri="{FF2B5EF4-FFF2-40B4-BE49-F238E27FC236}">
                <a16:creationId xmlns:a16="http://schemas.microsoft.com/office/drawing/2014/main" id="{8294B349-D8E9-4299-98CA-71988339981B}"/>
              </a:ext>
            </a:extLst>
          </p:cNvPr>
          <p:cNvSpPr txBox="1"/>
          <p:nvPr/>
        </p:nvSpPr>
        <p:spPr>
          <a:xfrm>
            <a:off x="8563913" y="4860147"/>
            <a:ext cx="792372" cy="369331"/>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83903C-9952-4387-A771-375D8435E2E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pic>
        <p:nvPicPr>
          <p:cNvPr id="7" name="Afbeelding 6">
            <a:extLst>
              <a:ext uri="{FF2B5EF4-FFF2-40B4-BE49-F238E27FC236}">
                <a16:creationId xmlns:a16="http://schemas.microsoft.com/office/drawing/2014/main" id="{316433F4-26CA-448F-B60C-7976CB9EDC5C}"/>
              </a:ext>
            </a:extLst>
          </p:cNvPr>
          <p:cNvPicPr>
            <a:picLocks noChangeAspect="1"/>
          </p:cNvPicPr>
          <p:nvPr/>
        </p:nvPicPr>
        <p:blipFill>
          <a:blip r:embed="rId3"/>
          <a:stretch>
            <a:fillRect/>
          </a:stretch>
        </p:blipFill>
        <p:spPr>
          <a:xfrm>
            <a:off x="2715946" y="3243236"/>
            <a:ext cx="2234348" cy="1720755"/>
          </a:xfrm>
          <a:prstGeom prst="rect">
            <a:avLst/>
          </a:prstGeom>
          <a:ln>
            <a:noFill/>
          </a:ln>
          <a:effectLst>
            <a:outerShdw blurRad="292100" dist="139700" dir="2700000" algn="tl" rotWithShape="0">
              <a:srgbClr val="333333">
                <a:alpha val="65000"/>
              </a:srgbClr>
            </a:outerShdw>
          </a:effectLst>
        </p:spPr>
      </p:pic>
      <p:pic>
        <p:nvPicPr>
          <p:cNvPr id="1026" name="Picture 2" descr="Arla Foods - Wikipedia">
            <a:extLst>
              <a:ext uri="{FF2B5EF4-FFF2-40B4-BE49-F238E27FC236}">
                <a16:creationId xmlns:a16="http://schemas.microsoft.com/office/drawing/2014/main" id="{FE54E18B-74BC-415A-A90D-D75F8B93BD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4386" y="2666546"/>
            <a:ext cx="791906" cy="530557"/>
          </a:xfrm>
          <a:prstGeom prst="rect">
            <a:avLst/>
          </a:prstGeom>
          <a:noFill/>
          <a:extLst>
            <a:ext uri="{909E8E84-426E-40DD-AFC4-6F175D3DCCD1}">
              <a14:hiddenFill xmlns:a14="http://schemas.microsoft.com/office/drawing/2010/main">
                <a:solidFill>
                  <a:srgbClr val="FFFFFF"/>
                </a:solidFill>
              </a14:hiddenFill>
            </a:ext>
          </a:extLst>
        </p:spPr>
      </p:pic>
      <p:pic>
        <p:nvPicPr>
          <p:cNvPr id="33" name="Afbeelding 32">
            <a:extLst>
              <a:ext uri="{FF2B5EF4-FFF2-40B4-BE49-F238E27FC236}">
                <a16:creationId xmlns:a16="http://schemas.microsoft.com/office/drawing/2014/main" id="{58084EB6-180B-4651-ADED-7BF1F137F68F}"/>
              </a:ext>
            </a:extLst>
          </p:cNvPr>
          <p:cNvPicPr>
            <a:picLocks noChangeAspect="1"/>
          </p:cNvPicPr>
          <p:nvPr/>
        </p:nvPicPr>
        <p:blipFill>
          <a:blip r:embed="rId5"/>
          <a:stretch>
            <a:fillRect/>
          </a:stretch>
        </p:blipFill>
        <p:spPr>
          <a:xfrm>
            <a:off x="5301510" y="1549955"/>
            <a:ext cx="1357306" cy="1788115"/>
          </a:xfrm>
          <a:prstGeom prst="rect">
            <a:avLst/>
          </a:prstGeom>
          <a:ln>
            <a:noFill/>
          </a:ln>
          <a:effectLst>
            <a:outerShdw blurRad="292100" dist="139700" dir="2700000" algn="tl" rotWithShape="0">
              <a:srgbClr val="333333">
                <a:alpha val="65000"/>
              </a:srgbClr>
            </a:outerShdw>
          </a:effectLst>
        </p:spPr>
      </p:pic>
      <p:pic>
        <p:nvPicPr>
          <p:cNvPr id="1030" name="Picture 6">
            <a:extLst>
              <a:ext uri="{FF2B5EF4-FFF2-40B4-BE49-F238E27FC236}">
                <a16:creationId xmlns:a16="http://schemas.microsoft.com/office/drawing/2014/main" id="{17406262-B5B8-4A1F-BAF8-78F178941B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9994" y="1405992"/>
            <a:ext cx="1031516" cy="649490"/>
          </a:xfrm>
          <a:prstGeom prst="rect">
            <a:avLst/>
          </a:prstGeom>
          <a:noFill/>
          <a:extLst>
            <a:ext uri="{909E8E84-426E-40DD-AFC4-6F175D3DCCD1}">
              <a14:hiddenFill xmlns:a14="http://schemas.microsoft.com/office/drawing/2010/main">
                <a:solidFill>
                  <a:srgbClr val="FFFFFF"/>
                </a:solidFill>
              </a14:hiddenFill>
            </a:ext>
          </a:extLst>
        </p:spPr>
      </p:pic>
      <p:pic>
        <p:nvPicPr>
          <p:cNvPr id="34" name="Afbeelding 33">
            <a:extLst>
              <a:ext uri="{FF2B5EF4-FFF2-40B4-BE49-F238E27FC236}">
                <a16:creationId xmlns:a16="http://schemas.microsoft.com/office/drawing/2014/main" id="{BE0427B1-07C0-4A5C-8534-996E5C61043B}"/>
              </a:ext>
            </a:extLst>
          </p:cNvPr>
          <p:cNvPicPr>
            <a:picLocks noChangeAspect="1"/>
          </p:cNvPicPr>
          <p:nvPr/>
        </p:nvPicPr>
        <p:blipFill rotWithShape="1">
          <a:blip r:embed="rId7"/>
          <a:srcRect l="6501"/>
          <a:stretch/>
        </p:blipFill>
        <p:spPr>
          <a:xfrm>
            <a:off x="1075904" y="1334127"/>
            <a:ext cx="2118872" cy="1415713"/>
          </a:xfrm>
          <a:prstGeom prst="rect">
            <a:avLst/>
          </a:prstGeom>
          <a:ln>
            <a:noFill/>
          </a:ln>
          <a:effectLst>
            <a:outerShdw blurRad="292100" dist="139700" dir="2700000" algn="tl" rotWithShape="0">
              <a:srgbClr val="333333">
                <a:alpha val="65000"/>
              </a:srgbClr>
            </a:outerShdw>
          </a:effectLst>
        </p:spPr>
      </p:pic>
      <p:pic>
        <p:nvPicPr>
          <p:cNvPr id="1032" name="Picture 8" descr="Yes Bank – Logos Download">
            <a:extLst>
              <a:ext uri="{FF2B5EF4-FFF2-40B4-BE49-F238E27FC236}">
                <a16:creationId xmlns:a16="http://schemas.microsoft.com/office/drawing/2014/main" id="{188C95E2-3806-4BCA-98E6-0E52811E8F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103" y="1829891"/>
            <a:ext cx="791906" cy="307585"/>
          </a:xfrm>
          <a:prstGeom prst="rect">
            <a:avLst/>
          </a:prstGeom>
          <a:noFill/>
          <a:extLst>
            <a:ext uri="{909E8E84-426E-40DD-AFC4-6F175D3DCCD1}">
              <a14:hiddenFill xmlns:a14="http://schemas.microsoft.com/office/drawing/2010/main">
                <a:solidFill>
                  <a:srgbClr val="FFFFFF"/>
                </a:solidFill>
              </a14:hiddenFill>
            </a:ext>
          </a:extLst>
        </p:spPr>
      </p:pic>
      <p:pic>
        <p:nvPicPr>
          <p:cNvPr id="35" name="Afbeelding 34">
            <a:extLst>
              <a:ext uri="{FF2B5EF4-FFF2-40B4-BE49-F238E27FC236}">
                <a16:creationId xmlns:a16="http://schemas.microsoft.com/office/drawing/2014/main" id="{3EDDEE1A-8B31-4DE4-8ACD-BC45E7321BB7}"/>
              </a:ext>
            </a:extLst>
          </p:cNvPr>
          <p:cNvPicPr>
            <a:picLocks noChangeAspect="1"/>
          </p:cNvPicPr>
          <p:nvPr/>
        </p:nvPicPr>
        <p:blipFill>
          <a:blip r:embed="rId9"/>
          <a:stretch>
            <a:fillRect/>
          </a:stretch>
        </p:blipFill>
        <p:spPr>
          <a:xfrm>
            <a:off x="314194" y="1318050"/>
            <a:ext cx="488858" cy="456267"/>
          </a:xfrm>
          <a:prstGeom prst="rect">
            <a:avLst/>
          </a:prstGeom>
        </p:spPr>
      </p:pic>
      <p:pic>
        <p:nvPicPr>
          <p:cNvPr id="36" name="Afbeelding 35">
            <a:extLst>
              <a:ext uri="{FF2B5EF4-FFF2-40B4-BE49-F238E27FC236}">
                <a16:creationId xmlns:a16="http://schemas.microsoft.com/office/drawing/2014/main" id="{F02E9EF4-01C5-4775-981B-F147F7698EB7}"/>
              </a:ext>
            </a:extLst>
          </p:cNvPr>
          <p:cNvPicPr>
            <a:picLocks noChangeAspect="1"/>
          </p:cNvPicPr>
          <p:nvPr/>
        </p:nvPicPr>
        <p:blipFill>
          <a:blip r:embed="rId10"/>
          <a:stretch>
            <a:fillRect/>
          </a:stretch>
        </p:blipFill>
        <p:spPr>
          <a:xfrm>
            <a:off x="6212264" y="3959545"/>
            <a:ext cx="2023911" cy="1670789"/>
          </a:xfrm>
          <a:prstGeom prst="rect">
            <a:avLst/>
          </a:prstGeom>
          <a:ln>
            <a:noFill/>
          </a:ln>
          <a:effectLst>
            <a:outerShdw blurRad="292100" dist="139700" dir="2700000" algn="tl" rotWithShape="0">
              <a:srgbClr val="333333">
                <a:alpha val="65000"/>
              </a:srgbClr>
            </a:outerShdw>
          </a:effectLst>
        </p:spPr>
      </p:pic>
      <p:pic>
        <p:nvPicPr>
          <p:cNvPr id="1036" name="Picture 12" descr="denkstatt - Crunchbase Company Profile &amp; Funding">
            <a:extLst>
              <a:ext uri="{FF2B5EF4-FFF2-40B4-BE49-F238E27FC236}">
                <a16:creationId xmlns:a16="http://schemas.microsoft.com/office/drawing/2014/main" id="{F3E642BB-4067-4A7B-A57D-298EC0911CA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5680" b="40760"/>
          <a:stretch/>
        </p:blipFill>
        <p:spPr bwMode="auto">
          <a:xfrm>
            <a:off x="7459427" y="3639874"/>
            <a:ext cx="776748" cy="183004"/>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B1E64E56-7ECA-4F61-8ED2-8EB2B6D3149C}"/>
              </a:ext>
            </a:extLst>
          </p:cNvPr>
          <p:cNvPicPr>
            <a:picLocks noChangeAspect="1"/>
          </p:cNvPicPr>
          <p:nvPr/>
        </p:nvPicPr>
        <p:blipFill rotWithShape="1">
          <a:blip r:embed="rId12"/>
          <a:srcRect l="3261" t="23348" r="3696" b="21918"/>
          <a:stretch/>
        </p:blipFill>
        <p:spPr>
          <a:xfrm>
            <a:off x="9022249" y="2517633"/>
            <a:ext cx="1264519" cy="371935"/>
          </a:xfrm>
          <a:prstGeom prst="rect">
            <a:avLst/>
          </a:prstGeom>
        </p:spPr>
      </p:pic>
      <p:pic>
        <p:nvPicPr>
          <p:cNvPr id="18" name="Picture 12" descr="denkstatt - Crunchbase Company Profile &amp; Funding">
            <a:extLst>
              <a:ext uri="{FF2B5EF4-FFF2-40B4-BE49-F238E27FC236}">
                <a16:creationId xmlns:a16="http://schemas.microsoft.com/office/drawing/2014/main" id="{9C303AA7-711D-4DF8-B0FE-DB87BE88ACC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5680" b="40760"/>
          <a:stretch/>
        </p:blipFill>
        <p:spPr bwMode="auto">
          <a:xfrm>
            <a:off x="10641416" y="2612098"/>
            <a:ext cx="776748" cy="183004"/>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descr="Afbeelding met tekst, illustratie&#10;&#10;Automatisch gegenereerde beschrijving">
            <a:extLst>
              <a:ext uri="{FF2B5EF4-FFF2-40B4-BE49-F238E27FC236}">
                <a16:creationId xmlns:a16="http://schemas.microsoft.com/office/drawing/2014/main" id="{8F89B2EB-A53A-4FAE-A2C2-A127BB44CA6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494" r="32072"/>
          <a:stretch/>
        </p:blipFill>
        <p:spPr>
          <a:xfrm>
            <a:off x="6212264" y="3576817"/>
            <a:ext cx="1023081" cy="307706"/>
          </a:xfrm>
          <a:prstGeom prst="rect">
            <a:avLst/>
          </a:prstGeom>
        </p:spPr>
      </p:pic>
      <p:pic>
        <p:nvPicPr>
          <p:cNvPr id="5" name="Afbeelding 4">
            <a:hlinkClick r:id="rId14"/>
            <a:extLst>
              <a:ext uri="{FF2B5EF4-FFF2-40B4-BE49-F238E27FC236}">
                <a16:creationId xmlns:a16="http://schemas.microsoft.com/office/drawing/2014/main" id="{5DAE562F-7678-4D6A-B748-28C967B2CCDC}"/>
              </a:ext>
            </a:extLst>
          </p:cNvPr>
          <p:cNvPicPr>
            <a:picLocks noChangeAspect="1"/>
          </p:cNvPicPr>
          <p:nvPr/>
        </p:nvPicPr>
        <p:blipFill>
          <a:blip r:embed="rId15"/>
          <a:stretch>
            <a:fillRect/>
          </a:stretch>
        </p:blipFill>
        <p:spPr>
          <a:xfrm>
            <a:off x="9203541" y="2951790"/>
            <a:ext cx="2134699" cy="24625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004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52EF03-7FFE-4C4B-9F85-F766A474E062}"/>
              </a:ext>
            </a:extLst>
          </p:cNvPr>
          <p:cNvGrpSpPr/>
          <p:nvPr/>
        </p:nvGrpSpPr>
        <p:grpSpPr>
          <a:xfrm>
            <a:off x="272473" y="203200"/>
            <a:ext cx="11647054" cy="5911271"/>
            <a:chOff x="133402" y="-28706"/>
            <a:chExt cx="9105182" cy="4683715"/>
          </a:xfrm>
        </p:grpSpPr>
        <p:pic>
          <p:nvPicPr>
            <p:cNvPr id="8" name="Picture 7">
              <a:extLst>
                <a:ext uri="{FF2B5EF4-FFF2-40B4-BE49-F238E27FC236}">
                  <a16:creationId xmlns:a16="http://schemas.microsoft.com/office/drawing/2014/main" id="{55D15115-C01F-4858-B2CA-498ED43426F1}"/>
                </a:ext>
              </a:extLst>
            </p:cNvPr>
            <p:cNvPicPr>
              <a:picLocks noChangeAspect="1"/>
            </p:cNvPicPr>
            <p:nvPr/>
          </p:nvPicPr>
          <p:blipFill rotWithShape="1">
            <a:blip r:embed="rId3"/>
            <a:srcRect b="5980"/>
            <a:stretch/>
          </p:blipFill>
          <p:spPr>
            <a:xfrm>
              <a:off x="2391286" y="-28706"/>
              <a:ext cx="6847298" cy="4683715"/>
            </a:xfrm>
            <a:prstGeom prst="rect">
              <a:avLst/>
            </a:prstGeom>
          </p:spPr>
        </p:pic>
        <p:pic>
          <p:nvPicPr>
            <p:cNvPr id="9" name="Picture 8">
              <a:extLst>
                <a:ext uri="{FF2B5EF4-FFF2-40B4-BE49-F238E27FC236}">
                  <a16:creationId xmlns:a16="http://schemas.microsoft.com/office/drawing/2014/main" id="{52F99444-08AB-4832-B930-B433F0A880C1}"/>
                </a:ext>
              </a:extLst>
            </p:cNvPr>
            <p:cNvPicPr>
              <a:picLocks noChangeAspect="1"/>
            </p:cNvPicPr>
            <p:nvPr/>
          </p:nvPicPr>
          <p:blipFill>
            <a:blip r:embed="rId4"/>
            <a:stretch>
              <a:fillRect/>
            </a:stretch>
          </p:blipFill>
          <p:spPr>
            <a:xfrm>
              <a:off x="133402" y="220673"/>
              <a:ext cx="2710260" cy="155504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B705AD7-C47A-40E3-94A7-D16DEEAA117B}"/>
                </a:ext>
              </a:extLst>
            </p:cNvPr>
            <p:cNvPicPr>
              <a:picLocks noChangeAspect="1"/>
            </p:cNvPicPr>
            <p:nvPr/>
          </p:nvPicPr>
          <p:blipFill>
            <a:blip r:embed="rId5"/>
            <a:stretch>
              <a:fillRect/>
            </a:stretch>
          </p:blipFill>
          <p:spPr>
            <a:xfrm rot="214970">
              <a:off x="954245" y="929487"/>
              <a:ext cx="3030259" cy="219646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B8D3244-B583-4863-964B-209534E096ED}"/>
                </a:ext>
              </a:extLst>
            </p:cNvPr>
            <p:cNvPicPr>
              <a:picLocks noChangeAspect="1"/>
            </p:cNvPicPr>
            <p:nvPr/>
          </p:nvPicPr>
          <p:blipFill>
            <a:blip r:embed="rId6"/>
            <a:stretch>
              <a:fillRect/>
            </a:stretch>
          </p:blipFill>
          <p:spPr>
            <a:xfrm rot="21175197">
              <a:off x="209886" y="1645931"/>
              <a:ext cx="2849483" cy="141735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37B146D-D34C-4F65-8D07-6B39131A530C}"/>
                </a:ext>
              </a:extLst>
            </p:cNvPr>
            <p:cNvPicPr>
              <a:picLocks noChangeAspect="1"/>
            </p:cNvPicPr>
            <p:nvPr/>
          </p:nvPicPr>
          <p:blipFill>
            <a:blip r:embed="rId7"/>
            <a:stretch>
              <a:fillRect/>
            </a:stretch>
          </p:blipFill>
          <p:spPr>
            <a:xfrm>
              <a:off x="267570" y="3194255"/>
              <a:ext cx="2441924" cy="146075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70A7F48-980B-4C23-8A7A-5E2543E663E6}"/>
                </a:ext>
              </a:extLst>
            </p:cNvPr>
            <p:cNvPicPr>
              <a:picLocks noChangeAspect="1"/>
            </p:cNvPicPr>
            <p:nvPr/>
          </p:nvPicPr>
          <p:blipFill>
            <a:blip r:embed="rId8"/>
            <a:stretch>
              <a:fillRect/>
            </a:stretch>
          </p:blipFill>
          <p:spPr>
            <a:xfrm rot="709914">
              <a:off x="1985361" y="2796792"/>
              <a:ext cx="2569327" cy="1593755"/>
            </a:xfrm>
            <a:prstGeom prst="rect">
              <a:avLst/>
            </a:prstGeom>
            <a:ln>
              <a:noFill/>
            </a:ln>
            <a:effectLst>
              <a:outerShdw blurRad="292100" dist="139700" dir="2700000" algn="tl" rotWithShape="0">
                <a:srgbClr val="333333">
                  <a:alpha val="65000"/>
                </a:srgbClr>
              </a:outerShdw>
            </a:effectLst>
          </p:spPr>
        </p:pic>
      </p:grpSp>
      <p:sp>
        <p:nvSpPr>
          <p:cNvPr id="3" name="Slide Number Placeholder 2">
            <a:extLst>
              <a:ext uri="{FF2B5EF4-FFF2-40B4-BE49-F238E27FC236}">
                <a16:creationId xmlns:a16="http://schemas.microsoft.com/office/drawing/2014/main" id="{65CC7A37-9AC9-42F9-AEE4-A94E08D15F3B}"/>
              </a:ext>
            </a:extLst>
          </p:cNvPr>
          <p:cNvSpPr>
            <a:spLocks noGrp="1"/>
          </p:cNvSpPr>
          <p:nvPr>
            <p:ph type="sldNum" sz="quarter" idx="12"/>
          </p:nvPr>
        </p:nvSpPr>
        <p:spPr/>
        <p:txBody>
          <a:bodyPr/>
          <a:lstStyle/>
          <a:p>
            <a:fld id="{971CEC84-1649-40CE-BFF6-7286506FEA08}" type="slidenum">
              <a:rPr lang="en-GB" smtClean="0"/>
              <a:pPr/>
              <a:t>94</a:t>
            </a:fld>
            <a:endParaRPr lang="en-GB"/>
          </a:p>
        </p:txBody>
      </p:sp>
      <p:pic>
        <p:nvPicPr>
          <p:cNvPr id="14" name="Picture 13" descr="A picture containing drawing&#10;&#10;Description automatically generated">
            <a:extLst>
              <a:ext uri="{FF2B5EF4-FFF2-40B4-BE49-F238E27FC236}">
                <a16:creationId xmlns:a16="http://schemas.microsoft.com/office/drawing/2014/main" id="{5CD5DFE6-E6C9-4E41-A7C7-5B83C6E004D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234" b="23272"/>
          <a:stretch/>
        </p:blipFill>
        <p:spPr>
          <a:xfrm>
            <a:off x="9745746" y="6354503"/>
            <a:ext cx="961250" cy="329682"/>
          </a:xfrm>
          <a:prstGeom prst="rect">
            <a:avLst/>
          </a:prstGeom>
        </p:spPr>
      </p:pic>
    </p:spTree>
    <p:extLst>
      <p:ext uri="{BB962C8B-B14F-4D97-AF65-F5344CB8AC3E}">
        <p14:creationId xmlns:p14="http://schemas.microsoft.com/office/powerpoint/2010/main" val="2886778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a:xfrm>
            <a:off x="314194" y="125352"/>
            <a:ext cx="10097773" cy="878150"/>
          </a:xfrm>
        </p:spPr>
        <p:txBody>
          <a:bodyPr>
            <a:normAutofit fontScale="90000"/>
          </a:bodyPr>
          <a:lstStyle/>
          <a:p>
            <a:r>
              <a:rPr lang="nl-NL" dirty="0" err="1"/>
              <a:t>Creating</a:t>
            </a:r>
            <a:r>
              <a:rPr lang="nl-NL" dirty="0"/>
              <a:t> </a:t>
            </a:r>
            <a:r>
              <a:rPr lang="nl-NL" dirty="0" err="1"/>
              <a:t>an</a:t>
            </a:r>
            <a:r>
              <a:rPr lang="nl-NL" dirty="0"/>
              <a:t> </a:t>
            </a:r>
            <a:r>
              <a:rPr lang="nl-NL" dirty="0" err="1"/>
              <a:t>inducive</a:t>
            </a:r>
            <a:r>
              <a:rPr lang="nl-NL" dirty="0"/>
              <a:t> company environment </a:t>
            </a:r>
            <a:r>
              <a:rPr lang="nl-NL" dirty="0" err="1"/>
              <a:t>for</a:t>
            </a:r>
            <a:r>
              <a:rPr lang="nl-NL" dirty="0"/>
              <a:t> </a:t>
            </a:r>
            <a:r>
              <a:rPr lang="nl-NL" dirty="0" err="1"/>
              <a:t>integrating</a:t>
            </a:r>
            <a:r>
              <a:rPr lang="nl-NL" dirty="0"/>
              <a:t> </a:t>
            </a:r>
            <a:r>
              <a:rPr lang="nl-NL" dirty="0" err="1"/>
              <a:t>natural</a:t>
            </a:r>
            <a:r>
              <a:rPr lang="nl-NL" dirty="0"/>
              <a:t> </a:t>
            </a:r>
            <a:r>
              <a:rPr lang="nl-NL" dirty="0" err="1"/>
              <a:t>capital</a:t>
            </a:r>
            <a:endParaRPr lang="nl-NL" dirty="0"/>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65103384-59AF-49E0-81CE-980ABF53BA3B}"/>
              </a:ext>
            </a:extLst>
          </p:cNvPr>
          <p:cNvSpPr>
            <a:spLocks noGrp="1"/>
          </p:cNvSpPr>
          <p:nvPr>
            <p:ph idx="1"/>
          </p:nvPr>
        </p:nvSpPr>
        <p:spPr>
          <a:xfrm>
            <a:off x="111611" y="1381806"/>
            <a:ext cx="5480433" cy="4554936"/>
          </a:xfrm>
        </p:spPr>
        <p:txBody>
          <a:bodyPr>
            <a:normAutofit fontScale="85000" lnSpcReduction="20000"/>
          </a:bodyPr>
          <a:lstStyle/>
          <a:p>
            <a:pPr>
              <a:lnSpc>
                <a:spcPct val="170000"/>
              </a:lnSpc>
            </a:pPr>
            <a:r>
              <a:rPr lang="en-GB" sz="1800" dirty="0"/>
              <a:t>Integrating natural capital into business decision-making is a </a:t>
            </a:r>
            <a:r>
              <a:rPr lang="en-GB" sz="1800" b="1" dirty="0">
                <a:solidFill>
                  <a:srgbClr val="23BAED"/>
                </a:solidFill>
              </a:rPr>
              <a:t>collaborative process.</a:t>
            </a:r>
          </a:p>
          <a:p>
            <a:pPr>
              <a:lnSpc>
                <a:spcPct val="170000"/>
              </a:lnSpc>
            </a:pPr>
            <a:r>
              <a:rPr lang="en-GB" sz="1800" dirty="0"/>
              <a:t>Each person in a company has its </a:t>
            </a:r>
            <a:r>
              <a:rPr lang="en-GB" sz="1800" b="1" dirty="0">
                <a:solidFill>
                  <a:srgbClr val="23BAED"/>
                </a:solidFill>
              </a:rPr>
              <a:t>own role </a:t>
            </a:r>
            <a:r>
              <a:rPr lang="en-GB" sz="1800" dirty="0"/>
              <a:t>to play in driving sustainability. Sometimes, i.e. in the case of SMEs, one person can embody different roles.</a:t>
            </a:r>
          </a:p>
          <a:p>
            <a:pPr>
              <a:lnSpc>
                <a:spcPct val="170000"/>
              </a:lnSpc>
            </a:pPr>
            <a:r>
              <a:rPr lang="en-GB" sz="1800" dirty="0"/>
              <a:t>To empower your colleagues and managers and collaborate effectively, you need to be aware of the </a:t>
            </a:r>
            <a:r>
              <a:rPr lang="en-GB" sz="1800" b="1" dirty="0">
                <a:solidFill>
                  <a:srgbClr val="23BAED"/>
                </a:solidFill>
              </a:rPr>
              <a:t>challenges and needs </a:t>
            </a:r>
            <a:r>
              <a:rPr lang="en-GB" sz="1800" dirty="0"/>
              <a:t>for each role.</a:t>
            </a:r>
            <a:endParaRPr lang="en-GB" sz="1800" b="1" dirty="0">
              <a:solidFill>
                <a:srgbClr val="23BAED"/>
              </a:solidFill>
            </a:endParaRPr>
          </a:p>
          <a:p>
            <a:pPr>
              <a:lnSpc>
                <a:spcPct val="170000"/>
              </a:lnSpc>
            </a:pPr>
            <a:r>
              <a:rPr lang="en-GB" sz="1800" dirty="0"/>
              <a:t>Please visit </a:t>
            </a:r>
            <a:r>
              <a:rPr lang="en-GB" sz="1800" b="1" dirty="0" err="1">
                <a:solidFill>
                  <a:srgbClr val="23BAED"/>
                </a:solidFill>
                <a:hlinkClick r:id="rId3">
                  <a:extLst>
                    <a:ext uri="{A12FA001-AC4F-418D-AE19-62706E023703}">
                      <ahyp:hlinkClr xmlns:ahyp="http://schemas.microsoft.com/office/drawing/2018/hyperlinkcolor" val="tx"/>
                    </a:ext>
                  </a:extLst>
                </a:hlinkClick>
              </a:rPr>
              <a:t>WeValueNature’s</a:t>
            </a:r>
            <a:r>
              <a:rPr lang="en-GB" sz="1800" b="1" dirty="0">
                <a:solidFill>
                  <a:srgbClr val="23BAED"/>
                </a:solidFill>
                <a:hlinkClick r:id="rId3">
                  <a:extLst>
                    <a:ext uri="{A12FA001-AC4F-418D-AE19-62706E023703}">
                      <ahyp:hlinkClr xmlns:ahyp="http://schemas.microsoft.com/office/drawing/2018/hyperlinkcolor" val="tx"/>
                    </a:ext>
                  </a:extLst>
                </a:hlinkClick>
              </a:rPr>
              <a:t> digital media library</a:t>
            </a:r>
            <a:r>
              <a:rPr lang="en-GB" sz="1800" dirty="0"/>
              <a:t>, to find all action cards describing </a:t>
            </a:r>
            <a:r>
              <a:rPr lang="en-GB" sz="1800" b="1" dirty="0">
                <a:solidFill>
                  <a:srgbClr val="23BAED"/>
                </a:solidFill>
              </a:rPr>
              <a:t>useful actions </a:t>
            </a:r>
            <a:r>
              <a:rPr lang="en-GB" sz="1800" dirty="0"/>
              <a:t>for a </a:t>
            </a:r>
            <a:r>
              <a:rPr lang="en-GB" sz="1800" b="1" dirty="0">
                <a:solidFill>
                  <a:srgbClr val="23BAED"/>
                </a:solidFill>
              </a:rPr>
              <a:t>various roles </a:t>
            </a:r>
            <a:r>
              <a:rPr lang="en-GB" sz="1800" dirty="0"/>
              <a:t>&amp; </a:t>
            </a:r>
            <a:r>
              <a:rPr lang="en-GB" sz="1800" b="1" dirty="0">
                <a:solidFill>
                  <a:srgbClr val="23BAED"/>
                </a:solidFill>
              </a:rPr>
              <a:t>ways to engage others </a:t>
            </a:r>
            <a:r>
              <a:rPr lang="en-GB" sz="1800" dirty="0"/>
              <a:t>in the company on natural capital.</a:t>
            </a:r>
          </a:p>
        </p:txBody>
      </p:sp>
      <p:pic>
        <p:nvPicPr>
          <p:cNvPr id="7" name="Picture 6">
            <a:extLst>
              <a:ext uri="{FF2B5EF4-FFF2-40B4-BE49-F238E27FC236}">
                <a16:creationId xmlns:a16="http://schemas.microsoft.com/office/drawing/2014/main" id="{F11E7E84-9DAF-4696-9EC4-D1FEB732BD44}"/>
              </a:ext>
            </a:extLst>
          </p:cNvPr>
          <p:cNvPicPr>
            <a:picLocks noChangeAspect="1"/>
          </p:cNvPicPr>
          <p:nvPr/>
        </p:nvPicPr>
        <p:blipFill>
          <a:blip r:embed="rId4"/>
          <a:stretch>
            <a:fillRect/>
          </a:stretch>
        </p:blipFill>
        <p:spPr>
          <a:xfrm>
            <a:off x="5758874" y="1526324"/>
            <a:ext cx="1912551" cy="1912551"/>
          </a:xfrm>
          <a:prstGeom prst="rect">
            <a:avLst/>
          </a:prstGeom>
        </p:spPr>
      </p:pic>
      <p:pic>
        <p:nvPicPr>
          <p:cNvPr id="9" name="Picture 8">
            <a:extLst>
              <a:ext uri="{FF2B5EF4-FFF2-40B4-BE49-F238E27FC236}">
                <a16:creationId xmlns:a16="http://schemas.microsoft.com/office/drawing/2014/main" id="{EAA362F7-CD1B-40D6-A3DB-6762BC2240EF}"/>
              </a:ext>
            </a:extLst>
          </p:cNvPr>
          <p:cNvPicPr>
            <a:picLocks noChangeAspect="1"/>
          </p:cNvPicPr>
          <p:nvPr/>
        </p:nvPicPr>
        <p:blipFill>
          <a:blip r:embed="rId5"/>
          <a:stretch>
            <a:fillRect/>
          </a:stretch>
        </p:blipFill>
        <p:spPr>
          <a:xfrm>
            <a:off x="7838254" y="1526325"/>
            <a:ext cx="1912551" cy="1912551"/>
          </a:xfrm>
          <a:prstGeom prst="rect">
            <a:avLst/>
          </a:prstGeom>
        </p:spPr>
      </p:pic>
      <p:pic>
        <p:nvPicPr>
          <p:cNvPr id="10" name="Picture 9">
            <a:extLst>
              <a:ext uri="{FF2B5EF4-FFF2-40B4-BE49-F238E27FC236}">
                <a16:creationId xmlns:a16="http://schemas.microsoft.com/office/drawing/2014/main" id="{1BA54C90-83B7-4F69-B877-56A69D479C38}"/>
              </a:ext>
            </a:extLst>
          </p:cNvPr>
          <p:cNvPicPr>
            <a:picLocks noChangeAspect="1"/>
          </p:cNvPicPr>
          <p:nvPr/>
        </p:nvPicPr>
        <p:blipFill>
          <a:blip r:embed="rId6"/>
          <a:stretch>
            <a:fillRect/>
          </a:stretch>
        </p:blipFill>
        <p:spPr>
          <a:xfrm>
            <a:off x="10020924" y="1526325"/>
            <a:ext cx="1912551" cy="1912551"/>
          </a:xfrm>
          <a:prstGeom prst="rect">
            <a:avLst/>
          </a:prstGeom>
        </p:spPr>
      </p:pic>
      <p:pic>
        <p:nvPicPr>
          <p:cNvPr id="11" name="Picture 10">
            <a:extLst>
              <a:ext uri="{FF2B5EF4-FFF2-40B4-BE49-F238E27FC236}">
                <a16:creationId xmlns:a16="http://schemas.microsoft.com/office/drawing/2014/main" id="{D4F9DF80-8046-42B9-89D6-F894E51A75F5}"/>
              </a:ext>
            </a:extLst>
          </p:cNvPr>
          <p:cNvPicPr>
            <a:picLocks noChangeAspect="1"/>
          </p:cNvPicPr>
          <p:nvPr/>
        </p:nvPicPr>
        <p:blipFill>
          <a:blip r:embed="rId7"/>
          <a:stretch>
            <a:fillRect/>
          </a:stretch>
        </p:blipFill>
        <p:spPr>
          <a:xfrm>
            <a:off x="5758874" y="3940725"/>
            <a:ext cx="1912551" cy="1912551"/>
          </a:xfrm>
          <a:prstGeom prst="rect">
            <a:avLst/>
          </a:prstGeom>
        </p:spPr>
      </p:pic>
      <p:pic>
        <p:nvPicPr>
          <p:cNvPr id="14" name="Picture 13">
            <a:extLst>
              <a:ext uri="{FF2B5EF4-FFF2-40B4-BE49-F238E27FC236}">
                <a16:creationId xmlns:a16="http://schemas.microsoft.com/office/drawing/2014/main" id="{BF9A0A0D-EB92-4DF4-991C-32C1021C11BC}"/>
              </a:ext>
            </a:extLst>
          </p:cNvPr>
          <p:cNvPicPr>
            <a:picLocks noChangeAspect="1"/>
          </p:cNvPicPr>
          <p:nvPr/>
        </p:nvPicPr>
        <p:blipFill>
          <a:blip r:embed="rId8"/>
          <a:stretch>
            <a:fillRect/>
          </a:stretch>
        </p:blipFill>
        <p:spPr>
          <a:xfrm>
            <a:off x="7889899" y="3940725"/>
            <a:ext cx="1912551" cy="1912551"/>
          </a:xfrm>
          <a:prstGeom prst="rect">
            <a:avLst/>
          </a:prstGeom>
        </p:spPr>
      </p:pic>
      <p:pic>
        <p:nvPicPr>
          <p:cNvPr id="15" name="Picture 14">
            <a:extLst>
              <a:ext uri="{FF2B5EF4-FFF2-40B4-BE49-F238E27FC236}">
                <a16:creationId xmlns:a16="http://schemas.microsoft.com/office/drawing/2014/main" id="{742272D9-06B9-4C22-AD6E-A13DC8988FA2}"/>
              </a:ext>
            </a:extLst>
          </p:cNvPr>
          <p:cNvPicPr>
            <a:picLocks noChangeAspect="1"/>
          </p:cNvPicPr>
          <p:nvPr/>
        </p:nvPicPr>
        <p:blipFill>
          <a:blip r:embed="rId9"/>
          <a:stretch>
            <a:fillRect/>
          </a:stretch>
        </p:blipFill>
        <p:spPr>
          <a:xfrm>
            <a:off x="10020924" y="3927541"/>
            <a:ext cx="1912551" cy="1912551"/>
          </a:xfrm>
          <a:prstGeom prst="rect">
            <a:avLst/>
          </a:prstGeom>
        </p:spPr>
      </p:pic>
      <p:sp>
        <p:nvSpPr>
          <p:cNvPr id="3" name="TextBox 2">
            <a:extLst>
              <a:ext uri="{FF2B5EF4-FFF2-40B4-BE49-F238E27FC236}">
                <a16:creationId xmlns:a16="http://schemas.microsoft.com/office/drawing/2014/main" id="{33E3E67C-F362-4723-9DDC-ADA0B8AA0B01}"/>
              </a:ext>
            </a:extLst>
          </p:cNvPr>
          <p:cNvSpPr txBox="1"/>
          <p:nvPr/>
        </p:nvSpPr>
        <p:spPr>
          <a:xfrm>
            <a:off x="5754818" y="1164396"/>
            <a:ext cx="19125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Sustainability Manager</a:t>
            </a:r>
          </a:p>
        </p:txBody>
      </p:sp>
      <p:sp>
        <p:nvSpPr>
          <p:cNvPr id="16" name="TextBox 15">
            <a:extLst>
              <a:ext uri="{FF2B5EF4-FFF2-40B4-BE49-F238E27FC236}">
                <a16:creationId xmlns:a16="http://schemas.microsoft.com/office/drawing/2014/main" id="{98EE8070-B2FC-406C-B73B-EB5A4F072D32}"/>
              </a:ext>
            </a:extLst>
          </p:cNvPr>
          <p:cNvSpPr txBox="1"/>
          <p:nvPr/>
        </p:nvSpPr>
        <p:spPr>
          <a:xfrm>
            <a:off x="10020921" y="1187770"/>
            <a:ext cx="19125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Chief Financial Officer</a:t>
            </a:r>
          </a:p>
        </p:txBody>
      </p:sp>
      <p:sp>
        <p:nvSpPr>
          <p:cNvPr id="19" name="TextBox 18">
            <a:extLst>
              <a:ext uri="{FF2B5EF4-FFF2-40B4-BE49-F238E27FC236}">
                <a16:creationId xmlns:a16="http://schemas.microsoft.com/office/drawing/2014/main" id="{FDFEB430-AE5B-449D-A23E-23221BEB1024}"/>
              </a:ext>
            </a:extLst>
          </p:cNvPr>
          <p:cNvSpPr txBox="1"/>
          <p:nvPr/>
        </p:nvSpPr>
        <p:spPr>
          <a:xfrm>
            <a:off x="7838253" y="1194988"/>
            <a:ext cx="19125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Chief Executive Officer</a:t>
            </a:r>
          </a:p>
        </p:txBody>
      </p:sp>
      <p:sp>
        <p:nvSpPr>
          <p:cNvPr id="20" name="TextBox 19">
            <a:extLst>
              <a:ext uri="{FF2B5EF4-FFF2-40B4-BE49-F238E27FC236}">
                <a16:creationId xmlns:a16="http://schemas.microsoft.com/office/drawing/2014/main" id="{437413F8-C5EC-462F-9C8D-13F44307B585}"/>
              </a:ext>
            </a:extLst>
          </p:cNvPr>
          <p:cNvSpPr txBox="1"/>
          <p:nvPr/>
        </p:nvSpPr>
        <p:spPr>
          <a:xfrm>
            <a:off x="5758874" y="3588987"/>
            <a:ext cx="19084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Procurement </a:t>
            </a:r>
            <a:r>
              <a:rPr lang="en-GB" sz="1200" b="1" dirty="0">
                <a:solidFill>
                  <a:srgbClr val="23BAED"/>
                </a:solidFill>
                <a:latin typeface="Arial"/>
              </a:rPr>
              <a:t>O</a:t>
            </a:r>
            <a:r>
              <a:rPr kumimoji="0" lang="en-GB" sz="1200" b="1" i="0" u="none" strike="noStrike" kern="1200" cap="none" spc="0" normalizeH="0" baseline="0" noProof="0" dirty="0" err="1">
                <a:ln>
                  <a:noFill/>
                </a:ln>
                <a:solidFill>
                  <a:srgbClr val="23BAED"/>
                </a:solidFill>
                <a:effectLst/>
                <a:uLnTx/>
                <a:uFillTx/>
                <a:latin typeface="Arial"/>
                <a:ea typeface="+mn-ea"/>
                <a:cs typeface="+mn-cs"/>
              </a:rPr>
              <a:t>fficer</a:t>
            </a:r>
            <a:endParaRPr kumimoji="0" lang="en-GB" sz="1200" b="1" i="0" u="none" strike="noStrike" kern="1200" cap="none" spc="0" normalizeH="0" baseline="0" noProof="0" dirty="0">
              <a:ln>
                <a:noFill/>
              </a:ln>
              <a:solidFill>
                <a:srgbClr val="23BAED"/>
              </a:solidFill>
              <a:effectLst/>
              <a:uLnTx/>
              <a:uFillTx/>
              <a:latin typeface="Arial"/>
              <a:ea typeface="+mn-ea"/>
              <a:cs typeface="+mn-cs"/>
            </a:endParaRPr>
          </a:p>
        </p:txBody>
      </p:sp>
      <p:sp>
        <p:nvSpPr>
          <p:cNvPr id="21" name="TextBox 20">
            <a:extLst>
              <a:ext uri="{FF2B5EF4-FFF2-40B4-BE49-F238E27FC236}">
                <a16:creationId xmlns:a16="http://schemas.microsoft.com/office/drawing/2014/main" id="{B490C4AD-6960-464D-A97B-78F3D6049A1B}"/>
              </a:ext>
            </a:extLst>
          </p:cNvPr>
          <p:cNvSpPr txBox="1"/>
          <p:nvPr/>
        </p:nvSpPr>
        <p:spPr>
          <a:xfrm>
            <a:off x="7885843" y="3595579"/>
            <a:ext cx="18912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3BAED"/>
                </a:solidFill>
                <a:effectLst/>
                <a:uLnTx/>
                <a:uFillTx/>
                <a:latin typeface="Arial"/>
                <a:ea typeface="+mn-ea"/>
                <a:cs typeface="+mn-cs"/>
              </a:rPr>
              <a:t>Marketing manager</a:t>
            </a:r>
          </a:p>
        </p:txBody>
      </p:sp>
      <p:sp>
        <p:nvSpPr>
          <p:cNvPr id="22" name="TextBox 21">
            <a:extLst>
              <a:ext uri="{FF2B5EF4-FFF2-40B4-BE49-F238E27FC236}">
                <a16:creationId xmlns:a16="http://schemas.microsoft.com/office/drawing/2014/main" id="{F2E32017-1CCD-4394-90C0-DB9F3C62E1F8}"/>
              </a:ext>
            </a:extLst>
          </p:cNvPr>
          <p:cNvSpPr txBox="1"/>
          <p:nvPr/>
        </p:nvSpPr>
        <p:spPr>
          <a:xfrm>
            <a:off x="9991479" y="3602797"/>
            <a:ext cx="19419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3BAED"/>
                </a:solidFill>
                <a:effectLst/>
                <a:uLnTx/>
                <a:uFillTx/>
                <a:latin typeface="Arial"/>
                <a:ea typeface="+mn-ea"/>
                <a:cs typeface="+mn-cs"/>
              </a:rPr>
              <a:t>Farmer</a:t>
            </a:r>
          </a:p>
        </p:txBody>
      </p:sp>
      <p:sp>
        <p:nvSpPr>
          <p:cNvPr id="17" name="Teardrop 20">
            <a:extLst>
              <a:ext uri="{FF2B5EF4-FFF2-40B4-BE49-F238E27FC236}">
                <a16:creationId xmlns:a16="http://schemas.microsoft.com/office/drawing/2014/main" id="{5442F260-30E9-B34B-8719-03747F840346}"/>
              </a:ext>
            </a:extLst>
          </p:cNvPr>
          <p:cNvSpPr/>
          <p:nvPr/>
        </p:nvSpPr>
        <p:spPr>
          <a:xfrm>
            <a:off x="10741152" y="117465"/>
            <a:ext cx="1327776" cy="1077523"/>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TextBox 10">
            <a:extLst>
              <a:ext uri="{FF2B5EF4-FFF2-40B4-BE49-F238E27FC236}">
                <a16:creationId xmlns:a16="http://schemas.microsoft.com/office/drawing/2014/main" id="{0C47ABB9-C08C-3C48-8516-20ADCC322A9E}"/>
              </a:ext>
            </a:extLst>
          </p:cNvPr>
          <p:cNvSpPr txBox="1"/>
          <p:nvPr/>
        </p:nvSpPr>
        <p:spPr>
          <a:xfrm>
            <a:off x="10677133" y="291893"/>
            <a:ext cx="1536757" cy="784830"/>
          </a:xfrm>
          <a:prstGeom prst="rect">
            <a:avLst/>
          </a:prstGeom>
          <a:noFill/>
        </p:spPr>
        <p:txBody>
          <a:bodyPr wrap="square" rtlCol="0">
            <a:spAutoFit/>
          </a:bodyPr>
          <a:lstStyle/>
          <a:p>
            <a:pPr algn="ctr"/>
            <a:r>
              <a:rPr lang="en-GB" sz="1500" dirty="0">
                <a:solidFill>
                  <a:schemeClr val="bg1"/>
                </a:solidFill>
              </a:rPr>
              <a:t>Refer to </a:t>
            </a:r>
            <a:r>
              <a:rPr lang="en-GB" sz="1500" b="1" dirty="0">
                <a:solidFill>
                  <a:schemeClr val="bg1"/>
                </a:solidFill>
              </a:rPr>
              <a:t>p. 35 </a:t>
            </a:r>
            <a:r>
              <a:rPr lang="en-GB" sz="1500" dirty="0">
                <a:solidFill>
                  <a:schemeClr val="bg1"/>
                </a:solidFill>
              </a:rPr>
              <a:t>of your workbook</a:t>
            </a:r>
          </a:p>
        </p:txBody>
      </p:sp>
    </p:spTree>
    <p:extLst>
      <p:ext uri="{BB962C8B-B14F-4D97-AF65-F5344CB8AC3E}">
        <p14:creationId xmlns:p14="http://schemas.microsoft.com/office/powerpoint/2010/main" val="4206894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CEED7-1F09-5E4C-AEFD-7A69C632D6F1}"/>
              </a:ext>
            </a:extLst>
          </p:cNvPr>
          <p:cNvSpPr>
            <a:spLocks noGrp="1"/>
          </p:cNvSpPr>
          <p:nvPr>
            <p:ph type="title"/>
          </p:nvPr>
        </p:nvSpPr>
        <p:spPr>
          <a:xfrm>
            <a:off x="245585" y="104267"/>
            <a:ext cx="11498123" cy="878150"/>
          </a:xfrm>
        </p:spPr>
        <p:txBody>
          <a:bodyPr>
            <a:normAutofit fontScale="90000"/>
          </a:bodyPr>
          <a:lstStyle/>
          <a:p>
            <a:r>
              <a:rPr lang="nl-NL"/>
              <a:t>Creating an inducive company environment for integrating natural capital</a:t>
            </a:r>
          </a:p>
        </p:txBody>
      </p:sp>
      <p:sp>
        <p:nvSpPr>
          <p:cNvPr id="4" name="Tijdelijke aanduiding voor dianummer 3">
            <a:extLst>
              <a:ext uri="{FF2B5EF4-FFF2-40B4-BE49-F238E27FC236}">
                <a16:creationId xmlns:a16="http://schemas.microsoft.com/office/drawing/2014/main" id="{869A730B-CACA-F84D-A075-B3AD2565EA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7" name="TextBox 76">
            <a:extLst>
              <a:ext uri="{FF2B5EF4-FFF2-40B4-BE49-F238E27FC236}">
                <a16:creationId xmlns:a16="http://schemas.microsoft.com/office/drawing/2014/main" id="{5B2A9446-B422-4021-AE4A-21C52C027761}"/>
              </a:ext>
            </a:extLst>
          </p:cNvPr>
          <p:cNvSpPr txBox="1"/>
          <p:nvPr/>
        </p:nvSpPr>
        <p:spPr>
          <a:xfrm>
            <a:off x="9754049" y="4605272"/>
            <a:ext cx="218780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Find a personas action card for each identified role through We Value Nature’s </a:t>
            </a:r>
            <a:r>
              <a:rPr kumimoji="0" lang="en-GB" sz="1200" b="0" i="0" u="none" strike="noStrike" kern="1200" cap="none" spc="0" normalizeH="0" baseline="0" noProof="0" dirty="0">
                <a:ln>
                  <a:noFill/>
                </a:ln>
                <a:solidFill>
                  <a:srgbClr val="23BAED"/>
                </a:solidFill>
                <a:effectLst/>
                <a:uLnTx/>
                <a:uFillTx/>
                <a:latin typeface="Arial"/>
                <a:ea typeface="+mn-ea"/>
                <a:cs typeface="+mn-cs"/>
                <a:hlinkClick r:id="rId3">
                  <a:extLst>
                    <a:ext uri="{A12FA001-AC4F-418D-AE19-62706E023703}">
                      <ahyp:hlinkClr xmlns:ahyp="http://schemas.microsoft.com/office/drawing/2018/hyperlinkcolor" val="tx"/>
                    </a:ext>
                  </a:extLst>
                </a:hlinkClick>
              </a:rPr>
              <a:t>digital media library</a:t>
            </a:r>
            <a:endParaRPr kumimoji="0" lang="en-GB" sz="1200" b="0" i="0" u="none" strike="noStrike" kern="1200" cap="none" spc="0" normalizeH="0" baseline="0" noProof="0" dirty="0">
              <a:ln>
                <a:noFill/>
              </a:ln>
              <a:solidFill>
                <a:srgbClr val="23BAED"/>
              </a:solidFill>
              <a:effectLst/>
              <a:uLnTx/>
              <a:uFillTx/>
              <a:latin typeface="Arial"/>
              <a:ea typeface="+mn-ea"/>
              <a:cs typeface="+mn-cs"/>
            </a:endParaRPr>
          </a:p>
        </p:txBody>
      </p:sp>
      <p:sp>
        <p:nvSpPr>
          <p:cNvPr id="78" name="Rectangle 2">
            <a:extLst>
              <a:ext uri="{FF2B5EF4-FFF2-40B4-BE49-F238E27FC236}">
                <a16:creationId xmlns:a16="http://schemas.microsoft.com/office/drawing/2014/main" id="{35F73C59-CA96-4C6C-A543-485EB06EF04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Teardrop 78">
            <a:extLst>
              <a:ext uri="{FF2B5EF4-FFF2-40B4-BE49-F238E27FC236}">
                <a16:creationId xmlns:a16="http://schemas.microsoft.com/office/drawing/2014/main" id="{8D0AB36E-AF0D-40FD-B614-6F6DBCBA0638}"/>
              </a:ext>
            </a:extLst>
          </p:cNvPr>
          <p:cNvSpPr/>
          <p:nvPr/>
        </p:nvSpPr>
        <p:spPr>
          <a:xfrm>
            <a:off x="9440359" y="4679259"/>
            <a:ext cx="313690" cy="313690"/>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Afbeelding 6">
            <a:extLst>
              <a:ext uri="{FF2B5EF4-FFF2-40B4-BE49-F238E27FC236}">
                <a16:creationId xmlns:a16="http://schemas.microsoft.com/office/drawing/2014/main" id="{C75D60E2-E787-4C0A-90F6-3B9D84C8E2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43138" y="1190414"/>
            <a:ext cx="3840951" cy="5429616"/>
          </a:xfrm>
          <a:prstGeom prst="rect">
            <a:avLst/>
          </a:prstGeom>
        </p:spPr>
      </p:pic>
      <p:pic>
        <p:nvPicPr>
          <p:cNvPr id="9" name="Afbeelding 8">
            <a:extLst>
              <a:ext uri="{FF2B5EF4-FFF2-40B4-BE49-F238E27FC236}">
                <a16:creationId xmlns:a16="http://schemas.microsoft.com/office/drawing/2014/main" id="{25517ACF-D135-4390-AE32-F66C631218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26504" y="1193338"/>
            <a:ext cx="3840951" cy="5429616"/>
          </a:xfrm>
          <a:prstGeom prst="rect">
            <a:avLst/>
          </a:prstGeom>
        </p:spPr>
      </p:pic>
      <p:pic>
        <p:nvPicPr>
          <p:cNvPr id="11" name="Afbeelding 10">
            <a:extLst>
              <a:ext uri="{FF2B5EF4-FFF2-40B4-BE49-F238E27FC236}">
                <a16:creationId xmlns:a16="http://schemas.microsoft.com/office/drawing/2014/main" id="{8C5E3E3A-45C9-4A3A-9F45-CDA3F72554E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440540" y="2737912"/>
            <a:ext cx="1020104" cy="1442032"/>
          </a:xfrm>
          <a:prstGeom prst="rect">
            <a:avLst/>
          </a:prstGeom>
        </p:spPr>
      </p:pic>
      <p:pic>
        <p:nvPicPr>
          <p:cNvPr id="13" name="Afbeelding 12">
            <a:extLst>
              <a:ext uri="{FF2B5EF4-FFF2-40B4-BE49-F238E27FC236}">
                <a16:creationId xmlns:a16="http://schemas.microsoft.com/office/drawing/2014/main" id="{354C13EB-68BA-4AF6-BD92-729E8E4DB3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651872" y="1223001"/>
            <a:ext cx="1018175" cy="1439304"/>
          </a:xfrm>
          <a:prstGeom prst="rect">
            <a:avLst/>
          </a:prstGeom>
        </p:spPr>
      </p:pic>
      <p:pic>
        <p:nvPicPr>
          <p:cNvPr id="15" name="Afbeelding 14">
            <a:extLst>
              <a:ext uri="{FF2B5EF4-FFF2-40B4-BE49-F238E27FC236}">
                <a16:creationId xmlns:a16="http://schemas.microsoft.com/office/drawing/2014/main" id="{D85B0A5C-F050-4CF8-94FA-AC158533705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54004" y="2737912"/>
            <a:ext cx="1015862" cy="1436036"/>
          </a:xfrm>
          <a:prstGeom prst="rect">
            <a:avLst/>
          </a:prstGeom>
        </p:spPr>
      </p:pic>
      <p:pic>
        <p:nvPicPr>
          <p:cNvPr id="17" name="Afbeelding 16">
            <a:extLst>
              <a:ext uri="{FF2B5EF4-FFF2-40B4-BE49-F238E27FC236}">
                <a16:creationId xmlns:a16="http://schemas.microsoft.com/office/drawing/2014/main" id="{F5C1D3A0-A44B-4CE0-9881-504BD7B0222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440542" y="1221381"/>
            <a:ext cx="1020104" cy="1442033"/>
          </a:xfrm>
          <a:prstGeom prst="rect">
            <a:avLst/>
          </a:prstGeom>
        </p:spPr>
      </p:pic>
    </p:spTree>
    <p:extLst>
      <p:ext uri="{BB962C8B-B14F-4D97-AF65-F5344CB8AC3E}">
        <p14:creationId xmlns:p14="http://schemas.microsoft.com/office/powerpoint/2010/main" val="24791121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descr="SHIFT">
            <a:extLst>
              <a:ext uri="{FF2B5EF4-FFF2-40B4-BE49-F238E27FC236}">
                <a16:creationId xmlns:a16="http://schemas.microsoft.com/office/drawing/2014/main" id="{514A6CC4-9903-4E16-9AEF-AFB3DC9DBD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990166" y="2495459"/>
            <a:ext cx="2158085" cy="652647"/>
          </a:xfrm>
          <a:prstGeom prst="rect">
            <a:avLst/>
          </a:prstGeom>
        </p:spPr>
      </p:pic>
      <p:pic>
        <p:nvPicPr>
          <p:cNvPr id="15" name="Picture Placeholder 6" descr="Natural Capital Toolkit">
            <a:extLst>
              <a:ext uri="{FF2B5EF4-FFF2-40B4-BE49-F238E27FC236}">
                <a16:creationId xmlns:a16="http://schemas.microsoft.com/office/drawing/2014/main" id="{3E67B801-3C8E-4A27-AC54-89CE654640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74866" y="2646508"/>
            <a:ext cx="3383573" cy="350551"/>
          </a:xfrm>
          <a:prstGeom prst="rect">
            <a:avLst/>
          </a:prstGeom>
        </p:spPr>
      </p:pic>
      <p:sp>
        <p:nvSpPr>
          <p:cNvPr id="16" name="Title 1">
            <a:extLst>
              <a:ext uri="{FF2B5EF4-FFF2-40B4-BE49-F238E27FC236}">
                <a16:creationId xmlns:a16="http://schemas.microsoft.com/office/drawing/2014/main" id="{3BEA4ABC-1F3D-4BD2-839D-942FF597F126}"/>
              </a:ext>
            </a:extLst>
          </p:cNvPr>
          <p:cNvSpPr>
            <a:spLocks noGrp="1"/>
          </p:cNvSpPr>
          <p:nvPr>
            <p:ph type="title"/>
          </p:nvPr>
        </p:nvSpPr>
        <p:spPr>
          <a:xfrm>
            <a:off x="314196" y="125353"/>
            <a:ext cx="11498123" cy="878151"/>
          </a:xfrm>
        </p:spPr>
        <p:txBody>
          <a:bodyPr/>
          <a:lstStyle/>
          <a:p>
            <a:r>
              <a:rPr lang="nl-NL"/>
              <a:t>Useful </a:t>
            </a:r>
            <a:r>
              <a:rPr lang="nl-NL" b="1"/>
              <a:t>tools &amp; resources</a:t>
            </a:r>
            <a:endParaRPr lang="en-CH"/>
          </a:p>
        </p:txBody>
      </p:sp>
      <p:sp>
        <p:nvSpPr>
          <p:cNvPr id="7" name="Content Placeholder 2">
            <a:extLst>
              <a:ext uri="{FF2B5EF4-FFF2-40B4-BE49-F238E27FC236}">
                <a16:creationId xmlns:a16="http://schemas.microsoft.com/office/drawing/2014/main" id="{7D7AAACA-BAE1-4F7D-9932-30D79E30AD6D}"/>
              </a:ext>
            </a:extLst>
          </p:cNvPr>
          <p:cNvSpPr>
            <a:spLocks noGrp="1"/>
          </p:cNvSpPr>
          <p:nvPr>
            <p:ph idx="1"/>
          </p:nvPr>
        </p:nvSpPr>
        <p:spPr>
          <a:xfrm>
            <a:off x="314194" y="1404701"/>
            <a:ext cx="9510031" cy="4402667"/>
          </a:xfrm>
        </p:spPr>
        <p:txBody>
          <a:bodyPr>
            <a:normAutofit/>
          </a:bodyPr>
          <a:lstStyle/>
          <a:p>
            <a:pPr marL="0" indent="0">
              <a:lnSpc>
                <a:spcPct val="100000"/>
              </a:lnSpc>
              <a:buNone/>
            </a:pPr>
            <a:r>
              <a:rPr lang="en-US" dirty="0"/>
              <a:t>There are lots of useful tools out there. </a:t>
            </a:r>
            <a:r>
              <a:rPr lang="en-US" dirty="0" err="1">
                <a:hlinkClick r:id="rId5"/>
              </a:rPr>
              <a:t>SHIFT.tools</a:t>
            </a:r>
            <a:r>
              <a:rPr lang="en-US" dirty="0">
                <a:hlinkClick r:id="rId5"/>
              </a:rPr>
              <a:t> </a:t>
            </a:r>
            <a:r>
              <a:rPr lang="en-US" dirty="0"/>
              <a:t>is a searchable repository of tools, including the </a:t>
            </a:r>
            <a:r>
              <a:rPr lang="en-US" dirty="0">
                <a:hlinkClick r:id="rId6"/>
              </a:rPr>
              <a:t>Natural Capital Toolkit</a:t>
            </a:r>
            <a:r>
              <a:rPr lang="en-US" dirty="0"/>
              <a:t>.  </a:t>
            </a:r>
            <a:endParaRPr lang="en-GB" sz="400" dirty="0"/>
          </a:p>
        </p:txBody>
      </p:sp>
      <p:pic>
        <p:nvPicPr>
          <p:cNvPr id="2" name="Picture 1">
            <a:extLst>
              <a:ext uri="{FF2B5EF4-FFF2-40B4-BE49-F238E27FC236}">
                <a16:creationId xmlns:a16="http://schemas.microsoft.com/office/drawing/2014/main" id="{7EB967DB-617C-449F-93F2-0BF462D021E7}"/>
              </a:ext>
            </a:extLst>
          </p:cNvPr>
          <p:cNvPicPr>
            <a:picLocks noChangeAspect="1"/>
          </p:cNvPicPr>
          <p:nvPr/>
        </p:nvPicPr>
        <p:blipFill>
          <a:blip r:embed="rId7"/>
          <a:stretch>
            <a:fillRect/>
          </a:stretch>
        </p:blipFill>
        <p:spPr>
          <a:xfrm>
            <a:off x="477593" y="3128052"/>
            <a:ext cx="5699602" cy="2801855"/>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8815BFDD-9E6B-47E7-AD02-237DE9A043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234" b="23272"/>
          <a:stretch/>
        </p:blipFill>
        <p:spPr>
          <a:xfrm>
            <a:off x="9745746" y="6305863"/>
            <a:ext cx="961252" cy="329684"/>
          </a:xfrm>
          <a:prstGeom prst="rect">
            <a:avLst/>
          </a:prstGeom>
        </p:spPr>
      </p:pic>
      <p:sp>
        <p:nvSpPr>
          <p:cNvPr id="4" name="Slide Number Placeholder 3">
            <a:extLst>
              <a:ext uri="{FF2B5EF4-FFF2-40B4-BE49-F238E27FC236}">
                <a16:creationId xmlns:a16="http://schemas.microsoft.com/office/drawing/2014/main" id="{D9192E59-20AB-FE4D-9BBB-7A43666DFB76}"/>
              </a:ext>
            </a:extLst>
          </p:cNvPr>
          <p:cNvSpPr>
            <a:spLocks noGrp="1"/>
          </p:cNvSpPr>
          <p:nvPr>
            <p:ph type="sldNum" sz="quarter" idx="12"/>
          </p:nvPr>
        </p:nvSpPr>
        <p:spPr/>
        <p:txBody>
          <a:bodyPr/>
          <a:lstStyle/>
          <a:p>
            <a:fld id="{971CEC84-1649-40CE-BFF6-7286506FEA08}" type="slidenum">
              <a:rPr lang="en-GB" smtClean="0"/>
              <a:pPr/>
              <a:t>97</a:t>
            </a:fld>
            <a:endParaRPr lang="en-GB"/>
          </a:p>
        </p:txBody>
      </p:sp>
      <p:pic>
        <p:nvPicPr>
          <p:cNvPr id="3" name="Picture 2" descr="Table&#10;&#10;Description automatically generated">
            <a:extLst>
              <a:ext uri="{FF2B5EF4-FFF2-40B4-BE49-F238E27FC236}">
                <a16:creationId xmlns:a16="http://schemas.microsoft.com/office/drawing/2014/main" id="{08D41421-6FAC-40D5-BE86-A635E96B515A}"/>
              </a:ext>
            </a:extLst>
          </p:cNvPr>
          <p:cNvPicPr>
            <a:picLocks noChangeAspect="1"/>
          </p:cNvPicPr>
          <p:nvPr/>
        </p:nvPicPr>
        <p:blipFill>
          <a:blip r:embed="rId9"/>
          <a:stretch>
            <a:fillRect/>
          </a:stretch>
        </p:blipFill>
        <p:spPr>
          <a:xfrm>
            <a:off x="7601235" y="3063293"/>
            <a:ext cx="3374621" cy="2866614"/>
          </a:xfrm>
          <a:prstGeom prst="rect">
            <a:avLst/>
          </a:prstGeom>
        </p:spPr>
      </p:pic>
      <p:sp>
        <p:nvSpPr>
          <p:cNvPr id="5" name="TextBox 4">
            <a:extLst>
              <a:ext uri="{FF2B5EF4-FFF2-40B4-BE49-F238E27FC236}">
                <a16:creationId xmlns:a16="http://schemas.microsoft.com/office/drawing/2014/main" id="{61D3A02E-7CE7-45BE-B7E6-D7B22EE53B92}"/>
              </a:ext>
            </a:extLst>
          </p:cNvPr>
          <p:cNvSpPr txBox="1"/>
          <p:nvPr/>
        </p:nvSpPr>
        <p:spPr>
          <a:xfrm>
            <a:off x="7218801" y="2478518"/>
            <a:ext cx="4884046" cy="584775"/>
          </a:xfrm>
          <a:prstGeom prst="rect">
            <a:avLst/>
          </a:prstGeom>
          <a:noFill/>
        </p:spPr>
        <p:txBody>
          <a:bodyPr wrap="square" rtlCol="0">
            <a:spAutoFit/>
          </a:bodyPr>
          <a:lstStyle/>
          <a:p>
            <a:r>
              <a:rPr lang="en-GB" sz="1600" b="1">
                <a:latin typeface="+mj-lt"/>
                <a:ea typeface="Verdana" panose="020B0604030504040204" pitchFamily="34" charset="0"/>
                <a:cs typeface="Verdana" panose="020B0604030504040204" pitchFamily="34" charset="0"/>
                <a:hlinkClick r:id="rId10"/>
              </a:rPr>
              <a:t>TEEBAgriFood Operational Guidelines for Business </a:t>
            </a:r>
            <a:r>
              <a:rPr lang="en-GB" sz="1600" b="1">
                <a:latin typeface="+mj-lt"/>
                <a:ea typeface="Verdana" panose="020B0604030504040204" pitchFamily="34" charset="0"/>
                <a:cs typeface="Verdana" panose="020B0604030504040204" pitchFamily="34" charset="0"/>
              </a:rPr>
              <a:t>- Annex A</a:t>
            </a:r>
          </a:p>
        </p:txBody>
      </p:sp>
      <p:sp>
        <p:nvSpPr>
          <p:cNvPr id="12" name="Teardrop 7">
            <a:extLst>
              <a:ext uri="{FF2B5EF4-FFF2-40B4-BE49-F238E27FC236}">
                <a16:creationId xmlns:a16="http://schemas.microsoft.com/office/drawing/2014/main" id="{868EF8BB-E4A1-F64E-A0CC-CA8A4492451F}"/>
              </a:ext>
            </a:extLst>
          </p:cNvPr>
          <p:cNvSpPr/>
          <p:nvPr/>
        </p:nvSpPr>
        <p:spPr>
          <a:xfrm>
            <a:off x="10495966" y="109774"/>
            <a:ext cx="1536186" cy="115243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Refer to</a:t>
            </a:r>
            <a:r>
              <a:rPr lang="en-US" sz="1500" b="1" dirty="0"/>
              <a:t> p. 36 </a:t>
            </a:r>
            <a:r>
              <a:rPr lang="en-US" sz="1500" dirty="0"/>
              <a:t>of your workbook</a:t>
            </a:r>
            <a:endParaRPr lang="en-CH" sz="1500" dirty="0"/>
          </a:p>
        </p:txBody>
      </p:sp>
    </p:spTree>
    <p:extLst>
      <p:ext uri="{BB962C8B-B14F-4D97-AF65-F5344CB8AC3E}">
        <p14:creationId xmlns:p14="http://schemas.microsoft.com/office/powerpoint/2010/main" val="7988977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96DE465-F87E-497C-866C-0ACF9977F712}"/>
              </a:ext>
            </a:extLst>
          </p:cNvPr>
          <p:cNvGrpSpPr/>
          <p:nvPr/>
        </p:nvGrpSpPr>
        <p:grpSpPr>
          <a:xfrm>
            <a:off x="2587999" y="2742216"/>
            <a:ext cx="2508578" cy="2819670"/>
            <a:chOff x="0" y="2564638"/>
            <a:chExt cx="2508578" cy="2819670"/>
          </a:xfrm>
        </p:grpSpPr>
        <p:pic>
          <p:nvPicPr>
            <p:cNvPr id="11" name="Picture Placeholder 5" descr="Natural Capital Toolkit">
              <a:extLst>
                <a:ext uri="{FF2B5EF4-FFF2-40B4-BE49-F238E27FC236}">
                  <a16:creationId xmlns:a16="http://schemas.microsoft.com/office/drawing/2014/main" id="{7FA742DA-A333-45FD-98F8-9571DCEBC2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3125824"/>
              <a:ext cx="2394445" cy="2258484"/>
            </a:xfrm>
            <a:prstGeom prst="rect">
              <a:avLst/>
            </a:prstGeom>
          </p:spPr>
        </p:pic>
        <p:pic>
          <p:nvPicPr>
            <p:cNvPr id="16" name="Picture Placeholder 5" descr="Natural Capital Toolkit">
              <a:extLst>
                <a:ext uri="{FF2B5EF4-FFF2-40B4-BE49-F238E27FC236}">
                  <a16:creationId xmlns:a16="http://schemas.microsoft.com/office/drawing/2014/main" id="{CA182D27-EC65-4804-93F7-285C4C3E5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14133" y="2649642"/>
              <a:ext cx="2394445" cy="306175"/>
            </a:xfrm>
            <a:prstGeom prst="rect">
              <a:avLst/>
            </a:prstGeom>
          </p:spPr>
        </p:pic>
        <p:sp>
          <p:nvSpPr>
            <p:cNvPr id="17" name="Oval 16">
              <a:extLst>
                <a:ext uri="{FF2B5EF4-FFF2-40B4-BE49-F238E27FC236}">
                  <a16:creationId xmlns:a16="http://schemas.microsoft.com/office/drawing/2014/main" id="{C62D2D66-9641-4105-8140-153698545651}"/>
                </a:ext>
              </a:extLst>
            </p:cNvPr>
            <p:cNvSpPr/>
            <p:nvPr/>
          </p:nvSpPr>
          <p:spPr>
            <a:xfrm>
              <a:off x="31696" y="2564638"/>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21">
              <a:extLst>
                <a:ext uri="{FF2B5EF4-FFF2-40B4-BE49-F238E27FC236}">
                  <a16:creationId xmlns:a16="http://schemas.microsoft.com/office/drawing/2014/main" id="{0A93DD4E-7BA0-4B87-BB81-AB6B0F247410}"/>
                </a:ext>
              </a:extLst>
            </p:cNvPr>
            <p:cNvSpPr/>
            <p:nvPr/>
          </p:nvSpPr>
          <p:spPr>
            <a:xfrm>
              <a:off x="200722" y="5040351"/>
              <a:ext cx="1494263" cy="21187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 name="Title 1">
            <a:extLst>
              <a:ext uri="{FF2B5EF4-FFF2-40B4-BE49-F238E27FC236}">
                <a16:creationId xmlns:a16="http://schemas.microsoft.com/office/drawing/2014/main" id="{8BB1BD2B-9929-4763-811E-14A13BB8D5D6}"/>
              </a:ext>
            </a:extLst>
          </p:cNvPr>
          <p:cNvSpPr>
            <a:spLocks noGrp="1"/>
          </p:cNvSpPr>
          <p:nvPr>
            <p:ph type="title" idx="4294967295"/>
          </p:nvPr>
        </p:nvSpPr>
        <p:spPr>
          <a:xfrm>
            <a:off x="314194" y="125352"/>
            <a:ext cx="11498123" cy="878150"/>
          </a:xfrm>
        </p:spPr>
        <p:txBody>
          <a:bodyPr/>
          <a:lstStyle/>
          <a:p>
            <a:r>
              <a:rPr lang="en-US"/>
              <a:t>Natural Capital Toolkit </a:t>
            </a:r>
            <a:r>
              <a:rPr lang="en-US" b="1"/>
              <a:t>example</a:t>
            </a:r>
            <a:endParaRPr lang="en-CH" b="1"/>
          </a:p>
        </p:txBody>
      </p:sp>
      <p:sp>
        <p:nvSpPr>
          <p:cNvPr id="3" name="Content Placeholder 2">
            <a:extLst>
              <a:ext uri="{FF2B5EF4-FFF2-40B4-BE49-F238E27FC236}">
                <a16:creationId xmlns:a16="http://schemas.microsoft.com/office/drawing/2014/main" id="{8EB68AE5-115C-438B-B562-8B4C2BBEC80B}"/>
              </a:ext>
            </a:extLst>
          </p:cNvPr>
          <p:cNvSpPr>
            <a:spLocks noGrp="1"/>
          </p:cNvSpPr>
          <p:nvPr>
            <p:ph idx="4294967295"/>
          </p:nvPr>
        </p:nvSpPr>
        <p:spPr>
          <a:xfrm>
            <a:off x="314194" y="1318239"/>
            <a:ext cx="3388010" cy="590300"/>
          </a:xfrm>
        </p:spPr>
        <p:txBody>
          <a:bodyPr>
            <a:normAutofit/>
          </a:bodyPr>
          <a:lstStyle/>
          <a:p>
            <a:pPr marL="457200" indent="-457200">
              <a:lnSpc>
                <a:spcPct val="120000"/>
              </a:lnSpc>
              <a:buAutoNum type="arabicPeriod"/>
            </a:pPr>
            <a:r>
              <a:rPr lang="en-US" sz="2000"/>
              <a:t>F&amp;B, Fishery company</a:t>
            </a:r>
            <a:endParaRPr lang="en-US" sz="100"/>
          </a:p>
        </p:txBody>
      </p:sp>
      <p:sp>
        <p:nvSpPr>
          <p:cNvPr id="4" name="Content Placeholder 2">
            <a:extLst>
              <a:ext uri="{FF2B5EF4-FFF2-40B4-BE49-F238E27FC236}">
                <a16:creationId xmlns:a16="http://schemas.microsoft.com/office/drawing/2014/main" id="{7D6B9A3A-0BCF-4427-80A1-5D34C5356984}"/>
              </a:ext>
            </a:extLst>
          </p:cNvPr>
          <p:cNvSpPr txBox="1">
            <a:spLocks/>
          </p:cNvSpPr>
          <p:nvPr/>
        </p:nvSpPr>
        <p:spPr>
          <a:xfrm>
            <a:off x="3331849" y="1296114"/>
            <a:ext cx="4908293" cy="1014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ctr">
              <a:lnSpc>
                <a:spcPct val="120000"/>
              </a:lnSpc>
              <a:buFont typeface="+mj-lt"/>
              <a:buAutoNum type="arabicPeriod" startAt="2"/>
            </a:pPr>
            <a:r>
              <a:rPr lang="en-US" sz="2000"/>
              <a:t>Conduct a company-wide assessment on its use of water </a:t>
            </a:r>
            <a:endParaRPr lang="en-US" sz="100"/>
          </a:p>
        </p:txBody>
      </p:sp>
      <p:sp>
        <p:nvSpPr>
          <p:cNvPr id="5" name="Content Placeholder 2">
            <a:extLst>
              <a:ext uri="{FF2B5EF4-FFF2-40B4-BE49-F238E27FC236}">
                <a16:creationId xmlns:a16="http://schemas.microsoft.com/office/drawing/2014/main" id="{6FF13AB0-B27B-46FB-A604-DA73F4265C96}"/>
              </a:ext>
            </a:extLst>
          </p:cNvPr>
          <p:cNvSpPr txBox="1">
            <a:spLocks/>
          </p:cNvSpPr>
          <p:nvPr/>
        </p:nvSpPr>
        <p:spPr>
          <a:xfrm>
            <a:off x="8629289" y="1318306"/>
            <a:ext cx="4205766" cy="683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Font typeface="+mj-lt"/>
              <a:buAutoNum type="arabicPeriod" startAt="3"/>
            </a:pPr>
            <a:r>
              <a:rPr lang="en-US" sz="2000"/>
              <a:t>Sustainability team</a:t>
            </a:r>
            <a:endParaRPr lang="en-US" sz="100"/>
          </a:p>
        </p:txBody>
      </p:sp>
      <p:grpSp>
        <p:nvGrpSpPr>
          <p:cNvPr id="10" name="Group 9">
            <a:extLst>
              <a:ext uri="{FF2B5EF4-FFF2-40B4-BE49-F238E27FC236}">
                <a16:creationId xmlns:a16="http://schemas.microsoft.com/office/drawing/2014/main" id="{D0D9BDE6-73DE-4080-B96D-7AF12A9A6CFC}"/>
              </a:ext>
            </a:extLst>
          </p:cNvPr>
          <p:cNvGrpSpPr/>
          <p:nvPr/>
        </p:nvGrpSpPr>
        <p:grpSpPr>
          <a:xfrm>
            <a:off x="10009165" y="2227400"/>
            <a:ext cx="2131336" cy="3615948"/>
            <a:chOff x="10009165" y="2227400"/>
            <a:chExt cx="2131336" cy="3615948"/>
          </a:xfrm>
        </p:grpSpPr>
        <p:pic>
          <p:nvPicPr>
            <p:cNvPr id="15" name="Picture Placeholder 5" descr="Natural Capital Toolkit">
              <a:extLst>
                <a:ext uri="{FF2B5EF4-FFF2-40B4-BE49-F238E27FC236}">
                  <a16:creationId xmlns:a16="http://schemas.microsoft.com/office/drawing/2014/main" id="{05C4CDF4-3E0B-4B7D-A8EE-E65D3BE4B5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136231" y="2352304"/>
              <a:ext cx="2004270" cy="3491044"/>
            </a:xfrm>
            <a:prstGeom prst="rect">
              <a:avLst/>
            </a:prstGeom>
          </p:spPr>
        </p:pic>
        <p:sp>
          <p:nvSpPr>
            <p:cNvPr id="21" name="Oval 20">
              <a:extLst>
                <a:ext uri="{FF2B5EF4-FFF2-40B4-BE49-F238E27FC236}">
                  <a16:creationId xmlns:a16="http://schemas.microsoft.com/office/drawing/2014/main" id="{ADDC20CB-A9C9-4ECB-B461-D6A459394A92}"/>
                </a:ext>
              </a:extLst>
            </p:cNvPr>
            <p:cNvSpPr/>
            <p:nvPr/>
          </p:nvSpPr>
          <p:spPr>
            <a:xfrm>
              <a:off x="10009165" y="2227400"/>
              <a:ext cx="1269652" cy="402306"/>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8" name="Group 7">
            <a:extLst>
              <a:ext uri="{FF2B5EF4-FFF2-40B4-BE49-F238E27FC236}">
                <a16:creationId xmlns:a16="http://schemas.microsoft.com/office/drawing/2014/main" id="{90889FC1-1EA8-4ECC-ACCC-91B2A6CC2DAF}"/>
              </a:ext>
            </a:extLst>
          </p:cNvPr>
          <p:cNvGrpSpPr/>
          <p:nvPr/>
        </p:nvGrpSpPr>
        <p:grpSpPr>
          <a:xfrm>
            <a:off x="4930797" y="2670959"/>
            <a:ext cx="2599646" cy="2558060"/>
            <a:chOff x="4849560" y="2818579"/>
            <a:chExt cx="2599646" cy="2558060"/>
          </a:xfrm>
        </p:grpSpPr>
        <p:pic>
          <p:nvPicPr>
            <p:cNvPr id="13" name="Picture Placeholder 5" descr="Natural Capital Toolkit">
              <a:extLst>
                <a:ext uri="{FF2B5EF4-FFF2-40B4-BE49-F238E27FC236}">
                  <a16:creationId xmlns:a16="http://schemas.microsoft.com/office/drawing/2014/main" id="{CB9FC4E8-561A-4225-A36A-3FB18704BD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938948" y="2948148"/>
              <a:ext cx="2510258" cy="2428491"/>
            </a:xfrm>
            <a:prstGeom prst="rect">
              <a:avLst/>
            </a:prstGeom>
          </p:spPr>
        </p:pic>
        <p:sp>
          <p:nvSpPr>
            <p:cNvPr id="19" name="Oval 18">
              <a:extLst>
                <a:ext uri="{FF2B5EF4-FFF2-40B4-BE49-F238E27FC236}">
                  <a16:creationId xmlns:a16="http://schemas.microsoft.com/office/drawing/2014/main" id="{2BE978A2-BB3D-486E-B0B8-13E280B7DCB0}"/>
                </a:ext>
              </a:extLst>
            </p:cNvPr>
            <p:cNvSpPr/>
            <p:nvPr/>
          </p:nvSpPr>
          <p:spPr>
            <a:xfrm>
              <a:off x="4849560" y="2818579"/>
              <a:ext cx="1662752" cy="404124"/>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Rectangle 23">
              <a:extLst>
                <a:ext uri="{FF2B5EF4-FFF2-40B4-BE49-F238E27FC236}">
                  <a16:creationId xmlns:a16="http://schemas.microsoft.com/office/drawing/2014/main" id="{ABC30664-9DE6-4B8E-AED9-6635A6183FFA}"/>
                </a:ext>
              </a:extLst>
            </p:cNvPr>
            <p:cNvSpPr/>
            <p:nvPr/>
          </p:nvSpPr>
          <p:spPr>
            <a:xfrm>
              <a:off x="5083299" y="4991567"/>
              <a:ext cx="681881" cy="24893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 name="Group 8">
            <a:extLst>
              <a:ext uri="{FF2B5EF4-FFF2-40B4-BE49-F238E27FC236}">
                <a16:creationId xmlns:a16="http://schemas.microsoft.com/office/drawing/2014/main" id="{42E6F91A-168D-4E65-9753-7D646D40DC0E}"/>
              </a:ext>
            </a:extLst>
          </p:cNvPr>
          <p:cNvGrpSpPr/>
          <p:nvPr/>
        </p:nvGrpSpPr>
        <p:grpSpPr>
          <a:xfrm>
            <a:off x="7447525" y="2108958"/>
            <a:ext cx="2556880" cy="4777745"/>
            <a:chOff x="7465218" y="2080255"/>
            <a:chExt cx="2556880" cy="4777745"/>
          </a:xfrm>
        </p:grpSpPr>
        <p:pic>
          <p:nvPicPr>
            <p:cNvPr id="14" name="Picture Placeholder 5" descr="Natural Capital Toolkit">
              <a:extLst>
                <a:ext uri="{FF2B5EF4-FFF2-40B4-BE49-F238E27FC236}">
                  <a16:creationId xmlns:a16="http://schemas.microsoft.com/office/drawing/2014/main" id="{863925FD-2B05-42BB-92A5-63ACC88AECD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563339" y="2223277"/>
              <a:ext cx="2458759" cy="4634723"/>
            </a:xfrm>
            <a:prstGeom prst="rect">
              <a:avLst/>
            </a:prstGeom>
          </p:spPr>
        </p:pic>
        <p:sp>
          <p:nvSpPr>
            <p:cNvPr id="20" name="Oval 19">
              <a:extLst>
                <a:ext uri="{FF2B5EF4-FFF2-40B4-BE49-F238E27FC236}">
                  <a16:creationId xmlns:a16="http://schemas.microsoft.com/office/drawing/2014/main" id="{F32A60A1-9728-4AC7-B092-ACF7349F3B62}"/>
                </a:ext>
              </a:extLst>
            </p:cNvPr>
            <p:cNvSpPr/>
            <p:nvPr/>
          </p:nvSpPr>
          <p:spPr>
            <a:xfrm>
              <a:off x="7465218" y="2080255"/>
              <a:ext cx="1176677"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Rectangle 24">
              <a:extLst>
                <a:ext uri="{FF2B5EF4-FFF2-40B4-BE49-F238E27FC236}">
                  <a16:creationId xmlns:a16="http://schemas.microsoft.com/office/drawing/2014/main" id="{FDD359C9-6012-483A-B754-40A04480F1A5}"/>
                </a:ext>
              </a:extLst>
            </p:cNvPr>
            <p:cNvSpPr/>
            <p:nvPr/>
          </p:nvSpPr>
          <p:spPr>
            <a:xfrm>
              <a:off x="7742724" y="6510803"/>
              <a:ext cx="1061717" cy="210122"/>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pic>
        <p:nvPicPr>
          <p:cNvPr id="26" name="Picture 25">
            <a:extLst>
              <a:ext uri="{FF2B5EF4-FFF2-40B4-BE49-F238E27FC236}">
                <a16:creationId xmlns:a16="http://schemas.microsoft.com/office/drawing/2014/main" id="{4CD072B4-A174-42E3-BB1E-E4DB79FEAA3C}"/>
              </a:ext>
            </a:extLst>
          </p:cNvPr>
          <p:cNvPicPr>
            <a:picLocks noChangeAspect="1"/>
          </p:cNvPicPr>
          <p:nvPr/>
        </p:nvPicPr>
        <p:blipFill>
          <a:blip r:embed="rId8"/>
          <a:stretch>
            <a:fillRect/>
          </a:stretch>
        </p:blipFill>
        <p:spPr>
          <a:xfrm>
            <a:off x="165074" y="2347049"/>
            <a:ext cx="2420545" cy="4228294"/>
          </a:xfrm>
          <a:prstGeom prst="rect">
            <a:avLst/>
          </a:prstGeom>
        </p:spPr>
      </p:pic>
      <p:sp>
        <p:nvSpPr>
          <p:cNvPr id="27" name="Oval 26">
            <a:extLst>
              <a:ext uri="{FF2B5EF4-FFF2-40B4-BE49-F238E27FC236}">
                <a16:creationId xmlns:a16="http://schemas.microsoft.com/office/drawing/2014/main" id="{22F72247-C766-446B-B884-8B9848F27348}"/>
              </a:ext>
            </a:extLst>
          </p:cNvPr>
          <p:cNvSpPr/>
          <p:nvPr/>
        </p:nvSpPr>
        <p:spPr>
          <a:xfrm>
            <a:off x="109978" y="2190462"/>
            <a:ext cx="696133" cy="476182"/>
          </a:xfrm>
          <a:prstGeom prst="ellipse">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65795AC5-F48C-40D0-B45F-66A66B046571}"/>
              </a:ext>
            </a:extLst>
          </p:cNvPr>
          <p:cNvSpPr/>
          <p:nvPr/>
        </p:nvSpPr>
        <p:spPr>
          <a:xfrm>
            <a:off x="361263" y="4461196"/>
            <a:ext cx="1826332" cy="382751"/>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36448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0D50-EBBB-4C8A-BAAD-A572F9E9E759}"/>
              </a:ext>
            </a:extLst>
          </p:cNvPr>
          <p:cNvSpPr>
            <a:spLocks noGrp="1"/>
          </p:cNvSpPr>
          <p:nvPr>
            <p:ph type="title" idx="4294967295"/>
          </p:nvPr>
        </p:nvSpPr>
        <p:spPr>
          <a:xfrm>
            <a:off x="314194" y="125352"/>
            <a:ext cx="11498123" cy="878150"/>
          </a:xfrm>
        </p:spPr>
        <p:txBody>
          <a:bodyPr/>
          <a:lstStyle/>
          <a:p>
            <a:r>
              <a:rPr lang="en-GB"/>
              <a:t>Group exercise: exploring tools and resources</a:t>
            </a:r>
          </a:p>
        </p:txBody>
      </p:sp>
      <p:sp>
        <p:nvSpPr>
          <p:cNvPr id="5" name="Slide Number Placeholder 4">
            <a:extLst>
              <a:ext uri="{FF2B5EF4-FFF2-40B4-BE49-F238E27FC236}">
                <a16:creationId xmlns:a16="http://schemas.microsoft.com/office/drawing/2014/main" id="{12E1DACF-41B9-4D85-A84C-AE962A17F988}"/>
              </a:ext>
            </a:extLst>
          </p:cNvPr>
          <p:cNvSpPr>
            <a:spLocks noGrp="1"/>
          </p:cNvSpPr>
          <p:nvPr>
            <p:ph type="sldNum" sz="quarter" idx="12"/>
          </p:nvPr>
        </p:nvSpPr>
        <p:spPr/>
        <p:txBody>
          <a:bodyPr/>
          <a:lstStyle/>
          <a:p>
            <a:fld id="{971CEC84-1649-40CE-BFF6-7286506FEA08}" type="slidenum">
              <a:rPr lang="en-GB" smtClean="0"/>
              <a:pPr/>
              <a:t>99</a:t>
            </a:fld>
            <a:endParaRPr lang="en-GB"/>
          </a:p>
        </p:txBody>
      </p:sp>
      <p:sp>
        <p:nvSpPr>
          <p:cNvPr id="6" name="Content Placeholder 2">
            <a:extLst>
              <a:ext uri="{FF2B5EF4-FFF2-40B4-BE49-F238E27FC236}">
                <a16:creationId xmlns:a16="http://schemas.microsoft.com/office/drawing/2014/main" id="{AEF1BF2B-55AF-47BA-8634-17CE347A900E}"/>
              </a:ext>
            </a:extLst>
          </p:cNvPr>
          <p:cNvSpPr>
            <a:spLocks noGrp="1"/>
          </p:cNvSpPr>
          <p:nvPr>
            <p:ph idx="4294967295"/>
          </p:nvPr>
        </p:nvSpPr>
        <p:spPr>
          <a:xfrm>
            <a:off x="503397" y="1530418"/>
            <a:ext cx="5864807" cy="4284540"/>
          </a:xfrm>
        </p:spPr>
        <p:txBody>
          <a:bodyPr>
            <a:normAutofit fontScale="92500"/>
          </a:bodyPr>
          <a:lstStyle/>
          <a:p>
            <a:pPr marL="0" indent="0">
              <a:lnSpc>
                <a:spcPct val="120000"/>
              </a:lnSpc>
              <a:buNone/>
            </a:pPr>
            <a:r>
              <a:rPr lang="en-US" b="1" dirty="0"/>
              <a:t>In pairs:</a:t>
            </a:r>
          </a:p>
          <a:p>
            <a:pPr marL="457200" indent="-457200">
              <a:lnSpc>
                <a:spcPct val="120000"/>
              </a:lnSpc>
              <a:buAutoNum type="arabicPeriod"/>
            </a:pPr>
            <a:r>
              <a:rPr lang="en-US" dirty="0"/>
              <a:t>Go to The Natural Capital Toolkit on the SHIFT platform: </a:t>
            </a:r>
            <a:r>
              <a:rPr lang="en-US" b="1" dirty="0">
                <a:solidFill>
                  <a:srgbClr val="23BAED"/>
                </a:solidFill>
                <a:hlinkClick r:id="rId3">
                  <a:extLst>
                    <a:ext uri="{A12FA001-AC4F-418D-AE19-62706E023703}">
                      <ahyp:hlinkClr xmlns:ahyp="http://schemas.microsoft.com/office/drawing/2018/hyperlinkcolor" val="tx"/>
                    </a:ext>
                  </a:extLst>
                </a:hlinkClick>
              </a:rPr>
              <a:t>https://shift.tools/nct</a:t>
            </a:r>
            <a:endParaRPr lang="en-US" b="1" dirty="0">
              <a:solidFill>
                <a:srgbClr val="23BAED"/>
              </a:solidFill>
            </a:endParaRPr>
          </a:p>
          <a:p>
            <a:pPr marL="457200" indent="-457200">
              <a:lnSpc>
                <a:spcPct val="120000"/>
              </a:lnSpc>
              <a:buAutoNum type="arabicPeriod"/>
            </a:pPr>
            <a:endParaRPr lang="en-US" b="1" dirty="0">
              <a:solidFill>
                <a:srgbClr val="23BAED"/>
              </a:solidFill>
            </a:endParaRPr>
          </a:p>
          <a:p>
            <a:pPr marL="457200" indent="-457200">
              <a:lnSpc>
                <a:spcPct val="120000"/>
              </a:lnSpc>
              <a:buAutoNum type="arabicPeriod"/>
            </a:pPr>
            <a:r>
              <a:rPr lang="en-US" dirty="0"/>
              <a:t>Imagine that you work for a fishing company. Your senior management team has asked you to explore ways to conduct a company-wide assessment on its use of water. </a:t>
            </a:r>
            <a:endParaRPr lang="en-US" sz="100" dirty="0"/>
          </a:p>
        </p:txBody>
      </p:sp>
      <p:pic>
        <p:nvPicPr>
          <p:cNvPr id="9" name="Picture Placeholder 5" descr="SHIFT">
            <a:extLst>
              <a:ext uri="{FF2B5EF4-FFF2-40B4-BE49-F238E27FC236}">
                <a16:creationId xmlns:a16="http://schemas.microsoft.com/office/drawing/2014/main" id="{17BB3D5F-6ED6-4B70-B048-064B2798C3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14100" y="2393955"/>
            <a:ext cx="2158085" cy="652647"/>
          </a:xfrm>
          <a:prstGeom prst="rect">
            <a:avLst/>
          </a:prstGeom>
        </p:spPr>
      </p:pic>
      <p:sp>
        <p:nvSpPr>
          <p:cNvPr id="4" name="Rectangle 3">
            <a:extLst>
              <a:ext uri="{FF2B5EF4-FFF2-40B4-BE49-F238E27FC236}">
                <a16:creationId xmlns:a16="http://schemas.microsoft.com/office/drawing/2014/main" id="{7EF1565A-CEE8-4E6D-9116-269C037D8E4B}"/>
              </a:ext>
            </a:extLst>
          </p:cNvPr>
          <p:cNvSpPr/>
          <p:nvPr/>
        </p:nvSpPr>
        <p:spPr>
          <a:xfrm>
            <a:off x="6975524" y="3429000"/>
            <a:ext cx="5007719" cy="1200329"/>
          </a:xfrm>
          <a:prstGeom prst="rect">
            <a:avLst/>
          </a:prstGeom>
        </p:spPr>
        <p:txBody>
          <a:bodyPr wrap="square">
            <a:spAutoFit/>
          </a:bodyPr>
          <a:lstStyle/>
          <a:p>
            <a:r>
              <a:rPr lang="en-US" sz="2400" dirty="0">
                <a:solidFill>
                  <a:srgbClr val="23BAED"/>
                </a:solidFill>
              </a:rPr>
              <a:t>3. </a:t>
            </a:r>
            <a:r>
              <a:rPr lang="en-US" sz="2400" dirty="0">
                <a:solidFill>
                  <a:schemeClr val="tx1">
                    <a:lumMod val="65000"/>
                    <a:lumOff val="35000"/>
                  </a:schemeClr>
                </a:solidFill>
              </a:rPr>
              <a:t>Using the toolkit, determine which tool(s) could help you conduct such an assessment. </a:t>
            </a:r>
            <a:endParaRPr lang="en-CH" sz="2400" dirty="0">
              <a:solidFill>
                <a:schemeClr val="tx1">
                  <a:lumMod val="65000"/>
                  <a:lumOff val="35000"/>
                </a:schemeClr>
              </a:solidFill>
            </a:endParaRPr>
          </a:p>
        </p:txBody>
      </p:sp>
      <p:pic>
        <p:nvPicPr>
          <p:cNvPr id="7" name="Picture Placeholder 6" descr="Natural Capital Toolkit">
            <a:extLst>
              <a:ext uri="{FF2B5EF4-FFF2-40B4-BE49-F238E27FC236}">
                <a16:creationId xmlns:a16="http://schemas.microsoft.com/office/drawing/2014/main" id="{A183F66D-6503-4F91-ABF9-2DEEBB645F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382106" y="1744687"/>
            <a:ext cx="3383573" cy="350550"/>
          </a:xfrm>
          <a:prstGeom prst="rect">
            <a:avLst/>
          </a:prstGeom>
        </p:spPr>
      </p:pic>
      <p:sp>
        <p:nvSpPr>
          <p:cNvPr id="8" name="Teardrop 7">
            <a:extLst>
              <a:ext uri="{FF2B5EF4-FFF2-40B4-BE49-F238E27FC236}">
                <a16:creationId xmlns:a16="http://schemas.microsoft.com/office/drawing/2014/main" id="{0A26265E-C06B-4F3B-9100-E8DA0177123E}"/>
              </a:ext>
            </a:extLst>
          </p:cNvPr>
          <p:cNvSpPr/>
          <p:nvPr/>
        </p:nvSpPr>
        <p:spPr>
          <a:xfrm>
            <a:off x="10495966" y="109774"/>
            <a:ext cx="1536186" cy="115243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t>Refer to</a:t>
            </a:r>
            <a:r>
              <a:rPr lang="en-US" sz="1500" b="1" dirty="0"/>
              <a:t> p. 36-37 </a:t>
            </a:r>
            <a:r>
              <a:rPr lang="en-US" sz="1500" dirty="0"/>
              <a:t>of your workbook</a:t>
            </a:r>
            <a:endParaRPr lang="en-CH" sz="1500" dirty="0"/>
          </a:p>
        </p:txBody>
      </p:sp>
    </p:spTree>
    <p:extLst>
      <p:ext uri="{BB962C8B-B14F-4D97-AF65-F5344CB8AC3E}">
        <p14:creationId xmlns:p14="http://schemas.microsoft.com/office/powerpoint/2010/main" val="2236754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03C7C89-6941-4A25-BDD1-15BCCB406BCC}">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D2E92EA5F24F41B9AC79018400E951" ma:contentTypeVersion="11" ma:contentTypeDescription="Create a new document." ma:contentTypeScope="" ma:versionID="4bd7bfb7912a09140907d02da8c23b8c">
  <xsd:schema xmlns:xsd="http://www.w3.org/2001/XMLSchema" xmlns:xs="http://www.w3.org/2001/XMLSchema" xmlns:p="http://schemas.microsoft.com/office/2006/metadata/properties" xmlns:ns2="27657a64-86c2-4c71-aebb-288e310c7206" xmlns:ns3="9d6dd342-95b8-4d64-a82c-3640566df34d" targetNamespace="http://schemas.microsoft.com/office/2006/metadata/properties" ma:root="true" ma:fieldsID="4da4ddbeda1e04f4adf1cef613958126" ns2:_="" ns3:_="">
    <xsd:import namespace="27657a64-86c2-4c71-aebb-288e310c7206"/>
    <xsd:import namespace="9d6dd342-95b8-4d64-a82c-3640566df3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57a64-86c2-4c71-aebb-288e310c72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dd342-95b8-4d64-a82c-3640566df3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88494A-E5AE-4A28-B7D5-E117D33D1BFE}">
  <ds:schemaRefs>
    <ds:schemaRef ds:uri="http://schemas.microsoft.com/office/infopath/2007/PartnerControls"/>
    <ds:schemaRef ds:uri="http://purl.org/dc/elements/1.1/"/>
    <ds:schemaRef ds:uri="http://schemas.microsoft.com/office/2006/metadata/properties"/>
    <ds:schemaRef ds:uri="http://purl.org/dc/terms/"/>
    <ds:schemaRef ds:uri="27657a64-86c2-4c71-aebb-288e310c7206"/>
    <ds:schemaRef ds:uri="http://schemas.openxmlformats.org/package/2006/metadata/core-properties"/>
    <ds:schemaRef ds:uri="http://www.w3.org/XML/1998/namespace"/>
    <ds:schemaRef ds:uri="http://schemas.microsoft.com/office/2006/documentManagement/types"/>
    <ds:schemaRef ds:uri="9d6dd342-95b8-4d64-a82c-3640566df34d"/>
    <ds:schemaRef ds:uri="http://purl.org/dc/dcmitype/"/>
  </ds:schemaRefs>
</ds:datastoreItem>
</file>

<file path=customXml/itemProps2.xml><?xml version="1.0" encoding="utf-8"?>
<ds:datastoreItem xmlns:ds="http://schemas.openxmlformats.org/officeDocument/2006/customXml" ds:itemID="{47ED968B-C5A9-4509-ADB1-4818BCAF05A1}">
  <ds:schemaRefs>
    <ds:schemaRef ds:uri="27657a64-86c2-4c71-aebb-288e310c7206"/>
    <ds:schemaRef ds:uri="9d6dd342-95b8-4d64-a82c-3640566df3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B6ACDA-4AE5-4B64-AEA3-4B1969DE24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2621</TotalTime>
  <Words>21068</Words>
  <Application>Microsoft Office PowerPoint</Application>
  <PresentationFormat>Breedbeeld</PresentationFormat>
  <Paragraphs>2014</Paragraphs>
  <Slides>123</Slides>
  <Notes>123</Notes>
  <HiddenSlides>0</HiddenSlides>
  <MMClips>0</MMClips>
  <ScaleCrop>false</ScaleCrop>
  <HeadingPairs>
    <vt:vector size="6" baseType="variant">
      <vt:variant>
        <vt:lpstr>Gebruikte lettertypen</vt:lpstr>
      </vt:variant>
      <vt:variant>
        <vt:i4>16</vt:i4>
      </vt:variant>
      <vt:variant>
        <vt:lpstr>Thema</vt:lpstr>
      </vt:variant>
      <vt:variant>
        <vt:i4>8</vt:i4>
      </vt:variant>
      <vt:variant>
        <vt:lpstr>Diatitels</vt:lpstr>
      </vt:variant>
      <vt:variant>
        <vt:i4>123</vt:i4>
      </vt:variant>
    </vt:vector>
  </HeadingPairs>
  <TitlesOfParts>
    <vt:vector size="147" baseType="lpstr">
      <vt:lpstr>Arial</vt:lpstr>
      <vt:lpstr>Arial</vt:lpstr>
      <vt:lpstr>Buenard</vt:lpstr>
      <vt:lpstr>Calibri</vt:lpstr>
      <vt:lpstr>Calibri Light</vt:lpstr>
      <vt:lpstr>Fira Sans</vt:lpstr>
      <vt:lpstr>GH Guardian Headline</vt:lpstr>
      <vt:lpstr>Gotham-Book</vt:lpstr>
      <vt:lpstr>GuardianTextEgyptian</vt:lpstr>
      <vt:lpstr>Helvetica Neue Light</vt:lpstr>
      <vt:lpstr>Nespresso</vt:lpstr>
      <vt:lpstr>Open Sans</vt:lpstr>
      <vt:lpstr>Proxima Soft</vt:lpstr>
      <vt:lpstr>Roboto</vt:lpstr>
      <vt:lpstr>Verdana</vt:lpstr>
      <vt:lpstr>Wingdings</vt:lpstr>
      <vt:lpstr>Office Theme</vt:lpstr>
      <vt:lpstr>Office Theme</vt:lpstr>
      <vt:lpstr>1_Office Theme</vt:lpstr>
      <vt:lpstr>2_Office Theme</vt:lpstr>
      <vt:lpstr>3_Office Theme</vt:lpstr>
      <vt:lpstr>4_Office Theme</vt:lpstr>
      <vt:lpstr>5_Office Theme</vt:lpstr>
      <vt:lpstr>6_Office Theme</vt:lpstr>
      <vt:lpstr>We Value Nature</vt:lpstr>
      <vt:lpstr>We Value Nature – Who are we?</vt:lpstr>
      <vt:lpstr>Module 1 training development – Acknowledging contributors </vt:lpstr>
      <vt:lpstr>We Value Nature training is open </vt:lpstr>
      <vt:lpstr>A few “house rules” – virtual training</vt:lpstr>
      <vt:lpstr>A few “house rules” – in person training</vt:lpstr>
      <vt:lpstr>Learning objectives of module 1</vt:lpstr>
      <vt:lpstr>Agenda – full training</vt:lpstr>
      <vt:lpstr>Training material</vt:lpstr>
      <vt:lpstr>Introductions</vt:lpstr>
      <vt:lpstr>Who is your support team for today?</vt:lpstr>
      <vt:lpstr>Introductions – who are you? </vt:lpstr>
      <vt:lpstr>Introductions – who are you? </vt:lpstr>
      <vt:lpstr>Who is in the room?</vt:lpstr>
      <vt:lpstr>Introductions </vt:lpstr>
      <vt:lpstr>PowerPoint-presentatie</vt:lpstr>
      <vt:lpstr>Agenda – full training</vt:lpstr>
      <vt:lpstr>Introduction to natural capital</vt:lpstr>
      <vt:lpstr>What is the Natural Capital Protocol &amp; how does it work?</vt:lpstr>
      <vt:lpstr>The Natural Capital Protocol</vt:lpstr>
      <vt:lpstr>What parts of the Natural Capital Protocol will we cover?</vt:lpstr>
      <vt:lpstr>Applying the Natural Capital Protocol to the F&amp;B sector</vt:lpstr>
      <vt:lpstr>Concrete steps to undertaking a 1st natural capital assessment</vt:lpstr>
      <vt:lpstr>PowerPoint-presentatie</vt:lpstr>
      <vt:lpstr>Hypothetical example</vt:lpstr>
      <vt:lpstr>Natural Capital Definition</vt:lpstr>
      <vt:lpstr>PowerPoint-presentatie</vt:lpstr>
      <vt:lpstr>Ecosystem Services</vt:lpstr>
      <vt:lpstr>Integrating approaches and linking with other capitals</vt:lpstr>
      <vt:lpstr>Linkages between natural capital, biodiversity and NbS</vt:lpstr>
      <vt:lpstr>Linkages with other key concepts</vt:lpstr>
      <vt:lpstr>Linkages with other key concepts: examples</vt:lpstr>
      <vt:lpstr>Additional guidance and tools</vt:lpstr>
      <vt:lpstr>Collaboration and alignment on natural capital in the F&amp;B sector</vt:lpstr>
      <vt:lpstr>Business depends on &amp; impacts natural capital</vt:lpstr>
      <vt:lpstr>Natural capital dependencies</vt:lpstr>
      <vt:lpstr>Dependency pathway</vt:lpstr>
      <vt:lpstr>Dependency pathway</vt:lpstr>
      <vt:lpstr>Natural capital impacts</vt:lpstr>
      <vt:lpstr>Impact drivers</vt:lpstr>
      <vt:lpstr>Impact pathway</vt:lpstr>
      <vt:lpstr>Impact pathway</vt:lpstr>
      <vt:lpstr>Quiz</vt:lpstr>
      <vt:lpstr>How to use Mentimeter</vt:lpstr>
      <vt:lpstr>Group exercise – Impacts &amp; Dependencies</vt:lpstr>
      <vt:lpstr>Ecosystem Services</vt:lpstr>
      <vt:lpstr>Group exercise – Impacts &amp; Dependencies</vt:lpstr>
      <vt:lpstr>Group exercise – Impacts &amp; Dependencies (beverage example)</vt:lpstr>
      <vt:lpstr>Group exercise – Impacts &amp; Dependencies (beverage example)</vt:lpstr>
      <vt:lpstr>Group discussions in breakout rooms</vt:lpstr>
      <vt:lpstr>Example of a qualitative assessment from an SME in the fishery industry</vt:lpstr>
      <vt:lpstr>Agenda – full training</vt:lpstr>
      <vt:lpstr>Why is natural capital important? </vt:lpstr>
      <vt:lpstr>The scale of the challenge ahead…</vt:lpstr>
      <vt:lpstr>Why should business care about natural capital?</vt:lpstr>
      <vt:lpstr>Why should business care about natural capital?</vt:lpstr>
      <vt:lpstr>The global risk landscape has changed</vt:lpstr>
      <vt:lpstr>PowerPoint-presentatie</vt:lpstr>
      <vt:lpstr>PowerPoint-presentatie</vt:lpstr>
      <vt:lpstr>What are the risks &amp; opportunities for your business?</vt:lpstr>
      <vt:lpstr>How to use Mentimeter</vt:lpstr>
      <vt:lpstr>Mentimeter questions</vt:lpstr>
      <vt:lpstr>PowerPoint-presentatie</vt:lpstr>
      <vt:lpstr>PowerPoint-presentatie</vt:lpstr>
      <vt:lpstr>Why assess your impacts &amp; dependencies? The business case</vt:lpstr>
      <vt:lpstr>PowerPoint-presentatie</vt:lpstr>
      <vt:lpstr>PowerPoint-presentatie</vt:lpstr>
      <vt:lpstr>Agenda – full training</vt:lpstr>
      <vt:lpstr>Game time!</vt:lpstr>
      <vt:lpstr>Scenario</vt:lpstr>
      <vt:lpstr>PowerPoint-presentatie</vt:lpstr>
      <vt:lpstr>Debrief discussion</vt:lpstr>
      <vt:lpstr>Game time!</vt:lpstr>
      <vt:lpstr>Scenario</vt:lpstr>
      <vt:lpstr>PowerPoint-presentatie</vt:lpstr>
      <vt:lpstr>Debrief discussion</vt:lpstr>
      <vt:lpstr>Where are we in our learning objectives?</vt:lpstr>
      <vt:lpstr>Agenda – full training</vt:lpstr>
      <vt:lpstr>How can business apply natural capital</vt:lpstr>
      <vt:lpstr>Identification of barriers and bottlenecks</vt:lpstr>
      <vt:lpstr>        Typical barriers </vt:lpstr>
      <vt:lpstr>Natural Capital Stories</vt:lpstr>
      <vt:lpstr>PowerPoint-presentatie</vt:lpstr>
      <vt:lpstr>PowerPoint-presentatie</vt:lpstr>
      <vt:lpstr>PowerPoint-presentatie</vt:lpstr>
      <vt:lpstr>Assessments: Measure &amp; Value</vt:lpstr>
      <vt:lpstr>Business application</vt:lpstr>
      <vt:lpstr>Distribution of assessments across sectors</vt:lpstr>
      <vt:lpstr>Overview of current assessments in the F&amp;B sector</vt:lpstr>
      <vt:lpstr>Business applications in numbers</vt:lpstr>
      <vt:lpstr>Business example – </vt:lpstr>
      <vt:lpstr>Business example – </vt:lpstr>
      <vt:lpstr>Companies are Experimenting &amp; Sharing</vt:lpstr>
      <vt:lpstr>PowerPoint-presentatie</vt:lpstr>
      <vt:lpstr>Creating an inducive company environment for integrating natural capital</vt:lpstr>
      <vt:lpstr>Creating an inducive company environment for integrating natural capital</vt:lpstr>
      <vt:lpstr>Useful tools &amp; resources</vt:lpstr>
      <vt:lpstr>Natural Capital Toolkit example</vt:lpstr>
      <vt:lpstr>Group exercise: exploring tools and resources</vt:lpstr>
      <vt:lpstr>PowerPoint-presentatie</vt:lpstr>
      <vt:lpstr>PowerPoint-presentatie</vt:lpstr>
      <vt:lpstr>Agenda – full training</vt:lpstr>
      <vt:lpstr>Presentation of case studies</vt:lpstr>
      <vt:lpstr>Case study presentation from xyz</vt:lpstr>
      <vt:lpstr>Practical considerations when starting a natural capital assessment</vt:lpstr>
      <vt:lpstr>Agenda – full training</vt:lpstr>
      <vt:lpstr>1st step to assessing natural capital</vt:lpstr>
      <vt:lpstr>Concrete steps to undertaking a 1st natural capital assessment</vt:lpstr>
      <vt:lpstr>Actions to take when setting an objective</vt:lpstr>
      <vt:lpstr>Where are we in our learning objectives?</vt:lpstr>
      <vt:lpstr>Wrap-up &amp; next steps</vt:lpstr>
      <vt:lpstr>Ask again here the 1st Menti Q. on how much do they know about natural capital to see if answers progress at the end of the training</vt:lpstr>
      <vt:lpstr>Key take-aways / Closing word</vt:lpstr>
      <vt:lpstr>Mentimeter closing questions</vt:lpstr>
      <vt:lpstr>How to use Mentimeter</vt:lpstr>
      <vt:lpstr>PowerPoint-presentatie</vt:lpstr>
      <vt:lpstr>PowerPoint-presentatie</vt:lpstr>
      <vt:lpstr>Sneak preview to next training module</vt:lpstr>
      <vt:lpstr>PowerPoint-presentatie</vt:lpstr>
      <vt:lpstr>Next steps that YOU can take</vt:lpstr>
      <vt:lpstr>We are here to help!</vt:lpstr>
      <vt:lpstr>PowerPoint-presentatie</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Training on the value of nature</dc:title>
  <dc:creator>Katia Bonga</dc:creator>
  <cp:lastModifiedBy>Iris Visser</cp:lastModifiedBy>
  <cp:revision>130</cp:revision>
  <cp:lastPrinted>2021-04-15T13:41:47Z</cp:lastPrinted>
  <dcterms:created xsi:type="dcterms:W3CDTF">2019-08-06T12:21:00Z</dcterms:created>
  <dcterms:modified xsi:type="dcterms:W3CDTF">2021-04-19T13:31:08Z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0x01010014D2E92EA5F24F41B9AC79018400E951</vt:lpwstr>
  </property>
</Properties>
</file>