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 id="2147483686" r:id="rId7"/>
  </p:sldMasterIdLst>
  <p:notesMasterIdLst>
    <p:notesMasterId r:id="rId64"/>
  </p:notesMasterIdLst>
  <p:sldIdLst>
    <p:sldId id="256" r:id="rId8"/>
    <p:sldId id="2134804283" r:id="rId9"/>
    <p:sldId id="4411" r:id="rId10"/>
    <p:sldId id="4585" r:id="rId11"/>
    <p:sldId id="4486" r:id="rId12"/>
    <p:sldId id="258" r:id="rId13"/>
    <p:sldId id="4533" r:id="rId14"/>
    <p:sldId id="4414" r:id="rId15"/>
    <p:sldId id="2134804281" r:id="rId16"/>
    <p:sldId id="2134804292" r:id="rId17"/>
    <p:sldId id="4421" r:id="rId18"/>
    <p:sldId id="4422" r:id="rId19"/>
    <p:sldId id="4423" r:id="rId20"/>
    <p:sldId id="2134804293" r:id="rId21"/>
    <p:sldId id="2134804294" r:id="rId22"/>
    <p:sldId id="2134804277" r:id="rId23"/>
    <p:sldId id="2134804249" r:id="rId24"/>
    <p:sldId id="2134804235" r:id="rId25"/>
    <p:sldId id="2134804300" r:id="rId26"/>
    <p:sldId id="2134804295" r:id="rId27"/>
    <p:sldId id="2134804301" r:id="rId28"/>
    <p:sldId id="2134804253" r:id="rId29"/>
    <p:sldId id="2134804254" r:id="rId30"/>
    <p:sldId id="2134804302" r:id="rId31"/>
    <p:sldId id="2134804256" r:id="rId32"/>
    <p:sldId id="2134804273" r:id="rId33"/>
    <p:sldId id="2134804290" r:id="rId34"/>
    <p:sldId id="2134804258" r:id="rId35"/>
    <p:sldId id="2134804262" r:id="rId36"/>
    <p:sldId id="2134804286" r:id="rId37"/>
    <p:sldId id="2134804287" r:id="rId38"/>
    <p:sldId id="2134804303" r:id="rId39"/>
    <p:sldId id="2134804263" r:id="rId40"/>
    <p:sldId id="2134804304" r:id="rId41"/>
    <p:sldId id="2134804260" r:id="rId42"/>
    <p:sldId id="2134804264" r:id="rId43"/>
    <p:sldId id="2134804276" r:id="rId44"/>
    <p:sldId id="2134804274" r:id="rId45"/>
    <p:sldId id="2134804275" r:id="rId46"/>
    <p:sldId id="2134804266" r:id="rId47"/>
    <p:sldId id="2134804280" r:id="rId48"/>
    <p:sldId id="2134804279" r:id="rId49"/>
    <p:sldId id="2134804306" r:id="rId50"/>
    <p:sldId id="2134804284" r:id="rId51"/>
    <p:sldId id="2134804307" r:id="rId52"/>
    <p:sldId id="2134804267" r:id="rId53"/>
    <p:sldId id="2134804297" r:id="rId54"/>
    <p:sldId id="2134804298" r:id="rId55"/>
    <p:sldId id="4443" r:id="rId56"/>
    <p:sldId id="4449" r:id="rId57"/>
    <p:sldId id="2134804268" r:id="rId58"/>
    <p:sldId id="2134804305" r:id="rId59"/>
    <p:sldId id="2134804232" r:id="rId60"/>
    <p:sldId id="4586" r:id="rId61"/>
    <p:sldId id="2134804299" r:id="rId62"/>
    <p:sldId id="2134804243" r:id="rId63"/>
  </p:sldIdLst>
  <p:sldSz cx="12192000" cy="6858000"/>
  <p:notesSz cx="6858000" cy="981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1" name="Katia Bonga" initials="KB" lastIdx="103" clrIdx="0">
    <p:extLst>
      <p:ext uri="{19B8F6BF-5375-455C-9EA6-DF929625EA0E}">
        <p15:presenceInfo xmlns:p15="http://schemas.microsoft.com/office/powerpoint/2012/main" userId="S::Bonga@wbcsd.org::5e24d649-f790-44c8-b336-b53f1207ffb2"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57" clrIdx="3">
    <p:extLst>
      <p:ext uri="{19B8F6BF-5375-455C-9EA6-DF929625EA0E}">
        <p15:presenceInfo xmlns:p15="http://schemas.microsoft.com/office/powerpoint/2012/main" userId="Stephanie Hime" providerId="None"/>
      </p:ext>
    </p:extLst>
  </p:cmAuthor>
  <p:cmAuthor id="5" name="Ryan Twyford" initials="RT [2]" lastIdx="5"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5" clrIdx="5">
    <p:extLst>
      <p:ext uri="{19B8F6BF-5375-455C-9EA6-DF929625EA0E}">
        <p15:presenceInfo xmlns:p15="http://schemas.microsoft.com/office/powerpoint/2012/main" userId="9d23d9ba962f2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BBEF"/>
    <a:srgbClr val="595959"/>
    <a:srgbClr val="47C6E3"/>
    <a:srgbClr val="23BAED"/>
    <a:srgbClr val="FCA904"/>
    <a:srgbClr val="BBD151"/>
    <a:srgbClr val="EAEFF7"/>
    <a:srgbClr val="FFFFFF"/>
    <a:srgbClr val="AFABAB"/>
    <a:srgbClr val="E2E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BEB0C-9696-BA05-CD7B-89009C2B1AF9}" v="3725" dt="2020-11-29T16:38:13.570"/>
    <p1510:client id="{9C89AC73-511B-B3CF-5A78-AAB15A3E2DDF}" v="7" dt="2020-12-07T14:46:16.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5"/>
    <p:restoredTop sz="79973"/>
  </p:normalViewPr>
  <p:slideViewPr>
    <p:cSldViewPr snapToGrid="0">
      <p:cViewPr varScale="1">
        <p:scale>
          <a:sx n="100" d="100"/>
          <a:sy n="100" d="100"/>
        </p:scale>
        <p:origin x="1216" y="16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a Bonga" userId="S::bonga_wbcsd.org#ext#@littleblueresearch.onmicrosoft.com::5d3da110-03d3-4896-af07-29c2ee7b9a05" providerId="AD" clId="Web-{9C89AC73-511B-B3CF-5A78-AAB15A3E2DDF}"/>
    <pc:docChg chg="modSld">
      <pc:chgData name="Katia Bonga" userId="S::bonga_wbcsd.org#ext#@littleblueresearch.onmicrosoft.com::5d3da110-03d3-4896-af07-29c2ee7b9a05" providerId="AD" clId="Web-{9C89AC73-511B-B3CF-5A78-AAB15A3E2DDF}" dt="2020-12-07T14:46:16.040" v="5"/>
      <pc:docMkLst>
        <pc:docMk/>
      </pc:docMkLst>
      <pc:sldChg chg="modSp">
        <pc:chgData name="Katia Bonga" userId="S::bonga_wbcsd.org#ext#@littleblueresearch.onmicrosoft.com::5d3da110-03d3-4896-af07-29c2ee7b9a05" providerId="AD" clId="Web-{9C89AC73-511B-B3CF-5A78-AAB15A3E2DDF}" dt="2020-12-07T14:46:16.040" v="5"/>
        <pc:sldMkLst>
          <pc:docMk/>
          <pc:sldMk cId="3955592618" sldId="4585"/>
        </pc:sldMkLst>
        <pc:spChg chg="mod">
          <ac:chgData name="Katia Bonga" userId="S::bonga_wbcsd.org#ext#@littleblueresearch.onmicrosoft.com::5d3da110-03d3-4896-af07-29c2ee7b9a05" providerId="AD" clId="Web-{9C89AC73-511B-B3CF-5A78-AAB15A3E2DDF}" dt="2020-12-07T14:45:50.524" v="0" actId="20577"/>
          <ac:spMkLst>
            <pc:docMk/>
            <pc:sldMk cId="3955592618" sldId="4585"/>
            <ac:spMk id="3" creationId="{73CB28D5-B083-475C-88E3-0D3F43363674}"/>
          </ac:spMkLst>
        </pc:spChg>
        <pc:spChg chg="mod">
          <ac:chgData name="Katia Bonga" userId="S::bonga_wbcsd.org#ext#@littleblueresearch.onmicrosoft.com::5d3da110-03d3-4896-af07-29c2ee7b9a05" providerId="AD" clId="Web-{9C89AC73-511B-B3CF-5A78-AAB15A3E2DDF}" dt="2020-12-07T14:46:01.493" v="2"/>
          <ac:spMkLst>
            <pc:docMk/>
            <pc:sldMk cId="3955592618" sldId="4585"/>
            <ac:spMk id="19" creationId="{901D2035-1A79-4AAB-AA12-4C8436DFFBA6}"/>
          </ac:spMkLst>
        </pc:spChg>
        <pc:spChg chg="mod">
          <ac:chgData name="Katia Bonga" userId="S::bonga_wbcsd.org#ext#@littleblueresearch.onmicrosoft.com::5d3da110-03d3-4896-af07-29c2ee7b9a05" providerId="AD" clId="Web-{9C89AC73-511B-B3CF-5A78-AAB15A3E2DDF}" dt="2020-12-07T14:46:16.040" v="5"/>
          <ac:spMkLst>
            <pc:docMk/>
            <pc:sldMk cId="3955592618" sldId="4585"/>
            <ac:spMk id="21" creationId="{A0339774-F706-4B6B-9DC2-EB319BA46B66}"/>
          </ac:spMkLst>
        </pc:spChg>
      </pc:sldChg>
    </pc:docChg>
  </pc:docChgLst>
  <pc:docChgLst>
    <pc:chgData name="Katia Bonga" userId="S::bonga_wbcsd.org#ext#@littleblueresearch.onmicrosoft.com::5d3da110-03d3-4896-af07-29c2ee7b9a05" providerId="AD" clId="Web-{000BEB0C-9696-BA05-CD7B-89009C2B1AF9}"/>
    <pc:docChg chg="addSld modSld sldOrd">
      <pc:chgData name="Katia Bonga" userId="S::bonga_wbcsd.org#ext#@littleblueresearch.onmicrosoft.com::5d3da110-03d3-4896-af07-29c2ee7b9a05" providerId="AD" clId="Web-{000BEB0C-9696-BA05-CD7B-89009C2B1AF9}" dt="2020-11-29T16:38:13.570" v="3704" actId="1076"/>
      <pc:docMkLst>
        <pc:docMk/>
      </pc:docMkLst>
      <pc:sldChg chg="modSp">
        <pc:chgData name="Katia Bonga" userId="S::bonga_wbcsd.org#ext#@littleblueresearch.onmicrosoft.com::5d3da110-03d3-4896-af07-29c2ee7b9a05" providerId="AD" clId="Web-{000BEB0C-9696-BA05-CD7B-89009C2B1AF9}" dt="2020-11-29T16:17:18.476" v="1735" actId="20577"/>
        <pc:sldMkLst>
          <pc:docMk/>
          <pc:sldMk cId="2977753429" sldId="4422"/>
        </pc:sldMkLst>
        <pc:spChg chg="mod">
          <ac:chgData name="Katia Bonga" userId="S::bonga_wbcsd.org#ext#@littleblueresearch.onmicrosoft.com::5d3da110-03d3-4896-af07-29c2ee7b9a05" providerId="AD" clId="Web-{000BEB0C-9696-BA05-CD7B-89009C2B1AF9}" dt="2020-11-29T16:17:18.476" v="1735" actId="20577"/>
          <ac:spMkLst>
            <pc:docMk/>
            <pc:sldMk cId="2977753429" sldId="4422"/>
            <ac:spMk id="6" creationId="{C73F78AD-1A5B-462C-829E-2D58CD09DDF8}"/>
          </ac:spMkLst>
        </pc:spChg>
      </pc:sldChg>
      <pc:sldChg chg="modSp">
        <pc:chgData name="Katia Bonga" userId="S::bonga_wbcsd.org#ext#@littleblueresearch.onmicrosoft.com::5d3da110-03d3-4896-af07-29c2ee7b9a05" providerId="AD" clId="Web-{000BEB0C-9696-BA05-CD7B-89009C2B1AF9}" dt="2020-11-29T16:18:41.179" v="1739" actId="20577"/>
        <pc:sldMkLst>
          <pc:docMk/>
          <pc:sldMk cId="38665249" sldId="4423"/>
        </pc:sldMkLst>
        <pc:spChg chg="mod">
          <ac:chgData name="Katia Bonga" userId="S::bonga_wbcsd.org#ext#@littleblueresearch.onmicrosoft.com::5d3da110-03d3-4896-af07-29c2ee7b9a05" providerId="AD" clId="Web-{000BEB0C-9696-BA05-CD7B-89009C2B1AF9}" dt="2020-11-29T16:18:41.179" v="1739" actId="20577"/>
          <ac:spMkLst>
            <pc:docMk/>
            <pc:sldMk cId="38665249" sldId="4423"/>
            <ac:spMk id="5" creationId="{3BAAB00D-C0BF-48C0-9791-8816FCDABDCF}"/>
          </ac:spMkLst>
        </pc:spChg>
      </pc:sldChg>
      <pc:sldChg chg="addSp delSp modSp">
        <pc:chgData name="Katia Bonga" userId="S::bonga_wbcsd.org#ext#@littleblueresearch.onmicrosoft.com::5d3da110-03d3-4896-af07-29c2ee7b9a05" providerId="AD" clId="Web-{000BEB0C-9696-BA05-CD7B-89009C2B1AF9}" dt="2020-11-29T16:25:15.789" v="2612" actId="1076"/>
        <pc:sldMkLst>
          <pc:docMk/>
          <pc:sldMk cId="2079502565" sldId="2134804284"/>
        </pc:sldMkLst>
        <pc:spChg chg="del mod">
          <ac:chgData name="Katia Bonga" userId="S::bonga_wbcsd.org#ext#@littleblueresearch.onmicrosoft.com::5d3da110-03d3-4896-af07-29c2ee7b9a05" providerId="AD" clId="Web-{000BEB0C-9696-BA05-CD7B-89009C2B1AF9}" dt="2020-11-29T15:54:42.526" v="257"/>
          <ac:spMkLst>
            <pc:docMk/>
            <pc:sldMk cId="2079502565" sldId="2134804284"/>
            <ac:spMk id="2" creationId="{082E5B5E-B483-44F4-9864-31448FBCE119}"/>
          </ac:spMkLst>
        </pc:spChg>
        <pc:spChg chg="add del mod">
          <ac:chgData name="Katia Bonga" userId="S::bonga_wbcsd.org#ext#@littleblueresearch.onmicrosoft.com::5d3da110-03d3-4896-af07-29c2ee7b9a05" providerId="AD" clId="Web-{000BEB0C-9696-BA05-CD7B-89009C2B1AF9}" dt="2020-11-29T16:13:19.023" v="1666"/>
          <ac:spMkLst>
            <pc:docMk/>
            <pc:sldMk cId="2079502565" sldId="2134804284"/>
            <ac:spMk id="3" creationId="{3E5DC854-5963-4EBB-8D19-11979FA9D076}"/>
          </ac:spMkLst>
        </pc:spChg>
        <pc:spChg chg="add del mod">
          <ac:chgData name="Katia Bonga" userId="S::bonga_wbcsd.org#ext#@littleblueresearch.onmicrosoft.com::5d3da110-03d3-4896-af07-29c2ee7b9a05" providerId="AD" clId="Web-{000BEB0C-9696-BA05-CD7B-89009C2B1AF9}" dt="2020-11-29T16:03:21.290" v="655"/>
          <ac:spMkLst>
            <pc:docMk/>
            <pc:sldMk cId="2079502565" sldId="2134804284"/>
            <ac:spMk id="4" creationId="{0DCFEE32-D0F1-4912-B90E-9D55008D1BED}"/>
          </ac:spMkLst>
        </pc:spChg>
        <pc:spChg chg="add del mod">
          <ac:chgData name="Katia Bonga" userId="S::bonga_wbcsd.org#ext#@littleblueresearch.onmicrosoft.com::5d3da110-03d3-4896-af07-29c2ee7b9a05" providerId="AD" clId="Web-{000BEB0C-9696-BA05-CD7B-89009C2B1AF9}" dt="2020-11-29T16:12:51.413" v="1657"/>
          <ac:spMkLst>
            <pc:docMk/>
            <pc:sldMk cId="2079502565" sldId="2134804284"/>
            <ac:spMk id="6" creationId="{72664880-9310-471B-B08E-6C52897A5FEC}"/>
          </ac:spMkLst>
        </pc:spChg>
        <pc:spChg chg="mod">
          <ac:chgData name="Katia Bonga" userId="S::bonga_wbcsd.org#ext#@littleblueresearch.onmicrosoft.com::5d3da110-03d3-4896-af07-29c2ee7b9a05" providerId="AD" clId="Web-{000BEB0C-9696-BA05-CD7B-89009C2B1AF9}" dt="2020-11-29T16:00:44.728" v="616" actId="20577"/>
          <ac:spMkLst>
            <pc:docMk/>
            <pc:sldMk cId="2079502565" sldId="2134804284"/>
            <ac:spMk id="7" creationId="{1EB724EC-977F-8540-A71E-12E6C0AA4861}"/>
          </ac:spMkLst>
        </pc:spChg>
        <pc:spChg chg="add del mod">
          <ac:chgData name="Katia Bonga" userId="S::bonga_wbcsd.org#ext#@littleblueresearch.onmicrosoft.com::5d3da110-03d3-4896-af07-29c2ee7b9a05" providerId="AD" clId="Web-{000BEB0C-9696-BA05-CD7B-89009C2B1AF9}" dt="2020-11-29T16:03:23.008" v="656"/>
          <ac:spMkLst>
            <pc:docMk/>
            <pc:sldMk cId="2079502565" sldId="2134804284"/>
            <ac:spMk id="8" creationId="{3C87F151-0704-47D0-95CB-D50EB47AA11E}"/>
          </ac:spMkLst>
        </pc:spChg>
        <pc:spChg chg="add del mod">
          <ac:chgData name="Katia Bonga" userId="S::bonga_wbcsd.org#ext#@littleblueresearch.onmicrosoft.com::5d3da110-03d3-4896-af07-29c2ee7b9a05" providerId="AD" clId="Web-{000BEB0C-9696-BA05-CD7B-89009C2B1AF9}" dt="2020-11-29T16:25:10.632" v="2610"/>
          <ac:spMkLst>
            <pc:docMk/>
            <pc:sldMk cId="2079502565" sldId="2134804284"/>
            <ac:spMk id="9" creationId="{C394BB56-C8D6-4E67-B545-A6C65C1BFED3}"/>
          </ac:spMkLst>
        </pc:spChg>
        <pc:spChg chg="add del mod">
          <ac:chgData name="Katia Bonga" userId="S::bonga_wbcsd.org#ext#@littleblueresearch.onmicrosoft.com::5d3da110-03d3-4896-af07-29c2ee7b9a05" providerId="AD" clId="Web-{000BEB0C-9696-BA05-CD7B-89009C2B1AF9}" dt="2020-11-29T16:03:27.571" v="660"/>
          <ac:spMkLst>
            <pc:docMk/>
            <pc:sldMk cId="2079502565" sldId="2134804284"/>
            <ac:spMk id="10" creationId="{5C702788-E96E-46EB-9CF7-12B2B88BC6C5}"/>
          </ac:spMkLst>
        </pc:spChg>
        <pc:spChg chg="add del mod">
          <ac:chgData name="Katia Bonga" userId="S::bonga_wbcsd.org#ext#@littleblueresearch.onmicrosoft.com::5d3da110-03d3-4896-af07-29c2ee7b9a05" providerId="AD" clId="Web-{000BEB0C-9696-BA05-CD7B-89009C2B1AF9}" dt="2020-11-29T16:24:33.898" v="2604"/>
          <ac:spMkLst>
            <pc:docMk/>
            <pc:sldMk cId="2079502565" sldId="2134804284"/>
            <ac:spMk id="11" creationId="{369A7E38-8663-4182-B316-A7A7481E723B}"/>
          </ac:spMkLst>
        </pc:spChg>
        <pc:spChg chg="add mod">
          <ac:chgData name="Katia Bonga" userId="S::bonga_wbcsd.org#ext#@littleblueresearch.onmicrosoft.com::5d3da110-03d3-4896-af07-29c2ee7b9a05" providerId="AD" clId="Web-{000BEB0C-9696-BA05-CD7B-89009C2B1AF9}" dt="2020-11-29T16:25:15.773" v="2611" actId="1076"/>
          <ac:spMkLst>
            <pc:docMk/>
            <pc:sldMk cId="2079502565" sldId="2134804284"/>
            <ac:spMk id="13" creationId="{04CE6355-FDC5-4A59-BE73-C8D63D595C77}"/>
          </ac:spMkLst>
        </pc:spChg>
        <pc:spChg chg="add mod">
          <ac:chgData name="Katia Bonga" userId="S::bonga_wbcsd.org#ext#@littleblueresearch.onmicrosoft.com::5d3da110-03d3-4896-af07-29c2ee7b9a05" providerId="AD" clId="Web-{000BEB0C-9696-BA05-CD7B-89009C2B1AF9}" dt="2020-11-29T16:25:15.789" v="2612" actId="1076"/>
          <ac:spMkLst>
            <pc:docMk/>
            <pc:sldMk cId="2079502565" sldId="2134804284"/>
            <ac:spMk id="14" creationId="{F953C710-9BFD-4970-9A26-F62DE79A0611}"/>
          </ac:spMkLst>
        </pc:spChg>
        <pc:spChg chg="add del mod">
          <ac:chgData name="Katia Bonga" userId="S::bonga_wbcsd.org#ext#@littleblueresearch.onmicrosoft.com::5d3da110-03d3-4896-af07-29c2ee7b9a05" providerId="AD" clId="Web-{000BEB0C-9696-BA05-CD7B-89009C2B1AF9}" dt="2020-11-29T16:25:10.632" v="2609"/>
          <ac:spMkLst>
            <pc:docMk/>
            <pc:sldMk cId="2079502565" sldId="2134804284"/>
            <ac:spMk id="16" creationId="{AE0C2062-6713-48EC-ADFF-A5B961447C64}"/>
          </ac:spMkLst>
        </pc:spChg>
      </pc:sldChg>
      <pc:sldChg chg="addSp delSp modSp add ord replId">
        <pc:chgData name="Katia Bonga" userId="S::bonga_wbcsd.org#ext#@littleblueresearch.onmicrosoft.com::5d3da110-03d3-4896-af07-29c2ee7b9a05" providerId="AD" clId="Web-{000BEB0C-9696-BA05-CD7B-89009C2B1AF9}" dt="2020-11-29T16:24:46.992" v="2606" actId="14100"/>
        <pc:sldMkLst>
          <pc:docMk/>
          <pc:sldMk cId="220238840" sldId="2134804306"/>
        </pc:sldMkLst>
        <pc:spChg chg="mod">
          <ac:chgData name="Katia Bonga" userId="S::bonga_wbcsd.org#ext#@littleblueresearch.onmicrosoft.com::5d3da110-03d3-4896-af07-29c2ee7b9a05" providerId="AD" clId="Web-{000BEB0C-9696-BA05-CD7B-89009C2B1AF9}" dt="2020-11-29T16:24:46.992" v="2606" actId="14100"/>
          <ac:spMkLst>
            <pc:docMk/>
            <pc:sldMk cId="220238840" sldId="2134804306"/>
            <ac:spMk id="3" creationId="{3E5DC854-5963-4EBB-8D19-11979FA9D076}"/>
          </ac:spMkLst>
        </pc:spChg>
        <pc:spChg chg="mod">
          <ac:chgData name="Katia Bonga" userId="S::bonga_wbcsd.org#ext#@littleblueresearch.onmicrosoft.com::5d3da110-03d3-4896-af07-29c2ee7b9a05" providerId="AD" clId="Web-{000BEB0C-9696-BA05-CD7B-89009C2B1AF9}" dt="2020-11-29T16:14:20.960" v="1676" actId="14100"/>
          <ac:spMkLst>
            <pc:docMk/>
            <pc:sldMk cId="220238840" sldId="2134804306"/>
            <ac:spMk id="4" creationId="{0DCFEE32-D0F1-4912-B90E-9D55008D1BED}"/>
          </ac:spMkLst>
        </pc:spChg>
        <pc:spChg chg="mod">
          <ac:chgData name="Katia Bonga" userId="S::bonga_wbcsd.org#ext#@littleblueresearch.onmicrosoft.com::5d3da110-03d3-4896-af07-29c2ee7b9a05" providerId="AD" clId="Web-{000BEB0C-9696-BA05-CD7B-89009C2B1AF9}" dt="2020-11-29T16:14:20.960" v="1677" actId="14100"/>
          <ac:spMkLst>
            <pc:docMk/>
            <pc:sldMk cId="220238840" sldId="2134804306"/>
            <ac:spMk id="8" creationId="{3C87F151-0704-47D0-95CB-D50EB47AA11E}"/>
          </ac:spMkLst>
        </pc:spChg>
        <pc:spChg chg="del">
          <ac:chgData name="Katia Bonga" userId="S::bonga_wbcsd.org#ext#@littleblueresearch.onmicrosoft.com::5d3da110-03d3-4896-af07-29c2ee7b9a05" providerId="AD" clId="Web-{000BEB0C-9696-BA05-CD7B-89009C2B1AF9}" dt="2020-11-29T16:03:37.680" v="662"/>
          <ac:spMkLst>
            <pc:docMk/>
            <pc:sldMk cId="220238840" sldId="2134804306"/>
            <ac:spMk id="9" creationId="{C394BB56-C8D6-4E67-B545-A6C65C1BFED3}"/>
          </ac:spMkLst>
        </pc:spChg>
        <pc:spChg chg="del mod">
          <ac:chgData name="Katia Bonga" userId="S::bonga_wbcsd.org#ext#@littleblueresearch.onmicrosoft.com::5d3da110-03d3-4896-af07-29c2ee7b9a05" providerId="AD" clId="Web-{000BEB0C-9696-BA05-CD7B-89009C2B1AF9}" dt="2020-11-29T16:13:15.101" v="1665"/>
          <ac:spMkLst>
            <pc:docMk/>
            <pc:sldMk cId="220238840" sldId="2134804306"/>
            <ac:spMk id="10" creationId="{5C702788-E96E-46EB-9CF7-12B2B88BC6C5}"/>
          </ac:spMkLst>
        </pc:spChg>
        <pc:spChg chg="del">
          <ac:chgData name="Katia Bonga" userId="S::bonga_wbcsd.org#ext#@littleblueresearch.onmicrosoft.com::5d3da110-03d3-4896-af07-29c2ee7b9a05" providerId="AD" clId="Web-{000BEB0C-9696-BA05-CD7B-89009C2B1AF9}" dt="2020-11-29T16:03:39.993" v="663"/>
          <ac:spMkLst>
            <pc:docMk/>
            <pc:sldMk cId="220238840" sldId="2134804306"/>
            <ac:spMk id="11" creationId="{369A7E38-8663-4182-B316-A7A7481E723B}"/>
          </ac:spMkLst>
        </pc:spChg>
        <pc:spChg chg="add del mod">
          <ac:chgData name="Katia Bonga" userId="S::bonga_wbcsd.org#ext#@littleblueresearch.onmicrosoft.com::5d3da110-03d3-4896-af07-29c2ee7b9a05" providerId="AD" clId="Web-{000BEB0C-9696-BA05-CD7B-89009C2B1AF9}" dt="2020-11-29T16:13:15.101" v="1664"/>
          <ac:spMkLst>
            <pc:docMk/>
            <pc:sldMk cId="220238840" sldId="2134804306"/>
            <ac:spMk id="12" creationId="{91948C6D-B52C-4D55-80E7-CC98512E43BA}"/>
          </ac:spMkLst>
        </pc:spChg>
        <pc:spChg chg="add mod">
          <ac:chgData name="Katia Bonga" userId="S::bonga_wbcsd.org#ext#@littleblueresearch.onmicrosoft.com::5d3da110-03d3-4896-af07-29c2ee7b9a05" providerId="AD" clId="Web-{000BEB0C-9696-BA05-CD7B-89009C2B1AF9}" dt="2020-11-29T16:14:55.741" v="1730" actId="20577"/>
          <ac:spMkLst>
            <pc:docMk/>
            <pc:sldMk cId="220238840" sldId="2134804306"/>
            <ac:spMk id="13" creationId="{C2550756-08B9-4F3E-866F-BB8205917DBA}"/>
          </ac:spMkLst>
        </pc:spChg>
        <pc:spChg chg="add mod">
          <ac:chgData name="Katia Bonga" userId="S::bonga_wbcsd.org#ext#@littleblueresearch.onmicrosoft.com::5d3da110-03d3-4896-af07-29c2ee7b9a05" providerId="AD" clId="Web-{000BEB0C-9696-BA05-CD7B-89009C2B1AF9}" dt="2020-11-29T16:24:18.914" v="2602" actId="20577"/>
          <ac:spMkLst>
            <pc:docMk/>
            <pc:sldMk cId="220238840" sldId="2134804306"/>
            <ac:spMk id="14" creationId="{739EC3A9-5F07-48FF-83C3-1210FC645795}"/>
          </ac:spMkLst>
        </pc:spChg>
      </pc:sldChg>
      <pc:sldChg chg="addSp delSp modSp add replId">
        <pc:chgData name="Katia Bonga" userId="S::bonga_wbcsd.org#ext#@littleblueresearch.onmicrosoft.com::5d3da110-03d3-4896-af07-29c2ee7b9a05" providerId="AD" clId="Web-{000BEB0C-9696-BA05-CD7B-89009C2B1AF9}" dt="2020-11-29T16:38:13.570" v="3704" actId="1076"/>
        <pc:sldMkLst>
          <pc:docMk/>
          <pc:sldMk cId="1986946504" sldId="2134804307"/>
        </pc:sldMkLst>
        <pc:spChg chg="add mod">
          <ac:chgData name="Katia Bonga" userId="S::bonga_wbcsd.org#ext#@littleblueresearch.onmicrosoft.com::5d3da110-03d3-4896-af07-29c2ee7b9a05" providerId="AD" clId="Web-{000BEB0C-9696-BA05-CD7B-89009C2B1AF9}" dt="2020-11-29T16:36:31.961" v="3507" actId="1076"/>
          <ac:spMkLst>
            <pc:docMk/>
            <pc:sldMk cId="1986946504" sldId="2134804307"/>
            <ac:spMk id="8" creationId="{884148C4-1AEB-4A1B-9648-BF06A58BC42D}"/>
          </ac:spMkLst>
        </pc:spChg>
        <pc:spChg chg="del">
          <ac:chgData name="Katia Bonga" userId="S::bonga_wbcsd.org#ext#@littleblueresearch.onmicrosoft.com::5d3da110-03d3-4896-af07-29c2ee7b9a05" providerId="AD" clId="Web-{000BEB0C-9696-BA05-CD7B-89009C2B1AF9}" dt="2020-11-29T16:26:22.304" v="2622"/>
          <ac:spMkLst>
            <pc:docMk/>
            <pc:sldMk cId="1986946504" sldId="2134804307"/>
            <ac:spMk id="9" creationId="{C394BB56-C8D6-4E67-B545-A6C65C1BFED3}"/>
          </ac:spMkLst>
        </pc:spChg>
        <pc:spChg chg="add mod">
          <ac:chgData name="Katia Bonga" userId="S::bonga_wbcsd.org#ext#@littleblueresearch.onmicrosoft.com::5d3da110-03d3-4896-af07-29c2ee7b9a05" providerId="AD" clId="Web-{000BEB0C-9696-BA05-CD7B-89009C2B1AF9}" dt="2020-11-29T16:37:52.961" v="3702" actId="1076"/>
          <ac:spMkLst>
            <pc:docMk/>
            <pc:sldMk cId="1986946504" sldId="2134804307"/>
            <ac:spMk id="10" creationId="{073D566E-4169-4F5B-BDD2-D860FA2A0DAE}"/>
          </ac:spMkLst>
        </pc:spChg>
        <pc:spChg chg="del">
          <ac:chgData name="Katia Bonga" userId="S::bonga_wbcsd.org#ext#@littleblueresearch.onmicrosoft.com::5d3da110-03d3-4896-af07-29c2ee7b9a05" providerId="AD" clId="Web-{000BEB0C-9696-BA05-CD7B-89009C2B1AF9}" dt="2020-11-29T16:26:22.288" v="2621"/>
          <ac:spMkLst>
            <pc:docMk/>
            <pc:sldMk cId="1986946504" sldId="2134804307"/>
            <ac:spMk id="11" creationId="{369A7E38-8663-4182-B316-A7A7481E723B}"/>
          </ac:spMkLst>
        </pc:spChg>
        <pc:spChg chg="mod">
          <ac:chgData name="Katia Bonga" userId="S::bonga_wbcsd.org#ext#@littleblueresearch.onmicrosoft.com::5d3da110-03d3-4896-af07-29c2ee7b9a05" providerId="AD" clId="Web-{000BEB0C-9696-BA05-CD7B-89009C2B1AF9}" dt="2020-11-29T16:38:13.554" v="3703" actId="1076"/>
          <ac:spMkLst>
            <pc:docMk/>
            <pc:sldMk cId="1986946504" sldId="2134804307"/>
            <ac:spMk id="13" creationId="{04CE6355-FDC5-4A59-BE73-C8D63D595C77}"/>
          </ac:spMkLst>
        </pc:spChg>
        <pc:spChg chg="mod">
          <ac:chgData name="Katia Bonga" userId="S::bonga_wbcsd.org#ext#@littleblueresearch.onmicrosoft.com::5d3da110-03d3-4896-af07-29c2ee7b9a05" providerId="AD" clId="Web-{000BEB0C-9696-BA05-CD7B-89009C2B1AF9}" dt="2020-11-29T16:38:13.570" v="3704" actId="1076"/>
          <ac:spMkLst>
            <pc:docMk/>
            <pc:sldMk cId="1986946504" sldId="2134804307"/>
            <ac:spMk id="14" creationId="{F953C710-9BFD-4970-9A26-F62DE79A061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dirty="0">
              <a:solidFill>
                <a:prstClr val="white"/>
              </a:solidFill>
              <a:latin typeface="Arial"/>
              <a:ea typeface="+mn-ea"/>
              <a:cs typeface="+mn-cs"/>
            </a:rPr>
            <a:t>Module 1.</a:t>
          </a:r>
        </a:p>
        <a:p>
          <a:pPr algn="ctr"/>
          <a:r>
            <a:rPr lang="en-GB" sz="1800" b="0" kern="1200" dirty="0">
              <a:solidFill>
                <a:prstClr val="white"/>
              </a:solidFill>
              <a:latin typeface="Arial"/>
              <a:ea typeface="+mn-ea"/>
              <a:cs typeface="+mn-cs"/>
            </a:rPr>
            <a:t>Understanding natural capital and the relationships with business decision-making &amp; risk management</a:t>
          </a:r>
          <a:endParaRPr lang="en-GB" sz="1800" kern="1200" dirty="0"/>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dgm:spPr/>
      <dgm:t>
        <a:bodyPr/>
        <a:lstStyle/>
        <a:p>
          <a:pPr algn="ctr"/>
          <a:r>
            <a:rPr lang="en-GB" b="1" u="sng" dirty="0"/>
            <a:t>Module 2.</a:t>
          </a:r>
        </a:p>
        <a:p>
          <a:pPr algn="ctr"/>
          <a:r>
            <a:rPr lang="en-GB" dirty="0"/>
            <a:t>Understanding the tools &amp; resources needed to approach a first natural capital assessment</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2C355046-66A5-4312-B602-3FE11D457B7D}">
      <dgm:prSet phldrT="[Text]"/>
      <dgm:spPr>
        <a:solidFill>
          <a:srgbClr val="92D050"/>
        </a:solidFill>
      </dgm:spPr>
      <dgm:t>
        <a:bodyPr/>
        <a:lstStyle/>
        <a:p>
          <a:pPr algn="ctr"/>
          <a:r>
            <a:rPr lang="en-GB" b="1" u="sng"/>
            <a:t>Module 3.</a:t>
          </a:r>
        </a:p>
        <a:p>
          <a:pPr algn="ctr"/>
          <a:r>
            <a:rPr lang="en-GB"/>
            <a:t>A deep-dive into natural capital valuation methods</a:t>
          </a:r>
        </a:p>
      </dgm:t>
    </dgm:pt>
    <dgm:pt modelId="{7C6DA53E-DB64-4DBF-B732-CB69E6C1650F}" type="parTrans" cxnId="{69F0EE0E-5389-40C7-9BC2-69126CCE1B8A}">
      <dgm:prSet/>
      <dgm:spPr/>
      <dgm:t>
        <a:bodyPr/>
        <a:lstStyle/>
        <a:p>
          <a:endParaRPr lang="en-GB"/>
        </a:p>
      </dgm:t>
    </dgm:pt>
    <dgm:pt modelId="{CCE51437-8120-4511-BD63-9727E70A1F1D}" type="sibTrans" cxnId="{69F0EE0E-5389-40C7-9BC2-69126CCE1B8A}">
      <dgm:prSet/>
      <dgm:spPr/>
      <dgm:t>
        <a:bodyPr/>
        <a:lstStyle/>
        <a:p>
          <a:endParaRPr lang="en-GB"/>
        </a:p>
      </dgm:t>
    </dgm:pt>
    <dgm:pt modelId="{BAE2176C-50BD-4C90-A30E-5E4C84AC3C2F}">
      <dgm:prSet/>
      <dgm:spPr/>
      <dgm:t>
        <a:bodyPr/>
        <a:lstStyle/>
        <a:p>
          <a:pPr algn="ctr"/>
          <a:r>
            <a:rPr lang="en-GB" b="1" u="sng"/>
            <a:t>Module 4.</a:t>
          </a:r>
        </a:p>
        <a:p>
          <a:pPr algn="ctr"/>
          <a:r>
            <a:rPr lang="en-GB"/>
            <a:t>Integrating natural capital to support decision-making</a:t>
          </a:r>
        </a:p>
      </dgm:t>
    </dgm:pt>
    <dgm:pt modelId="{25E8A6EE-B685-4DFF-BCC7-AEEE1154E1A3}" type="parTrans" cxnId="{A54868A6-B623-4F55-B475-DB092E804674}">
      <dgm:prSet/>
      <dgm:spPr/>
      <dgm:t>
        <a:bodyPr/>
        <a:lstStyle/>
        <a:p>
          <a:endParaRPr lang="en-GB"/>
        </a:p>
      </dgm:t>
    </dgm:pt>
    <dgm:pt modelId="{3361480D-8E60-4FB1-ADC7-2DB5EC96E586}" type="sibTrans" cxnId="{A54868A6-B623-4F55-B475-DB092E80467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4">
        <dgm:presLayoutVars>
          <dgm:bulletEnabled val="1"/>
        </dgm:presLayoutVars>
      </dgm:prSet>
      <dgm:spPr/>
    </dgm:pt>
    <dgm:pt modelId="{B3051D62-54B2-454D-BBBC-213D255DA6F9}" type="pres">
      <dgm:prSet presAssocID="{791A1EDE-3759-4FF6-B31B-6F7F8BDAF7B7}" presName="sibTrans" presStyleLbl="sibTrans2D1" presStyleIdx="0" presStyleCnt="3"/>
      <dgm:spPr/>
    </dgm:pt>
    <dgm:pt modelId="{16D91A14-D01E-466B-92D4-0B69A222683A}" type="pres">
      <dgm:prSet presAssocID="{791A1EDE-3759-4FF6-B31B-6F7F8BDAF7B7}" presName="connectorText" presStyleLbl="sibTrans2D1" presStyleIdx="0" presStyleCnt="3"/>
      <dgm:spPr/>
    </dgm:pt>
    <dgm:pt modelId="{E121EC85-CF63-4342-9EA2-E629CB077C6F}" type="pres">
      <dgm:prSet presAssocID="{977B6136-457B-4825-8B86-BFF2E38C9FFD}" presName="node" presStyleLbl="node1" presStyleIdx="1" presStyleCnt="4">
        <dgm:presLayoutVars>
          <dgm:bulletEnabled val="1"/>
        </dgm:presLayoutVars>
      </dgm:prSet>
      <dgm:spPr/>
    </dgm:pt>
    <dgm:pt modelId="{1BF299A5-8105-4CF6-943F-68769B70DC86}" type="pres">
      <dgm:prSet presAssocID="{1980FBE3-2FE3-4867-9FBD-3E15270B0E75}" presName="sibTrans" presStyleLbl="sibTrans2D1" presStyleIdx="1" presStyleCnt="3"/>
      <dgm:spPr/>
    </dgm:pt>
    <dgm:pt modelId="{04DBAD4B-CD03-46F2-8B3F-E0D87D6F9CFD}" type="pres">
      <dgm:prSet presAssocID="{1980FBE3-2FE3-4867-9FBD-3E15270B0E75}" presName="connectorText" presStyleLbl="sibTrans2D1" presStyleIdx="1" presStyleCnt="3"/>
      <dgm:spPr/>
    </dgm:pt>
    <dgm:pt modelId="{85C0097F-3E43-4AB7-9D66-F8130600CDF3}" type="pres">
      <dgm:prSet presAssocID="{2C355046-66A5-4312-B602-3FE11D457B7D}" presName="node" presStyleLbl="node1" presStyleIdx="2" presStyleCnt="4">
        <dgm:presLayoutVars>
          <dgm:bulletEnabled val="1"/>
        </dgm:presLayoutVars>
      </dgm:prSet>
      <dgm:spPr/>
    </dgm:pt>
    <dgm:pt modelId="{C130805D-5AC2-49A6-9885-89984AD795B2}" type="pres">
      <dgm:prSet presAssocID="{CCE51437-8120-4511-BD63-9727E70A1F1D}" presName="sibTrans" presStyleLbl="sibTrans2D1" presStyleIdx="2" presStyleCnt="3"/>
      <dgm:spPr/>
    </dgm:pt>
    <dgm:pt modelId="{8703F9A3-2804-49C3-A61F-D8361CF19454}" type="pres">
      <dgm:prSet presAssocID="{CCE51437-8120-4511-BD63-9727E70A1F1D}" presName="connectorText" presStyleLbl="sibTrans2D1" presStyleIdx="2" presStyleCnt="3"/>
      <dgm:spPr/>
    </dgm:pt>
    <dgm:pt modelId="{823B45BF-DD1B-4564-9C20-DC14221E427A}" type="pres">
      <dgm:prSet presAssocID="{BAE2176C-50BD-4C90-A30E-5E4C84AC3C2F}" presName="node" presStyleLbl="node1" presStyleIdx="3" presStyleCnt="4">
        <dgm:presLayoutVars>
          <dgm:bulletEnabled val="1"/>
        </dgm:presLayoutVars>
      </dgm:prSet>
      <dgm:spPr/>
    </dgm:pt>
  </dgm:ptLst>
  <dgm:cxnLst>
    <dgm:cxn modelId="{69F0EE0E-5389-40C7-9BC2-69126CCE1B8A}" srcId="{E5DEEF02-94B0-468F-800E-4D3DB6DC7B99}" destId="{2C355046-66A5-4312-B602-3FE11D457B7D}" srcOrd="2" destOrd="0" parTransId="{7C6DA53E-DB64-4DBF-B732-CB69E6C1650F}" sibTransId="{CCE51437-8120-4511-BD63-9727E70A1F1D}"/>
    <dgm:cxn modelId="{DDC9C826-E249-49D0-A4CB-AFB2126F151F}" type="presOf" srcId="{1980FBE3-2FE3-4867-9FBD-3E15270B0E75}" destId="{1BF299A5-8105-4CF6-943F-68769B70DC86}" srcOrd="0" destOrd="0" presId="urn:microsoft.com/office/officeart/2005/8/layout/process1"/>
    <dgm:cxn modelId="{4FDBEF31-8BED-4752-B780-9C8697299296}" type="presOf" srcId="{CCE51437-8120-4511-BD63-9727E70A1F1D}" destId="{C130805D-5AC2-49A6-9885-89984AD795B2}" srcOrd="0" destOrd="0" presId="urn:microsoft.com/office/officeart/2005/8/layout/process1"/>
    <dgm:cxn modelId="{2F7D2962-606E-4D83-A339-9017AA636D73}" type="presOf" srcId="{2C355046-66A5-4312-B602-3FE11D457B7D}" destId="{85C0097F-3E43-4AB7-9D66-F8130600CDF3}" srcOrd="0" destOrd="0" presId="urn:microsoft.com/office/officeart/2005/8/layout/process1"/>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C9C9307A-214B-44F8-B1F7-3CA8BB5D2069}" type="presOf" srcId="{1980FBE3-2FE3-4867-9FBD-3E15270B0E75}" destId="{04DBAD4B-CD03-46F2-8B3F-E0D87D6F9CFD}" srcOrd="1" destOrd="0" presId="urn:microsoft.com/office/officeart/2005/8/layout/process1"/>
    <dgm:cxn modelId="{2CEC2593-8462-465A-AC2C-629450EDE478}" type="presOf" srcId="{BAE2176C-50BD-4C90-A30E-5E4C84AC3C2F}" destId="{823B45BF-DD1B-4564-9C20-DC14221E427A}" srcOrd="0" destOrd="0" presId="urn:microsoft.com/office/officeart/2005/8/layout/process1"/>
    <dgm:cxn modelId="{A54868A6-B623-4F55-B475-DB092E804674}" srcId="{E5DEEF02-94B0-468F-800E-4D3DB6DC7B99}" destId="{BAE2176C-50BD-4C90-A30E-5E4C84AC3C2F}" srcOrd="3" destOrd="0" parTransId="{25E8A6EE-B685-4DFF-BCC7-AEEE1154E1A3}" sibTransId="{3361480D-8E60-4FB1-ADC7-2DB5EC96E586}"/>
    <dgm:cxn modelId="{3732A3C8-82E6-467E-8AF0-6130C1835D0A}" type="presOf" srcId="{CCE51437-8120-4511-BD63-9727E70A1F1D}" destId="{8703F9A3-2804-49C3-A61F-D8361CF19454}"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 modelId="{4A9174DA-38B3-499E-ABE1-9F7AD545B1B2}" type="presParOf" srcId="{542E2CEF-BB60-45C2-B97D-DABFC65725BC}" destId="{1BF299A5-8105-4CF6-943F-68769B70DC86}" srcOrd="3" destOrd="0" presId="urn:microsoft.com/office/officeart/2005/8/layout/process1"/>
    <dgm:cxn modelId="{C75E468A-CB11-4765-A184-C2B31DC6C0FF}" type="presParOf" srcId="{1BF299A5-8105-4CF6-943F-68769B70DC86}" destId="{04DBAD4B-CD03-46F2-8B3F-E0D87D6F9CFD}" srcOrd="0" destOrd="0" presId="urn:microsoft.com/office/officeart/2005/8/layout/process1"/>
    <dgm:cxn modelId="{D6884A39-EE6B-4A69-BC98-68F1D6E15062}" type="presParOf" srcId="{542E2CEF-BB60-45C2-B97D-DABFC65725BC}" destId="{85C0097F-3E43-4AB7-9D66-F8130600CDF3}" srcOrd="4" destOrd="0" presId="urn:microsoft.com/office/officeart/2005/8/layout/process1"/>
    <dgm:cxn modelId="{BFD2B3C4-42A5-4FDD-BED5-204D93FD672B}" type="presParOf" srcId="{542E2CEF-BB60-45C2-B97D-DABFC65725BC}" destId="{C130805D-5AC2-49A6-9885-89984AD795B2}" srcOrd="5" destOrd="0" presId="urn:microsoft.com/office/officeart/2005/8/layout/process1"/>
    <dgm:cxn modelId="{9BEC6AA4-D026-43EE-81FA-700F44B24AA0}" type="presParOf" srcId="{C130805D-5AC2-49A6-9885-89984AD795B2}" destId="{8703F9A3-2804-49C3-A61F-D8361CF19454}" srcOrd="0" destOrd="0" presId="urn:microsoft.com/office/officeart/2005/8/layout/process1"/>
    <dgm:cxn modelId="{39292A6B-BD06-40E9-97B2-A9232D18A0EC}" type="presParOf" srcId="{542E2CEF-BB60-45C2-B97D-DABFC65725BC}" destId="{823B45BF-DD1B-4564-9C20-DC14221E427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4918" y="1731577"/>
          <a:ext cx="2150390" cy="195551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dirty="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1800" b="0" kern="1200" dirty="0">
              <a:solidFill>
                <a:prstClr val="white"/>
              </a:solidFill>
              <a:latin typeface="Arial"/>
              <a:ea typeface="+mn-ea"/>
              <a:cs typeface="+mn-cs"/>
            </a:rPr>
            <a:t>Understanding natural capital and the relationships with business decision-making &amp; risk management</a:t>
          </a:r>
          <a:endParaRPr lang="en-GB" sz="1800" kern="1200" dirty="0"/>
        </a:p>
      </dsp:txBody>
      <dsp:txXfrm>
        <a:off x="62193" y="1788852"/>
        <a:ext cx="2035840" cy="1840961"/>
      </dsp:txXfrm>
    </dsp:sp>
    <dsp:sp modelId="{B3051D62-54B2-454D-BBBC-213D255DA6F9}">
      <dsp:nvSpPr>
        <dsp:cNvPr id="0" name=""/>
        <dsp:cNvSpPr/>
      </dsp:nvSpPr>
      <dsp:spPr>
        <a:xfrm>
          <a:off x="2370348" y="2442685"/>
          <a:ext cx="455882" cy="53329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370348" y="2549344"/>
        <a:ext cx="319117" cy="319978"/>
      </dsp:txXfrm>
    </dsp:sp>
    <dsp:sp modelId="{E121EC85-CF63-4342-9EA2-E629CB077C6F}">
      <dsp:nvSpPr>
        <dsp:cNvPr id="0" name=""/>
        <dsp:cNvSpPr/>
      </dsp:nvSpPr>
      <dsp:spPr>
        <a:xfrm>
          <a:off x="3015465" y="1731577"/>
          <a:ext cx="2150390" cy="1955511"/>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dirty="0"/>
            <a:t>Module 2.</a:t>
          </a:r>
        </a:p>
        <a:p>
          <a:pPr marL="0" lvl="0" indent="0" algn="ctr" defTabSz="800100">
            <a:lnSpc>
              <a:spcPct val="90000"/>
            </a:lnSpc>
            <a:spcBef>
              <a:spcPct val="0"/>
            </a:spcBef>
            <a:spcAft>
              <a:spcPct val="35000"/>
            </a:spcAft>
            <a:buNone/>
          </a:pPr>
          <a:r>
            <a:rPr lang="en-GB" sz="1800" kern="1200" dirty="0"/>
            <a:t>Understanding the tools &amp; resources needed to approach a first natural capital assessment</a:t>
          </a:r>
        </a:p>
      </dsp:txBody>
      <dsp:txXfrm>
        <a:off x="3072740" y="1788852"/>
        <a:ext cx="2035840" cy="1840961"/>
      </dsp:txXfrm>
    </dsp:sp>
    <dsp:sp modelId="{1BF299A5-8105-4CF6-943F-68769B70DC86}">
      <dsp:nvSpPr>
        <dsp:cNvPr id="0" name=""/>
        <dsp:cNvSpPr/>
      </dsp:nvSpPr>
      <dsp:spPr>
        <a:xfrm>
          <a:off x="5380894" y="2442685"/>
          <a:ext cx="455882" cy="533296"/>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380894" y="2549344"/>
        <a:ext cx="319117" cy="319978"/>
      </dsp:txXfrm>
    </dsp:sp>
    <dsp:sp modelId="{85C0097F-3E43-4AB7-9D66-F8130600CDF3}">
      <dsp:nvSpPr>
        <dsp:cNvPr id="0" name=""/>
        <dsp:cNvSpPr/>
      </dsp:nvSpPr>
      <dsp:spPr>
        <a:xfrm>
          <a:off x="6026012" y="1731577"/>
          <a:ext cx="2150390" cy="195551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a:t>Module 3.</a:t>
          </a:r>
        </a:p>
        <a:p>
          <a:pPr marL="0" lvl="0" indent="0" algn="ctr" defTabSz="800100">
            <a:lnSpc>
              <a:spcPct val="90000"/>
            </a:lnSpc>
            <a:spcBef>
              <a:spcPct val="0"/>
            </a:spcBef>
            <a:spcAft>
              <a:spcPct val="35000"/>
            </a:spcAft>
            <a:buNone/>
          </a:pPr>
          <a:r>
            <a:rPr lang="en-GB" sz="1800" kern="1200"/>
            <a:t>A deep-dive into natural capital valuation methods</a:t>
          </a:r>
        </a:p>
      </dsp:txBody>
      <dsp:txXfrm>
        <a:off x="6083287" y="1788852"/>
        <a:ext cx="2035840" cy="1840961"/>
      </dsp:txXfrm>
    </dsp:sp>
    <dsp:sp modelId="{C130805D-5AC2-49A6-9885-89984AD795B2}">
      <dsp:nvSpPr>
        <dsp:cNvPr id="0" name=""/>
        <dsp:cNvSpPr/>
      </dsp:nvSpPr>
      <dsp:spPr>
        <a:xfrm>
          <a:off x="8391441" y="2442685"/>
          <a:ext cx="455882" cy="533296"/>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391441" y="2549344"/>
        <a:ext cx="319117" cy="319978"/>
      </dsp:txXfrm>
    </dsp:sp>
    <dsp:sp modelId="{823B45BF-DD1B-4564-9C20-DC14221E427A}">
      <dsp:nvSpPr>
        <dsp:cNvPr id="0" name=""/>
        <dsp:cNvSpPr/>
      </dsp:nvSpPr>
      <dsp:spPr>
        <a:xfrm>
          <a:off x="9036559" y="1731577"/>
          <a:ext cx="2150390" cy="1955511"/>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a:t>Module 4.</a:t>
          </a:r>
        </a:p>
        <a:p>
          <a:pPr marL="0" lvl="0" indent="0" algn="ctr" defTabSz="800100">
            <a:lnSpc>
              <a:spcPct val="90000"/>
            </a:lnSpc>
            <a:spcBef>
              <a:spcPct val="0"/>
            </a:spcBef>
            <a:spcAft>
              <a:spcPct val="35000"/>
            </a:spcAft>
            <a:buNone/>
          </a:pPr>
          <a:r>
            <a:rPr lang="en-GB" sz="1800" kern="1200"/>
            <a:t>Integrating natural capital to support decision-making</a:t>
          </a:r>
        </a:p>
      </dsp:txBody>
      <dsp:txXfrm>
        <a:off x="9093834" y="1788852"/>
        <a:ext cx="2035840" cy="18409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58788"/>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4" y="1"/>
            <a:ext cx="2971801" cy="458788"/>
          </a:xfrm>
          <a:prstGeom prst="rect">
            <a:avLst/>
          </a:prstGeom>
        </p:spPr>
        <p:txBody>
          <a:bodyPr vert="horz" lIns="91426" tIns="45713" rIns="91426" bIns="45713" rtlCol="0"/>
          <a:lstStyle>
            <a:lvl1pPr algn="r">
              <a:defRPr sz="1200"/>
            </a:lvl1pPr>
          </a:lstStyle>
          <a:p>
            <a:fld id="{AD95666B-78E4-4B35-98F7-8C8B00695062}" type="datetimeFigureOut">
              <a:rPr lang="en-US" smtClean="0"/>
              <a:t>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1" y="4400551"/>
            <a:ext cx="5486400" cy="3600450"/>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1" cy="458787"/>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7"/>
            <a:ext cx="2971801" cy="458787"/>
          </a:xfrm>
          <a:prstGeom prst="rect">
            <a:avLst/>
          </a:prstGeom>
        </p:spPr>
        <p:txBody>
          <a:bodyPr vert="horz" lIns="91426" tIns="45713" rIns="91426" bIns="45713" rtlCol="0" anchor="b"/>
          <a:lstStyle>
            <a:lvl1pPr algn="r">
              <a:defRPr sz="1200"/>
            </a:lvl1pPr>
          </a:lstStyle>
          <a:p>
            <a:fld id="{3D8C6B78-E725-420E-9A4E-2F78CBAA16FC}" type="slidenum">
              <a:rPr lang="en-US" smtClean="0"/>
              <a:t>‹#›</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D684CAF3-BBC6-41FB-9A43-C6631CFA1EE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74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544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D684CAF3-BBC6-41FB-9A43-C6631CFA1EE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1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87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16</a:t>
            </a:fld>
            <a:endParaRPr lang="en-US"/>
          </a:p>
        </p:txBody>
      </p:sp>
    </p:spTree>
    <p:extLst>
      <p:ext uri="{BB962C8B-B14F-4D97-AF65-F5344CB8AC3E}">
        <p14:creationId xmlns:p14="http://schemas.microsoft.com/office/powerpoint/2010/main" val="1440195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07097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US" u="non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56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7591F-0CC4-477C-8256-4D0849786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89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7591F-0CC4-477C-8256-4D0849786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419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7591F-0CC4-477C-8256-4D0849786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77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889965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242379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54849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5817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25</a:t>
            </a:fld>
            <a:endParaRPr lang="en-US"/>
          </a:p>
        </p:txBody>
      </p:sp>
    </p:spTree>
    <p:extLst>
      <p:ext uri="{BB962C8B-B14F-4D97-AF65-F5344CB8AC3E}">
        <p14:creationId xmlns:p14="http://schemas.microsoft.com/office/powerpoint/2010/main" val="4184793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865345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657531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30</a:t>
            </a:fld>
            <a:endParaRPr lang="en-US"/>
          </a:p>
        </p:txBody>
      </p:sp>
    </p:spTree>
    <p:extLst>
      <p:ext uri="{BB962C8B-B14F-4D97-AF65-F5344CB8AC3E}">
        <p14:creationId xmlns:p14="http://schemas.microsoft.com/office/powerpoint/2010/main" val="1862722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31</a:t>
            </a:fld>
            <a:endParaRPr lang="en-US"/>
          </a:p>
        </p:txBody>
      </p:sp>
    </p:spTree>
    <p:extLst>
      <p:ext uri="{BB962C8B-B14F-4D97-AF65-F5344CB8AC3E}">
        <p14:creationId xmlns:p14="http://schemas.microsoft.com/office/powerpoint/2010/main" val="1174339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803746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31046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556811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776772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1931544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806441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480166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685373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355116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42</a:t>
            </a:fld>
            <a:endParaRPr lang="en-US"/>
          </a:p>
        </p:txBody>
      </p:sp>
    </p:spTree>
    <p:extLst>
      <p:ext uri="{BB962C8B-B14F-4D97-AF65-F5344CB8AC3E}">
        <p14:creationId xmlns:p14="http://schemas.microsoft.com/office/powerpoint/2010/main" val="2258959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303083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7591F-0CC4-477C-8256-4D0849786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91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7591F-0CC4-477C-8256-4D0849786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458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7591F-0CC4-477C-8256-4D0849786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336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061450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4290951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465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7591F-0CC4-477C-8256-4D0849786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340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681CC-C11B-3645-8C41-4F5A9A85CA91}"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44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p>
        </p:txBody>
      </p:sp>
      <p:sp>
        <p:nvSpPr>
          <p:cNvPr id="4" name="Slide Number Placeholder 3"/>
          <p:cNvSpPr>
            <a:spLocks noGrp="1"/>
          </p:cNvSpPr>
          <p:nvPr>
            <p:ph type="sldNum" sz="quarter" idx="10"/>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D684CAF3-BBC6-41FB-9A43-C6631CFA1EE0}" type="slidenum">
              <a:rPr kumimoji="0" lang="en-GB" sz="2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5</a:t>
            </a:fld>
            <a:endParaRPr kumimoji="0" lang="en-GB"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03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763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23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957552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220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516076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535028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89961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92768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96898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701156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84258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439945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944837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636276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596629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16489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466707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910853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795069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029777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5231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32234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585861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64097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909407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470762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39573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887907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60E857-5130-2348-9716-2F680E22C04F}"/>
              </a:ext>
            </a:extLst>
          </p:cNvPr>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C52926D3-9EDE-3349-B933-2F3A95170C28}"/>
              </a:ext>
            </a:extLst>
          </p:cNvPr>
          <p:cNvSpPr>
            <a:spLocks noGrp="1"/>
          </p:cNvSpPr>
          <p:nvPr>
            <p:ph idx="1"/>
          </p:nvPr>
        </p:nvSpPr>
        <p:spPr>
          <a:xfrm>
            <a:off x="838200" y="2244091"/>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5" name="Content Placeholder 2">
            <a:extLst>
              <a:ext uri="{FF2B5EF4-FFF2-40B4-BE49-F238E27FC236}">
                <a16:creationId xmlns:a16="http://schemas.microsoft.com/office/drawing/2014/main" id="{EB46971A-9650-964E-9D42-15A369335A2D}"/>
              </a:ext>
            </a:extLst>
          </p:cNvPr>
          <p:cNvSpPr>
            <a:spLocks noGrp="1"/>
          </p:cNvSpPr>
          <p:nvPr>
            <p:ph idx="10"/>
          </p:nvPr>
        </p:nvSpPr>
        <p:spPr>
          <a:xfrm>
            <a:off x="6325704" y="2244091"/>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7" name="Text Placeholder 2">
            <a:extLst>
              <a:ext uri="{FF2B5EF4-FFF2-40B4-BE49-F238E27FC236}">
                <a16:creationId xmlns:a16="http://schemas.microsoft.com/office/drawing/2014/main" id="{B2A0F22E-6BAF-1F44-8513-5A1D206F9D6A}"/>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dirty="0"/>
              <a:t>Edit Master text styles</a:t>
            </a:r>
          </a:p>
        </p:txBody>
      </p:sp>
      <p:sp>
        <p:nvSpPr>
          <p:cNvPr id="10" name="Slide Number Placeholder 5">
            <a:extLst>
              <a:ext uri="{FF2B5EF4-FFF2-40B4-BE49-F238E27FC236}">
                <a16:creationId xmlns:a16="http://schemas.microsoft.com/office/drawing/2014/main" id="{07E899FA-DC9F-B34F-8DAD-DCB67B43E89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dirty="0"/>
          </a:p>
        </p:txBody>
      </p:sp>
      <p:sp>
        <p:nvSpPr>
          <p:cNvPr id="12" name="Text Placeholder 2">
            <a:extLst>
              <a:ext uri="{FF2B5EF4-FFF2-40B4-BE49-F238E27FC236}">
                <a16:creationId xmlns:a16="http://schemas.microsoft.com/office/drawing/2014/main" id="{31AE39CE-9DE4-A44B-A166-680504B55CDD}"/>
              </a:ext>
            </a:extLst>
          </p:cNvPr>
          <p:cNvSpPr>
            <a:spLocks noGrp="1"/>
          </p:cNvSpPr>
          <p:nvPr>
            <p:ph idx="12"/>
          </p:nvPr>
        </p:nvSpPr>
        <p:spPr>
          <a:xfrm>
            <a:off x="838201" y="6003697"/>
            <a:ext cx="10583041" cy="215889"/>
          </a:xfrm>
          <a:prstGeom prst="rect">
            <a:avLst/>
          </a:prstGeom>
        </p:spPr>
        <p:txBody>
          <a:bodyPr vert="horz" lIns="91440" tIns="45720" rIns="91440" bIns="45720" rtlCol="0">
            <a:noAutofit/>
          </a:bodyPr>
          <a:lstStyle>
            <a:lvl1pPr marL="0" indent="0">
              <a:buNone/>
              <a:defRPr sz="1067">
                <a:solidFill>
                  <a:schemeClr val="tx1">
                    <a:lumMod val="90000"/>
                    <a:lumOff val="10000"/>
                  </a:schemeClr>
                </a:solidFill>
                <a:latin typeface="+mn-lt"/>
                <a:cs typeface="Arial" panose="020B0604020202020204" pitchFamily="34" charset="0"/>
              </a:defRPr>
            </a:lvl1pPr>
          </a:lstStyle>
          <a:p>
            <a:pPr lvl="0"/>
            <a:r>
              <a:rPr lang="en-US" dirty="0"/>
              <a:t>Edit Master text styles</a:t>
            </a:r>
          </a:p>
        </p:txBody>
      </p:sp>
      <p:sp>
        <p:nvSpPr>
          <p:cNvPr id="3" name="Content Placeholder 2">
            <a:extLst>
              <a:ext uri="{FF2B5EF4-FFF2-40B4-BE49-F238E27FC236}">
                <a16:creationId xmlns:a16="http://schemas.microsoft.com/office/drawing/2014/main" id="{DDFD0528-528C-47CA-AF7F-005F3FAA854E}"/>
              </a:ext>
            </a:extLst>
          </p:cNvPr>
          <p:cNvSpPr>
            <a:spLocks noGrp="1"/>
          </p:cNvSpPr>
          <p:nvPr>
            <p:ph sz="quarter" idx="13"/>
          </p:nvPr>
        </p:nvSpPr>
        <p:spPr>
          <a:xfrm>
            <a:off x="1882775" y="6721475"/>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Tree>
    <p:extLst>
      <p:ext uri="{BB962C8B-B14F-4D97-AF65-F5344CB8AC3E}">
        <p14:creationId xmlns:p14="http://schemas.microsoft.com/office/powerpoint/2010/main" val="422788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41"/>
            <a:ext cx="12204991"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5"/>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6"/>
          <a:stretch>
            <a:fillRect/>
          </a:stretch>
        </p:blipFill>
        <p:spPr>
          <a:xfrm>
            <a:off x="0" y="1096339"/>
            <a:ext cx="12204990" cy="58119"/>
          </a:xfrm>
          <a:prstGeom prst="rect">
            <a:avLst/>
          </a:prstGeom>
        </p:spPr>
      </p:pic>
    </p:spTree>
    <p:extLst>
      <p:ext uri="{BB962C8B-B14F-4D97-AF65-F5344CB8AC3E}">
        <p14:creationId xmlns:p14="http://schemas.microsoft.com/office/powerpoint/2010/main" val="35172370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2808182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hyperlink" Target="https://wevaluenature.eu/node/14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evaluenature.eu/CCBY4.0" TargetMode="External"/><Relationship Id="rId2" Type="http://schemas.openxmlformats.org/officeDocument/2006/relationships/hyperlink" Target="https://wevaluenature.eu/sites/default/files/2020-02/WeValueNature-Attribution_slides.pptx" TargetMode="External"/><Relationship Id="rId1" Type="http://schemas.openxmlformats.org/officeDocument/2006/relationships/slideLayout" Target="../slideLayouts/slideLayout3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hyperlink" Target="https://wevaluenature.eu/digital-media-library" TargetMode="External"/><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hyperlink" Target="mailto:Training@wevaluenature.eu"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hyperlink" Target="https://wevaluenature.eu/training-resourc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hyperlink" Target="https://wevaluenature.eu/training-resources/module-2"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wevaluenature.eu/article/how-approach-your-first-natural-capital-assessm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wevaluenature.eu/training-resources/module-2"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hyperlink" Target="https://wevaluenature.eu/media-item/83"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image" Target="../media/image30.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3" Type="http://schemas.openxmlformats.org/officeDocument/2006/relationships/hyperlink" Target="https://support.zoom.us/hc/en-us/articles/206476093-Enabling-breakout-rooms"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7.sv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hyperlink" Target="https://zoom.us/)" TargetMode="External"/><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ww.mentimeter.com/" TargetMode="External"/><Relationship Id="rId5" Type="http://schemas.openxmlformats.org/officeDocument/2006/relationships/image" Target="../media/image50.png"/><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www.mentimeter.com/" TargetMode="External"/><Relationship Id="rId5" Type="http://schemas.openxmlformats.org/officeDocument/2006/relationships/image" Target="../media/image51.png"/><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1.sv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5.sv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evaluenature.eu/CCBY4.0"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hyperlink" Target="https://naturalcapitalcoalition.org/natural-capital-protocol/" TargetMode="External"/><Relationship Id="rId5" Type="http://schemas.openxmlformats.org/officeDocument/2006/relationships/hyperlink" Target="https://wevaluenature.eu/training-resources" TargetMode="External"/><Relationship Id="rId4" Type="http://schemas.openxmlformats.org/officeDocument/2006/relationships/hyperlink" Target="https://wevaluenature.e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hyperlink" Target="https://wevaluenature.eu/CCBY4.0"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bonga@wbcsd.org" TargetMode="External"/><Relationship Id="rId2" Type="http://schemas.openxmlformats.org/officeDocument/2006/relationships/hyperlink" Target="https://wevaluenature.eu/mailing-list" TargetMode="External"/><Relationship Id="rId1" Type="http://schemas.openxmlformats.org/officeDocument/2006/relationships/slideLayout" Target="../slideLayouts/slideLayout2.xml"/><Relationship Id="rId4" Type="http://schemas.openxmlformats.org/officeDocument/2006/relationships/hyperlink" Target="https://wevaluenature.eu/training-resourc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hyperlink" Target="https://wbcsd.zoom.us/rec/play/K16RUwSQlsZYcMEfxxqXfFvpFWsHSBPQTSrpBbKcEiwfko078IEyKlEBa2Eyw-MkCuM2ZmMr8CUaOr8y.KSbjDytV__y7MxgV?continueMode=true" TargetMode="External"/><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hyperlink" Target="https://nextcloud.wevaluenature.eu/s/HfsxE8ojnBAMaxQ" TargetMode="External"/><Relationship Id="rId11" Type="http://schemas.openxmlformats.org/officeDocument/2006/relationships/image" Target="../media/image59.png"/><Relationship Id="rId5" Type="http://schemas.openxmlformats.org/officeDocument/2006/relationships/hyperlink" Target="https://www.youtube.com/watch?v=_3cf_ix0iNw&amp;feature=youtu.be" TargetMode="External"/><Relationship Id="rId10" Type="http://schemas.openxmlformats.org/officeDocument/2006/relationships/image" Target="../media/image58.jpeg"/><Relationship Id="rId4" Type="http://schemas.openxmlformats.org/officeDocument/2006/relationships/hyperlink" Target="https://wbcsd.zoom.us/rec/play/zu8rlC27xhajCXTnqU0INvw2d7qpFKGZwCGKwVohzGHg9ZZrznlggpeJEQaLj5cpaGEAQAh-HXSkciOv.nBV0tGwV4ZXuSyON?startTime=1592834462000&amp;_x_zm_rtaid=d5IB0VfMSnKfE8RGr6Nnag.1604440151118.d6c20605c9c6f921b96656366aae0f1a&amp;_x_zm_rhtaid=111" TargetMode="External"/><Relationship Id="rId9"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evaluenature.eu/digital-media-library"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www.wbcsd.org/Programs/Redefining-Value/Business-Decision-Making/Assess-and-Manage-Performance/Measuring-and-valuing-impact-business-examples?page=2" TargetMode="External"/><Relationship Id="rId2" Type="http://schemas.openxmlformats.org/officeDocument/2006/relationships/image" Target="../media/image64.png"/><Relationship Id="rId1" Type="http://schemas.openxmlformats.org/officeDocument/2006/relationships/slideLayout" Target="../slideLayouts/slideLayout3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hyperlink" Target="https://naturalcapitalcoalition.org/category/protocol-case-stud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hyperlink" Target="https://wevaluenature.eu/natural-capital-stories" TargetMode="External"/><Relationship Id="rId1" Type="http://schemas.openxmlformats.org/officeDocument/2006/relationships/slideLayout" Target="../slideLayouts/slideLayout37.xml"/><Relationship Id="rId6" Type="http://schemas.openxmlformats.org/officeDocument/2006/relationships/image" Target="../media/image68.png"/><Relationship Id="rId5" Type="http://schemas.openxmlformats.org/officeDocument/2006/relationships/hyperlink" Target="https://www.naturalinfrastructureforbusiness.org/case-studies/" TargetMode="External"/><Relationship Id="rId4" Type="http://schemas.openxmlformats.org/officeDocument/2006/relationships/image" Target="../media/image67.svg"/><Relationship Id="rId9" Type="http://schemas.openxmlformats.org/officeDocument/2006/relationships/image" Target="../media/image71.png"/></Relationships>
</file>

<file path=ppt/slides/_rels/slide51.xml.rels><?xml version="1.0" encoding="UTF-8" standalone="yes"?>
<Relationships xmlns="http://schemas.openxmlformats.org/package/2006/relationships"><Relationship Id="rId8" Type="http://schemas.openxmlformats.org/officeDocument/2006/relationships/hyperlink" Target="https://wevaluenature.eu/training-resources" TargetMode="External"/><Relationship Id="rId13" Type="http://schemas.openxmlformats.org/officeDocument/2006/relationships/hyperlink" Target="https://www.weforum.org/platforms/covid-action-platform" TargetMode="External"/><Relationship Id="rId3" Type="http://schemas.openxmlformats.org/officeDocument/2006/relationships/hyperlink" Target="https://naturalcapitalcoalition.org/natural-capital-protocol/" TargetMode="External"/><Relationship Id="rId7" Type="http://schemas.openxmlformats.org/officeDocument/2006/relationships/hyperlink" Target="https://social-human-capital.org/wp-content/uploads/2020/01/Social-Human-CapitalProtocol_26.02.19.pdf" TargetMode="External"/><Relationship Id="rId12" Type="http://schemas.openxmlformats.org/officeDocument/2006/relationships/hyperlink" Target="https://ecosystemsknowledge.ne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naturalcapitalcoalition.org/natural-capital-an-annual-review/" TargetMode="External"/><Relationship Id="rId11" Type="http://schemas.openxmlformats.org/officeDocument/2006/relationships/hyperlink" Target="https://www.littleblueresearch.com/" TargetMode="External"/><Relationship Id="rId5" Type="http://schemas.openxmlformats.org/officeDocument/2006/relationships/hyperlink" Target="https://naturalcapitalcoalition.org/wp-content/uploads/2016/07/NCC_Primer_WEB_2016-%2007-08.pdf" TargetMode="External"/><Relationship Id="rId10" Type="http://schemas.openxmlformats.org/officeDocument/2006/relationships/hyperlink" Target="https://www.wbcsd.org/Programs/Redefining-Value/Business-Decision-Making/Assess-and-Manage-Performance/BET/Business-Ecosystems-Training" TargetMode="External"/><Relationship Id="rId4" Type="http://schemas.openxmlformats.org/officeDocument/2006/relationships/hyperlink" Target="https://naturalcapitalcoalition.org/natural-capital-protocol/protocol-application-program/" TargetMode="External"/><Relationship Id="rId9" Type="http://schemas.openxmlformats.org/officeDocument/2006/relationships/hyperlink" Target="https://wevaluenature.eu/training-resources/module-2"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gistimpact.com/i360xn.php" TargetMode="External"/><Relationship Id="rId13" Type="http://schemas.openxmlformats.org/officeDocument/2006/relationships/hyperlink" Target="https://sostenibilidad.argos.co/en/Value-Added-Statement-to-Society-VAS" TargetMode="External"/><Relationship Id="rId3" Type="http://schemas.openxmlformats.org/officeDocument/2006/relationships/hyperlink" Target="https://ec.europa.eu/environment/biodiversity/business/index_en.htm" TargetMode="External"/><Relationship Id="rId7" Type="http://schemas.openxmlformats.org/officeDocument/2006/relationships/hyperlink" Target="https://naturalcapitalcoalition.org/sector-guides/" TargetMode="External"/><Relationship Id="rId12" Type="http://schemas.openxmlformats.org/officeDocument/2006/relationships/hyperlink" Target="https://naturalcapitalcoalition.org/category/case-studies" TargetMode="External"/><Relationship Id="rId17" Type="http://schemas.openxmlformats.org/officeDocument/2006/relationships/hyperlink" Target="https://www.wbcsd.org/Programs/Redefining-Value/Business-Decision-Making/Assess-andManage-Performance/Resources/Natural-Capital-a-short-film-series" TargetMode="External"/><Relationship Id="rId2" Type="http://schemas.openxmlformats.org/officeDocument/2006/relationships/notesSlide" Target="../notesSlides/notesSlide42.xml"/><Relationship Id="rId16" Type="http://schemas.openxmlformats.org/officeDocument/2006/relationships/hyperlink" Target="https://www.wbcsd.org/Programs/Redefining-Value/Business-Decision-Making/Assess-andManage-Performance/Measuring-and-valuing-impact-business-examples" TargetMode="External"/><Relationship Id="rId1" Type="http://schemas.openxmlformats.org/officeDocument/2006/relationships/slideLayout" Target="../slideLayouts/slideLayout2.xml"/><Relationship Id="rId6" Type="http://schemas.openxmlformats.org/officeDocument/2006/relationships/hyperlink" Target="https://www.sasb.org/" TargetMode="External"/><Relationship Id="rId11" Type="http://schemas.openxmlformats.org/officeDocument/2006/relationships/hyperlink" Target="https://www.menti.com/" TargetMode="External"/><Relationship Id="rId5" Type="http://schemas.openxmlformats.org/officeDocument/2006/relationships/hyperlink" Target="https://encore.naturalcapital.finance/en" TargetMode="External"/><Relationship Id="rId15" Type="http://schemas.openxmlformats.org/officeDocument/2006/relationships/hyperlink" Target="https://www.haagendazs.us/save-the-honey-bees" TargetMode="External"/><Relationship Id="rId10" Type="http://schemas.openxmlformats.org/officeDocument/2006/relationships/hyperlink" Target="https://www.mural.co/" TargetMode="External"/><Relationship Id="rId4" Type="http://schemas.openxmlformats.org/officeDocument/2006/relationships/hyperlink" Target="http://shift.tools/" TargetMode="External"/><Relationship Id="rId9" Type="http://schemas.openxmlformats.org/officeDocument/2006/relationships/hyperlink" Target="https://coolfarmtool.org/" TargetMode="External"/><Relationship Id="rId14" Type="http://schemas.openxmlformats.org/officeDocument/2006/relationships/hyperlink" Target="https://group.hugoboss.com/fileadmin/media/pdf/sustainability/2017-05-%2031_2nd_White_Paper_EIV.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hyperlink" Target="https://events.wbcsd.org/virtual-meetings/"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hyperlink" Target="https://www.littleblueresearch.com/"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evaluenature.eu/" TargetMode="External"/><Relationship Id="rId2" Type="http://schemas.openxmlformats.org/officeDocument/2006/relationships/hyperlink" Target="https://naturalcapitalcoalition.org/" TargetMode="External"/><Relationship Id="rId1" Type="http://schemas.openxmlformats.org/officeDocument/2006/relationships/slideLayout" Target="../slideLayouts/slideLayout37.xml"/><Relationship Id="rId5" Type="http://schemas.openxmlformats.org/officeDocument/2006/relationships/image" Target="../media/image73.png"/><Relationship Id="rId4" Type="http://schemas.openxmlformats.org/officeDocument/2006/relationships/hyperlink" Target="https://naturalcapitalcoalition.org/natural-capital-protoco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linkedin.com/groups/8858463/" TargetMode="External"/><Relationship Id="rId3" Type="http://schemas.openxmlformats.org/officeDocument/2006/relationships/hyperlink" Target="mailto:Training@wevaluenature.eu" TargetMode="External"/><Relationship Id="rId7" Type="http://schemas.openxmlformats.org/officeDocument/2006/relationships/hyperlink" Target="https://wevaluenature.eu/" TargetMode="External"/><Relationship Id="rId12" Type="http://schemas.openxmlformats.org/officeDocument/2006/relationships/image" Target="../media/image80.svg"/><Relationship Id="rId2" Type="http://schemas.openxmlformats.org/officeDocument/2006/relationships/notesSlide" Target="../notesSlides/notesSlide44.xml"/><Relationship Id="rId1" Type="http://schemas.openxmlformats.org/officeDocument/2006/relationships/slideLayout" Target="../slideLayouts/slideLayout37.xml"/><Relationship Id="rId6" Type="http://schemas.openxmlformats.org/officeDocument/2006/relationships/image" Target="../media/image76.svg"/><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78.svg"/><Relationship Id="rId4" Type="http://schemas.openxmlformats.org/officeDocument/2006/relationships/image" Target="../media/image74.jpeg"/><Relationship Id="rId9"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hyperlink" Target="https://wevaluenature.eu/article/natural-capital-journey"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hyperlink" Target="https://naturalcapitalcoalition.org/natural-capital-protocol/"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a:srcRect r="4411"/>
          <a:stretch/>
        </p:blipFill>
        <p:spPr>
          <a:xfrm>
            <a:off x="2167587" y="304801"/>
            <a:ext cx="10024415" cy="655320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1494"/>
            <a:ext cx="5547292" cy="5490396"/>
          </a:xfrm>
          <a:prstGeom prst="rect">
            <a:avLst/>
          </a:prstGeom>
        </p:spPr>
      </p:pic>
      <p:sp>
        <p:nvSpPr>
          <p:cNvPr id="2" name="Title 1"/>
          <p:cNvSpPr>
            <a:spLocks noGrp="1"/>
          </p:cNvSpPr>
          <p:nvPr>
            <p:ph type="ctrTitle"/>
          </p:nvPr>
        </p:nvSpPr>
        <p:spPr>
          <a:xfrm>
            <a:off x="346889" y="2908390"/>
            <a:ext cx="4120335" cy="1708063"/>
          </a:xfrm>
        </p:spPr>
        <p:txBody>
          <a:bodyPr>
            <a:noAutofit/>
          </a:bodyPr>
          <a:lstStyle/>
          <a:p>
            <a:r>
              <a:rPr lang="en-GB" sz="3600" dirty="0"/>
              <a:t>We Value Nature</a:t>
            </a:r>
            <a:br>
              <a:rPr lang="en-GB" sz="3600" dirty="0"/>
            </a:br>
            <a:r>
              <a:rPr lang="en-GB" sz="3600" dirty="0"/>
              <a:t> </a:t>
            </a:r>
            <a:br>
              <a:rPr lang="en-GB" sz="3600" dirty="0"/>
            </a:br>
            <a:r>
              <a:rPr lang="en-GB" sz="3600" b="1" dirty="0"/>
              <a:t>Module 2:</a:t>
            </a:r>
            <a:br>
              <a:rPr lang="en-GB" sz="3600" b="1" dirty="0"/>
            </a:br>
            <a:r>
              <a:rPr lang="en-GB" sz="3600" b="1" dirty="0"/>
              <a:t>Train the Trainer</a:t>
            </a:r>
            <a:endParaRPr lang="en-GB" sz="3600" b="1" dirty="0">
              <a:cs typeface="Arial"/>
            </a:endParaRPr>
          </a:p>
        </p:txBody>
      </p:sp>
      <p:sp>
        <p:nvSpPr>
          <p:cNvPr id="3" name="Subtitle 2"/>
          <p:cNvSpPr>
            <a:spLocks noGrp="1"/>
          </p:cNvSpPr>
          <p:nvPr>
            <p:ph type="subTitle" idx="1"/>
          </p:nvPr>
        </p:nvSpPr>
        <p:spPr>
          <a:xfrm>
            <a:off x="586361" y="4854956"/>
            <a:ext cx="3641392" cy="914400"/>
          </a:xfrm>
        </p:spPr>
        <p:txBody>
          <a:bodyPr vert="horz" lIns="91440" tIns="45721" rIns="91440" bIns="45721" rtlCol="0" anchor="t">
            <a:normAutofit/>
          </a:bodyPr>
          <a:lstStyle/>
          <a:p>
            <a:r>
              <a:rPr lang="en-GB" sz="2800" dirty="0">
                <a:solidFill>
                  <a:srgbClr val="23BAED"/>
                </a:solidFill>
              </a:rPr>
              <a:t>Implementation Guide</a:t>
            </a:r>
            <a:endParaRPr lang="en-GB" sz="2800" dirty="0">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7855E-289F-4BFD-B9BC-30F0CCBB6C64}"/>
              </a:ext>
            </a:extLst>
          </p:cNvPr>
          <p:cNvPicPr>
            <a:picLocks noChangeAspect="1"/>
          </p:cNvPicPr>
          <p:nvPr/>
        </p:nvPicPr>
        <p:blipFill rotWithShape="1">
          <a:blip r:embed="rId3"/>
          <a:srcRect t="19825"/>
          <a:stretch/>
        </p:blipFill>
        <p:spPr>
          <a:xfrm>
            <a:off x="1908805" y="1356296"/>
            <a:ext cx="10318455" cy="5517275"/>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a:bodyPr>
          <a:lstStyle/>
          <a:p>
            <a:r>
              <a:rPr lang="en-GB" sz="4000" b="1" dirty="0">
                <a:solidFill>
                  <a:srgbClr val="23BAED"/>
                </a:solidFill>
              </a:rPr>
              <a:t>How to make use of the training material</a:t>
            </a:r>
            <a:endParaRPr lang="en-GB" sz="4000" dirty="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6" name="Slide Number Placeholder 3">
            <a:extLst>
              <a:ext uri="{FF2B5EF4-FFF2-40B4-BE49-F238E27FC236}">
                <a16:creationId xmlns:a16="http://schemas.microsoft.com/office/drawing/2014/main" id="{FBE347C8-B017-B645-B226-818FDBDFF8DC}"/>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10</a:t>
            </a:fld>
            <a:endParaRPr lang="en-GB" dirty="0"/>
          </a:p>
        </p:txBody>
      </p:sp>
    </p:spTree>
    <p:extLst>
      <p:ext uri="{BB962C8B-B14F-4D97-AF65-F5344CB8AC3E}">
        <p14:creationId xmlns:p14="http://schemas.microsoft.com/office/powerpoint/2010/main" val="152681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Value Nature training is open</a:t>
            </a: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a:solidFill>
                  <a:srgbClr val="23BAED"/>
                </a:solidFill>
              </a:rPr>
              <a:t>You are free to:</a:t>
            </a:r>
          </a:p>
          <a:p>
            <a:pPr>
              <a:lnSpc>
                <a:spcPct val="120000"/>
              </a:lnSpc>
            </a:pPr>
            <a:r>
              <a:rPr lang="en-GB" b="1"/>
              <a:t>Share</a:t>
            </a:r>
            <a:r>
              <a:rPr lang="en-GB"/>
              <a:t> — copy and redistribute the material in any medium or format</a:t>
            </a:r>
          </a:p>
          <a:p>
            <a:pPr>
              <a:lnSpc>
                <a:spcPct val="120000"/>
              </a:lnSpc>
            </a:pPr>
            <a:r>
              <a:rPr lang="en-GB" b="1"/>
              <a:t>Adapt</a:t>
            </a:r>
            <a:r>
              <a:rPr lang="en-GB"/>
              <a:t> — remix, transform, and build upon the material for any purpose, even commercial</a:t>
            </a:r>
          </a:p>
          <a:p>
            <a:pPr marL="0" indent="0">
              <a:lnSpc>
                <a:spcPct val="120000"/>
              </a:lnSpc>
              <a:buNone/>
            </a:pPr>
            <a:endParaRPr lang="en-GB" sz="1400"/>
          </a:p>
          <a:p>
            <a:pPr marL="0" indent="0">
              <a:lnSpc>
                <a:spcPct val="120000"/>
              </a:lnSpc>
              <a:buNone/>
            </a:pPr>
            <a:r>
              <a:rPr lang="en-GB" sz="2800" b="1">
                <a:solidFill>
                  <a:srgbClr val="23BAED"/>
                </a:solidFill>
              </a:rPr>
              <a:t>Under the following terms:</a:t>
            </a:r>
          </a:p>
          <a:p>
            <a:pPr>
              <a:lnSpc>
                <a:spcPct val="120000"/>
              </a:lnSpc>
            </a:pPr>
            <a:r>
              <a:rPr lang="en-GB" b="1"/>
              <a:t>Attribution</a:t>
            </a:r>
            <a:r>
              <a:rPr lang="en-GB"/>
              <a:t> — You must give appropriate credit, link to the licence &amp; indicate if changes were made (but not suggest endorsement).</a:t>
            </a:r>
          </a:p>
          <a:p>
            <a:pPr>
              <a:lnSpc>
                <a:spcPct val="120000"/>
              </a:lnSpc>
            </a:pPr>
            <a:r>
              <a:rPr lang="en-GB" b="1"/>
              <a:t>No additional restrictions </a:t>
            </a:r>
            <a:r>
              <a:rPr lang="en-GB"/>
              <a:t>— You may not legally restrict others from doing anything the license permits.</a:t>
            </a:r>
          </a:p>
          <a:p>
            <a:endParaRPr lang="en-GB"/>
          </a:p>
          <a:p>
            <a:endParaRPr lang="en-GB"/>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CC BY 4.0</a:t>
            </a:r>
            <a:br>
              <a:rPr kumimoji="0" lang="en-GB" sz="2400" b="0" i="0" u="none" strike="noStrike" kern="1200" cap="none" spc="0" normalizeH="0" baseline="0" noProof="0">
                <a:ln>
                  <a:noFill/>
                </a:ln>
                <a:solidFill>
                  <a:srgbClr val="23BAED"/>
                </a:solidFill>
                <a:effectLst/>
                <a:uLnTx/>
                <a:uFillTx/>
                <a:latin typeface="Arial"/>
                <a:ea typeface="+mn-ea"/>
                <a:cs typeface="+mn-cs"/>
              </a:rPr>
            </a:br>
            <a:r>
              <a:rPr kumimoji="0" lang="en-GB" sz="2400" b="0" i="0" u="none" strike="noStrike" kern="1200" cap="none" spc="0" normalizeH="0" baseline="0" noProof="0">
                <a:ln>
                  <a:noFill/>
                </a:ln>
                <a:solidFill>
                  <a:srgbClr val="23BAED"/>
                </a:solidFill>
                <a:effectLst/>
                <a:uLnTx/>
                <a:uFillTx/>
                <a:latin typeface="Arial"/>
                <a:ea typeface="+mn-ea"/>
                <a:cs typeface="+mn-cs"/>
              </a:rPr>
              <a:t>Creative Commons Attribution 4.0 International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If any images are more restricted this is noted on caption.</a:t>
            </a:r>
          </a:p>
        </p:txBody>
      </p:sp>
      <p:sp>
        <p:nvSpPr>
          <p:cNvPr id="7" name="Slide Number Placeholder 3">
            <a:extLst>
              <a:ext uri="{FF2B5EF4-FFF2-40B4-BE49-F238E27FC236}">
                <a16:creationId xmlns:a16="http://schemas.microsoft.com/office/drawing/2014/main" id="{78027421-29BF-344C-BD5A-581646ADF70A}"/>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11</a:t>
            </a:fld>
            <a:endParaRPr lang="en-GB" dirty="0"/>
          </a:p>
        </p:txBody>
      </p:sp>
    </p:spTree>
    <p:extLst>
      <p:ext uri="{BB962C8B-B14F-4D97-AF65-F5344CB8AC3E}">
        <p14:creationId xmlns:p14="http://schemas.microsoft.com/office/powerpoint/2010/main" val="405301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attribute We Value Nature training materials</a:t>
            </a:r>
          </a:p>
        </p:txBody>
      </p:sp>
      <p:sp>
        <p:nvSpPr>
          <p:cNvPr id="3" name="Content Placeholder 2"/>
          <p:cNvSpPr>
            <a:spLocks noGrp="1"/>
          </p:cNvSpPr>
          <p:nvPr>
            <p:ph idx="1"/>
          </p:nvPr>
        </p:nvSpPr>
        <p:spPr>
          <a:xfrm>
            <a:off x="314195" y="1461524"/>
            <a:ext cx="11498122" cy="4351338"/>
          </a:xfrm>
        </p:spPr>
        <p:txBody>
          <a:bodyPr/>
          <a:lstStyle/>
          <a:p>
            <a:pPr marL="0" indent="0">
              <a:buNone/>
            </a:pPr>
            <a:r>
              <a:rPr lang="en-GB" dirty="0"/>
              <a:t>If you’re just using one or two slides you can use our attribution block:</a:t>
            </a:r>
          </a:p>
          <a:p>
            <a:pPr marL="0" indent="0">
              <a:buNone/>
            </a:pPr>
            <a:endParaRPr lang="en-GB" dirty="0"/>
          </a:p>
          <a:p>
            <a:pPr marL="0" indent="0">
              <a:buNone/>
            </a:pPr>
            <a:endParaRPr lang="en-GB" dirty="0"/>
          </a:p>
        </p:txBody>
      </p:sp>
      <p:pic>
        <p:nvPicPr>
          <p:cNvPr id="11" name="Picture 10"/>
          <p:cNvPicPr>
            <a:picLocks noChangeAspect="1"/>
          </p:cNvPicPr>
          <p:nvPr/>
        </p:nvPicPr>
        <p:blipFill>
          <a:blip r:embed="rId3"/>
          <a:stretch>
            <a:fillRect/>
          </a:stretch>
        </p:blipFill>
        <p:spPr>
          <a:xfrm>
            <a:off x="454652" y="2440154"/>
            <a:ext cx="4082356" cy="2777099"/>
          </a:xfrm>
          <a:prstGeom prst="rect">
            <a:avLst/>
          </a:prstGeom>
        </p:spPr>
      </p:pic>
      <p:sp>
        <p:nvSpPr>
          <p:cNvPr id="6" name="TextBox 5">
            <a:extLst>
              <a:ext uri="{FF2B5EF4-FFF2-40B4-BE49-F238E27FC236}">
                <a16:creationId xmlns:a16="http://schemas.microsoft.com/office/drawing/2014/main" id="{C73F78AD-1A5B-462C-829E-2D58CD09DDF8}"/>
              </a:ext>
            </a:extLst>
          </p:cNvPr>
          <p:cNvSpPr txBox="1"/>
          <p:nvPr/>
        </p:nvSpPr>
        <p:spPr>
          <a:xfrm>
            <a:off x="5134983" y="3282846"/>
            <a:ext cx="6742821"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a:ea typeface="+mn-ea"/>
                <a:cs typeface="+mn-cs"/>
              </a:rPr>
              <a:t>View </a:t>
            </a:r>
            <a:r>
              <a:rPr kumimoji="0" lang="en-US" sz="2400" b="1" i="0" u="sng" strike="noStrike" kern="0" cap="none" spc="0" normalizeH="0" baseline="0" noProof="0" dirty="0">
                <a:ln>
                  <a:noFill/>
                </a:ln>
                <a:solidFill>
                  <a:srgbClr val="BBD151"/>
                </a:solidFill>
                <a:effectLst/>
                <a:uLnTx/>
                <a:uFillTx/>
                <a:latin typeface="Arial"/>
                <a:ea typeface="Verdana"/>
                <a:cs typeface="Calibri"/>
                <a:hlinkClick r:id="rId4"/>
              </a:rPr>
              <a:t>here</a:t>
            </a:r>
            <a:r>
              <a:rPr kumimoji="0" lang="en-US" sz="2400" b="0" i="0" u="none" strike="noStrike" kern="1200" cap="none" spc="0" normalizeH="0" baseline="0" noProof="0" dirty="0">
                <a:ln>
                  <a:noFill/>
                </a:ln>
                <a:effectLst/>
                <a:uLnTx/>
                <a:uFillTx/>
                <a:latin typeface="Arial"/>
                <a:ea typeface="+mn-ea"/>
                <a:cs typeface="+mn-cs"/>
              </a:rPr>
              <a:t> an example of two </a:t>
            </a:r>
            <a:r>
              <a:rPr kumimoji="0" lang="en-US" sz="2400" b="1" i="0" u="none" strike="noStrike" kern="1200" cap="none" spc="0" normalizeH="0" baseline="0" noProof="0" dirty="0">
                <a:ln>
                  <a:noFill/>
                </a:ln>
                <a:effectLst/>
                <a:uLnTx/>
                <a:uFillTx/>
                <a:latin typeface="Arial"/>
                <a:ea typeface="+mn-ea"/>
                <a:cs typeface="+mn-cs"/>
              </a:rPr>
              <a:t>training slides </a:t>
            </a:r>
            <a:r>
              <a:rPr kumimoji="0" lang="en-US" sz="2400" b="0" i="0" u="none" strike="noStrike" kern="1200" cap="none" spc="0" normalizeH="0" baseline="0" noProof="0" dirty="0">
                <a:ln>
                  <a:noFill/>
                </a:ln>
                <a:effectLst/>
                <a:uLnTx/>
                <a:uFillTx/>
                <a:latin typeface="Arial"/>
                <a:ea typeface="+mn-ea"/>
                <a:cs typeface="+mn-cs"/>
              </a:rPr>
              <a:t>on natural capital risks &amp; opportunities </a:t>
            </a:r>
            <a:r>
              <a:rPr kumimoji="0" lang="en-US" sz="2400" b="1" i="0" u="none" strike="noStrike" kern="1200" cap="none" spc="0" normalizeH="0" baseline="0" noProof="0" dirty="0">
                <a:ln>
                  <a:noFill/>
                </a:ln>
                <a:effectLst/>
                <a:uLnTx/>
                <a:uFillTx/>
                <a:latin typeface="Arial"/>
                <a:ea typeface="+mn-ea"/>
                <a:cs typeface="+mn-cs"/>
              </a:rPr>
              <a:t>that have been adapted</a:t>
            </a:r>
            <a:r>
              <a:rPr kumimoji="0" lang="en-US" sz="2400" b="0" i="0" u="none" strike="noStrike" kern="1200" cap="none" spc="0" normalizeH="0" baseline="0" noProof="0" dirty="0">
                <a:ln>
                  <a:noFill/>
                </a:ln>
                <a:effectLst/>
                <a:uLnTx/>
                <a:uFillTx/>
                <a:latin typeface="Arial"/>
                <a:ea typeface="+mn-ea"/>
                <a:cs typeface="+mn-cs"/>
              </a:rPr>
              <a:t> to focus on realities in India</a:t>
            </a:r>
            <a:r>
              <a:rPr kumimoji="0" lang="en-US" sz="2400" b="1" i="0" u="none" strike="noStrike" kern="1200" cap="none" spc="0" normalizeH="0" baseline="0" noProof="0" dirty="0">
                <a:ln>
                  <a:noFill/>
                </a:ln>
                <a:effectLst/>
                <a:uLnTx/>
                <a:uFillTx/>
                <a:latin typeface="Arial"/>
                <a:ea typeface="+mn-ea"/>
                <a:cs typeface="+mn-cs"/>
              </a:rPr>
              <a:t>.</a:t>
            </a:r>
            <a:endParaRPr kumimoji="0" lang="en-CH" sz="2400" b="0" i="0" u="none" strike="noStrike" kern="1200" cap="none" spc="0" normalizeH="0" baseline="0" noProof="0" dirty="0">
              <a:ln>
                <a:noFill/>
              </a:ln>
              <a:effectLst/>
              <a:uLnTx/>
              <a:uFillTx/>
              <a:latin typeface="Arial"/>
              <a:ea typeface="+mn-ea"/>
              <a:cs typeface="+mn-cs"/>
            </a:endParaRPr>
          </a:p>
        </p:txBody>
      </p:sp>
      <p:sp>
        <p:nvSpPr>
          <p:cNvPr id="8" name="Teardrop 7">
            <a:extLst>
              <a:ext uri="{FF2B5EF4-FFF2-40B4-BE49-F238E27FC236}">
                <a16:creationId xmlns:a16="http://schemas.microsoft.com/office/drawing/2014/main" id="{43460A0D-85B7-4DD8-8D60-3C03D6D41893}"/>
              </a:ext>
            </a:extLst>
          </p:cNvPr>
          <p:cNvSpPr/>
          <p:nvPr/>
        </p:nvSpPr>
        <p:spPr>
          <a:xfrm rot="16200000">
            <a:off x="10563894" y="4638894"/>
            <a:ext cx="401693" cy="41321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Slide Number Placeholder 3">
            <a:extLst>
              <a:ext uri="{FF2B5EF4-FFF2-40B4-BE49-F238E27FC236}">
                <a16:creationId xmlns:a16="http://schemas.microsoft.com/office/drawing/2014/main" id="{3121594B-0B53-B740-903D-489739C13694}"/>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12</a:t>
            </a:fld>
            <a:endParaRPr lang="en-GB" dirty="0"/>
          </a:p>
        </p:txBody>
      </p:sp>
    </p:spTree>
    <p:extLst>
      <p:ext uri="{BB962C8B-B14F-4D97-AF65-F5344CB8AC3E}">
        <p14:creationId xmlns:p14="http://schemas.microsoft.com/office/powerpoint/2010/main" val="2977753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Full attribution</a:t>
            </a:r>
          </a:p>
        </p:txBody>
      </p:sp>
      <p:sp>
        <p:nvSpPr>
          <p:cNvPr id="3" name="Content Placeholder 2"/>
          <p:cNvSpPr>
            <a:spLocks noGrp="1"/>
          </p:cNvSpPr>
          <p:nvPr>
            <p:ph idx="1"/>
          </p:nvPr>
        </p:nvSpPr>
        <p:spPr>
          <a:xfrm>
            <a:off x="314195" y="1461524"/>
            <a:ext cx="8351340" cy="4351338"/>
          </a:xfrm>
        </p:spPr>
        <p:txBody>
          <a:bodyPr/>
          <a:lstStyle/>
          <a:p>
            <a:pPr marL="0" indent="0">
              <a:lnSpc>
                <a:spcPct val="100000"/>
              </a:lnSpc>
              <a:buNone/>
            </a:pPr>
            <a:r>
              <a:rPr lang="en-GB" dirty="0"/>
              <a:t>For training courses based on We Value Nature materials:</a:t>
            </a:r>
          </a:p>
          <a:p>
            <a:pPr marL="0" indent="0">
              <a:lnSpc>
                <a:spcPct val="100000"/>
              </a:lnSpc>
              <a:buNone/>
            </a:pPr>
            <a:r>
              <a:rPr lang="en-GB" sz="400" dirty="0"/>
              <a:t> </a:t>
            </a:r>
            <a:endParaRPr lang="en-GB" sz="100" dirty="0"/>
          </a:p>
          <a:p>
            <a:pPr>
              <a:lnSpc>
                <a:spcPct val="100000"/>
              </a:lnSpc>
            </a:pPr>
            <a:r>
              <a:rPr lang="en-GB" dirty="0"/>
              <a:t>Include these </a:t>
            </a:r>
            <a:r>
              <a:rPr lang="en-GB" b="1" u="sng" kern="0" dirty="0">
                <a:solidFill>
                  <a:srgbClr val="BBD151"/>
                </a:solidFill>
                <a:ea typeface="Verdana" panose="020B060403050404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three slides</a:t>
            </a:r>
            <a:r>
              <a:rPr lang="en-GB" dirty="0"/>
              <a:t>.</a:t>
            </a:r>
          </a:p>
          <a:p>
            <a:pPr>
              <a:lnSpc>
                <a:spcPct val="100000"/>
              </a:lnSpc>
            </a:pPr>
            <a:r>
              <a:rPr lang="en-GB" dirty="0"/>
              <a:t>Give them a couple of minutes… please don’t skip over them.</a:t>
            </a:r>
          </a:p>
          <a:p>
            <a:pPr>
              <a:lnSpc>
                <a:spcPct val="100000"/>
              </a:lnSpc>
            </a:pPr>
            <a:r>
              <a:rPr lang="en-GB" dirty="0"/>
              <a:t>Ensure that participants understand that original We Value Nature materials are available under an open license.</a:t>
            </a:r>
          </a:p>
        </p:txBody>
      </p:sp>
      <p:sp>
        <p:nvSpPr>
          <p:cNvPr id="5" name="TextBox 4">
            <a:extLst>
              <a:ext uri="{FF2B5EF4-FFF2-40B4-BE49-F238E27FC236}">
                <a16:creationId xmlns:a16="http://schemas.microsoft.com/office/drawing/2014/main" id="{3BAAB00D-C0BF-48C0-9791-8816FCDABDCF}"/>
              </a:ext>
            </a:extLst>
          </p:cNvPr>
          <p:cNvSpPr txBox="1"/>
          <p:nvPr/>
        </p:nvSpPr>
        <p:spPr>
          <a:xfrm>
            <a:off x="3849681" y="4698155"/>
            <a:ext cx="6602364"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a:ea typeface="+mn-ea"/>
                <a:cs typeface="+mn-cs"/>
              </a:rPr>
              <a:t>View </a:t>
            </a:r>
            <a:r>
              <a:rPr kumimoji="0" lang="en-US" sz="2400" b="1" i="0" u="sng" strike="noStrike" kern="0" cap="none" spc="0" normalizeH="0" baseline="0" noProof="0" dirty="0">
                <a:ln>
                  <a:noFill/>
                </a:ln>
                <a:solidFill>
                  <a:srgbClr val="BBD151"/>
                </a:solidFill>
                <a:effectLst/>
                <a:uLnTx/>
                <a:uFillTx/>
                <a:latin typeface="Arial"/>
                <a:ea typeface="Verdana"/>
                <a:cs typeface="Calibri"/>
                <a:hlinkClick r:id="rId3"/>
              </a:rPr>
              <a:t>here</a:t>
            </a:r>
            <a:r>
              <a:rPr kumimoji="0" lang="en-US" sz="2400" b="0" i="0" u="none" strike="noStrike" kern="1200" cap="none" spc="0" normalizeH="0" baseline="0" noProof="0" dirty="0">
                <a:ln>
                  <a:noFill/>
                </a:ln>
                <a:effectLst/>
                <a:uLnTx/>
                <a:uFillTx/>
                <a:latin typeface="Arial"/>
                <a:ea typeface="+mn-ea"/>
                <a:cs typeface="+mn-cs"/>
              </a:rPr>
              <a:t> our </a:t>
            </a:r>
            <a:r>
              <a:rPr kumimoji="0" lang="en-US" sz="2400" b="1" i="0" u="none" strike="noStrike" kern="1200" cap="none" spc="0" normalizeH="0" baseline="0" noProof="0" dirty="0">
                <a:ln>
                  <a:noFill/>
                </a:ln>
                <a:effectLst/>
                <a:uLnTx/>
                <a:uFillTx/>
                <a:latin typeface="Arial"/>
                <a:ea typeface="+mn-ea"/>
                <a:cs typeface="+mn-cs"/>
              </a:rPr>
              <a:t>best practice on how to appropriately credit.</a:t>
            </a:r>
            <a:endParaRPr kumimoji="0" lang="en-CH" sz="2400" b="0" i="0" u="none" strike="noStrike" kern="1200" cap="none" spc="0" normalizeH="0" baseline="0" noProof="0" dirty="0">
              <a:ln>
                <a:noFill/>
              </a:ln>
              <a:effectLst/>
              <a:uLnTx/>
              <a:uFillTx/>
              <a:latin typeface="Arial"/>
              <a:ea typeface="+mn-ea"/>
              <a:cs typeface="+mn-cs"/>
            </a:endParaRPr>
          </a:p>
        </p:txBody>
      </p:sp>
      <p:sp>
        <p:nvSpPr>
          <p:cNvPr id="7" name="Teardrop 6">
            <a:extLst>
              <a:ext uri="{FF2B5EF4-FFF2-40B4-BE49-F238E27FC236}">
                <a16:creationId xmlns:a16="http://schemas.microsoft.com/office/drawing/2014/main" id="{0BDA3202-A619-409A-BB89-0003425A08CF}"/>
              </a:ext>
            </a:extLst>
          </p:cNvPr>
          <p:cNvSpPr/>
          <p:nvPr/>
        </p:nvSpPr>
        <p:spPr>
          <a:xfrm rot="16200000">
            <a:off x="9531231" y="5322542"/>
            <a:ext cx="401693" cy="41321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4" descr="photography of pathway">
            <a:extLst>
              <a:ext uri="{FF2B5EF4-FFF2-40B4-BE49-F238E27FC236}">
                <a16:creationId xmlns:a16="http://schemas.microsoft.com/office/drawing/2014/main" id="{F94E79E5-0461-4BF9-B14C-C17A858175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4DE2577C-713D-E544-AEBD-120DF00614D5}"/>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13</a:t>
            </a:fld>
            <a:endParaRPr lang="en-GB" dirty="0"/>
          </a:p>
        </p:txBody>
      </p:sp>
    </p:spTree>
    <p:extLst>
      <p:ext uri="{BB962C8B-B14F-4D97-AF65-F5344CB8AC3E}">
        <p14:creationId xmlns:p14="http://schemas.microsoft.com/office/powerpoint/2010/main" val="38665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It’s good to share!</a:t>
            </a:r>
          </a:p>
        </p:txBody>
      </p:sp>
      <p:sp>
        <p:nvSpPr>
          <p:cNvPr id="3" name="Content Placeholder 2"/>
          <p:cNvSpPr>
            <a:spLocks noGrp="1"/>
          </p:cNvSpPr>
          <p:nvPr>
            <p:ph idx="1"/>
          </p:nvPr>
        </p:nvSpPr>
        <p:spPr>
          <a:xfrm>
            <a:off x="314195" y="1461524"/>
            <a:ext cx="7075165" cy="3844123"/>
          </a:xfrm>
        </p:spPr>
        <p:txBody>
          <a:bodyPr>
            <a:normAutofit/>
          </a:bodyPr>
          <a:lstStyle/>
          <a:p>
            <a:pPr>
              <a:lnSpc>
                <a:spcPct val="110000"/>
              </a:lnSpc>
            </a:pPr>
            <a:r>
              <a:rPr lang="en-GB" dirty="0"/>
              <a:t>Let us know how you use the We Value Nature training materials. </a:t>
            </a:r>
          </a:p>
          <a:p>
            <a:pPr>
              <a:lnSpc>
                <a:spcPct val="110000"/>
              </a:lnSpc>
            </a:pPr>
            <a:r>
              <a:rPr lang="en-GB" dirty="0"/>
              <a:t>How have you adapted them for your own training?</a:t>
            </a:r>
          </a:p>
          <a:p>
            <a:pPr>
              <a:lnSpc>
                <a:spcPct val="110000"/>
              </a:lnSpc>
            </a:pPr>
            <a:r>
              <a:rPr lang="en-GB" dirty="0"/>
              <a:t>We will be pleased to share your news &amp; resources with the We Value Nature community.</a:t>
            </a:r>
          </a:p>
          <a:p>
            <a:pPr>
              <a:lnSpc>
                <a:spcPct val="110000"/>
              </a:lnSpc>
            </a:pPr>
            <a:r>
              <a:rPr lang="en-GB" dirty="0"/>
              <a:t>Share your remixed materials in our </a:t>
            </a:r>
            <a:r>
              <a:rPr lang="en-GB" dirty="0">
                <a:solidFill>
                  <a:srgbClr val="23BAED"/>
                </a:solidFill>
                <a:hlinkClick r:id="rId3">
                  <a:extLst>
                    <a:ext uri="{A12FA001-AC4F-418D-AE19-62706E023703}">
                      <ahyp:hlinkClr xmlns:ahyp="http://schemas.microsoft.com/office/drawing/2018/hyperlinkcolor" val="tx"/>
                    </a:ext>
                  </a:extLst>
                </a:hlinkClick>
              </a:rPr>
              <a:t>open media library</a:t>
            </a:r>
            <a:endParaRPr lang="en-GB" dirty="0">
              <a:solidFill>
                <a:srgbClr val="23BAED"/>
              </a:solidFill>
            </a:endParaRPr>
          </a:p>
          <a:p>
            <a:pPr marL="0" indent="0">
              <a:buNone/>
            </a:pPr>
            <a:endParaRPr lang="en-GB"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548" r="31362"/>
          <a:stretch/>
        </p:blipFill>
        <p:spPr>
          <a:xfrm>
            <a:off x="8252351" y="1158949"/>
            <a:ext cx="3939649" cy="4859079"/>
          </a:xfrm>
          <a:prstGeom prst="rect">
            <a:avLst/>
          </a:prstGeom>
        </p:spPr>
      </p:pic>
      <p:sp>
        <p:nvSpPr>
          <p:cNvPr id="6" name="TextBox 5"/>
          <p:cNvSpPr txBox="1"/>
          <p:nvPr/>
        </p:nvSpPr>
        <p:spPr>
          <a:xfrm>
            <a:off x="9516140" y="5710251"/>
            <a:ext cx="30355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err="1">
                <a:ln>
                  <a:noFill/>
                </a:ln>
                <a:solidFill>
                  <a:prstClr val="white"/>
                </a:solidFill>
                <a:effectLst/>
                <a:uLnTx/>
                <a:uFillTx/>
                <a:latin typeface="Arial"/>
                <a:ea typeface="+mn-ea"/>
                <a:cs typeface="+mn-cs"/>
              </a:rPr>
              <a:t>smileycreek</a:t>
            </a:r>
            <a:r>
              <a:rPr kumimoji="0" lang="en-GB" sz="1400" b="1" i="0" u="none" strike="noStrike" kern="1200" cap="none" spc="0" normalizeH="0" baseline="0" noProof="0">
                <a:ln>
                  <a:noFill/>
                </a:ln>
                <a:solidFill>
                  <a:prstClr val="white"/>
                </a:solidFill>
                <a:effectLst/>
                <a:uLnTx/>
                <a:uFillTx/>
                <a:latin typeface="Arial"/>
                <a:ea typeface="+mn-ea"/>
                <a:cs typeface="+mn-cs"/>
              </a:rPr>
              <a:t> CC BY-NC-SA 2.0 </a:t>
            </a:r>
          </a:p>
        </p:txBody>
      </p:sp>
      <p:sp>
        <p:nvSpPr>
          <p:cNvPr id="7" name="TextBox 6">
            <a:extLst>
              <a:ext uri="{FF2B5EF4-FFF2-40B4-BE49-F238E27FC236}">
                <a16:creationId xmlns:a16="http://schemas.microsoft.com/office/drawing/2014/main" id="{FC80DB2D-92BC-4223-9E8E-E777911ECB17}"/>
              </a:ext>
            </a:extLst>
          </p:cNvPr>
          <p:cNvSpPr txBox="1"/>
          <p:nvPr/>
        </p:nvSpPr>
        <p:spPr>
          <a:xfrm>
            <a:off x="1863355" y="4971587"/>
            <a:ext cx="6278524" cy="892552"/>
          </a:xfrm>
          <a:prstGeom prst="rect">
            <a:avLst/>
          </a:prstGeom>
          <a:noFill/>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H" sz="2000" b="0" i="0" u="none" strike="noStrike" kern="1200" cap="none" spc="0" normalizeH="0" baseline="0" noProof="0" dirty="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Training@wevaluenature.eu</a:t>
            </a:r>
            <a:endParaRPr kumimoji="0" lang="en-GB" sz="2000" b="0" i="0" u="none" strike="noStrike" kern="1200" cap="none" spc="0" normalizeH="0" baseline="0" noProof="0" dirty="0">
              <a:ln>
                <a:noFill/>
              </a:ln>
              <a:solidFill>
                <a:srgbClr val="23BAED"/>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3BAED"/>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3BAED"/>
                </a:solidFill>
                <a:effectLst/>
                <a:uLnTx/>
                <a:uFillTx/>
                <a:latin typeface="Arial"/>
                <a:ea typeface="+mn-ea"/>
                <a:cs typeface="+mn-cs"/>
              </a:rPr>
              <a:t>@WeValueNature</a:t>
            </a:r>
          </a:p>
        </p:txBody>
      </p:sp>
      <p:sp>
        <p:nvSpPr>
          <p:cNvPr id="8" name="Slide Number Placeholder 3">
            <a:extLst>
              <a:ext uri="{FF2B5EF4-FFF2-40B4-BE49-F238E27FC236}">
                <a16:creationId xmlns:a16="http://schemas.microsoft.com/office/drawing/2014/main" id="{C4BC947A-CF34-F14E-9AE1-6AD85682CF0B}"/>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14</a:t>
            </a:fld>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9F80-24F2-474B-9CCA-05DDF57E219D}"/>
              </a:ext>
            </a:extLst>
          </p:cNvPr>
          <p:cNvSpPr>
            <a:spLocks noGrp="1"/>
          </p:cNvSpPr>
          <p:nvPr>
            <p:ph type="title"/>
          </p:nvPr>
        </p:nvSpPr>
        <p:spPr/>
        <p:txBody>
          <a:bodyPr/>
          <a:lstStyle/>
          <a:p>
            <a:r>
              <a:rPr lang="en-US"/>
              <a:t>How can you adapt the length of the training?</a:t>
            </a:r>
            <a:endParaRPr lang="en-CH"/>
          </a:p>
        </p:txBody>
      </p:sp>
      <p:pic>
        <p:nvPicPr>
          <p:cNvPr id="9" name="Picture 8">
            <a:extLst>
              <a:ext uri="{FF2B5EF4-FFF2-40B4-BE49-F238E27FC236}">
                <a16:creationId xmlns:a16="http://schemas.microsoft.com/office/drawing/2014/main" id="{EA94956E-1033-4646-9420-91E5D72A44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3" t="317" r="30805" b="-317"/>
          <a:stretch/>
        </p:blipFill>
        <p:spPr>
          <a:xfrm>
            <a:off x="443597" y="2713383"/>
            <a:ext cx="5613918" cy="2748811"/>
          </a:xfrm>
          <a:prstGeom prst="rect">
            <a:avLst/>
          </a:prstGeom>
        </p:spPr>
      </p:pic>
      <p:sp>
        <p:nvSpPr>
          <p:cNvPr id="6" name="Rectangle 5">
            <a:extLst>
              <a:ext uri="{FF2B5EF4-FFF2-40B4-BE49-F238E27FC236}">
                <a16:creationId xmlns:a16="http://schemas.microsoft.com/office/drawing/2014/main" id="{A03D774F-5573-4360-AE7F-0B021931F3F8}"/>
              </a:ext>
            </a:extLst>
          </p:cNvPr>
          <p:cNvSpPr/>
          <p:nvPr/>
        </p:nvSpPr>
        <p:spPr>
          <a:xfrm>
            <a:off x="314194" y="1162712"/>
            <a:ext cx="11498123" cy="877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78536892-95FE-4227-BC95-8A6C7147F5CF}"/>
              </a:ext>
            </a:extLst>
          </p:cNvPr>
          <p:cNvSpPr>
            <a:spLocks noGrp="1"/>
          </p:cNvSpPr>
          <p:nvPr>
            <p:ph idx="1"/>
          </p:nvPr>
        </p:nvSpPr>
        <p:spPr>
          <a:xfrm>
            <a:off x="391165" y="1194408"/>
            <a:ext cx="11640581" cy="878150"/>
          </a:xfrm>
        </p:spPr>
        <p:txBody>
          <a:bodyPr>
            <a:normAutofit/>
          </a:bodyPr>
          <a:lstStyle/>
          <a:p>
            <a:pPr marL="0" indent="0">
              <a:lnSpc>
                <a:spcPct val="100000"/>
              </a:lnSpc>
              <a:spcBef>
                <a:spcPts val="600"/>
              </a:spcBef>
              <a:buNone/>
            </a:pPr>
            <a:r>
              <a:rPr lang="en-US" b="1" dirty="0">
                <a:solidFill>
                  <a:srgbClr val="FFC000"/>
                </a:solidFill>
              </a:rPr>
              <a:t>You will find all the material adapted to different timing on We Value Nature’s </a:t>
            </a:r>
            <a:r>
              <a:rPr lang="en-US" b="1" dirty="0">
                <a:solidFill>
                  <a:srgbClr val="FFC000"/>
                </a:solidFill>
                <a:hlinkClick r:id="rId4">
                  <a:extLst>
                    <a:ext uri="{A12FA001-AC4F-418D-AE19-62706E023703}">
                      <ahyp:hlinkClr xmlns:ahyp="http://schemas.microsoft.com/office/drawing/2018/hyperlinkcolor" val="tx"/>
                    </a:ext>
                  </a:extLst>
                </a:hlinkClick>
              </a:rPr>
              <a:t>training resources page</a:t>
            </a:r>
            <a:r>
              <a:rPr lang="en-US" b="1" dirty="0">
                <a:solidFill>
                  <a:srgbClr val="FFC000"/>
                </a:solidFill>
              </a:rPr>
              <a:t>!</a:t>
            </a:r>
            <a:endParaRPr lang="en-CH" b="1" dirty="0">
              <a:solidFill>
                <a:srgbClr val="FFC000"/>
              </a:solidFill>
            </a:endParaRPr>
          </a:p>
        </p:txBody>
      </p:sp>
      <p:pic>
        <p:nvPicPr>
          <p:cNvPr id="11" name="Picture Placeholder 5" descr="Module 1: Introduction to natural capital | We Value Nature">
            <a:extLst>
              <a:ext uri="{FF2B5EF4-FFF2-40B4-BE49-F238E27FC236}">
                <a16:creationId xmlns:a16="http://schemas.microsoft.com/office/drawing/2014/main" id="{6593F88E-408A-4EA4-8390-80A8549659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813444" y="2241374"/>
            <a:ext cx="3932237" cy="4616626"/>
          </a:xfrm>
          <a:prstGeom prst="rect">
            <a:avLst/>
          </a:prstGeom>
        </p:spPr>
      </p:pic>
      <p:sp>
        <p:nvSpPr>
          <p:cNvPr id="5" name="Oval 4">
            <a:extLst>
              <a:ext uri="{FF2B5EF4-FFF2-40B4-BE49-F238E27FC236}">
                <a16:creationId xmlns:a16="http://schemas.microsoft.com/office/drawing/2014/main" id="{038A2542-68E5-40B9-963C-B7F7BB932DA4}"/>
              </a:ext>
            </a:extLst>
          </p:cNvPr>
          <p:cNvSpPr/>
          <p:nvPr/>
        </p:nvSpPr>
        <p:spPr>
          <a:xfrm>
            <a:off x="6688374" y="2084376"/>
            <a:ext cx="3370027" cy="635615"/>
          </a:xfrm>
          <a:prstGeom prst="ellipse">
            <a:avLst/>
          </a:prstGeom>
          <a:noFill/>
          <a:ln w="2857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Slide Number Placeholder 3">
            <a:extLst>
              <a:ext uri="{FF2B5EF4-FFF2-40B4-BE49-F238E27FC236}">
                <a16:creationId xmlns:a16="http://schemas.microsoft.com/office/drawing/2014/main" id="{6DFFF3E0-3E68-6147-A2E4-CAEF634CE998}"/>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15</a:t>
            </a:fld>
            <a:endParaRPr lang="en-GB" dirty="0"/>
          </a:p>
        </p:txBody>
      </p:sp>
    </p:spTree>
    <p:extLst>
      <p:ext uri="{BB962C8B-B14F-4D97-AF65-F5344CB8AC3E}">
        <p14:creationId xmlns:p14="http://schemas.microsoft.com/office/powerpoint/2010/main" val="278563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5EF13E-9B90-4775-B15D-858F4DFFC89A}"/>
              </a:ext>
            </a:extLst>
          </p:cNvPr>
          <p:cNvPicPr>
            <a:picLocks noChangeAspect="1"/>
          </p:cNvPicPr>
          <p:nvPr/>
        </p:nvPicPr>
        <p:blipFill rotWithShape="1">
          <a:blip r:embed="rId3"/>
          <a:srcRect t="19941"/>
          <a:stretch/>
        </p:blipFill>
        <p:spPr>
          <a:xfrm>
            <a:off x="3022942" y="1376922"/>
            <a:ext cx="9147153" cy="5490397"/>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71495"/>
            <a:ext cx="5547292" cy="5490396"/>
          </a:xfrm>
          <a:prstGeom prst="rect">
            <a:avLst/>
          </a:prstGeom>
        </p:spPr>
      </p:pic>
      <p:sp>
        <p:nvSpPr>
          <p:cNvPr id="2" name="Title 1"/>
          <p:cNvSpPr>
            <a:spLocks noGrp="1"/>
          </p:cNvSpPr>
          <p:nvPr>
            <p:ph type="ctrTitle"/>
          </p:nvPr>
        </p:nvSpPr>
        <p:spPr>
          <a:xfrm>
            <a:off x="190372" y="2276220"/>
            <a:ext cx="4224874" cy="2305560"/>
          </a:xfrm>
        </p:spPr>
        <p:txBody>
          <a:bodyPr>
            <a:normAutofit/>
          </a:bodyPr>
          <a:lstStyle/>
          <a:p>
            <a:r>
              <a:rPr lang="en-GB" sz="3600" b="1">
                <a:solidFill>
                  <a:srgbClr val="23BAED"/>
                </a:solidFill>
              </a:rPr>
              <a:t>Module 2: course overview</a:t>
            </a:r>
            <a:endParaRPr lang="en-GB" sz="3600" dirty="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7" name="Slide Number Placeholder 3">
            <a:extLst>
              <a:ext uri="{FF2B5EF4-FFF2-40B4-BE49-F238E27FC236}">
                <a16:creationId xmlns:a16="http://schemas.microsoft.com/office/drawing/2014/main" id="{7BC5B4A6-285B-CD4E-BCA1-31F6E619735F}"/>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16</a:t>
            </a:fld>
            <a:endParaRPr lang="en-GB" dirty="0"/>
          </a:p>
        </p:txBody>
      </p:sp>
    </p:spTree>
    <p:extLst>
      <p:ext uri="{BB962C8B-B14F-4D97-AF65-F5344CB8AC3E}">
        <p14:creationId xmlns:p14="http://schemas.microsoft.com/office/powerpoint/2010/main" val="1596609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738187" y="1998664"/>
            <a:ext cx="10786406" cy="3684588"/>
          </a:xfrm>
        </p:spPr>
        <p:txBody>
          <a:bodyPr vert="horz" lIns="91440" tIns="45720" rIns="91440" bIns="45720" rtlCol="0" anchor="t">
            <a:noAutofit/>
          </a:bodyPr>
          <a:lstStyle/>
          <a:p>
            <a:pPr>
              <a:lnSpc>
                <a:spcPct val="100000"/>
              </a:lnSpc>
              <a:spcBef>
                <a:spcPts val="201"/>
              </a:spcBef>
              <a:spcAft>
                <a:spcPts val="201"/>
              </a:spcAft>
            </a:pPr>
            <a:r>
              <a:rPr lang="en-GB" sz="1800" dirty="0"/>
              <a:t>The We Value Nature module 2 training is an </a:t>
            </a:r>
            <a:r>
              <a:rPr lang="en-GB" sz="1800" dirty="0">
                <a:solidFill>
                  <a:srgbClr val="47C6E3"/>
                </a:solidFill>
              </a:rPr>
              <a:t>instructor-led training program </a:t>
            </a:r>
            <a:r>
              <a:rPr lang="en-GB" sz="1800" dirty="0"/>
              <a:t>designed to equip participants with the practical knowledge to begin </a:t>
            </a:r>
            <a:r>
              <a:rPr lang="en-GB" sz="1800" dirty="0">
                <a:solidFill>
                  <a:srgbClr val="47C6E3"/>
                </a:solidFill>
              </a:rPr>
              <a:t>scoping their own natural capital assessment</a:t>
            </a:r>
          </a:p>
          <a:p>
            <a:pPr>
              <a:lnSpc>
                <a:spcPct val="100000"/>
              </a:lnSpc>
              <a:spcBef>
                <a:spcPts val="201"/>
              </a:spcBef>
              <a:spcAft>
                <a:spcPts val="201"/>
              </a:spcAft>
            </a:pPr>
            <a:r>
              <a:rPr lang="en-GB" sz="1800" dirty="0"/>
              <a:t>This module was designed for a </a:t>
            </a:r>
            <a:r>
              <a:rPr lang="en-GB" sz="1800" dirty="0">
                <a:solidFill>
                  <a:srgbClr val="47C6E3"/>
                </a:solidFill>
              </a:rPr>
              <a:t>business audience </a:t>
            </a:r>
          </a:p>
          <a:p>
            <a:pPr>
              <a:lnSpc>
                <a:spcPct val="100000"/>
              </a:lnSpc>
              <a:spcBef>
                <a:spcPts val="201"/>
              </a:spcBef>
              <a:spcAft>
                <a:spcPts val="201"/>
              </a:spcAft>
            </a:pPr>
            <a:r>
              <a:rPr lang="en-GB" sz="1800" dirty="0"/>
              <a:t>Whilst the training is business focused, it is relevant to delegates from a wide </a:t>
            </a:r>
            <a:r>
              <a:rPr lang="en-GB" sz="1800" dirty="0">
                <a:solidFill>
                  <a:srgbClr val="47C6E3"/>
                </a:solidFill>
              </a:rPr>
              <a:t>range of different sectors, regions and levels of seniority</a:t>
            </a:r>
            <a:r>
              <a:rPr lang="en-GB" sz="1800" dirty="0"/>
              <a:t>. It is expected that all participants will have a general understanding of the relationship between business and natural capital, as outlined in the module 1 training or through their own experience.</a:t>
            </a:r>
          </a:p>
          <a:p>
            <a:pPr>
              <a:lnSpc>
                <a:spcPct val="100000"/>
              </a:lnSpc>
              <a:spcBef>
                <a:spcPts val="201"/>
              </a:spcBef>
              <a:spcAft>
                <a:spcPts val="201"/>
              </a:spcAft>
            </a:pPr>
            <a:endParaRPr lang="en-GB" sz="1800" dirty="0"/>
          </a:p>
          <a:p>
            <a:pPr>
              <a:lnSpc>
                <a:spcPct val="100000"/>
              </a:lnSpc>
              <a:spcBef>
                <a:spcPts val="201"/>
              </a:spcBef>
              <a:spcAft>
                <a:spcPts val="201"/>
              </a:spcAft>
            </a:pPr>
            <a:r>
              <a:rPr lang="en-GB" sz="1800" dirty="0"/>
              <a:t>The </a:t>
            </a:r>
            <a:r>
              <a:rPr lang="en-GB" sz="1800" dirty="0">
                <a:solidFill>
                  <a:srgbClr val="21BBEF"/>
                </a:solidFill>
                <a:hlinkClick r:id="rId3">
                  <a:extLst>
                    <a:ext uri="{A12FA001-AC4F-418D-AE19-62706E023703}">
                      <ahyp:hlinkClr xmlns:ahyp="http://schemas.microsoft.com/office/drawing/2018/hyperlinkcolor" val="tx"/>
                    </a:ext>
                  </a:extLst>
                </a:hlinkClick>
              </a:rPr>
              <a:t>module 2 training </a:t>
            </a:r>
            <a:r>
              <a:rPr lang="en-GB" sz="1800" dirty="0"/>
              <a:t>is freely available on the We Value Nature’s website: </a:t>
            </a:r>
            <a:r>
              <a:rPr lang="en-GB" sz="1800" dirty="0">
                <a:solidFill>
                  <a:srgbClr val="21BBEF"/>
                </a:solidFill>
                <a:hlinkClick r:id="rId4">
                  <a:extLst>
                    <a:ext uri="{A12FA001-AC4F-418D-AE19-62706E023703}">
                      <ahyp:hlinkClr xmlns:ahyp="http://schemas.microsoft.com/office/drawing/2018/hyperlinkcolor" val="tx"/>
                    </a:ext>
                  </a:extLst>
                </a:hlinkClick>
              </a:rPr>
              <a:t>https://wevaluenature.eu/article/how-approach-your-first-natural-capital-assessment</a:t>
            </a:r>
            <a:endParaRPr lang="en-GB" sz="1800" dirty="0">
              <a:solidFill>
                <a:srgbClr val="21BBEF"/>
              </a:solidFill>
            </a:endParaRPr>
          </a:p>
          <a:p>
            <a:pPr>
              <a:lnSpc>
                <a:spcPct val="100000"/>
              </a:lnSpc>
              <a:spcBef>
                <a:spcPts val="201"/>
              </a:spcBef>
              <a:spcAft>
                <a:spcPts val="201"/>
              </a:spcAft>
            </a:pPr>
            <a:endParaRPr lang="en-GB" sz="1400" dirty="0">
              <a:highlight>
                <a:srgbClr val="FFFF00"/>
              </a:highlight>
            </a:endParaRPr>
          </a:p>
          <a:p>
            <a:pPr lvl="1">
              <a:lnSpc>
                <a:spcPct val="100000"/>
              </a:lnSpc>
            </a:pPr>
            <a:endParaRPr lang="en-GB" sz="1400" dirty="0"/>
          </a:p>
        </p:txBody>
      </p:sp>
      <p:sp>
        <p:nvSpPr>
          <p:cNvPr id="8" name="Slide Number Placeholder 3">
            <a:extLst>
              <a:ext uri="{FF2B5EF4-FFF2-40B4-BE49-F238E27FC236}">
                <a16:creationId xmlns:a16="http://schemas.microsoft.com/office/drawing/2014/main" id="{29C0B6D6-6899-1543-9F42-74CC6C5151E8}"/>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17</a:t>
            </a:fld>
            <a:endParaRPr lang="en-GB" dirty="0"/>
          </a:p>
        </p:txBody>
      </p:sp>
      <p:sp>
        <p:nvSpPr>
          <p:cNvPr id="11" name="Text Placeholder 10">
            <a:extLst>
              <a:ext uri="{FF2B5EF4-FFF2-40B4-BE49-F238E27FC236}">
                <a16:creationId xmlns:a16="http://schemas.microsoft.com/office/drawing/2014/main" id="{6B755BD5-9143-CA49-8E67-F1C67C31B7C9}"/>
              </a:ext>
            </a:extLst>
          </p:cNvPr>
          <p:cNvSpPr>
            <a:spLocks noGrp="1"/>
          </p:cNvSpPr>
          <p:nvPr>
            <p:ph type="body" sz="quarter" idx="3"/>
          </p:nvPr>
        </p:nvSpPr>
        <p:spPr>
          <a:xfrm>
            <a:off x="738187" y="1076320"/>
            <a:ext cx="5183188" cy="823912"/>
          </a:xfrm>
        </p:spPr>
        <p:txBody>
          <a:bodyPr>
            <a:normAutofit/>
          </a:bodyPr>
          <a:lstStyle/>
          <a:p>
            <a:r>
              <a:rPr lang="en-US" sz="2000" dirty="0"/>
              <a:t>Who is the training for?</a:t>
            </a:r>
          </a:p>
        </p:txBody>
      </p:sp>
      <p:sp>
        <p:nvSpPr>
          <p:cNvPr id="14" name="Title 1">
            <a:extLst>
              <a:ext uri="{FF2B5EF4-FFF2-40B4-BE49-F238E27FC236}">
                <a16:creationId xmlns:a16="http://schemas.microsoft.com/office/drawing/2014/main" id="{49F0F0A8-1476-E746-91DE-FE589E2794CA}"/>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Target audience</a:t>
            </a:r>
          </a:p>
        </p:txBody>
      </p:sp>
    </p:spTree>
    <p:extLst>
      <p:ext uri="{BB962C8B-B14F-4D97-AF65-F5344CB8AC3E}">
        <p14:creationId xmlns:p14="http://schemas.microsoft.com/office/powerpoint/2010/main" val="164157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solidFill>
                  <a:srgbClr val="595959"/>
                </a:solidFill>
              </a:rPr>
              <a:t>Learning objectives of module 2</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42" y="2094162"/>
            <a:ext cx="11498123" cy="3940539"/>
          </a:xfrm>
        </p:spPr>
        <p:txBody>
          <a:bodyPr>
            <a:normAutofit fontScale="25000" lnSpcReduction="20000"/>
          </a:bodyPr>
          <a:lstStyle/>
          <a:p>
            <a:pPr marL="342882" indent="-342882">
              <a:lnSpc>
                <a:spcPct val="120000"/>
              </a:lnSpc>
              <a:spcAft>
                <a:spcPts val="1200"/>
              </a:spcAft>
              <a:buFont typeface="Wingdings" panose="05000000000000000000" pitchFamily="2" charset="2"/>
              <a:buChar char="v"/>
            </a:pPr>
            <a:r>
              <a:rPr lang="en-GB" sz="7200" dirty="0"/>
              <a:t>To understand how to </a:t>
            </a:r>
            <a:r>
              <a:rPr lang="en-GB" sz="7200" b="1" dirty="0">
                <a:solidFill>
                  <a:srgbClr val="23BAED"/>
                </a:solidFill>
              </a:rPr>
              <a:t>identify natural capital impacts and dependencies </a:t>
            </a:r>
            <a:r>
              <a:rPr lang="en-GB" sz="7200" dirty="0"/>
              <a:t>that are </a:t>
            </a:r>
            <a:r>
              <a:rPr lang="en-GB" sz="7200" b="1" dirty="0">
                <a:solidFill>
                  <a:srgbClr val="23BAED"/>
                </a:solidFill>
              </a:rPr>
              <a:t>important</a:t>
            </a:r>
            <a:r>
              <a:rPr lang="en-GB" sz="7200" dirty="0"/>
              <a:t>                   to your business,</a:t>
            </a:r>
          </a:p>
          <a:p>
            <a:pPr marL="342882" indent="-342882">
              <a:lnSpc>
                <a:spcPct val="120000"/>
              </a:lnSpc>
              <a:spcAft>
                <a:spcPts val="1200"/>
              </a:spcAft>
              <a:buFont typeface="Wingdings" panose="05000000000000000000" pitchFamily="2" charset="2"/>
              <a:buChar char="v"/>
            </a:pPr>
            <a:r>
              <a:rPr lang="en-GB" sz="7200" dirty="0"/>
              <a:t> Acquire the necessary tools, resources and understanding to </a:t>
            </a:r>
            <a:r>
              <a:rPr lang="en-GB" sz="7200" b="1" dirty="0">
                <a:solidFill>
                  <a:srgbClr val="23BAED"/>
                </a:solidFill>
              </a:rPr>
              <a:t>scope your own assessment</a:t>
            </a:r>
            <a:r>
              <a:rPr lang="en-GB" sz="7200" dirty="0"/>
              <a:t>,</a:t>
            </a:r>
          </a:p>
          <a:p>
            <a:pPr marL="342882" indent="-342882">
              <a:lnSpc>
                <a:spcPct val="120000"/>
              </a:lnSpc>
              <a:spcAft>
                <a:spcPts val="1200"/>
              </a:spcAft>
              <a:buFont typeface="Wingdings" panose="05000000000000000000" pitchFamily="2" charset="2"/>
              <a:buChar char="v"/>
            </a:pPr>
            <a:r>
              <a:rPr lang="en-GB" sz="7200" dirty="0"/>
              <a:t> To be introduced to the key </a:t>
            </a:r>
            <a:r>
              <a:rPr lang="en-GB" sz="7200" b="1" dirty="0">
                <a:solidFill>
                  <a:srgbClr val="23BAED"/>
                </a:solidFill>
              </a:rPr>
              <a:t>practical considerations and steps</a:t>
            </a:r>
            <a:r>
              <a:rPr lang="en-GB" sz="7200" dirty="0"/>
              <a:t> to take when undertaking a first natural capital assessment as well as some </a:t>
            </a:r>
            <a:r>
              <a:rPr lang="en-GB" sz="7200" b="1" dirty="0">
                <a:solidFill>
                  <a:srgbClr val="23BAED"/>
                </a:solidFill>
              </a:rPr>
              <a:t>tools </a:t>
            </a:r>
            <a:r>
              <a:rPr lang="en-GB" sz="7200" dirty="0"/>
              <a:t>to help undertake an assessment </a:t>
            </a:r>
          </a:p>
          <a:p>
            <a:pPr marL="342882" indent="-342882">
              <a:lnSpc>
                <a:spcPct val="120000"/>
              </a:lnSpc>
              <a:spcAft>
                <a:spcPts val="1200"/>
              </a:spcAft>
              <a:buFont typeface="Wingdings" panose="05000000000000000000" pitchFamily="2" charset="2"/>
              <a:buChar char="v"/>
            </a:pPr>
            <a:r>
              <a:rPr lang="en-GB" sz="7200" dirty="0"/>
              <a:t>To understand </a:t>
            </a:r>
            <a:r>
              <a:rPr lang="en-GB" sz="7200" b="1" dirty="0">
                <a:solidFill>
                  <a:srgbClr val="23BAED"/>
                </a:solidFill>
              </a:rPr>
              <a:t>materiality assessments </a:t>
            </a:r>
            <a:r>
              <a:rPr lang="en-GB" sz="7200" dirty="0"/>
              <a:t>in the context of </a:t>
            </a:r>
            <a:r>
              <a:rPr lang="en-GB" sz="7200" b="1" dirty="0">
                <a:solidFill>
                  <a:srgbClr val="23BAED"/>
                </a:solidFill>
              </a:rPr>
              <a:t>impacts and dependencies </a:t>
            </a:r>
            <a:r>
              <a:rPr lang="en-GB" sz="7200" dirty="0"/>
              <a:t>and how to undertake them</a:t>
            </a:r>
          </a:p>
          <a:p>
            <a:pPr marL="342882" indent="-342882">
              <a:lnSpc>
                <a:spcPct val="120000"/>
              </a:lnSpc>
              <a:spcAft>
                <a:spcPts val="1200"/>
              </a:spcAft>
              <a:buFont typeface="Wingdings" panose="05000000000000000000" pitchFamily="2" charset="2"/>
              <a:buChar char="v"/>
            </a:pPr>
            <a:r>
              <a:rPr lang="en-GB" sz="7200" dirty="0"/>
              <a:t>To </a:t>
            </a:r>
            <a:r>
              <a:rPr lang="en-GB" sz="7200" b="1" dirty="0">
                <a:solidFill>
                  <a:srgbClr val="23BAED"/>
                </a:solidFill>
              </a:rPr>
              <a:t>introduce valuation </a:t>
            </a:r>
            <a:r>
              <a:rPr lang="en-GB" sz="7200" dirty="0"/>
              <a:t>following on from the brief overview provided in module one</a:t>
            </a:r>
          </a:p>
          <a:p>
            <a:pPr marL="342882" indent="-342882">
              <a:lnSpc>
                <a:spcPct val="150000"/>
              </a:lnSpc>
              <a:spcAft>
                <a:spcPts val="1200"/>
              </a:spcAft>
              <a:buFont typeface="Wingdings" panose="05000000000000000000" pitchFamily="2" charset="2"/>
              <a:buChar char="v"/>
            </a:pPr>
            <a:endParaRPr lang="en-GB" sz="72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None/>
            </a:pPr>
            <a:endParaRPr lang="en-GB" sz="4400" dirty="0"/>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65000"/>
                    <a:lumOff val="35000"/>
                  </a:prstClr>
                </a:solidFill>
                <a:effectLst/>
                <a:uLnTx/>
                <a:uFillTx/>
                <a:latin typeface="Arial"/>
                <a:ea typeface="+mn-ea"/>
                <a:cs typeface="+mn-cs"/>
              </a:rPr>
              <a:t>The aim of We Value Nature’s module 2 training is:</a:t>
            </a:r>
          </a:p>
        </p:txBody>
      </p:sp>
      <p:sp>
        <p:nvSpPr>
          <p:cNvPr id="8" name="Slide Number Placeholder 3">
            <a:extLst>
              <a:ext uri="{FF2B5EF4-FFF2-40B4-BE49-F238E27FC236}">
                <a16:creationId xmlns:a16="http://schemas.microsoft.com/office/drawing/2014/main" id="{7C9767C0-AAE7-3148-B12B-4C7AD43E7D4E}"/>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18</a:t>
            </a:fld>
            <a:endParaRPr lang="en-GB" dirty="0"/>
          </a:p>
        </p:txBody>
      </p:sp>
    </p:spTree>
    <p:extLst>
      <p:ext uri="{BB962C8B-B14F-4D97-AF65-F5344CB8AC3E}">
        <p14:creationId xmlns:p14="http://schemas.microsoft.com/office/powerpoint/2010/main" val="141705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Deck 3 TTT FINAL 01112020_KB inputs - PowerPoint">
            <a:extLst>
              <a:ext uri="{FF2B5EF4-FFF2-40B4-BE49-F238E27FC236}">
                <a16:creationId xmlns:a16="http://schemas.microsoft.com/office/drawing/2014/main" id="{5763DD1E-96BC-455C-9749-E45FE69E4B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14194" y="1430732"/>
            <a:ext cx="3162987" cy="1752753"/>
          </a:xfrm>
          <a:prstGeom prst="rect">
            <a:avLst/>
          </a:prstGeom>
          <a:ln>
            <a:noFill/>
          </a:ln>
          <a:effectLst>
            <a:outerShdw blurRad="292100" dist="139700" dir="2700000" algn="tl" rotWithShape="0">
              <a:srgbClr val="333333">
                <a:alpha val="65000"/>
              </a:srgbClr>
            </a:outerShdw>
          </a:effectLst>
        </p:spPr>
      </p:pic>
      <p:pic>
        <p:nvPicPr>
          <p:cNvPr id="8" name="Picture Placeholder 5" descr="Facilitator Agenda_one hour_0 - Word">
            <a:extLst>
              <a:ext uri="{FF2B5EF4-FFF2-40B4-BE49-F238E27FC236}">
                <a16:creationId xmlns:a16="http://schemas.microsoft.com/office/drawing/2014/main" id="{BADB3E39-637C-4B88-A92C-606CD4033A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98312" y="3624220"/>
            <a:ext cx="4048655" cy="264733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48BDBA4-F320-4BD5-998D-B52D166CC2A0}"/>
              </a:ext>
            </a:extLst>
          </p:cNvPr>
          <p:cNvSpPr txBox="1"/>
          <p:nvPr/>
        </p:nvSpPr>
        <p:spPr>
          <a:xfrm>
            <a:off x="3666325" y="1144075"/>
            <a:ext cx="2238786" cy="22159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BAED"/>
                </a:solidFill>
                <a:effectLst/>
                <a:uLnTx/>
                <a:uFillTx/>
                <a:latin typeface="Arial"/>
                <a:ea typeface="+mn-ea"/>
                <a:cs typeface="+mn-cs"/>
              </a:rPr>
              <a:t>Training deck</a:t>
            </a:r>
            <a:endParaRPr kumimoji="0" lang="en-US" sz="2000" i="0" u="none" strike="noStrike" kern="1200" cap="none" spc="0" normalizeH="0" baseline="0" noProof="0" dirty="0">
              <a:ln>
                <a:noFill/>
              </a:ln>
              <a:solidFill>
                <a:srgbClr val="595959"/>
              </a:solidFill>
              <a:effectLst/>
              <a:uLnTx/>
              <a:uFillTx/>
              <a:latin typeface="Arial"/>
              <a:ea typeface="+mn-ea"/>
              <a:cs typeface="+mn-cs"/>
            </a:endParaRPr>
          </a:p>
          <a:p>
            <a:pPr>
              <a:defRPr/>
            </a:pPr>
            <a:r>
              <a:rPr lang="en-US" dirty="0">
                <a:solidFill>
                  <a:srgbClr val="595959"/>
                </a:solidFill>
              </a:rPr>
              <a:t>Presentation slides for each module for 1-, 2- and 3-hour sessions (with the </a:t>
            </a:r>
            <a:r>
              <a:rPr lang="en-GB" dirty="0">
                <a:solidFill>
                  <a:srgbClr val="595959"/>
                </a:solidFill>
              </a:rPr>
              <a:t>option to be delivered virtually)</a:t>
            </a:r>
            <a:endParaRPr kumimoji="0" lang="en-US" sz="2000" b="1" i="0" u="none" strike="noStrike" kern="1200" cap="none" spc="0" normalizeH="0" baseline="0" noProof="0" dirty="0">
              <a:ln>
                <a:noFill/>
              </a:ln>
              <a:solidFill>
                <a:srgbClr val="595959"/>
              </a:solidFill>
              <a:effectLst/>
              <a:uLnTx/>
              <a:uFillTx/>
              <a:latin typeface="Arial"/>
              <a:ea typeface="+mn-ea"/>
              <a:cs typeface="+mn-cs"/>
            </a:endParaRPr>
          </a:p>
        </p:txBody>
      </p:sp>
      <p:sp>
        <p:nvSpPr>
          <p:cNvPr id="12" name="TextBox 11">
            <a:extLst>
              <a:ext uri="{FF2B5EF4-FFF2-40B4-BE49-F238E27FC236}">
                <a16:creationId xmlns:a16="http://schemas.microsoft.com/office/drawing/2014/main" id="{5BF087E8-9140-4FDC-821D-2EAF53A644BA}"/>
              </a:ext>
            </a:extLst>
          </p:cNvPr>
          <p:cNvSpPr txBox="1"/>
          <p:nvPr/>
        </p:nvSpPr>
        <p:spPr>
          <a:xfrm>
            <a:off x="10029627" y="1490008"/>
            <a:ext cx="2072725" cy="19389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BAED"/>
                </a:solidFill>
                <a:effectLst/>
                <a:uLnTx/>
                <a:uFillTx/>
                <a:latin typeface="Arial"/>
                <a:ea typeface="+mn-ea"/>
                <a:cs typeface="+mn-cs"/>
              </a:rPr>
              <a:t>Speaker notes</a:t>
            </a:r>
          </a:p>
          <a:p>
            <a:pPr lvl="0">
              <a:defRPr/>
            </a:pPr>
            <a:r>
              <a:rPr lang="en-GB" dirty="0">
                <a:solidFill>
                  <a:srgbClr val="595959"/>
                </a:solidFill>
              </a:rPr>
              <a:t>Detailed notes accompanying the training deck for the facilitator to present from</a:t>
            </a:r>
            <a:endParaRPr kumimoji="0" lang="en-US" i="0" u="none" strike="noStrike" kern="1200" cap="none" spc="0" normalizeH="0" baseline="0" noProof="0" dirty="0">
              <a:ln>
                <a:noFill/>
              </a:ln>
              <a:solidFill>
                <a:srgbClr val="595959"/>
              </a:solidFill>
              <a:effectLst/>
              <a:uLnTx/>
              <a:uFillTx/>
              <a:latin typeface="Arial"/>
              <a:ea typeface="+mn-ea"/>
              <a:cs typeface="+mn-cs"/>
            </a:endParaRPr>
          </a:p>
        </p:txBody>
      </p:sp>
      <p:sp>
        <p:nvSpPr>
          <p:cNvPr id="16" name="TextBox 15">
            <a:extLst>
              <a:ext uri="{FF2B5EF4-FFF2-40B4-BE49-F238E27FC236}">
                <a16:creationId xmlns:a16="http://schemas.microsoft.com/office/drawing/2014/main" id="{8AB2085C-ADFB-49EE-99B9-5D5B34253C33}"/>
              </a:ext>
            </a:extLst>
          </p:cNvPr>
          <p:cNvSpPr txBox="1"/>
          <p:nvPr/>
        </p:nvSpPr>
        <p:spPr>
          <a:xfrm>
            <a:off x="6063255" y="4174184"/>
            <a:ext cx="5191053" cy="2097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BAED"/>
                </a:solidFill>
                <a:effectLst/>
                <a:uLnTx/>
                <a:uFillTx/>
                <a:latin typeface="Arial"/>
                <a:ea typeface="+mn-ea"/>
                <a:cs typeface="+mn-cs"/>
              </a:rPr>
              <a:t>Agenda (participant &amp; facilitator)</a:t>
            </a:r>
          </a:p>
          <a:p>
            <a:pPr>
              <a:defRPr/>
            </a:pPr>
            <a:r>
              <a:rPr lang="en-US" dirty="0">
                <a:solidFill>
                  <a:srgbClr val="595959"/>
                </a:solidFill>
              </a:rPr>
              <a:t>Handout for the participants and the facilitators providing a session overview and timings as well as notes on how to run the sessions </a:t>
            </a:r>
          </a:p>
          <a:p>
            <a:pPr>
              <a:defRPr/>
            </a:pPr>
            <a:endParaRPr lang="en-US" sz="2000" dirty="0">
              <a:solidFill>
                <a:srgbClr val="595959"/>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3BAED"/>
              </a:solidFill>
              <a:effectLst/>
              <a:uLnTx/>
              <a:uFillTx/>
              <a:latin typeface="Arial"/>
              <a:ea typeface="+mn-ea"/>
              <a:cs typeface="+mn-cs"/>
            </a:endParaRPr>
          </a:p>
        </p:txBody>
      </p:sp>
      <p:pic>
        <p:nvPicPr>
          <p:cNvPr id="19" name="Picture Placeholder 5" descr="Speakers Notes 1 Hour Merged - Word">
            <a:extLst>
              <a:ext uri="{FF2B5EF4-FFF2-40B4-BE49-F238E27FC236}">
                <a16:creationId xmlns:a16="http://schemas.microsoft.com/office/drawing/2014/main" id="{B639AFDC-F591-4DAE-835A-8BC28715A8B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033788" y="1625782"/>
            <a:ext cx="3932237" cy="2364342"/>
          </a:xfrm>
          <a:prstGeom prst="rect">
            <a:avLst/>
          </a:prstGeom>
          <a:ln>
            <a:noFill/>
          </a:ln>
          <a:effectLst>
            <a:outerShdw blurRad="292100" dist="139700" dir="2700000" algn="tl" rotWithShape="0">
              <a:srgbClr val="333333">
                <a:alpha val="65000"/>
              </a:srgbClr>
            </a:outerShdw>
          </a:effectLst>
        </p:spPr>
      </p:pic>
      <p:sp>
        <p:nvSpPr>
          <p:cNvPr id="15" name="Slide Number Placeholder 3">
            <a:extLst>
              <a:ext uri="{FF2B5EF4-FFF2-40B4-BE49-F238E27FC236}">
                <a16:creationId xmlns:a16="http://schemas.microsoft.com/office/drawing/2014/main" id="{FE2643C2-AE57-AE4E-B8A6-2FDEF781E840}"/>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19</a:t>
            </a:fld>
            <a:endParaRPr lang="en-GB" dirty="0"/>
          </a:p>
        </p:txBody>
      </p:sp>
      <p:sp>
        <p:nvSpPr>
          <p:cNvPr id="17" name="Title 1">
            <a:extLst>
              <a:ext uri="{FF2B5EF4-FFF2-40B4-BE49-F238E27FC236}">
                <a16:creationId xmlns:a16="http://schemas.microsoft.com/office/drawing/2014/main" id="{C1F6365C-72D9-2841-84BD-DB83C5D8B146}"/>
              </a:ext>
            </a:extLst>
          </p:cNvPr>
          <p:cNvSpPr>
            <a:spLocks noGrp="1"/>
          </p:cNvSpPr>
          <p:nvPr>
            <p:ph type="title"/>
          </p:nvPr>
        </p:nvSpPr>
        <p:spPr>
          <a:xfrm>
            <a:off x="314194" y="125352"/>
            <a:ext cx="11498123" cy="878150"/>
          </a:xfrm>
        </p:spPr>
        <p:txBody>
          <a:bodyPr/>
          <a:lstStyle/>
          <a:p>
            <a:r>
              <a:rPr lang="en-GB" dirty="0"/>
              <a:t>Training material available </a:t>
            </a:r>
          </a:p>
        </p:txBody>
      </p:sp>
    </p:spTree>
    <p:extLst>
      <p:ext uri="{BB962C8B-B14F-4D97-AF65-F5344CB8AC3E}">
        <p14:creationId xmlns:p14="http://schemas.microsoft.com/office/powerpoint/2010/main" val="2823994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4250C1-D537-4FD4-A9B6-34618BEC5475}"/>
              </a:ext>
            </a:extLst>
          </p:cNvPr>
          <p:cNvSpPr>
            <a:spLocks noGrp="1"/>
          </p:cNvSpPr>
          <p:nvPr>
            <p:ph type="body" idx="1"/>
          </p:nvPr>
        </p:nvSpPr>
        <p:spPr>
          <a:xfrm>
            <a:off x="838200" y="1050130"/>
            <a:ext cx="5157787" cy="823912"/>
          </a:xfrm>
        </p:spPr>
        <p:txBody>
          <a:bodyPr>
            <a:normAutofit/>
          </a:bodyPr>
          <a:lstStyle/>
          <a:p>
            <a:r>
              <a:rPr lang="en-GB" sz="2000" dirty="0"/>
              <a:t>Objective of the implementation guide</a:t>
            </a:r>
            <a:endParaRPr lang="en-US" sz="2000" dirty="0"/>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838200" y="2089989"/>
            <a:ext cx="5157787" cy="3684588"/>
          </a:xfrm>
        </p:spPr>
        <p:txBody>
          <a:bodyPr vert="horz" lIns="91440" tIns="45720" rIns="91440" bIns="45720" rtlCol="0" anchor="t">
            <a:noAutofit/>
          </a:bodyPr>
          <a:lstStyle/>
          <a:p>
            <a:pPr>
              <a:lnSpc>
                <a:spcPct val="100000"/>
              </a:lnSpc>
              <a:spcBef>
                <a:spcPts val="201"/>
              </a:spcBef>
              <a:spcAft>
                <a:spcPts val="201"/>
              </a:spcAft>
            </a:pPr>
            <a:r>
              <a:rPr lang="en-GB" sz="1800" dirty="0"/>
              <a:t>This implementation guide has been developed to </a:t>
            </a:r>
            <a:r>
              <a:rPr lang="en-GB" sz="1800" dirty="0">
                <a:solidFill>
                  <a:srgbClr val="21BBEF"/>
                </a:solidFill>
              </a:rPr>
              <a:t>aid trainers </a:t>
            </a:r>
            <a:r>
              <a:rPr lang="en-GB" sz="1800" dirty="0"/>
              <a:t>delivering the </a:t>
            </a:r>
            <a:r>
              <a:rPr lang="en-GB" sz="1800" dirty="0">
                <a:solidFill>
                  <a:srgbClr val="21BBEF"/>
                </a:solidFill>
                <a:hlinkClick r:id="rId3">
                  <a:extLst>
                    <a:ext uri="{A12FA001-AC4F-418D-AE19-62706E023703}">
                      <ahyp:hlinkClr xmlns:ahyp="http://schemas.microsoft.com/office/drawing/2018/hyperlinkcolor" val="tx"/>
                    </a:ext>
                  </a:extLst>
                </a:hlinkClick>
              </a:rPr>
              <a:t>“We Value Nature” module 2 training</a:t>
            </a:r>
            <a:r>
              <a:rPr lang="en-GB" sz="1800" dirty="0">
                <a:solidFill>
                  <a:srgbClr val="21BBEF"/>
                </a:solidFill>
              </a:rPr>
              <a:t> </a:t>
            </a:r>
            <a:r>
              <a:rPr lang="en-GB" sz="1800" dirty="0"/>
              <a:t>on </a:t>
            </a:r>
            <a:r>
              <a:rPr lang="en-GB" sz="1800" dirty="0">
                <a:solidFill>
                  <a:srgbClr val="595959"/>
                </a:solidFill>
              </a:rPr>
              <a:t>scoping a natural capital assessment. </a:t>
            </a:r>
          </a:p>
          <a:p>
            <a:pPr>
              <a:lnSpc>
                <a:spcPct val="100000"/>
              </a:lnSpc>
              <a:spcBef>
                <a:spcPts val="201"/>
              </a:spcBef>
              <a:spcAft>
                <a:spcPts val="201"/>
              </a:spcAft>
            </a:pPr>
            <a:r>
              <a:rPr lang="en-GB" sz="1800" dirty="0"/>
              <a:t>The implementation guide includes a </a:t>
            </a:r>
            <a:r>
              <a:rPr lang="en-GB" sz="1800" dirty="0">
                <a:solidFill>
                  <a:srgbClr val="21BBEF"/>
                </a:solidFill>
              </a:rPr>
              <a:t>summarized set of tips and suggestions for engaging with training participants</a:t>
            </a:r>
            <a:r>
              <a:rPr lang="en-GB" sz="1800" dirty="0"/>
              <a:t> when presenting the course </a:t>
            </a:r>
            <a:r>
              <a:rPr lang="en-GB" sz="1800" dirty="0">
                <a:solidFill>
                  <a:srgbClr val="21BBEF"/>
                </a:solidFill>
              </a:rPr>
              <a:t>in person or virtually</a:t>
            </a:r>
            <a:r>
              <a:rPr lang="en-GB" sz="1800" dirty="0"/>
              <a:t>.</a:t>
            </a:r>
          </a:p>
          <a:p>
            <a:pPr>
              <a:lnSpc>
                <a:spcPct val="100000"/>
              </a:lnSpc>
              <a:spcBef>
                <a:spcPts val="201"/>
              </a:spcBef>
              <a:spcAft>
                <a:spcPts val="201"/>
              </a:spcAft>
            </a:pPr>
            <a:r>
              <a:rPr lang="en-GB" sz="1800" dirty="0"/>
              <a:t>This implementation guide complements the speakers notes and facilitators notes templates that are provided for module 2.</a:t>
            </a:r>
          </a:p>
          <a:p>
            <a:pPr marL="0" indent="0">
              <a:lnSpc>
                <a:spcPct val="100000"/>
              </a:lnSpc>
              <a:spcBef>
                <a:spcPts val="201"/>
              </a:spcBef>
              <a:spcAft>
                <a:spcPts val="201"/>
              </a:spcAft>
              <a:buNone/>
            </a:pPr>
            <a:endParaRPr lang="en-GB" sz="1400" dirty="0"/>
          </a:p>
          <a:p>
            <a:pPr lvl="1">
              <a:lnSpc>
                <a:spcPct val="100000"/>
              </a:lnSpc>
            </a:pPr>
            <a:endParaRPr lang="en-GB" sz="1400" dirty="0"/>
          </a:p>
        </p:txBody>
      </p:sp>
      <p:sp>
        <p:nvSpPr>
          <p:cNvPr id="6" name="Text Placeholder 5">
            <a:extLst>
              <a:ext uri="{FF2B5EF4-FFF2-40B4-BE49-F238E27FC236}">
                <a16:creationId xmlns:a16="http://schemas.microsoft.com/office/drawing/2014/main" id="{B8171284-732B-4891-A2FE-E339C80B01A0}"/>
              </a:ext>
            </a:extLst>
          </p:cNvPr>
          <p:cNvSpPr>
            <a:spLocks noGrp="1"/>
          </p:cNvSpPr>
          <p:nvPr>
            <p:ph type="body" sz="quarter" idx="3"/>
          </p:nvPr>
        </p:nvSpPr>
        <p:spPr>
          <a:xfrm>
            <a:off x="6196015" y="1046116"/>
            <a:ext cx="5183188" cy="823912"/>
          </a:xfrm>
        </p:spPr>
        <p:txBody>
          <a:bodyPr>
            <a:normAutofit/>
          </a:bodyPr>
          <a:lstStyle/>
          <a:p>
            <a:r>
              <a:rPr lang="en-GB" sz="2000" dirty="0"/>
              <a:t>Contents</a:t>
            </a:r>
          </a:p>
        </p:txBody>
      </p:sp>
      <p:sp>
        <p:nvSpPr>
          <p:cNvPr id="7" name="Content Placeholder 6">
            <a:extLst>
              <a:ext uri="{FF2B5EF4-FFF2-40B4-BE49-F238E27FC236}">
                <a16:creationId xmlns:a16="http://schemas.microsoft.com/office/drawing/2014/main" id="{CB0AB35F-FFA5-48EB-9470-69A0655347B4}"/>
              </a:ext>
            </a:extLst>
          </p:cNvPr>
          <p:cNvSpPr>
            <a:spLocks noGrp="1"/>
          </p:cNvSpPr>
          <p:nvPr>
            <p:ph sz="quarter" idx="4"/>
          </p:nvPr>
        </p:nvSpPr>
        <p:spPr>
          <a:xfrm>
            <a:off x="6170612" y="2127296"/>
            <a:ext cx="5183188" cy="3684588"/>
          </a:xfrm>
        </p:spPr>
        <p:txBody>
          <a:bodyPr>
            <a:noAutofit/>
          </a:bodyPr>
          <a:lstStyle/>
          <a:p>
            <a:pPr marL="0" indent="0">
              <a:lnSpc>
                <a:spcPct val="100000"/>
              </a:lnSpc>
              <a:spcBef>
                <a:spcPts val="201"/>
              </a:spcBef>
              <a:spcAft>
                <a:spcPts val="201"/>
              </a:spcAft>
              <a:buNone/>
            </a:pPr>
            <a:r>
              <a:rPr lang="en-GB" sz="1800" dirty="0">
                <a:solidFill>
                  <a:srgbClr val="595959"/>
                </a:solidFill>
              </a:rPr>
              <a:t>This guide is split into the following sections: </a:t>
            </a:r>
          </a:p>
          <a:p>
            <a:pPr>
              <a:lnSpc>
                <a:spcPct val="100000"/>
              </a:lnSpc>
              <a:spcBef>
                <a:spcPts val="201"/>
              </a:spcBef>
              <a:spcAft>
                <a:spcPts val="201"/>
              </a:spcAft>
            </a:pPr>
            <a:r>
              <a:rPr lang="en-GB" sz="1800" dirty="0">
                <a:solidFill>
                  <a:srgbClr val="595959"/>
                </a:solidFill>
              </a:rPr>
              <a:t>An introduction to the business case for the course and the We Value Nature program</a:t>
            </a:r>
          </a:p>
          <a:p>
            <a:pPr>
              <a:lnSpc>
                <a:spcPct val="100000"/>
              </a:lnSpc>
              <a:spcBef>
                <a:spcPts val="201"/>
              </a:spcBef>
              <a:spcAft>
                <a:spcPts val="201"/>
              </a:spcAft>
            </a:pPr>
            <a:r>
              <a:rPr lang="en-GB" sz="1800" dirty="0">
                <a:solidFill>
                  <a:srgbClr val="595959"/>
                </a:solidFill>
              </a:rPr>
              <a:t>How to make use of the training material</a:t>
            </a:r>
          </a:p>
          <a:p>
            <a:pPr>
              <a:lnSpc>
                <a:spcPct val="100000"/>
              </a:lnSpc>
              <a:spcBef>
                <a:spcPts val="201"/>
              </a:spcBef>
              <a:spcAft>
                <a:spcPts val="201"/>
              </a:spcAft>
            </a:pPr>
            <a:r>
              <a:rPr lang="en-GB" sz="1800" dirty="0">
                <a:solidFill>
                  <a:srgbClr val="595959"/>
                </a:solidFill>
              </a:rPr>
              <a:t>Overview of module 2: what, why, how?</a:t>
            </a:r>
          </a:p>
          <a:p>
            <a:pPr>
              <a:lnSpc>
                <a:spcPct val="100000"/>
              </a:lnSpc>
              <a:spcBef>
                <a:spcPts val="201"/>
              </a:spcBef>
              <a:spcAft>
                <a:spcPts val="201"/>
              </a:spcAft>
            </a:pPr>
            <a:r>
              <a:rPr lang="en-GB" sz="1800" dirty="0">
                <a:solidFill>
                  <a:srgbClr val="595959"/>
                </a:solidFill>
              </a:rPr>
              <a:t>Tips for running module 2 successfully</a:t>
            </a:r>
          </a:p>
          <a:p>
            <a:pPr>
              <a:lnSpc>
                <a:spcPct val="100000"/>
              </a:lnSpc>
              <a:spcBef>
                <a:spcPts val="201"/>
              </a:spcBef>
              <a:spcAft>
                <a:spcPts val="201"/>
              </a:spcAft>
            </a:pPr>
            <a:r>
              <a:rPr lang="en-GB" sz="1800" dirty="0">
                <a:solidFill>
                  <a:srgbClr val="595959"/>
                </a:solidFill>
              </a:rPr>
              <a:t>FAQs</a:t>
            </a:r>
          </a:p>
          <a:p>
            <a:pPr>
              <a:lnSpc>
                <a:spcPct val="100000"/>
              </a:lnSpc>
              <a:spcBef>
                <a:spcPts val="201"/>
              </a:spcBef>
              <a:spcAft>
                <a:spcPts val="201"/>
              </a:spcAft>
            </a:pPr>
            <a:r>
              <a:rPr lang="en-GB" sz="1800" dirty="0">
                <a:solidFill>
                  <a:srgbClr val="595959"/>
                </a:solidFill>
              </a:rPr>
              <a:t>Appendix: acknowledgements and further resources</a:t>
            </a:r>
          </a:p>
          <a:p>
            <a:endParaRPr lang="en-US" sz="1400" dirty="0"/>
          </a:p>
        </p:txBody>
      </p:sp>
      <p:sp>
        <p:nvSpPr>
          <p:cNvPr id="8" name="Slide Number Placeholder 3">
            <a:extLst>
              <a:ext uri="{FF2B5EF4-FFF2-40B4-BE49-F238E27FC236}">
                <a16:creationId xmlns:a16="http://schemas.microsoft.com/office/drawing/2014/main" id="{45E80E33-B628-E04B-9167-A572CFA34C82}"/>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a:t>
            </a:fld>
            <a:endParaRPr lang="en-GB" dirty="0"/>
          </a:p>
        </p:txBody>
      </p:sp>
      <p:sp>
        <p:nvSpPr>
          <p:cNvPr id="11" name="Title 1">
            <a:extLst>
              <a:ext uri="{FF2B5EF4-FFF2-40B4-BE49-F238E27FC236}">
                <a16:creationId xmlns:a16="http://schemas.microsoft.com/office/drawing/2014/main" id="{E87C3AD0-58FF-9B40-B859-934DA5F7FFDF}"/>
              </a:ext>
            </a:extLst>
          </p:cNvPr>
          <p:cNvSpPr>
            <a:spLocks noGrp="1"/>
          </p:cNvSpPr>
          <p:nvPr>
            <p:ph type="title"/>
          </p:nvPr>
        </p:nvSpPr>
        <p:spPr>
          <a:xfrm>
            <a:off x="314194" y="125352"/>
            <a:ext cx="11498123" cy="878150"/>
          </a:xfrm>
        </p:spPr>
        <p:txBody>
          <a:bodyPr/>
          <a:lstStyle/>
          <a:p>
            <a:r>
              <a:rPr lang="en-GB" dirty="0"/>
              <a:t>Overview</a:t>
            </a:r>
          </a:p>
        </p:txBody>
      </p:sp>
    </p:spTree>
    <p:extLst>
      <p:ext uri="{BB962C8B-B14F-4D97-AF65-F5344CB8AC3E}">
        <p14:creationId xmlns:p14="http://schemas.microsoft.com/office/powerpoint/2010/main" val="312453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AB83A-CC22-4377-A64C-AE2249BA50E4}"/>
              </a:ext>
            </a:extLst>
          </p:cNvPr>
          <p:cNvPicPr>
            <a:picLocks noChangeAspect="1"/>
          </p:cNvPicPr>
          <p:nvPr/>
        </p:nvPicPr>
        <p:blipFill>
          <a:blip r:embed="rId3"/>
          <a:stretch>
            <a:fillRect/>
          </a:stretch>
        </p:blipFill>
        <p:spPr>
          <a:xfrm>
            <a:off x="6936824" y="2655651"/>
            <a:ext cx="1709237" cy="2434651"/>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7" name="Picture Placeholder 5" descr="Warm-up exercise_full day_0 - Word">
            <a:extLst>
              <a:ext uri="{FF2B5EF4-FFF2-40B4-BE49-F238E27FC236}">
                <a16:creationId xmlns:a16="http://schemas.microsoft.com/office/drawing/2014/main" id="{649C2693-4C16-4099-BCAC-50BA714096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305828" y="1608932"/>
            <a:ext cx="3699729" cy="2363248"/>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14" name="TextBox 13">
            <a:extLst>
              <a:ext uri="{FF2B5EF4-FFF2-40B4-BE49-F238E27FC236}">
                <a16:creationId xmlns:a16="http://schemas.microsoft.com/office/drawing/2014/main" id="{B16041A9-1A5D-4672-8E15-522BB8010B82}"/>
              </a:ext>
            </a:extLst>
          </p:cNvPr>
          <p:cNvSpPr txBox="1"/>
          <p:nvPr/>
        </p:nvSpPr>
        <p:spPr>
          <a:xfrm>
            <a:off x="8808866" y="2436701"/>
            <a:ext cx="3263177" cy="332398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BAED"/>
                </a:solidFill>
                <a:effectLst/>
                <a:uLnTx/>
                <a:uFillTx/>
                <a:latin typeface="Arial"/>
                <a:ea typeface="+mn-ea"/>
                <a:cs typeface="+mn-cs"/>
              </a:rPr>
              <a:t>Workbook</a:t>
            </a:r>
          </a:p>
          <a:p>
            <a:pPr marL="0" marR="0" lvl="0" indent="0" algn="l" defTabSz="914400" rtl="0" eaLnBrk="1" fontAlgn="auto" latinLnBrk="0" hangingPunct="1">
              <a:spcBef>
                <a:spcPts val="0"/>
              </a:spcBef>
              <a:spcAft>
                <a:spcPts val="0"/>
              </a:spcAft>
              <a:buClrTx/>
              <a:buSzTx/>
              <a:buFontTx/>
              <a:buNone/>
              <a:tabLst/>
              <a:defRPr/>
            </a:pPr>
            <a:r>
              <a:rPr kumimoji="0" lang="en-US" i="0" u="none" strike="noStrike" kern="1200" cap="none" spc="0" normalizeH="0" baseline="0" noProof="0" dirty="0">
                <a:ln>
                  <a:noFill/>
                </a:ln>
                <a:solidFill>
                  <a:srgbClr val="595959"/>
                </a:solidFill>
                <a:effectLst/>
                <a:uLnTx/>
                <a:uFillTx/>
                <a:latin typeface="Arial"/>
                <a:ea typeface="+mn-ea"/>
                <a:cs typeface="+mn-cs"/>
              </a:rPr>
              <a:t>A handout for the participants with key definitions, diagrams and further information for those wanting to explore a topic. Also includes space to write reflections and responses to activities, as well as learnings for each section. This encourages active learning.</a:t>
            </a:r>
          </a:p>
        </p:txBody>
      </p:sp>
      <p:sp>
        <p:nvSpPr>
          <p:cNvPr id="18" name="TextBox 17">
            <a:extLst>
              <a:ext uri="{FF2B5EF4-FFF2-40B4-BE49-F238E27FC236}">
                <a16:creationId xmlns:a16="http://schemas.microsoft.com/office/drawing/2014/main" id="{5CC0C3D4-8387-4DBE-85A1-3EE56D725DF3}"/>
              </a:ext>
            </a:extLst>
          </p:cNvPr>
          <p:cNvSpPr txBox="1"/>
          <p:nvPr/>
        </p:nvSpPr>
        <p:spPr>
          <a:xfrm>
            <a:off x="1206627" y="4214399"/>
            <a:ext cx="4048550" cy="123110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dirty="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Pre-training warm-up exercise</a:t>
            </a:r>
            <a:r>
              <a:rPr kumimoji="0" lang="en-US" sz="2000" b="1" i="0" u="none" strike="noStrike" kern="1200" cap="none" spc="0" normalizeH="0" baseline="0" noProof="0" dirty="0">
                <a:ln>
                  <a:noFill/>
                </a:ln>
                <a:solidFill>
                  <a:srgbClr val="23BAED"/>
                </a:solidFill>
                <a:effectLst/>
                <a:uLnTx/>
                <a:uFillTx/>
                <a:latin typeface="Arial"/>
                <a:ea typeface="+mn-ea"/>
                <a:cs typeface="+mn-cs"/>
              </a:rPr>
              <a:t> </a:t>
            </a:r>
          </a:p>
          <a:p>
            <a:pPr marL="0" marR="0" lvl="0" indent="0" algn="l" defTabSz="914400" rtl="0" eaLnBrk="1" fontAlgn="auto" latinLnBrk="0" hangingPunct="1">
              <a:spcBef>
                <a:spcPts val="0"/>
              </a:spcBef>
              <a:spcAft>
                <a:spcPts val="0"/>
              </a:spcAft>
              <a:buClrTx/>
              <a:buSzTx/>
              <a:buFontTx/>
              <a:buNone/>
              <a:tabLst/>
              <a:defRPr/>
            </a:pPr>
            <a:r>
              <a:rPr kumimoji="0" lang="en-US" i="0" u="none" strike="noStrike" kern="1200" cap="none" spc="0" normalizeH="0" baseline="0" noProof="0" dirty="0">
                <a:ln>
                  <a:noFill/>
                </a:ln>
                <a:solidFill>
                  <a:srgbClr val="595959"/>
                </a:solidFill>
                <a:effectLst/>
                <a:uLnTx/>
                <a:uFillTx/>
                <a:latin typeface="Arial"/>
                <a:ea typeface="+mn-ea"/>
                <a:cs typeface="+mn-cs"/>
              </a:rPr>
              <a:t>A handout for the participants with some pre-training exercises and key definitions </a:t>
            </a:r>
          </a:p>
        </p:txBody>
      </p:sp>
      <p:sp>
        <p:nvSpPr>
          <p:cNvPr id="15" name="Slide Number Placeholder 3">
            <a:extLst>
              <a:ext uri="{FF2B5EF4-FFF2-40B4-BE49-F238E27FC236}">
                <a16:creationId xmlns:a16="http://schemas.microsoft.com/office/drawing/2014/main" id="{FE2643C2-AE57-AE4E-B8A6-2FDEF781E840}"/>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20</a:t>
            </a:fld>
            <a:endParaRPr lang="en-GB" dirty="0"/>
          </a:p>
        </p:txBody>
      </p:sp>
      <p:sp>
        <p:nvSpPr>
          <p:cNvPr id="13" name="Title 12">
            <a:extLst>
              <a:ext uri="{FF2B5EF4-FFF2-40B4-BE49-F238E27FC236}">
                <a16:creationId xmlns:a16="http://schemas.microsoft.com/office/drawing/2014/main" id="{EBEABEA2-180D-5449-AFA4-FD53B3A1612E}"/>
              </a:ext>
            </a:extLst>
          </p:cNvPr>
          <p:cNvSpPr>
            <a:spLocks noGrp="1"/>
          </p:cNvSpPr>
          <p:nvPr>
            <p:ph type="title"/>
          </p:nvPr>
        </p:nvSpPr>
        <p:spPr/>
        <p:txBody>
          <a:bodyPr/>
          <a:lstStyle/>
          <a:p>
            <a:r>
              <a:rPr lang="en-US" dirty="0"/>
              <a:t>Training material available</a:t>
            </a:r>
          </a:p>
        </p:txBody>
      </p:sp>
    </p:spTree>
    <p:extLst>
      <p:ext uri="{BB962C8B-B14F-4D97-AF65-F5344CB8AC3E}">
        <p14:creationId xmlns:p14="http://schemas.microsoft.com/office/powerpoint/2010/main" val="2611304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16041A9-1A5D-4672-8E15-522BB8010B82}"/>
              </a:ext>
            </a:extLst>
          </p:cNvPr>
          <p:cNvSpPr txBox="1"/>
          <p:nvPr/>
        </p:nvSpPr>
        <p:spPr>
          <a:xfrm>
            <a:off x="5359757" y="3903731"/>
            <a:ext cx="3707209" cy="126188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dirty="0">
                <a:ln>
                  <a:noFill/>
                </a:ln>
                <a:solidFill>
                  <a:srgbClr val="23BAED"/>
                </a:solidFill>
                <a:effectLst/>
                <a:uLnTx/>
                <a:uFillTx/>
                <a:latin typeface="Arial"/>
                <a:ea typeface="+mn-ea"/>
                <a:cs typeface="+mn-cs"/>
              </a:rPr>
              <a:t>Train the Trainer implementation guide</a:t>
            </a:r>
          </a:p>
          <a:p>
            <a:pPr marL="0" marR="0" lvl="0" indent="0" algn="l" defTabSz="914400" rtl="0" eaLnBrk="1" fontAlgn="auto" latinLnBrk="0" hangingPunct="1">
              <a:spcBef>
                <a:spcPts val="0"/>
              </a:spcBef>
              <a:spcAft>
                <a:spcPts val="0"/>
              </a:spcAft>
              <a:buClrTx/>
              <a:buSzTx/>
              <a:buFontTx/>
              <a:buNone/>
              <a:tabLst/>
              <a:defRPr/>
            </a:pPr>
            <a:r>
              <a:rPr kumimoji="0" lang="en-US" i="0" u="none" strike="noStrike" kern="1200" cap="none" spc="0" normalizeH="0" baseline="0" noProof="0" dirty="0">
                <a:ln>
                  <a:noFill/>
                </a:ln>
                <a:solidFill>
                  <a:srgbClr val="595959"/>
                </a:solidFill>
                <a:effectLst/>
                <a:uLnTx/>
                <a:uFillTx/>
                <a:latin typeface="Arial"/>
                <a:ea typeface="+mn-ea"/>
                <a:cs typeface="+mn-cs"/>
              </a:rPr>
              <a:t>An implementation guide to complement the training deck</a:t>
            </a:r>
          </a:p>
        </p:txBody>
      </p:sp>
      <p:sp>
        <p:nvSpPr>
          <p:cNvPr id="18" name="TextBox 17">
            <a:extLst>
              <a:ext uri="{FF2B5EF4-FFF2-40B4-BE49-F238E27FC236}">
                <a16:creationId xmlns:a16="http://schemas.microsoft.com/office/drawing/2014/main" id="{5CC0C3D4-8387-4DBE-85A1-3EE56D725DF3}"/>
              </a:ext>
            </a:extLst>
          </p:cNvPr>
          <p:cNvSpPr txBox="1"/>
          <p:nvPr/>
        </p:nvSpPr>
        <p:spPr>
          <a:xfrm>
            <a:off x="931646" y="3905587"/>
            <a:ext cx="4048550" cy="150810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dirty="0">
                <a:ln>
                  <a:noFill/>
                </a:ln>
                <a:solidFill>
                  <a:srgbClr val="23BAED"/>
                </a:solidFill>
                <a:effectLst/>
                <a:uLnTx/>
                <a:uFillTx/>
                <a:latin typeface="Arial"/>
                <a:ea typeface="+mn-ea"/>
                <a:cs typeface="+mn-cs"/>
              </a:rPr>
              <a:t>Train the Trainer deck</a:t>
            </a:r>
          </a:p>
          <a:p>
            <a:pPr marL="0" marR="0" lvl="0" indent="0" algn="l" defTabSz="914400" rtl="0" eaLnBrk="1" fontAlgn="auto" latinLnBrk="0" hangingPunct="1">
              <a:spcBef>
                <a:spcPts val="0"/>
              </a:spcBef>
              <a:spcAft>
                <a:spcPts val="0"/>
              </a:spcAft>
              <a:buClrTx/>
              <a:buSzTx/>
              <a:buFontTx/>
              <a:buNone/>
              <a:tabLst/>
              <a:defRPr/>
            </a:pPr>
            <a:r>
              <a:rPr kumimoji="0" lang="en-US" i="0" u="none" strike="noStrike" kern="1200" cap="none" spc="0" normalizeH="0" baseline="0" noProof="0" dirty="0">
                <a:ln>
                  <a:noFill/>
                </a:ln>
                <a:solidFill>
                  <a:srgbClr val="595959"/>
                </a:solidFill>
                <a:effectLst/>
                <a:uLnTx/>
                <a:uFillTx/>
                <a:latin typeface="Arial"/>
                <a:ea typeface="+mn-ea"/>
                <a:cs typeface="+mn-cs"/>
              </a:rPr>
              <a:t>Presentation slides for the module 2 3-hour session, with added tips and advice on how best to present the material </a:t>
            </a:r>
          </a:p>
        </p:txBody>
      </p:sp>
      <p:sp>
        <p:nvSpPr>
          <p:cNvPr id="15" name="Slide Number Placeholder 3">
            <a:extLst>
              <a:ext uri="{FF2B5EF4-FFF2-40B4-BE49-F238E27FC236}">
                <a16:creationId xmlns:a16="http://schemas.microsoft.com/office/drawing/2014/main" id="{FE2643C2-AE57-AE4E-B8A6-2FDEF781E840}"/>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21</a:t>
            </a:fld>
            <a:endParaRPr lang="en-GB" dirty="0"/>
          </a:p>
        </p:txBody>
      </p:sp>
      <p:pic>
        <p:nvPicPr>
          <p:cNvPr id="3" name="Picture 2">
            <a:extLst>
              <a:ext uri="{FF2B5EF4-FFF2-40B4-BE49-F238E27FC236}">
                <a16:creationId xmlns:a16="http://schemas.microsoft.com/office/drawing/2014/main" id="{7E2A9ABB-A652-864E-91B0-117DEE5852DB}"/>
              </a:ext>
            </a:extLst>
          </p:cNvPr>
          <p:cNvPicPr>
            <a:picLocks noChangeAspect="1"/>
          </p:cNvPicPr>
          <p:nvPr/>
        </p:nvPicPr>
        <p:blipFill>
          <a:blip r:embed="rId3"/>
          <a:stretch>
            <a:fillRect/>
          </a:stretch>
        </p:blipFill>
        <p:spPr>
          <a:xfrm>
            <a:off x="931646" y="1558181"/>
            <a:ext cx="3680332" cy="2085965"/>
          </a:xfrm>
          <a:prstGeom prst="rect">
            <a:avLst/>
          </a:prstGeom>
          <a:ln>
            <a:solidFill>
              <a:srgbClr val="18315B"/>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34B1C91-E79E-2048-A48F-F3F6F5602A16}"/>
              </a:ext>
            </a:extLst>
          </p:cNvPr>
          <p:cNvPicPr>
            <a:picLocks noChangeAspect="1"/>
          </p:cNvPicPr>
          <p:nvPr/>
        </p:nvPicPr>
        <p:blipFill>
          <a:blip r:embed="rId4"/>
          <a:stretch>
            <a:fillRect/>
          </a:stretch>
        </p:blipFill>
        <p:spPr>
          <a:xfrm>
            <a:off x="5359758" y="1553461"/>
            <a:ext cx="3707209" cy="2085965"/>
          </a:xfrm>
          <a:prstGeom prst="rect">
            <a:avLst/>
          </a:prstGeom>
          <a:ln>
            <a:solidFill>
              <a:srgbClr val="595959"/>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BE5591D-7B36-A84D-8F06-F655A9D85936}"/>
              </a:ext>
            </a:extLst>
          </p:cNvPr>
          <p:cNvSpPr txBox="1"/>
          <p:nvPr/>
        </p:nvSpPr>
        <p:spPr>
          <a:xfrm>
            <a:off x="9640103" y="1833267"/>
            <a:ext cx="2336876" cy="3693319"/>
          </a:xfrm>
          <a:prstGeom prst="rect">
            <a:avLst/>
          </a:prstGeom>
          <a:noFill/>
        </p:spPr>
        <p:txBody>
          <a:bodyPr wrap="square" rtlCol="0">
            <a:spAutoFit/>
          </a:bodyPr>
          <a:lstStyle/>
          <a:p>
            <a:r>
              <a:rPr lang="en-US" b="1" dirty="0">
                <a:solidFill>
                  <a:srgbClr val="595959"/>
                </a:solidFill>
              </a:rPr>
              <a:t>Note: </a:t>
            </a:r>
            <a:r>
              <a:rPr lang="en-US" dirty="0">
                <a:solidFill>
                  <a:srgbClr val="595959"/>
                </a:solidFill>
              </a:rPr>
              <a:t>the We Value Nature training was developed in English – however, the WBCSD team is actively looking for translation and implementation partners. If of interest, please get in touch with Katia </a:t>
            </a:r>
            <a:r>
              <a:rPr lang="en-US" u="sng" dirty="0">
                <a:solidFill>
                  <a:srgbClr val="595959"/>
                </a:solidFill>
              </a:rPr>
              <a:t>(</a:t>
            </a:r>
            <a:r>
              <a:rPr lang="en-US" u="sng" dirty="0" err="1">
                <a:solidFill>
                  <a:srgbClr val="595959"/>
                </a:solidFill>
              </a:rPr>
              <a:t>bonga@wbcsd.org</a:t>
            </a:r>
            <a:r>
              <a:rPr lang="en-US" u="sng" dirty="0">
                <a:solidFill>
                  <a:srgbClr val="595959"/>
                </a:solidFill>
              </a:rPr>
              <a:t>) </a:t>
            </a:r>
          </a:p>
          <a:p>
            <a:endParaRPr lang="en-US" dirty="0"/>
          </a:p>
        </p:txBody>
      </p:sp>
      <p:sp>
        <p:nvSpPr>
          <p:cNvPr id="16" name="Title 1">
            <a:extLst>
              <a:ext uri="{FF2B5EF4-FFF2-40B4-BE49-F238E27FC236}">
                <a16:creationId xmlns:a16="http://schemas.microsoft.com/office/drawing/2014/main" id="{36EFA243-FF99-CF46-B4BA-DA2C470C1D1F}"/>
              </a:ext>
            </a:extLst>
          </p:cNvPr>
          <p:cNvSpPr>
            <a:spLocks noGrp="1"/>
          </p:cNvSpPr>
          <p:nvPr>
            <p:ph type="title"/>
          </p:nvPr>
        </p:nvSpPr>
        <p:spPr>
          <a:xfrm>
            <a:off x="314194" y="125352"/>
            <a:ext cx="11498123" cy="878150"/>
          </a:xfrm>
        </p:spPr>
        <p:txBody>
          <a:bodyPr/>
          <a:lstStyle/>
          <a:p>
            <a:r>
              <a:rPr lang="en-GB" dirty="0"/>
              <a:t>Training material available</a:t>
            </a:r>
          </a:p>
        </p:txBody>
      </p:sp>
    </p:spTree>
    <p:extLst>
      <p:ext uri="{BB962C8B-B14F-4D97-AF65-F5344CB8AC3E}">
        <p14:creationId xmlns:p14="http://schemas.microsoft.com/office/powerpoint/2010/main" val="28712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0C3814-887A-47F8-9A49-403DC76F53BC}"/>
              </a:ext>
            </a:extLst>
          </p:cNvPr>
          <p:cNvSpPr>
            <a:spLocks noGrp="1"/>
          </p:cNvSpPr>
          <p:nvPr>
            <p:ph type="body" idx="1"/>
          </p:nvPr>
        </p:nvSpPr>
        <p:spPr>
          <a:xfrm>
            <a:off x="839789" y="1078441"/>
            <a:ext cx="7200030" cy="823912"/>
          </a:xfrm>
        </p:spPr>
        <p:txBody>
          <a:bodyPr>
            <a:normAutofit/>
          </a:bodyPr>
          <a:lstStyle/>
          <a:p>
            <a:r>
              <a:rPr lang="en-GB" sz="2000" dirty="0">
                <a:solidFill>
                  <a:srgbClr val="595959"/>
                </a:solidFill>
              </a:rPr>
              <a:t>Key sections in the module 2 training include:</a:t>
            </a: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836249" y="1988935"/>
            <a:ext cx="8238740" cy="3684588"/>
          </a:xfrm>
        </p:spPr>
        <p:txBody>
          <a:bodyPr vert="horz" lIns="91440" tIns="45720" rIns="91440" bIns="45720" rtlCol="0" anchor="t">
            <a:noAutofit/>
          </a:bodyPr>
          <a:lstStyle/>
          <a:p>
            <a:pPr marL="800037" lvl="1" indent="-342900">
              <a:lnSpc>
                <a:spcPct val="100000"/>
              </a:lnSpc>
              <a:spcBef>
                <a:spcPts val="201"/>
              </a:spcBef>
              <a:spcAft>
                <a:spcPts val="201"/>
              </a:spcAft>
              <a:buFont typeface="+mj-lt"/>
              <a:buAutoNum type="arabicPeriod"/>
            </a:pPr>
            <a:r>
              <a:rPr lang="en-GB" sz="1800" dirty="0">
                <a:solidFill>
                  <a:srgbClr val="21BBEF"/>
                </a:solidFill>
              </a:rPr>
              <a:t>Setting the scene and a brief re-cap on natural capital </a:t>
            </a:r>
            <a:r>
              <a:rPr lang="en-GB" sz="1800" dirty="0"/>
              <a:t>– providing context into natural capital assessments and clarifying key definitions </a:t>
            </a:r>
          </a:p>
          <a:p>
            <a:pPr marL="800037" lvl="1" indent="-342900">
              <a:lnSpc>
                <a:spcPct val="100000"/>
              </a:lnSpc>
              <a:spcBef>
                <a:spcPts val="201"/>
              </a:spcBef>
              <a:spcAft>
                <a:spcPts val="201"/>
              </a:spcAft>
              <a:buFont typeface="+mj-lt"/>
              <a:buAutoNum type="arabicPeriod"/>
            </a:pPr>
            <a:r>
              <a:rPr lang="en-GB" sz="1800" dirty="0">
                <a:solidFill>
                  <a:srgbClr val="21BBEF"/>
                </a:solidFill>
              </a:rPr>
              <a:t>The business case for assessing natural capital and common assessments </a:t>
            </a:r>
            <a:r>
              <a:rPr lang="en-GB" sz="1800" dirty="0"/>
              <a:t>– explaining the necessity of impact and dependency assessment in risk and opportunity management </a:t>
            </a:r>
          </a:p>
          <a:p>
            <a:pPr marL="800037" lvl="1" indent="-342900">
              <a:lnSpc>
                <a:spcPct val="100000"/>
              </a:lnSpc>
              <a:spcBef>
                <a:spcPts val="201"/>
              </a:spcBef>
              <a:spcAft>
                <a:spcPts val="201"/>
              </a:spcAft>
              <a:buFont typeface="+mj-lt"/>
              <a:buAutoNum type="arabicPeriod"/>
            </a:pPr>
            <a:r>
              <a:rPr lang="en-GB" sz="1800" dirty="0">
                <a:solidFill>
                  <a:srgbClr val="21BBEF"/>
                </a:solidFill>
              </a:rPr>
              <a:t>Identifying your natural capital impacts and dependencies</a:t>
            </a:r>
            <a:r>
              <a:rPr lang="en-GB" sz="1800" dirty="0"/>
              <a:t> – providing case studies and examples of impacts and dependencies</a:t>
            </a:r>
          </a:p>
          <a:p>
            <a:pPr marL="800037" lvl="1" indent="-342900">
              <a:lnSpc>
                <a:spcPct val="100000"/>
              </a:lnSpc>
              <a:spcBef>
                <a:spcPts val="201"/>
              </a:spcBef>
              <a:spcAft>
                <a:spcPts val="201"/>
              </a:spcAft>
              <a:buFont typeface="+mj-lt"/>
              <a:buAutoNum type="arabicPeriod"/>
            </a:pPr>
            <a:r>
              <a:rPr lang="en-GB" sz="1800" dirty="0">
                <a:solidFill>
                  <a:srgbClr val="21BBEF"/>
                </a:solidFill>
              </a:rPr>
              <a:t>Scoping an assessment </a:t>
            </a:r>
            <a:r>
              <a:rPr lang="en-GB" sz="1800" dirty="0"/>
              <a:t>– outlining the information and tools needed to prepare a natural capital assessment</a:t>
            </a:r>
          </a:p>
          <a:p>
            <a:pPr marL="800037" lvl="1" indent="-342900">
              <a:lnSpc>
                <a:spcPct val="100000"/>
              </a:lnSpc>
              <a:spcBef>
                <a:spcPts val="201"/>
              </a:spcBef>
              <a:spcAft>
                <a:spcPts val="201"/>
              </a:spcAft>
              <a:buFont typeface="+mj-lt"/>
              <a:buAutoNum type="arabicPeriod"/>
            </a:pPr>
            <a:r>
              <a:rPr lang="en-GB" sz="1800" dirty="0">
                <a:solidFill>
                  <a:srgbClr val="21BBEF"/>
                </a:solidFill>
              </a:rPr>
              <a:t>Materiality</a:t>
            </a:r>
            <a:r>
              <a:rPr lang="en-GB" sz="1800" dirty="0"/>
              <a:t> – determining which impacts and dependencies are important to your business </a:t>
            </a:r>
          </a:p>
          <a:p>
            <a:pPr marL="800037" lvl="1" indent="-342900">
              <a:lnSpc>
                <a:spcPct val="100000"/>
              </a:lnSpc>
              <a:spcBef>
                <a:spcPts val="201"/>
              </a:spcBef>
              <a:spcAft>
                <a:spcPts val="201"/>
              </a:spcAft>
              <a:buFont typeface="+mj-lt"/>
              <a:buAutoNum type="arabicPeriod"/>
            </a:pPr>
            <a:r>
              <a:rPr lang="en-GB" sz="1800" dirty="0">
                <a:solidFill>
                  <a:srgbClr val="21BBEF"/>
                </a:solidFill>
              </a:rPr>
              <a:t>Introduction to valuation </a:t>
            </a:r>
            <a:r>
              <a:rPr lang="en-GB" sz="1800" dirty="0"/>
              <a:t>– evaluating monetary valuation and providing insight into techniques </a:t>
            </a:r>
          </a:p>
          <a:p>
            <a:pPr lvl="1">
              <a:spcBef>
                <a:spcPts val="201"/>
              </a:spcBef>
              <a:spcAft>
                <a:spcPts val="201"/>
              </a:spcAft>
            </a:pPr>
            <a:endParaRPr lang="en-GB" sz="1800" dirty="0"/>
          </a:p>
          <a:p>
            <a:pPr lvl="1">
              <a:spcBef>
                <a:spcPts val="201"/>
              </a:spcBef>
              <a:spcAft>
                <a:spcPts val="201"/>
              </a:spcAft>
            </a:pPr>
            <a:endParaRPr lang="en-GB" sz="1800" dirty="0"/>
          </a:p>
          <a:p>
            <a:pPr>
              <a:spcBef>
                <a:spcPts val="201"/>
              </a:spcBef>
              <a:spcAft>
                <a:spcPts val="201"/>
              </a:spcAft>
            </a:pPr>
            <a:endParaRPr lang="en-GB" sz="1800" dirty="0"/>
          </a:p>
        </p:txBody>
      </p:sp>
      <p:sp>
        <p:nvSpPr>
          <p:cNvPr id="7" name="Content Placeholder 6">
            <a:extLst>
              <a:ext uri="{FF2B5EF4-FFF2-40B4-BE49-F238E27FC236}">
                <a16:creationId xmlns:a16="http://schemas.microsoft.com/office/drawing/2014/main" id="{7F058EE2-35CA-4547-BD6E-11B73399A19F}"/>
              </a:ext>
            </a:extLst>
          </p:cNvPr>
          <p:cNvSpPr>
            <a:spLocks noGrp="1"/>
          </p:cNvSpPr>
          <p:nvPr>
            <p:ph sz="quarter" idx="4"/>
          </p:nvPr>
        </p:nvSpPr>
        <p:spPr>
          <a:xfrm>
            <a:off x="9437298" y="2066925"/>
            <a:ext cx="2449902" cy="3684588"/>
          </a:xfrm>
        </p:spPr>
        <p:txBody>
          <a:bodyPr>
            <a:normAutofit/>
          </a:bodyPr>
          <a:lstStyle/>
          <a:p>
            <a:pPr>
              <a:lnSpc>
                <a:spcPct val="100000"/>
              </a:lnSpc>
              <a:spcBef>
                <a:spcPts val="201"/>
              </a:spcBef>
              <a:spcAft>
                <a:spcPts val="201"/>
              </a:spcAft>
            </a:pPr>
            <a:r>
              <a:rPr lang="en-GB" sz="1800" dirty="0"/>
              <a:t>These topics vary slightly across the 1-, 2- and 3-hour training sessions: </a:t>
            </a:r>
          </a:p>
          <a:p>
            <a:pPr>
              <a:lnSpc>
                <a:spcPct val="100000"/>
              </a:lnSpc>
              <a:spcBef>
                <a:spcPts val="201"/>
              </a:spcBef>
              <a:spcAft>
                <a:spcPts val="201"/>
              </a:spcAft>
            </a:pPr>
            <a:r>
              <a:rPr lang="en-GB" sz="1800" dirty="0"/>
              <a:t>For example, only the 2- and 3-hour sessions include sections on materiality and valuation </a:t>
            </a:r>
          </a:p>
          <a:p>
            <a:endParaRPr lang="en-US" sz="1800" dirty="0"/>
          </a:p>
        </p:txBody>
      </p:sp>
      <p:sp>
        <p:nvSpPr>
          <p:cNvPr id="8" name="Slide Number Placeholder 3">
            <a:extLst>
              <a:ext uri="{FF2B5EF4-FFF2-40B4-BE49-F238E27FC236}">
                <a16:creationId xmlns:a16="http://schemas.microsoft.com/office/drawing/2014/main" id="{425EC86A-34B5-6C4D-B814-7A2D92786617}"/>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22</a:t>
            </a:fld>
            <a:endParaRPr lang="en-GB" dirty="0"/>
          </a:p>
        </p:txBody>
      </p:sp>
      <p:sp>
        <p:nvSpPr>
          <p:cNvPr id="9" name="Title 1">
            <a:extLst>
              <a:ext uri="{FF2B5EF4-FFF2-40B4-BE49-F238E27FC236}">
                <a16:creationId xmlns:a16="http://schemas.microsoft.com/office/drawing/2014/main" id="{DA0FD362-DF87-984E-98CB-242D63E4C3BC}"/>
              </a:ext>
            </a:extLst>
          </p:cNvPr>
          <p:cNvSpPr>
            <a:spLocks noGrp="1"/>
          </p:cNvSpPr>
          <p:nvPr>
            <p:ph type="title"/>
          </p:nvPr>
        </p:nvSpPr>
        <p:spPr>
          <a:xfrm>
            <a:off x="314194" y="125352"/>
            <a:ext cx="11498123" cy="878150"/>
          </a:xfrm>
        </p:spPr>
        <p:txBody>
          <a:bodyPr/>
          <a:lstStyle/>
          <a:p>
            <a:r>
              <a:rPr lang="en-GB" dirty="0"/>
              <a:t>Training material: course content</a:t>
            </a:r>
          </a:p>
        </p:txBody>
      </p:sp>
    </p:spTree>
    <p:extLst>
      <p:ext uri="{BB962C8B-B14F-4D97-AF65-F5344CB8AC3E}">
        <p14:creationId xmlns:p14="http://schemas.microsoft.com/office/powerpoint/2010/main" val="2801032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1543C2-45B6-4185-A2BD-D7B4AD33EE07}"/>
              </a:ext>
            </a:extLst>
          </p:cNvPr>
          <p:cNvSpPr>
            <a:spLocks noGrp="1"/>
          </p:cNvSpPr>
          <p:nvPr>
            <p:ph type="body" idx="1"/>
          </p:nvPr>
        </p:nvSpPr>
        <p:spPr>
          <a:xfrm>
            <a:off x="836611" y="1333023"/>
            <a:ext cx="5157787" cy="455981"/>
          </a:xfrm>
        </p:spPr>
        <p:txBody>
          <a:bodyPr anchor="t">
            <a:normAutofit/>
          </a:bodyPr>
          <a:lstStyle/>
          <a:p>
            <a:r>
              <a:rPr lang="en-GB" sz="2000" dirty="0"/>
              <a:t>Training layout</a:t>
            </a:r>
            <a:endParaRPr lang="en-US" sz="2000" dirty="0"/>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836611" y="1977555"/>
            <a:ext cx="11076945" cy="3684588"/>
          </a:xfrm>
        </p:spPr>
        <p:txBody>
          <a:bodyPr vert="horz" lIns="91440" tIns="45720" rIns="91440" bIns="45720" rtlCol="0" anchor="t">
            <a:noAutofit/>
          </a:bodyPr>
          <a:lstStyle/>
          <a:p>
            <a:r>
              <a:rPr lang="en-US" sz="1800" dirty="0"/>
              <a:t>The module 2 training material has been developed in a way so that professionals with a good background in sustainability can deliver the course. We suggest that </a:t>
            </a:r>
            <a:r>
              <a:rPr lang="en-US" sz="1800" dirty="0">
                <a:solidFill>
                  <a:srgbClr val="47C6E3"/>
                </a:solidFill>
              </a:rPr>
              <a:t>two facilitators </a:t>
            </a:r>
            <a:r>
              <a:rPr lang="en-US" sz="1800" dirty="0"/>
              <a:t>present the training material </a:t>
            </a:r>
          </a:p>
          <a:p>
            <a:pPr lvl="1"/>
            <a:r>
              <a:rPr lang="en-US" sz="1800" dirty="0"/>
              <a:t>A </a:t>
            </a:r>
            <a:r>
              <a:rPr lang="en-US" sz="1800" dirty="0">
                <a:solidFill>
                  <a:srgbClr val="47C6E3"/>
                </a:solidFill>
              </a:rPr>
              <a:t>specialist</a:t>
            </a:r>
            <a:r>
              <a:rPr lang="en-US" sz="1800" dirty="0"/>
              <a:t> with a background in environment and sustainability </a:t>
            </a:r>
          </a:p>
          <a:p>
            <a:pPr lvl="1"/>
            <a:r>
              <a:rPr lang="en-US" sz="1800" dirty="0"/>
              <a:t>An </a:t>
            </a:r>
            <a:r>
              <a:rPr lang="en-US" sz="1800" dirty="0">
                <a:solidFill>
                  <a:srgbClr val="47C6E3"/>
                </a:solidFill>
              </a:rPr>
              <a:t>experienced facilitator </a:t>
            </a:r>
            <a:r>
              <a:rPr lang="en-US" sz="1800" dirty="0"/>
              <a:t>with a background in training and development </a:t>
            </a:r>
          </a:p>
          <a:p>
            <a:r>
              <a:rPr lang="en-US" sz="1800" dirty="0"/>
              <a:t>However, </a:t>
            </a:r>
            <a:r>
              <a:rPr lang="en-US" sz="1800" dirty="0">
                <a:solidFill>
                  <a:srgbClr val="47C6E3"/>
                </a:solidFill>
              </a:rPr>
              <a:t>there are certain slides that require a specialist knowledge </a:t>
            </a:r>
            <a:r>
              <a:rPr lang="en-US" sz="1800" dirty="0"/>
              <a:t>which have been identified.  This is particularly focused on areas of the training that relates to environmental economics.</a:t>
            </a:r>
          </a:p>
          <a:p>
            <a:r>
              <a:rPr lang="en-US" sz="1800" dirty="0"/>
              <a:t>Facilitators should be familiar with running workshops </a:t>
            </a:r>
          </a:p>
          <a:p>
            <a:r>
              <a:rPr lang="en-US" sz="1800" dirty="0"/>
              <a:t>Facilitators should be able to tailor the training material according to their objectives and the experience of the participants – table 1 on the following page demonstrates ways in which facilitators may adjust the agenda of the material depending on the background of their participants.</a:t>
            </a:r>
          </a:p>
          <a:p>
            <a:r>
              <a:rPr lang="en-US" sz="1800" dirty="0"/>
              <a:t>Note that the training material is </a:t>
            </a:r>
            <a:r>
              <a:rPr lang="en-US" sz="1800" dirty="0">
                <a:solidFill>
                  <a:srgbClr val="47C6E3"/>
                </a:solidFill>
              </a:rPr>
              <a:t>easily adapted </a:t>
            </a:r>
            <a:r>
              <a:rPr lang="en-US" sz="1800" dirty="0"/>
              <a:t>– trainers can pick and choose the slides from the training which are most relevant for their session/context! </a:t>
            </a:r>
          </a:p>
          <a:p>
            <a:pPr lvl="1">
              <a:spcBef>
                <a:spcPts val="201"/>
              </a:spcBef>
              <a:spcAft>
                <a:spcPts val="201"/>
              </a:spcAft>
            </a:pPr>
            <a:endParaRPr lang="en-GB" sz="1400" dirty="0"/>
          </a:p>
          <a:p>
            <a:pPr lvl="1">
              <a:spcBef>
                <a:spcPts val="201"/>
              </a:spcBef>
              <a:spcAft>
                <a:spcPts val="201"/>
              </a:spcAft>
            </a:pPr>
            <a:endParaRPr lang="en-GB" sz="1400" dirty="0"/>
          </a:p>
          <a:p>
            <a:pPr>
              <a:spcBef>
                <a:spcPts val="201"/>
              </a:spcBef>
              <a:spcAft>
                <a:spcPts val="201"/>
              </a:spcAft>
            </a:pPr>
            <a:endParaRPr lang="en-GB" sz="1400" dirty="0"/>
          </a:p>
        </p:txBody>
      </p:sp>
      <p:sp>
        <p:nvSpPr>
          <p:cNvPr id="10" name="Slide Number Placeholder 3">
            <a:extLst>
              <a:ext uri="{FF2B5EF4-FFF2-40B4-BE49-F238E27FC236}">
                <a16:creationId xmlns:a16="http://schemas.microsoft.com/office/drawing/2014/main" id="{614E511A-AC56-0F4E-97D7-C1C201B6908D}"/>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23</a:t>
            </a:fld>
            <a:endParaRPr lang="en-GB" dirty="0"/>
          </a:p>
        </p:txBody>
      </p:sp>
      <p:sp>
        <p:nvSpPr>
          <p:cNvPr id="12" name="Title 1">
            <a:extLst>
              <a:ext uri="{FF2B5EF4-FFF2-40B4-BE49-F238E27FC236}">
                <a16:creationId xmlns:a16="http://schemas.microsoft.com/office/drawing/2014/main" id="{EC238776-C328-714F-A094-506CE070C42E}"/>
              </a:ext>
            </a:extLst>
          </p:cNvPr>
          <p:cNvSpPr>
            <a:spLocks noGrp="1"/>
          </p:cNvSpPr>
          <p:nvPr>
            <p:ph type="title"/>
          </p:nvPr>
        </p:nvSpPr>
        <p:spPr>
          <a:xfrm>
            <a:off x="314194" y="125352"/>
            <a:ext cx="11498123" cy="878150"/>
          </a:xfrm>
        </p:spPr>
        <p:txBody>
          <a:bodyPr/>
          <a:lstStyle/>
          <a:p>
            <a:r>
              <a:rPr lang="en-GB" dirty="0"/>
              <a:t>Training material: layout</a:t>
            </a:r>
          </a:p>
        </p:txBody>
      </p:sp>
    </p:spTree>
    <p:extLst>
      <p:ext uri="{BB962C8B-B14F-4D97-AF65-F5344CB8AC3E}">
        <p14:creationId xmlns:p14="http://schemas.microsoft.com/office/powerpoint/2010/main" val="3093017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563204-C7AB-4A2D-8961-4E73F1F157B9}"/>
              </a:ext>
            </a:extLst>
          </p:cNvPr>
          <p:cNvSpPr>
            <a:spLocks noGrp="1"/>
          </p:cNvSpPr>
          <p:nvPr>
            <p:ph type="body" sz="quarter" idx="3"/>
          </p:nvPr>
        </p:nvSpPr>
        <p:spPr>
          <a:xfrm>
            <a:off x="10105700" y="4505628"/>
            <a:ext cx="1984564" cy="823912"/>
          </a:xfrm>
        </p:spPr>
        <p:txBody>
          <a:bodyPr anchor="t">
            <a:noAutofit/>
          </a:bodyPr>
          <a:lstStyle/>
          <a:p>
            <a:pPr algn="r"/>
            <a:r>
              <a:rPr lang="en-GB" sz="1400" b="0" dirty="0"/>
              <a:t>Table 1: </a:t>
            </a:r>
            <a:r>
              <a:rPr lang="en-US" sz="1400" b="0" dirty="0">
                <a:solidFill>
                  <a:schemeClr val="tx2"/>
                </a:solidFill>
                <a:latin typeface="Arial" panose="020B0604020202020204" pitchFamily="34" charset="0"/>
                <a:cs typeface="Arial" panose="020B0604020202020204" pitchFamily="34" charset="0"/>
              </a:rPr>
              <a:t>recommendations as to which sections of the module suit different audiences</a:t>
            </a:r>
            <a:endParaRPr lang="en-US" sz="1400" b="0" dirty="0"/>
          </a:p>
        </p:txBody>
      </p:sp>
      <p:graphicFrame>
        <p:nvGraphicFramePr>
          <p:cNvPr id="9" name="Table 5">
            <a:extLst>
              <a:ext uri="{FF2B5EF4-FFF2-40B4-BE49-F238E27FC236}">
                <a16:creationId xmlns:a16="http://schemas.microsoft.com/office/drawing/2014/main" id="{83479D36-B1EB-42B4-AB67-30B1D0F979D0}"/>
              </a:ext>
            </a:extLst>
          </p:cNvPr>
          <p:cNvGraphicFramePr>
            <a:graphicFrameLocks noGrp="1"/>
          </p:cNvGraphicFramePr>
          <p:nvPr>
            <p:extLst>
              <p:ext uri="{D42A27DB-BD31-4B8C-83A1-F6EECF244321}">
                <p14:modId xmlns:p14="http://schemas.microsoft.com/office/powerpoint/2010/main" val="2954383464"/>
              </p:ext>
            </p:extLst>
          </p:nvPr>
        </p:nvGraphicFramePr>
        <p:xfrm>
          <a:off x="1000664" y="1943102"/>
          <a:ext cx="9105036" cy="3548129"/>
        </p:xfrm>
        <a:graphic>
          <a:graphicData uri="http://schemas.openxmlformats.org/drawingml/2006/table">
            <a:tbl>
              <a:tblPr firstRow="1" bandRow="1">
                <a:tableStyleId>{5C22544A-7EE6-4342-B048-85BDC9FD1C3A}</a:tableStyleId>
              </a:tblPr>
              <a:tblGrid>
                <a:gridCol w="1356510">
                  <a:extLst>
                    <a:ext uri="{9D8B030D-6E8A-4147-A177-3AD203B41FA5}">
                      <a16:colId xmlns:a16="http://schemas.microsoft.com/office/drawing/2014/main" val="963172180"/>
                    </a:ext>
                  </a:extLst>
                </a:gridCol>
                <a:gridCol w="1291421">
                  <a:extLst>
                    <a:ext uri="{9D8B030D-6E8A-4147-A177-3AD203B41FA5}">
                      <a16:colId xmlns:a16="http://schemas.microsoft.com/office/drawing/2014/main" val="2060226001"/>
                    </a:ext>
                  </a:extLst>
                </a:gridCol>
                <a:gridCol w="1291421">
                  <a:extLst>
                    <a:ext uri="{9D8B030D-6E8A-4147-A177-3AD203B41FA5}">
                      <a16:colId xmlns:a16="http://schemas.microsoft.com/office/drawing/2014/main" val="3755403831"/>
                    </a:ext>
                  </a:extLst>
                </a:gridCol>
                <a:gridCol w="1291421">
                  <a:extLst>
                    <a:ext uri="{9D8B030D-6E8A-4147-A177-3AD203B41FA5}">
                      <a16:colId xmlns:a16="http://schemas.microsoft.com/office/drawing/2014/main" val="2522914261"/>
                    </a:ext>
                  </a:extLst>
                </a:gridCol>
                <a:gridCol w="1291421">
                  <a:extLst>
                    <a:ext uri="{9D8B030D-6E8A-4147-A177-3AD203B41FA5}">
                      <a16:colId xmlns:a16="http://schemas.microsoft.com/office/drawing/2014/main" val="3147290936"/>
                    </a:ext>
                  </a:extLst>
                </a:gridCol>
                <a:gridCol w="1291421">
                  <a:extLst>
                    <a:ext uri="{9D8B030D-6E8A-4147-A177-3AD203B41FA5}">
                      <a16:colId xmlns:a16="http://schemas.microsoft.com/office/drawing/2014/main" val="289261878"/>
                    </a:ext>
                  </a:extLst>
                </a:gridCol>
                <a:gridCol w="1291421">
                  <a:extLst>
                    <a:ext uri="{9D8B030D-6E8A-4147-A177-3AD203B41FA5}">
                      <a16:colId xmlns:a16="http://schemas.microsoft.com/office/drawing/2014/main" val="3816534387"/>
                    </a:ext>
                  </a:extLst>
                </a:gridCol>
              </a:tblGrid>
              <a:tr h="749596">
                <a:tc>
                  <a:txBody>
                    <a:bodyPr/>
                    <a:lstStyle/>
                    <a:p>
                      <a:pPr algn="justLow"/>
                      <a:endParaRPr lang="en-US" sz="1300" dirty="0">
                        <a:solidFill>
                          <a:schemeClr val="tx2"/>
                        </a:solidFill>
                        <a:latin typeface="Arial" panose="020B0604020202020204" pitchFamily="34" charset="0"/>
                        <a:cs typeface="Arial" panose="020B0604020202020204" pitchFamily="34" charset="0"/>
                      </a:endParaRPr>
                    </a:p>
                    <a:p>
                      <a:pPr algn="justLow"/>
                      <a:endParaRPr lang="en-US" sz="1300" dirty="0">
                        <a:solidFill>
                          <a:schemeClr val="tx2"/>
                        </a:solidFill>
                        <a:latin typeface="Arial" panose="020B0604020202020204" pitchFamily="34" charset="0"/>
                        <a:cs typeface="Arial" panose="020B0604020202020204" pitchFamily="34" charset="0"/>
                      </a:endParaRPr>
                    </a:p>
                    <a:p>
                      <a:pPr algn="justLow"/>
                      <a:r>
                        <a:rPr lang="en-US" sz="1300" dirty="0">
                          <a:solidFill>
                            <a:schemeClr val="tx2"/>
                          </a:solidFill>
                          <a:latin typeface="Arial" panose="020B0604020202020204" pitchFamily="34" charset="0"/>
                          <a:cs typeface="Arial" panose="020B0604020202020204" pitchFamily="34" charset="0"/>
                        </a:rPr>
                        <a:t>Audience</a:t>
                      </a:r>
                    </a:p>
                  </a:txBody>
                  <a:tcPr>
                    <a:noFill/>
                  </a:tcPr>
                </a:tc>
                <a:tc>
                  <a:txBody>
                    <a:bodyPr/>
                    <a:lstStyle/>
                    <a:p>
                      <a:r>
                        <a:rPr lang="en-US" sz="1300" dirty="0">
                          <a:solidFill>
                            <a:schemeClr val="bg1"/>
                          </a:solidFill>
                          <a:latin typeface="Arial" panose="020B0604020202020204" pitchFamily="34" charset="0"/>
                          <a:cs typeface="Arial" panose="020B0604020202020204" pitchFamily="34" charset="0"/>
                        </a:rPr>
                        <a:t>Setting the scene</a:t>
                      </a:r>
                    </a:p>
                  </a:txBody>
                  <a:tcPr>
                    <a:lnB w="6350" cap="flat" cmpd="sng" algn="ctr">
                      <a:solidFill>
                        <a:srgbClr val="47C6E3"/>
                      </a:solidFill>
                      <a:prstDash val="solid"/>
                      <a:round/>
                      <a:headEnd type="none" w="med" len="med"/>
                      <a:tailEnd type="none" w="med" len="med"/>
                    </a:lnB>
                    <a:solidFill>
                      <a:srgbClr val="47C6E3"/>
                    </a:solidFill>
                  </a:tcPr>
                </a:tc>
                <a:tc>
                  <a:txBody>
                    <a:bodyPr/>
                    <a:lstStyle/>
                    <a:p>
                      <a:r>
                        <a:rPr lang="en-US" sz="1300" dirty="0">
                          <a:solidFill>
                            <a:schemeClr val="bg1"/>
                          </a:solidFill>
                          <a:latin typeface="Arial" panose="020B0604020202020204" pitchFamily="34" charset="0"/>
                          <a:cs typeface="Arial" panose="020B0604020202020204" pitchFamily="34" charset="0"/>
                        </a:rPr>
                        <a:t>Business case</a:t>
                      </a:r>
                    </a:p>
                  </a:txBody>
                  <a:tcPr>
                    <a:lnB w="6350" cap="flat" cmpd="sng" algn="ctr">
                      <a:solidFill>
                        <a:srgbClr val="47C6E3"/>
                      </a:solidFill>
                      <a:prstDash val="solid"/>
                      <a:round/>
                      <a:headEnd type="none" w="med" len="med"/>
                      <a:tailEnd type="none" w="med" len="med"/>
                    </a:lnB>
                    <a:solidFill>
                      <a:srgbClr val="47C6E3"/>
                    </a:solidFill>
                  </a:tcPr>
                </a:tc>
                <a:tc>
                  <a:txBody>
                    <a:bodyPr/>
                    <a:lstStyle/>
                    <a:p>
                      <a:r>
                        <a:rPr lang="en-US" sz="1300" dirty="0">
                          <a:solidFill>
                            <a:schemeClr val="bg1"/>
                          </a:solidFill>
                          <a:latin typeface="Arial" panose="020B0604020202020204" pitchFamily="34" charset="0"/>
                          <a:cs typeface="Arial" panose="020B0604020202020204" pitchFamily="34" charset="0"/>
                        </a:rPr>
                        <a:t>Impacts &amp; dependencies</a:t>
                      </a:r>
                    </a:p>
                  </a:txBody>
                  <a:tcPr>
                    <a:lnB w="6350" cap="flat" cmpd="sng" algn="ctr">
                      <a:solidFill>
                        <a:srgbClr val="47C6E3"/>
                      </a:solidFill>
                      <a:prstDash val="solid"/>
                      <a:round/>
                      <a:headEnd type="none" w="med" len="med"/>
                      <a:tailEnd type="none" w="med" len="med"/>
                    </a:lnB>
                    <a:solidFill>
                      <a:srgbClr val="47C6E3"/>
                    </a:solidFill>
                  </a:tcPr>
                </a:tc>
                <a:tc>
                  <a:txBody>
                    <a:bodyPr/>
                    <a:lstStyle/>
                    <a:p>
                      <a:r>
                        <a:rPr lang="en-US" sz="1300" dirty="0">
                          <a:solidFill>
                            <a:schemeClr val="bg1"/>
                          </a:solidFill>
                          <a:latin typeface="Arial" panose="020B0604020202020204" pitchFamily="34" charset="0"/>
                          <a:cs typeface="Arial" panose="020B0604020202020204" pitchFamily="34" charset="0"/>
                        </a:rPr>
                        <a:t>Scoping</a:t>
                      </a:r>
                    </a:p>
                  </a:txBody>
                  <a:tcPr>
                    <a:lnB w="6350" cap="flat" cmpd="sng" algn="ctr">
                      <a:solidFill>
                        <a:srgbClr val="47C6E3"/>
                      </a:solidFill>
                      <a:prstDash val="solid"/>
                      <a:round/>
                      <a:headEnd type="none" w="med" len="med"/>
                      <a:tailEnd type="none" w="med" len="med"/>
                    </a:lnB>
                    <a:solidFill>
                      <a:srgbClr val="47C6E3"/>
                    </a:solidFill>
                  </a:tcPr>
                </a:tc>
                <a:tc>
                  <a:txBody>
                    <a:bodyPr/>
                    <a:lstStyle/>
                    <a:p>
                      <a:r>
                        <a:rPr lang="en-US" sz="1300" dirty="0">
                          <a:solidFill>
                            <a:schemeClr val="bg1"/>
                          </a:solidFill>
                          <a:latin typeface="Arial" panose="020B0604020202020204" pitchFamily="34" charset="0"/>
                          <a:cs typeface="Arial" panose="020B0604020202020204" pitchFamily="34" charset="0"/>
                        </a:rPr>
                        <a:t>Materiality</a:t>
                      </a:r>
                    </a:p>
                  </a:txBody>
                  <a:tcPr>
                    <a:lnB w="6350" cap="flat" cmpd="sng" algn="ctr">
                      <a:solidFill>
                        <a:srgbClr val="47C6E3"/>
                      </a:solidFill>
                      <a:prstDash val="solid"/>
                      <a:round/>
                      <a:headEnd type="none" w="med" len="med"/>
                      <a:tailEnd type="none" w="med" len="med"/>
                    </a:lnB>
                    <a:solidFill>
                      <a:srgbClr val="47C6E3"/>
                    </a:solidFill>
                  </a:tcPr>
                </a:tc>
                <a:tc>
                  <a:txBody>
                    <a:bodyPr/>
                    <a:lstStyle/>
                    <a:p>
                      <a:r>
                        <a:rPr lang="en-US" sz="1300" dirty="0">
                          <a:solidFill>
                            <a:schemeClr val="bg1"/>
                          </a:solidFill>
                          <a:latin typeface="Arial" panose="020B0604020202020204" pitchFamily="34" charset="0"/>
                          <a:cs typeface="Arial" panose="020B0604020202020204" pitchFamily="34" charset="0"/>
                        </a:rPr>
                        <a:t>Valuation</a:t>
                      </a:r>
                    </a:p>
                  </a:txBody>
                  <a:tcPr>
                    <a:lnB w="6350" cap="flat" cmpd="sng" algn="ctr">
                      <a:solidFill>
                        <a:srgbClr val="47C6E3"/>
                      </a:solidFill>
                      <a:prstDash val="solid"/>
                      <a:round/>
                      <a:headEnd type="none" w="med" len="med"/>
                      <a:tailEnd type="none" w="med" len="med"/>
                    </a:lnB>
                    <a:solidFill>
                      <a:srgbClr val="47C6E3"/>
                    </a:solidFill>
                  </a:tcPr>
                </a:tc>
                <a:extLst>
                  <a:ext uri="{0D108BD9-81ED-4DB2-BD59-A6C34878D82A}">
                    <a16:rowId xmlns:a16="http://schemas.microsoft.com/office/drawing/2014/main" val="3934012418"/>
                  </a:ext>
                </a:extLst>
              </a:tr>
              <a:tr h="517322">
                <a:tc>
                  <a:txBody>
                    <a:bodyPr/>
                    <a:lstStyle/>
                    <a:p>
                      <a:r>
                        <a:rPr lang="en-US" sz="1300" dirty="0">
                          <a:solidFill>
                            <a:schemeClr val="tx2"/>
                          </a:solidFill>
                          <a:latin typeface="Arial" panose="020B0604020202020204" pitchFamily="34" charset="0"/>
                          <a:cs typeface="Arial" panose="020B0604020202020204" pitchFamily="34" charset="0"/>
                        </a:rPr>
                        <a:t>General (no background)</a:t>
                      </a:r>
                    </a:p>
                  </a:txBody>
                  <a:tcPr>
                    <a:lnR w="6350" cap="flat" cmpd="sng" algn="ctr">
                      <a:solidFill>
                        <a:srgbClr val="47C6E3"/>
                      </a:solidFill>
                      <a:prstDash val="solid"/>
                      <a:round/>
                      <a:headEnd type="none" w="med" len="med"/>
                      <a:tailEnd type="none" w="med" len="med"/>
                    </a:lnR>
                    <a:solidFill>
                      <a:srgbClr val="BBD151"/>
                    </a:solid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extLst>
                  <a:ext uri="{0D108BD9-81ED-4DB2-BD59-A6C34878D82A}">
                    <a16:rowId xmlns:a16="http://schemas.microsoft.com/office/drawing/2014/main" val="2752033510"/>
                  </a:ext>
                </a:extLst>
              </a:tr>
              <a:tr h="689719">
                <a:tc>
                  <a:txBody>
                    <a:bodyPr/>
                    <a:lstStyle/>
                    <a:p>
                      <a:r>
                        <a:rPr lang="en-US" sz="1300" dirty="0">
                          <a:solidFill>
                            <a:schemeClr val="tx2"/>
                          </a:solidFill>
                          <a:latin typeface="Arial" panose="020B0604020202020204" pitchFamily="34" charset="0"/>
                          <a:cs typeface="Arial" panose="020B0604020202020204" pitchFamily="34" charset="0"/>
                        </a:rPr>
                        <a:t>General (some background)</a:t>
                      </a:r>
                    </a:p>
                  </a:txBody>
                  <a:tcPr>
                    <a:lnR w="6350" cap="flat" cmpd="sng" algn="ctr">
                      <a:solidFill>
                        <a:srgbClr val="47C6E3"/>
                      </a:solidFill>
                      <a:prstDash val="solid"/>
                      <a:round/>
                      <a:headEnd type="none" w="med" len="med"/>
                      <a:tailEnd type="none" w="med" len="med"/>
                    </a:lnR>
                    <a:solidFill>
                      <a:srgbClr val="BBD151"/>
                    </a:solid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extLst>
                  <a:ext uri="{0D108BD9-81ED-4DB2-BD59-A6C34878D82A}">
                    <a16:rowId xmlns:a16="http://schemas.microsoft.com/office/drawing/2014/main" val="1942767525"/>
                  </a:ext>
                </a:extLst>
              </a:tr>
              <a:tr h="517322">
                <a:tc>
                  <a:txBody>
                    <a:bodyPr/>
                    <a:lstStyle/>
                    <a:p>
                      <a:r>
                        <a:rPr lang="en-US" sz="1300" dirty="0">
                          <a:solidFill>
                            <a:schemeClr val="tx2"/>
                          </a:solidFill>
                          <a:latin typeface="Arial" panose="020B0604020202020204" pitchFamily="34" charset="0"/>
                          <a:cs typeface="Arial" panose="020B0604020202020204" pitchFamily="34" charset="0"/>
                        </a:rPr>
                        <a:t>Specialist </a:t>
                      </a:r>
                    </a:p>
                  </a:txBody>
                  <a:tcPr>
                    <a:lnR w="6350" cap="flat" cmpd="sng" algn="ctr">
                      <a:solidFill>
                        <a:srgbClr val="47C6E3"/>
                      </a:solidFill>
                      <a:prstDash val="solid"/>
                      <a:round/>
                      <a:headEnd type="none" w="med" len="med"/>
                      <a:tailEnd type="none" w="med" len="med"/>
                    </a:lnR>
                    <a:solidFill>
                      <a:srgbClr val="BBD151"/>
                    </a:solid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extLst>
                  <a:ext uri="{0D108BD9-81ED-4DB2-BD59-A6C34878D82A}">
                    <a16:rowId xmlns:a16="http://schemas.microsoft.com/office/drawing/2014/main" val="2843644453"/>
                  </a:ext>
                </a:extLst>
              </a:tr>
              <a:tr h="556848">
                <a:tc>
                  <a:txBody>
                    <a:bodyPr/>
                    <a:lstStyle/>
                    <a:p>
                      <a:r>
                        <a:rPr lang="en-US" sz="1300" dirty="0">
                          <a:solidFill>
                            <a:schemeClr val="tx2"/>
                          </a:solidFill>
                          <a:latin typeface="Arial" panose="020B0604020202020204" pitchFamily="34" charset="0"/>
                          <a:cs typeface="Arial" panose="020B0604020202020204" pitchFamily="34" charset="0"/>
                        </a:rPr>
                        <a:t>Senior management</a:t>
                      </a:r>
                    </a:p>
                  </a:txBody>
                  <a:tcPr>
                    <a:lnR w="6350" cap="flat" cmpd="sng" algn="ctr">
                      <a:solidFill>
                        <a:srgbClr val="47C6E3"/>
                      </a:solidFill>
                      <a:prstDash val="solid"/>
                      <a:round/>
                      <a:headEnd type="none" w="med" len="med"/>
                      <a:tailEnd type="none" w="med" len="med"/>
                    </a:lnR>
                    <a:solidFill>
                      <a:srgbClr val="BBD151"/>
                    </a:solid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R</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extLst>
                  <a:ext uri="{0D108BD9-81ED-4DB2-BD59-A6C34878D82A}">
                    <a16:rowId xmlns:a16="http://schemas.microsoft.com/office/drawing/2014/main" val="2109698534"/>
                  </a:ext>
                </a:extLst>
              </a:tr>
              <a:tr h="517322">
                <a:tc>
                  <a:txBody>
                    <a:bodyPr/>
                    <a:lstStyle/>
                    <a:p>
                      <a:r>
                        <a:rPr lang="en-US" sz="1300" dirty="0">
                          <a:solidFill>
                            <a:schemeClr val="tx2"/>
                          </a:solidFill>
                          <a:latin typeface="Arial" panose="020B0604020202020204" pitchFamily="34" charset="0"/>
                          <a:cs typeface="Arial" panose="020B0604020202020204" pitchFamily="34" charset="0"/>
                        </a:rPr>
                        <a:t>CEO and Board</a:t>
                      </a:r>
                    </a:p>
                  </a:txBody>
                  <a:tcPr>
                    <a:lnR w="6350" cap="flat" cmpd="sng" algn="ctr">
                      <a:solidFill>
                        <a:srgbClr val="47C6E3"/>
                      </a:solidFill>
                      <a:prstDash val="solid"/>
                      <a:round/>
                      <a:headEnd type="none" w="med" len="med"/>
                      <a:tailEnd type="none" w="med" len="med"/>
                    </a:lnR>
                    <a:solidFill>
                      <a:srgbClr val="BBD151"/>
                    </a:solid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tc>
                  <a:txBody>
                    <a:bodyPr/>
                    <a:lstStyle/>
                    <a:p>
                      <a:r>
                        <a:rPr lang="en-US" sz="1300" dirty="0">
                          <a:solidFill>
                            <a:schemeClr val="tx2"/>
                          </a:solidFill>
                          <a:latin typeface="Arial" panose="020B0604020202020204" pitchFamily="34" charset="0"/>
                          <a:cs typeface="Arial" panose="020B0604020202020204" pitchFamily="34" charset="0"/>
                        </a:rPr>
                        <a:t>O</a:t>
                      </a:r>
                    </a:p>
                  </a:txBody>
                  <a:tcPr>
                    <a:lnL w="6350" cap="flat" cmpd="sng" algn="ctr">
                      <a:solidFill>
                        <a:srgbClr val="47C6E3"/>
                      </a:solidFill>
                      <a:prstDash val="solid"/>
                      <a:round/>
                      <a:headEnd type="none" w="med" len="med"/>
                      <a:tailEnd type="none" w="med" len="med"/>
                    </a:lnL>
                    <a:lnR w="6350" cap="flat" cmpd="sng" algn="ctr">
                      <a:solidFill>
                        <a:srgbClr val="47C6E3"/>
                      </a:solidFill>
                      <a:prstDash val="solid"/>
                      <a:round/>
                      <a:headEnd type="none" w="med" len="med"/>
                      <a:tailEnd type="none" w="med" len="med"/>
                    </a:lnR>
                    <a:lnT w="6350" cap="flat" cmpd="sng" algn="ctr">
                      <a:solidFill>
                        <a:srgbClr val="47C6E3"/>
                      </a:solidFill>
                      <a:prstDash val="solid"/>
                      <a:round/>
                      <a:headEnd type="none" w="med" len="med"/>
                      <a:tailEnd type="none" w="med" len="med"/>
                    </a:lnT>
                    <a:lnB w="6350" cap="flat" cmpd="sng" algn="ctr">
                      <a:solidFill>
                        <a:srgbClr val="47C6E3"/>
                      </a:solidFill>
                      <a:prstDash val="solid"/>
                      <a:round/>
                      <a:headEnd type="none" w="med" len="med"/>
                      <a:tailEnd type="none" w="med" len="med"/>
                    </a:lnB>
                    <a:noFill/>
                  </a:tcPr>
                </a:tc>
                <a:extLst>
                  <a:ext uri="{0D108BD9-81ED-4DB2-BD59-A6C34878D82A}">
                    <a16:rowId xmlns:a16="http://schemas.microsoft.com/office/drawing/2014/main" val="4203610885"/>
                  </a:ext>
                </a:extLst>
              </a:tr>
            </a:tbl>
          </a:graphicData>
        </a:graphic>
      </p:graphicFrame>
      <p:sp>
        <p:nvSpPr>
          <p:cNvPr id="13" name="TextBox 12">
            <a:extLst>
              <a:ext uri="{FF2B5EF4-FFF2-40B4-BE49-F238E27FC236}">
                <a16:creationId xmlns:a16="http://schemas.microsoft.com/office/drawing/2014/main" id="{C439BB0C-2843-404D-8357-7DBB1C34EC66}"/>
              </a:ext>
            </a:extLst>
          </p:cNvPr>
          <p:cNvSpPr txBox="1"/>
          <p:nvPr/>
        </p:nvSpPr>
        <p:spPr>
          <a:xfrm>
            <a:off x="836611" y="5524977"/>
            <a:ext cx="8912081" cy="461665"/>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R – Recommended session</a:t>
            </a:r>
          </a:p>
          <a:p>
            <a:r>
              <a:rPr lang="en-US" sz="1200" dirty="0">
                <a:solidFill>
                  <a:schemeClr val="tx2"/>
                </a:solidFill>
                <a:latin typeface="Arial" panose="020B0604020202020204" pitchFamily="34" charset="0"/>
                <a:cs typeface="Arial" panose="020B0604020202020204" pitchFamily="34" charset="0"/>
              </a:rPr>
              <a:t>O – Optional session</a:t>
            </a:r>
          </a:p>
        </p:txBody>
      </p:sp>
      <p:sp>
        <p:nvSpPr>
          <p:cNvPr id="10" name="Slide Number Placeholder 3">
            <a:extLst>
              <a:ext uri="{FF2B5EF4-FFF2-40B4-BE49-F238E27FC236}">
                <a16:creationId xmlns:a16="http://schemas.microsoft.com/office/drawing/2014/main" id="{614E511A-AC56-0F4E-97D7-C1C201B6908D}"/>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24</a:t>
            </a:fld>
            <a:endParaRPr lang="en-GB" dirty="0"/>
          </a:p>
        </p:txBody>
      </p:sp>
      <p:sp>
        <p:nvSpPr>
          <p:cNvPr id="14" name="Text Placeholder 4">
            <a:extLst>
              <a:ext uri="{FF2B5EF4-FFF2-40B4-BE49-F238E27FC236}">
                <a16:creationId xmlns:a16="http://schemas.microsoft.com/office/drawing/2014/main" id="{877EF6A0-D3F8-6045-88FA-3A9AFFEA4CA3}"/>
              </a:ext>
            </a:extLst>
          </p:cNvPr>
          <p:cNvSpPr txBox="1">
            <a:spLocks/>
          </p:cNvSpPr>
          <p:nvPr/>
        </p:nvSpPr>
        <p:spPr>
          <a:xfrm>
            <a:off x="836611" y="1333023"/>
            <a:ext cx="5157787" cy="455981"/>
          </a:xfrm>
          <a:prstGeom prst="rect">
            <a:avLst/>
          </a:prstGeom>
        </p:spPr>
        <p:txBody>
          <a:bodyPr vert="horz" lIns="91440" tIns="45720" rIns="91440" bIns="45720" rtlCol="0" anchor="t">
            <a:normAutofit/>
          </a:bodyPr>
          <a:lstStyle>
            <a:lvl1pPr marL="0" indent="0" algn="l" defTabSz="914377" rtl="0" eaLnBrk="1" latinLnBrk="0" hangingPunct="1">
              <a:lnSpc>
                <a:spcPct val="90000"/>
              </a:lnSpc>
              <a:spcBef>
                <a:spcPts val="1000"/>
              </a:spcBef>
              <a:buClr>
                <a:srgbClr val="23BAED"/>
              </a:buClr>
              <a:buFont typeface="Arial"/>
              <a:buNone/>
              <a:defRPr sz="2400" b="1" kern="1200">
                <a:solidFill>
                  <a:schemeClr val="tx1">
                    <a:lumMod val="65000"/>
                    <a:lumOff val="35000"/>
                  </a:schemeClr>
                </a:solidFill>
                <a:latin typeface="+mn-lt"/>
                <a:ea typeface="+mn-ea"/>
                <a:cs typeface="+mn-cs"/>
              </a:defRPr>
            </a:lvl1pPr>
            <a:lvl2pPr marL="457189" indent="0" algn="l" defTabSz="914377" rtl="0" eaLnBrk="1" latinLnBrk="0" hangingPunct="1">
              <a:lnSpc>
                <a:spcPct val="90000"/>
              </a:lnSpc>
              <a:spcBef>
                <a:spcPts val="500"/>
              </a:spcBef>
              <a:buClr>
                <a:srgbClr val="23BAED"/>
              </a:buClr>
              <a:buFont typeface="Arial"/>
              <a:buNone/>
              <a:defRPr sz="2000" b="1" kern="1200">
                <a:solidFill>
                  <a:schemeClr val="tx1">
                    <a:lumMod val="65000"/>
                    <a:lumOff val="35000"/>
                  </a:schemeClr>
                </a:solidFill>
                <a:latin typeface="+mn-lt"/>
                <a:ea typeface="+mn-ea"/>
                <a:cs typeface="+mn-cs"/>
              </a:defRPr>
            </a:lvl2pPr>
            <a:lvl3pPr marL="914377" indent="0" algn="l" defTabSz="914377" rtl="0" eaLnBrk="1" latinLnBrk="0" hangingPunct="1">
              <a:lnSpc>
                <a:spcPct val="90000"/>
              </a:lnSpc>
              <a:spcBef>
                <a:spcPts val="500"/>
              </a:spcBef>
              <a:buClr>
                <a:srgbClr val="23BAED"/>
              </a:buClr>
              <a:buFont typeface="Arial"/>
              <a:buNone/>
              <a:defRPr sz="1800" b="1" kern="1200">
                <a:solidFill>
                  <a:schemeClr val="tx1">
                    <a:lumMod val="65000"/>
                    <a:lumOff val="35000"/>
                  </a:schemeClr>
                </a:solidFill>
                <a:latin typeface="+mn-lt"/>
                <a:ea typeface="+mn-ea"/>
                <a:cs typeface="+mn-cs"/>
              </a:defRPr>
            </a:lvl3pPr>
            <a:lvl4pPr marL="1371566" indent="0" algn="l" defTabSz="914377" rtl="0" eaLnBrk="1" latinLnBrk="0" hangingPunct="1">
              <a:lnSpc>
                <a:spcPct val="90000"/>
              </a:lnSpc>
              <a:spcBef>
                <a:spcPts val="500"/>
              </a:spcBef>
              <a:buClr>
                <a:srgbClr val="23BAED"/>
              </a:buClr>
              <a:buFont typeface="Arial"/>
              <a:buNone/>
              <a:defRPr sz="1600" b="1" kern="1200">
                <a:solidFill>
                  <a:schemeClr val="tx1">
                    <a:lumMod val="65000"/>
                    <a:lumOff val="35000"/>
                  </a:schemeClr>
                </a:solidFill>
                <a:latin typeface="+mn-lt"/>
                <a:ea typeface="+mn-ea"/>
                <a:cs typeface="+mn-cs"/>
              </a:defRPr>
            </a:lvl4pPr>
            <a:lvl5pPr marL="1828754" indent="0" algn="l" defTabSz="914377" rtl="0" eaLnBrk="1" latinLnBrk="0" hangingPunct="1">
              <a:lnSpc>
                <a:spcPct val="90000"/>
              </a:lnSpc>
              <a:spcBef>
                <a:spcPts val="500"/>
              </a:spcBef>
              <a:buClr>
                <a:srgbClr val="23BAED"/>
              </a:buClr>
              <a:buFont typeface="Arial"/>
              <a:buNone/>
              <a:defRPr sz="1600" b="1" kern="1200">
                <a:solidFill>
                  <a:schemeClr val="tx1">
                    <a:lumMod val="65000"/>
                    <a:lumOff val="3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000" dirty="0"/>
              <a:t>Who are the sessions for?</a:t>
            </a:r>
            <a:endParaRPr lang="en-US" sz="2000" dirty="0"/>
          </a:p>
        </p:txBody>
      </p:sp>
      <p:sp>
        <p:nvSpPr>
          <p:cNvPr id="15" name="Title 1">
            <a:extLst>
              <a:ext uri="{FF2B5EF4-FFF2-40B4-BE49-F238E27FC236}">
                <a16:creationId xmlns:a16="http://schemas.microsoft.com/office/drawing/2014/main" id="{626CEA76-2A2C-4243-A9FD-D2FC919B547A}"/>
              </a:ext>
            </a:extLst>
          </p:cNvPr>
          <p:cNvSpPr>
            <a:spLocks noGrp="1"/>
          </p:cNvSpPr>
          <p:nvPr>
            <p:ph type="title"/>
          </p:nvPr>
        </p:nvSpPr>
        <p:spPr>
          <a:xfrm>
            <a:off x="314194" y="125352"/>
            <a:ext cx="11498123" cy="878150"/>
          </a:xfrm>
        </p:spPr>
        <p:txBody>
          <a:bodyPr/>
          <a:lstStyle/>
          <a:p>
            <a:r>
              <a:rPr lang="en-GB" dirty="0"/>
              <a:t>Training material: layout</a:t>
            </a:r>
          </a:p>
        </p:txBody>
      </p:sp>
    </p:spTree>
    <p:extLst>
      <p:ext uri="{BB962C8B-B14F-4D97-AF65-F5344CB8AC3E}">
        <p14:creationId xmlns:p14="http://schemas.microsoft.com/office/powerpoint/2010/main" val="3861558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46329E-7A56-49D6-8B80-976D65E87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6" y="364497"/>
            <a:ext cx="11342363" cy="649350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71495"/>
            <a:ext cx="5547292" cy="5490396"/>
          </a:xfrm>
          <a:prstGeom prst="rect">
            <a:avLst/>
          </a:prstGeom>
        </p:spPr>
      </p:pic>
      <p:sp>
        <p:nvSpPr>
          <p:cNvPr id="2" name="Title 1"/>
          <p:cNvSpPr>
            <a:spLocks noGrp="1"/>
          </p:cNvSpPr>
          <p:nvPr>
            <p:ph type="ctrTitle"/>
          </p:nvPr>
        </p:nvSpPr>
        <p:spPr>
          <a:xfrm>
            <a:off x="190372" y="2276220"/>
            <a:ext cx="4224874" cy="2305560"/>
          </a:xfrm>
        </p:spPr>
        <p:txBody>
          <a:bodyPr>
            <a:normAutofit/>
          </a:bodyPr>
          <a:lstStyle/>
          <a:p>
            <a:r>
              <a:rPr lang="en-GB" sz="3600" b="1" dirty="0">
                <a:solidFill>
                  <a:srgbClr val="23BAED"/>
                </a:solidFill>
              </a:rPr>
              <a:t>Tips for running module 2</a:t>
            </a:r>
            <a:endParaRPr lang="en-GB" sz="3600" dirty="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7" name="Slide Number Placeholder 3">
            <a:extLst>
              <a:ext uri="{FF2B5EF4-FFF2-40B4-BE49-F238E27FC236}">
                <a16:creationId xmlns:a16="http://schemas.microsoft.com/office/drawing/2014/main" id="{5AF996B6-582D-8C43-8887-34F6B88A7A58}"/>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25</a:t>
            </a:fld>
            <a:endParaRPr lang="en-GB" dirty="0"/>
          </a:p>
        </p:txBody>
      </p:sp>
    </p:spTree>
    <p:extLst>
      <p:ext uri="{BB962C8B-B14F-4D97-AF65-F5344CB8AC3E}">
        <p14:creationId xmlns:p14="http://schemas.microsoft.com/office/powerpoint/2010/main" val="2195606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F6A-7F09-1645-A65F-9C2FDABCD382}"/>
              </a:ext>
            </a:extLst>
          </p:cNvPr>
          <p:cNvSpPr>
            <a:spLocks noGrp="1"/>
          </p:cNvSpPr>
          <p:nvPr>
            <p:ph type="title"/>
          </p:nvPr>
        </p:nvSpPr>
        <p:spPr/>
        <p:txBody>
          <a:bodyPr/>
          <a:lstStyle/>
          <a:p>
            <a:r>
              <a:rPr lang="en-US" dirty="0"/>
              <a:t>Legend </a:t>
            </a:r>
          </a:p>
        </p:txBody>
      </p:sp>
      <p:sp>
        <p:nvSpPr>
          <p:cNvPr id="3" name="Content Placeholder 2">
            <a:extLst>
              <a:ext uri="{FF2B5EF4-FFF2-40B4-BE49-F238E27FC236}">
                <a16:creationId xmlns:a16="http://schemas.microsoft.com/office/drawing/2014/main" id="{26C74FDC-0E03-7F45-9F57-BFFED5910572}"/>
              </a:ext>
            </a:extLst>
          </p:cNvPr>
          <p:cNvSpPr>
            <a:spLocks noGrp="1"/>
          </p:cNvSpPr>
          <p:nvPr>
            <p:ph idx="1"/>
          </p:nvPr>
        </p:nvSpPr>
        <p:spPr>
          <a:xfrm>
            <a:off x="1603087" y="2639664"/>
            <a:ext cx="4700981" cy="4351338"/>
          </a:xfrm>
        </p:spPr>
        <p:txBody>
          <a:bodyPr>
            <a:normAutofit/>
          </a:bodyPr>
          <a:lstStyle/>
          <a:p>
            <a:r>
              <a:rPr lang="en-US" sz="1800" dirty="0"/>
              <a:t>Edit the content depending on the </a:t>
            </a:r>
            <a:r>
              <a:rPr lang="en-US" sz="1800" dirty="0">
                <a:solidFill>
                  <a:srgbClr val="23BAED"/>
                </a:solidFill>
              </a:rPr>
              <a:t>timing available for the training</a:t>
            </a:r>
          </a:p>
          <a:p>
            <a:pPr marL="0" indent="0">
              <a:buNone/>
            </a:pPr>
            <a:endParaRPr lang="en-US" sz="600" dirty="0"/>
          </a:p>
          <a:p>
            <a:r>
              <a:rPr lang="en-US" sz="1800" dirty="0"/>
              <a:t>Deliver the content in a way that is suited for </a:t>
            </a:r>
            <a:r>
              <a:rPr lang="en-US" sz="1800" dirty="0">
                <a:solidFill>
                  <a:srgbClr val="23BAED"/>
                </a:solidFill>
              </a:rPr>
              <a:t>in-person training</a:t>
            </a:r>
          </a:p>
          <a:p>
            <a:endParaRPr lang="en-US" sz="600" dirty="0"/>
          </a:p>
          <a:p>
            <a:r>
              <a:rPr lang="en-US" sz="1800" dirty="0"/>
              <a:t>Deliver the content in a way that is suited for </a:t>
            </a:r>
            <a:r>
              <a:rPr lang="en-US" sz="1800" dirty="0">
                <a:solidFill>
                  <a:srgbClr val="23BAED"/>
                </a:solidFill>
              </a:rPr>
              <a:t>virtual training</a:t>
            </a:r>
          </a:p>
          <a:p>
            <a:endParaRPr lang="en-US" sz="600" dirty="0"/>
          </a:p>
          <a:p>
            <a:r>
              <a:rPr lang="en-US" sz="1800" dirty="0"/>
              <a:t>Edit the content based on the </a:t>
            </a:r>
            <a:r>
              <a:rPr lang="en-US" sz="1800" dirty="0">
                <a:solidFill>
                  <a:srgbClr val="23BAED"/>
                </a:solidFill>
              </a:rPr>
              <a:t>participants background </a:t>
            </a:r>
            <a:r>
              <a:rPr lang="en-US" sz="1800" dirty="0"/>
              <a:t>(e.g. experience, knowledge, sector)</a:t>
            </a:r>
          </a:p>
          <a:p>
            <a:endParaRPr lang="en-US" sz="1800" dirty="0"/>
          </a:p>
        </p:txBody>
      </p:sp>
      <p:pic>
        <p:nvPicPr>
          <p:cNvPr id="5" name="Graphic 4" descr="Hourglass Full">
            <a:extLst>
              <a:ext uri="{FF2B5EF4-FFF2-40B4-BE49-F238E27FC236}">
                <a16:creationId xmlns:a16="http://schemas.microsoft.com/office/drawing/2014/main" id="{7401547C-8D43-2D4E-B5DC-C8429487F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924" y="2533819"/>
            <a:ext cx="720000" cy="720000"/>
          </a:xfrm>
          <a:prstGeom prst="rect">
            <a:avLst/>
          </a:prstGeom>
        </p:spPr>
      </p:pic>
      <p:pic>
        <p:nvPicPr>
          <p:cNvPr id="6" name="Graphic 5" descr="Online meeting">
            <a:extLst>
              <a:ext uri="{FF2B5EF4-FFF2-40B4-BE49-F238E27FC236}">
                <a16:creationId xmlns:a16="http://schemas.microsoft.com/office/drawing/2014/main" id="{504B0317-633D-EB49-9432-D9823DCEAC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8063" y="4167861"/>
            <a:ext cx="720000" cy="720000"/>
          </a:xfrm>
          <a:prstGeom prst="rect">
            <a:avLst/>
          </a:prstGeom>
        </p:spPr>
      </p:pic>
      <p:pic>
        <p:nvPicPr>
          <p:cNvPr id="7" name="Graphic 6" descr="Employee badge">
            <a:extLst>
              <a:ext uri="{FF2B5EF4-FFF2-40B4-BE49-F238E27FC236}">
                <a16:creationId xmlns:a16="http://schemas.microsoft.com/office/drawing/2014/main" id="{A22B611E-6552-6F4F-A94D-5AF9490317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063" y="3350840"/>
            <a:ext cx="720000" cy="720000"/>
          </a:xfrm>
          <a:prstGeom prst="rect">
            <a:avLst/>
          </a:prstGeom>
        </p:spPr>
      </p:pic>
      <p:pic>
        <p:nvPicPr>
          <p:cNvPr id="8" name="Graphic 7" descr="Target Audience">
            <a:extLst>
              <a:ext uri="{FF2B5EF4-FFF2-40B4-BE49-F238E27FC236}">
                <a16:creationId xmlns:a16="http://schemas.microsoft.com/office/drawing/2014/main" id="{5C3EB554-DB34-4743-B345-7D8F541006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063" y="4968802"/>
            <a:ext cx="720000" cy="720000"/>
          </a:xfrm>
          <a:prstGeom prst="rect">
            <a:avLst/>
          </a:prstGeom>
        </p:spPr>
      </p:pic>
      <p:pic>
        <p:nvPicPr>
          <p:cNvPr id="9" name="Graphic 8" descr="Treasure Map">
            <a:extLst>
              <a:ext uri="{FF2B5EF4-FFF2-40B4-BE49-F238E27FC236}">
                <a16:creationId xmlns:a16="http://schemas.microsoft.com/office/drawing/2014/main" id="{06DC6285-80DF-E743-9309-934C26BB5B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25580" y="3406337"/>
            <a:ext cx="720000" cy="720000"/>
          </a:xfrm>
          <a:prstGeom prst="rect">
            <a:avLst/>
          </a:prstGeom>
        </p:spPr>
      </p:pic>
      <p:pic>
        <p:nvPicPr>
          <p:cNvPr id="10" name="Graphic 9" descr="Squiggle">
            <a:extLst>
              <a:ext uri="{FF2B5EF4-FFF2-40B4-BE49-F238E27FC236}">
                <a16:creationId xmlns:a16="http://schemas.microsoft.com/office/drawing/2014/main" id="{CD08914B-7342-174D-BC49-6FEC7DCFBA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00008" y="2540554"/>
            <a:ext cx="720000" cy="720000"/>
          </a:xfrm>
          <a:prstGeom prst="rect">
            <a:avLst/>
          </a:prstGeom>
        </p:spPr>
      </p:pic>
      <p:sp>
        <p:nvSpPr>
          <p:cNvPr id="12" name="Rectangle 1">
            <a:extLst>
              <a:ext uri="{FF2B5EF4-FFF2-40B4-BE49-F238E27FC236}">
                <a16:creationId xmlns:a16="http://schemas.microsoft.com/office/drawing/2014/main" id="{8229AD23-6DAF-6D43-AF7F-2192F08E19C6}"/>
              </a:ext>
            </a:extLst>
          </p:cNvPr>
          <p:cNvSpPr>
            <a:spLocks noChangeArrowheads="1"/>
          </p:cNvSpPr>
          <p:nvPr/>
        </p:nvSpPr>
        <p:spPr bwMode="auto">
          <a:xfrm>
            <a:off x="7063276" y="32967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Times"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Content Placeholder 2">
            <a:extLst>
              <a:ext uri="{FF2B5EF4-FFF2-40B4-BE49-F238E27FC236}">
                <a16:creationId xmlns:a16="http://schemas.microsoft.com/office/drawing/2014/main" id="{4D74973C-328A-C741-8E41-39DAAA9DA4A5}"/>
              </a:ext>
            </a:extLst>
          </p:cNvPr>
          <p:cNvSpPr txBox="1">
            <a:spLocks/>
          </p:cNvSpPr>
          <p:nvPr/>
        </p:nvSpPr>
        <p:spPr>
          <a:xfrm>
            <a:off x="7615948" y="2626799"/>
            <a:ext cx="4410205" cy="435133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Provide </a:t>
            </a:r>
            <a:r>
              <a:rPr lang="en-US" sz="1800" dirty="0">
                <a:solidFill>
                  <a:srgbClr val="23BAED"/>
                </a:solidFill>
              </a:rPr>
              <a:t>further examples </a:t>
            </a:r>
            <a:r>
              <a:rPr lang="en-US" sz="1800" dirty="0"/>
              <a:t>or explanation</a:t>
            </a:r>
          </a:p>
          <a:p>
            <a:endParaRPr lang="en-US" sz="600" dirty="0"/>
          </a:p>
          <a:p>
            <a:r>
              <a:rPr lang="en-US" sz="1800" dirty="0">
                <a:solidFill>
                  <a:srgbClr val="23BAED"/>
                </a:solidFill>
              </a:rPr>
              <a:t>Adapt</a:t>
            </a:r>
            <a:r>
              <a:rPr lang="en-US" sz="1800" dirty="0"/>
              <a:t> the content and add further </a:t>
            </a:r>
            <a:r>
              <a:rPr lang="en-US" sz="1800" dirty="0">
                <a:solidFill>
                  <a:srgbClr val="23BAED"/>
                </a:solidFill>
              </a:rPr>
              <a:t>contextualization</a:t>
            </a:r>
            <a:r>
              <a:rPr lang="en-US" sz="1800" dirty="0"/>
              <a:t> based on the relevant sector/region </a:t>
            </a:r>
          </a:p>
          <a:p>
            <a:endParaRPr lang="en-US" sz="600" dirty="0"/>
          </a:p>
          <a:p>
            <a:r>
              <a:rPr lang="en-US" sz="1800" dirty="0">
                <a:solidFill>
                  <a:srgbClr val="21BBEF"/>
                </a:solidFill>
              </a:rPr>
              <a:t>Background knowledge required </a:t>
            </a:r>
            <a:r>
              <a:rPr lang="en-US" sz="1800" dirty="0">
                <a:solidFill>
                  <a:srgbClr val="595959"/>
                </a:solidFill>
              </a:rPr>
              <a:t>to deliver content (e.g. in environmental economics)</a:t>
            </a:r>
          </a:p>
          <a:p>
            <a:endParaRPr lang="en-US" sz="600" dirty="0">
              <a:solidFill>
                <a:srgbClr val="595959"/>
              </a:solidFill>
            </a:endParaRPr>
          </a:p>
          <a:p>
            <a:r>
              <a:rPr lang="en-US" sz="1800" dirty="0"/>
              <a:t>Very </a:t>
            </a:r>
            <a:r>
              <a:rPr lang="en-US" sz="1800" dirty="0">
                <a:solidFill>
                  <a:srgbClr val="23BAED"/>
                </a:solidFill>
              </a:rPr>
              <a:t>important slides </a:t>
            </a:r>
            <a:r>
              <a:rPr lang="en-US" sz="1800" dirty="0"/>
              <a:t>– do not miss out</a:t>
            </a:r>
          </a:p>
        </p:txBody>
      </p:sp>
      <p:pic>
        <p:nvPicPr>
          <p:cNvPr id="14" name="Graphic 13" descr="Mathematics">
            <a:extLst>
              <a:ext uri="{FF2B5EF4-FFF2-40B4-BE49-F238E27FC236}">
                <a16:creationId xmlns:a16="http://schemas.microsoft.com/office/drawing/2014/main" id="{9F85FB86-51BE-EC4B-998A-E4BB7A76366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25580" y="4272120"/>
            <a:ext cx="720000" cy="720000"/>
          </a:xfrm>
          <a:prstGeom prst="rect">
            <a:avLst/>
          </a:prstGeom>
        </p:spPr>
      </p:pic>
      <p:pic>
        <p:nvPicPr>
          <p:cNvPr id="16" name="Graphic 15" descr="Exclamation mark">
            <a:extLst>
              <a:ext uri="{FF2B5EF4-FFF2-40B4-BE49-F238E27FC236}">
                <a16:creationId xmlns:a16="http://schemas.microsoft.com/office/drawing/2014/main" id="{90413303-3DCD-2546-AEC4-1894A2DF45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25580" y="5137903"/>
            <a:ext cx="720000" cy="720000"/>
          </a:xfrm>
          <a:prstGeom prst="rect">
            <a:avLst/>
          </a:prstGeom>
        </p:spPr>
      </p:pic>
      <p:sp>
        <p:nvSpPr>
          <p:cNvPr id="11" name="Rectangle 10">
            <a:extLst>
              <a:ext uri="{FF2B5EF4-FFF2-40B4-BE49-F238E27FC236}">
                <a16:creationId xmlns:a16="http://schemas.microsoft.com/office/drawing/2014/main" id="{F60D319C-226D-5A4B-998F-E8FDA7DB10B7}"/>
              </a:ext>
            </a:extLst>
          </p:cNvPr>
          <p:cNvSpPr/>
          <p:nvPr/>
        </p:nvSpPr>
        <p:spPr>
          <a:xfrm>
            <a:off x="438924" y="1263562"/>
            <a:ext cx="11498122" cy="1015663"/>
          </a:xfrm>
          <a:prstGeom prst="rect">
            <a:avLst/>
          </a:prstGeom>
        </p:spPr>
        <p:txBody>
          <a:bodyPr wrap="square">
            <a:spAutoFit/>
          </a:bodyPr>
          <a:lstStyle/>
          <a:p>
            <a:r>
              <a:rPr lang="en-US" sz="2000" b="1" dirty="0">
                <a:solidFill>
                  <a:srgbClr val="595959"/>
                </a:solidFill>
              </a:rPr>
              <a:t>Throughout the training the trainer presentation deck, key tips and suggestions have been included.  Each of the following pages provides specific information in relation to each tip category.  Tip categories include:</a:t>
            </a:r>
          </a:p>
        </p:txBody>
      </p:sp>
      <p:sp>
        <p:nvSpPr>
          <p:cNvPr id="17" name="Slide Number Placeholder 3">
            <a:extLst>
              <a:ext uri="{FF2B5EF4-FFF2-40B4-BE49-F238E27FC236}">
                <a16:creationId xmlns:a16="http://schemas.microsoft.com/office/drawing/2014/main" id="{47B04CE0-AD96-DA48-B52D-3EF5DAE8FE9D}"/>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26</a:t>
            </a:fld>
            <a:endParaRPr lang="en-GB" dirty="0"/>
          </a:p>
        </p:txBody>
      </p:sp>
    </p:spTree>
    <p:extLst>
      <p:ext uri="{BB962C8B-B14F-4D97-AF65-F5344CB8AC3E}">
        <p14:creationId xmlns:p14="http://schemas.microsoft.com/office/powerpoint/2010/main" val="271772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5E72A591-F719-E049-933B-8FF1B5E97D38}"/>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27</a:t>
            </a:fld>
            <a:endParaRPr lang="en-GB" dirty="0"/>
          </a:p>
        </p:txBody>
      </p:sp>
      <p:sp>
        <p:nvSpPr>
          <p:cNvPr id="8" name="Rectangle 7">
            <a:extLst>
              <a:ext uri="{FF2B5EF4-FFF2-40B4-BE49-F238E27FC236}">
                <a16:creationId xmlns:a16="http://schemas.microsoft.com/office/drawing/2014/main" id="{2DDD3DDE-5958-554C-B082-A0561FB626E3}"/>
              </a:ext>
            </a:extLst>
          </p:cNvPr>
          <p:cNvSpPr/>
          <p:nvPr/>
        </p:nvSpPr>
        <p:spPr>
          <a:xfrm>
            <a:off x="438923" y="1263562"/>
            <a:ext cx="11282317" cy="400110"/>
          </a:xfrm>
          <a:prstGeom prst="rect">
            <a:avLst/>
          </a:prstGeom>
        </p:spPr>
        <p:txBody>
          <a:bodyPr wrap="square">
            <a:spAutoFit/>
          </a:bodyPr>
          <a:lstStyle/>
          <a:p>
            <a:r>
              <a:rPr lang="en-US" sz="2000" b="1" dirty="0">
                <a:solidFill>
                  <a:srgbClr val="595959"/>
                </a:solidFill>
              </a:rPr>
              <a:t>The tips have been formatted depending on their content and use:</a:t>
            </a:r>
          </a:p>
        </p:txBody>
      </p:sp>
      <p:sp>
        <p:nvSpPr>
          <p:cNvPr id="9" name="Content Placeholder 2">
            <a:extLst>
              <a:ext uri="{FF2B5EF4-FFF2-40B4-BE49-F238E27FC236}">
                <a16:creationId xmlns:a16="http://schemas.microsoft.com/office/drawing/2014/main" id="{F97AA4D9-D4B6-5E45-95F9-891084018DCE}"/>
              </a:ext>
            </a:extLst>
          </p:cNvPr>
          <p:cNvSpPr txBox="1">
            <a:spLocks/>
          </p:cNvSpPr>
          <p:nvPr/>
        </p:nvSpPr>
        <p:spPr>
          <a:xfrm>
            <a:off x="438923" y="1912948"/>
            <a:ext cx="4383800" cy="435133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All tips on how to present and adapt the training material have been included in comment boxes throughout the slide deck: </a:t>
            </a:r>
          </a:p>
          <a:p>
            <a:pPr lvl="1"/>
            <a:r>
              <a:rPr lang="en-US" sz="1800" dirty="0"/>
              <a:t>The </a:t>
            </a:r>
            <a:r>
              <a:rPr lang="en-US" sz="1800" dirty="0">
                <a:solidFill>
                  <a:srgbClr val="FCA904"/>
                </a:solidFill>
              </a:rPr>
              <a:t>orange</a:t>
            </a:r>
            <a:r>
              <a:rPr lang="en-US" sz="1800" dirty="0"/>
              <a:t> comment boxes: training tips related to content in the speaker notes </a:t>
            </a:r>
          </a:p>
          <a:p>
            <a:pPr lvl="1"/>
            <a:r>
              <a:rPr lang="en-US" sz="1800" dirty="0"/>
              <a:t>The </a:t>
            </a:r>
            <a:r>
              <a:rPr lang="en-US" sz="1800" dirty="0">
                <a:solidFill>
                  <a:srgbClr val="23BAED"/>
                </a:solidFill>
              </a:rPr>
              <a:t>blue</a:t>
            </a:r>
            <a:r>
              <a:rPr lang="en-US" sz="1800" dirty="0"/>
              <a:t> comment boxes: new training tips that have been added specifically for the Train the Trainer module (i.e. not found in the speaker notes)</a:t>
            </a:r>
          </a:p>
          <a:p>
            <a:pPr lvl="1"/>
            <a:endParaRPr lang="en-US" sz="900" dirty="0"/>
          </a:p>
          <a:p>
            <a:r>
              <a:rPr lang="en-US" sz="1800" dirty="0"/>
              <a:t>The legend for each slide can be found on the top right-hand side</a:t>
            </a:r>
          </a:p>
          <a:p>
            <a:endParaRPr lang="en-US" sz="1800" dirty="0"/>
          </a:p>
        </p:txBody>
      </p:sp>
      <p:pic>
        <p:nvPicPr>
          <p:cNvPr id="12" name="Picture 11">
            <a:extLst>
              <a:ext uri="{FF2B5EF4-FFF2-40B4-BE49-F238E27FC236}">
                <a16:creationId xmlns:a16="http://schemas.microsoft.com/office/drawing/2014/main" id="{12636A4B-04A2-8F48-ADEA-4925EA8D6C0F}"/>
              </a:ext>
            </a:extLst>
          </p:cNvPr>
          <p:cNvPicPr>
            <a:picLocks noChangeAspect="1"/>
          </p:cNvPicPr>
          <p:nvPr/>
        </p:nvPicPr>
        <p:blipFill>
          <a:blip r:embed="rId2"/>
          <a:stretch>
            <a:fillRect/>
          </a:stretch>
        </p:blipFill>
        <p:spPr>
          <a:xfrm>
            <a:off x="5269869" y="1912948"/>
            <a:ext cx="6542449" cy="3677186"/>
          </a:xfrm>
          <a:prstGeom prst="rect">
            <a:avLst/>
          </a:prstGeom>
          <a:ln>
            <a:solidFill>
              <a:srgbClr val="595959"/>
            </a:solidFill>
          </a:ln>
          <a:effectLst>
            <a:outerShdw blurRad="50800" dist="38100" dir="2700000" algn="tl" rotWithShape="0">
              <a:prstClr val="black">
                <a:alpha val="40000"/>
              </a:prstClr>
            </a:outerShdw>
          </a:effectLst>
        </p:spPr>
      </p:pic>
      <p:sp>
        <p:nvSpPr>
          <p:cNvPr id="14" name="Title 13">
            <a:extLst>
              <a:ext uri="{FF2B5EF4-FFF2-40B4-BE49-F238E27FC236}">
                <a16:creationId xmlns:a16="http://schemas.microsoft.com/office/drawing/2014/main" id="{BB138849-B5B4-C547-A3C1-6D3017C1F93A}"/>
              </a:ext>
            </a:extLst>
          </p:cNvPr>
          <p:cNvSpPr>
            <a:spLocks noGrp="1"/>
          </p:cNvSpPr>
          <p:nvPr>
            <p:ph type="title"/>
          </p:nvPr>
        </p:nvSpPr>
        <p:spPr/>
        <p:txBody>
          <a:bodyPr/>
          <a:lstStyle/>
          <a:p>
            <a:r>
              <a:rPr lang="en-US" dirty="0"/>
              <a:t>Legend</a:t>
            </a:r>
          </a:p>
        </p:txBody>
      </p:sp>
    </p:spTree>
    <p:extLst>
      <p:ext uri="{BB962C8B-B14F-4D97-AF65-F5344CB8AC3E}">
        <p14:creationId xmlns:p14="http://schemas.microsoft.com/office/powerpoint/2010/main" val="3872036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FE8A7-728B-4111-B20B-7FEBDC063B7B}"/>
              </a:ext>
            </a:extLst>
          </p:cNvPr>
          <p:cNvSpPr>
            <a:spLocks noGrp="1"/>
          </p:cNvSpPr>
          <p:nvPr>
            <p:ph type="body" idx="1"/>
          </p:nvPr>
        </p:nvSpPr>
        <p:spPr>
          <a:xfrm>
            <a:off x="839789" y="1190642"/>
            <a:ext cx="11038016" cy="823912"/>
          </a:xfrm>
        </p:spPr>
        <p:txBody>
          <a:bodyPr>
            <a:noAutofit/>
          </a:bodyPr>
          <a:lstStyle/>
          <a:p>
            <a:r>
              <a:rPr lang="en-US" sz="2000" b="1" dirty="0"/>
              <a:t>These are tips on where and how to adapt the training material depending on your audience, objective and time available</a:t>
            </a:r>
          </a:p>
        </p:txBody>
      </p:sp>
      <p:sp>
        <p:nvSpPr>
          <p:cNvPr id="8" name="Content Placeholder 2">
            <a:extLst>
              <a:ext uri="{FF2B5EF4-FFF2-40B4-BE49-F238E27FC236}">
                <a16:creationId xmlns:a16="http://schemas.microsoft.com/office/drawing/2014/main" id="{15C80D7B-E337-7B42-B393-F6A68F10B63C}"/>
              </a:ext>
            </a:extLst>
          </p:cNvPr>
          <p:cNvSpPr>
            <a:spLocks noGrp="1"/>
          </p:cNvSpPr>
          <p:nvPr>
            <p:ph sz="half" idx="2"/>
          </p:nvPr>
        </p:nvSpPr>
        <p:spPr>
          <a:xfrm>
            <a:off x="839789" y="2152500"/>
            <a:ext cx="10752943" cy="3684588"/>
          </a:xfrm>
        </p:spPr>
        <p:txBody>
          <a:bodyPr vert="horz" lIns="91440" tIns="45720" rIns="91440" bIns="45720" numCol="2" rtlCol="0" anchor="t">
            <a:noAutofit/>
          </a:bodyPr>
          <a:lstStyle/>
          <a:p>
            <a:r>
              <a:rPr lang="en-US" sz="1800" dirty="0">
                <a:solidFill>
                  <a:srgbClr val="23BAED"/>
                </a:solidFill>
              </a:rPr>
              <a:t>Tailor the learning objectives and agenda </a:t>
            </a:r>
            <a:r>
              <a:rPr lang="en-US" sz="1800" dirty="0"/>
              <a:t>to each session – depending on the time available.  Note depending on the background of participants and session timings only certain objectives may be delivered</a:t>
            </a:r>
          </a:p>
          <a:p>
            <a:r>
              <a:rPr lang="en-US" sz="1800" dirty="0"/>
              <a:t>All </a:t>
            </a:r>
            <a:r>
              <a:rPr lang="en-US" sz="1800" dirty="0">
                <a:solidFill>
                  <a:srgbClr val="23BAED"/>
                </a:solidFill>
              </a:rPr>
              <a:t>reflections and knowledge checks are optional </a:t>
            </a:r>
            <a:r>
              <a:rPr lang="en-US" sz="1800" dirty="0"/>
              <a:t>– whilst we recommend using these exercises to engage the audience, they can be missed out or shortened to accommodate the time you have for the session</a:t>
            </a:r>
          </a:p>
          <a:p>
            <a:r>
              <a:rPr lang="en-US" sz="1800" dirty="0"/>
              <a:t>Depending on the timing and participant knowledge of natural capital, it is </a:t>
            </a:r>
            <a:r>
              <a:rPr lang="en-US" sz="1800" dirty="0">
                <a:solidFill>
                  <a:srgbClr val="23BAED"/>
                </a:solidFill>
              </a:rPr>
              <a:t>possible to skip some of the theory surrounding natural capital </a:t>
            </a:r>
            <a:r>
              <a:rPr lang="en-US" sz="1800" dirty="0"/>
              <a:t>(e.g. definitions like NC impact are included for audiences with little to no NC knowledge) </a:t>
            </a:r>
          </a:p>
          <a:p>
            <a:r>
              <a:rPr lang="en-US" sz="1800" dirty="0"/>
              <a:t>The </a:t>
            </a:r>
            <a:r>
              <a:rPr lang="en-US" sz="1800" dirty="0">
                <a:solidFill>
                  <a:srgbClr val="23BAED"/>
                </a:solidFill>
              </a:rPr>
              <a:t>coffee break in the material provides a natural point to split the training deck </a:t>
            </a:r>
            <a:r>
              <a:rPr lang="en-US" sz="1800" dirty="0"/>
              <a:t>into different parts, e.g. it is possible to deliver this as 2 sessions.</a:t>
            </a:r>
          </a:p>
        </p:txBody>
      </p:sp>
      <p:pic>
        <p:nvPicPr>
          <p:cNvPr id="7" name="Graphic 6" descr="Hourglass Full">
            <a:extLst>
              <a:ext uri="{FF2B5EF4-FFF2-40B4-BE49-F238E27FC236}">
                <a16:creationId xmlns:a16="http://schemas.microsoft.com/office/drawing/2014/main" id="{FB0E3FC3-A7EC-D74A-9537-22B1361D7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12863" y="169837"/>
            <a:ext cx="664942" cy="664942"/>
          </a:xfrm>
          <a:prstGeom prst="rect">
            <a:avLst/>
          </a:prstGeom>
        </p:spPr>
      </p:pic>
      <p:sp>
        <p:nvSpPr>
          <p:cNvPr id="9" name="Slide Number Placeholder 3">
            <a:extLst>
              <a:ext uri="{FF2B5EF4-FFF2-40B4-BE49-F238E27FC236}">
                <a16:creationId xmlns:a16="http://schemas.microsoft.com/office/drawing/2014/main" id="{67FE2B90-68CA-9842-9687-0CC62DB75490}"/>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28</a:t>
            </a:fld>
            <a:endParaRPr lang="en-GB" dirty="0"/>
          </a:p>
        </p:txBody>
      </p:sp>
      <p:sp>
        <p:nvSpPr>
          <p:cNvPr id="10" name="Title 1">
            <a:extLst>
              <a:ext uri="{FF2B5EF4-FFF2-40B4-BE49-F238E27FC236}">
                <a16:creationId xmlns:a16="http://schemas.microsoft.com/office/drawing/2014/main" id="{C64666A9-B7C7-9F48-9B16-44BFFE40B564}"/>
              </a:ext>
            </a:extLst>
          </p:cNvPr>
          <p:cNvSpPr>
            <a:spLocks noGrp="1"/>
          </p:cNvSpPr>
          <p:nvPr>
            <p:ph type="title"/>
          </p:nvPr>
        </p:nvSpPr>
        <p:spPr>
          <a:xfrm>
            <a:off x="314194" y="125352"/>
            <a:ext cx="11498123" cy="878150"/>
          </a:xfrm>
        </p:spPr>
        <p:txBody>
          <a:bodyPr/>
          <a:lstStyle/>
          <a:p>
            <a:r>
              <a:rPr lang="en-GB" dirty="0"/>
              <a:t>Timings</a:t>
            </a:r>
          </a:p>
        </p:txBody>
      </p:sp>
    </p:spTree>
    <p:extLst>
      <p:ext uri="{BB962C8B-B14F-4D97-AF65-F5344CB8AC3E}">
        <p14:creationId xmlns:p14="http://schemas.microsoft.com/office/powerpoint/2010/main" val="2630275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738E1-DC2D-4353-B768-AED406DD99F5}"/>
              </a:ext>
            </a:extLst>
          </p:cNvPr>
          <p:cNvSpPr>
            <a:spLocks noGrp="1"/>
          </p:cNvSpPr>
          <p:nvPr>
            <p:ph type="body" idx="1"/>
          </p:nvPr>
        </p:nvSpPr>
        <p:spPr>
          <a:xfrm>
            <a:off x="839789" y="1278324"/>
            <a:ext cx="11110148" cy="823912"/>
          </a:xfrm>
        </p:spPr>
        <p:txBody>
          <a:bodyPr>
            <a:noAutofit/>
          </a:bodyPr>
          <a:lstStyle/>
          <a:p>
            <a:r>
              <a:rPr lang="en-US" sz="2000" b="1" dirty="0"/>
              <a:t>The next slides include tips on how to present the training material through different mediums (e.g. in-person or over a virtual webinar)</a:t>
            </a:r>
            <a:endParaRPr lang="en-US" sz="2000" dirty="0"/>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839789" y="1690280"/>
            <a:ext cx="5157787" cy="3684588"/>
          </a:xfrm>
        </p:spPr>
        <p:txBody>
          <a:bodyPr vert="horz" lIns="91440" tIns="45720" rIns="91440" bIns="45720" rtlCol="0" anchor="t">
            <a:noAutofit/>
          </a:bodyPr>
          <a:lstStyle/>
          <a:p>
            <a:pPr marL="0" indent="0">
              <a:buNone/>
            </a:pPr>
            <a:r>
              <a:rPr lang="en-US" sz="1400" b="1" dirty="0"/>
              <a:t> </a:t>
            </a:r>
          </a:p>
          <a:p>
            <a:pPr marL="0" indent="0">
              <a:buNone/>
            </a:pPr>
            <a:endParaRPr lang="en-US" sz="1400" dirty="0"/>
          </a:p>
          <a:p>
            <a:r>
              <a:rPr lang="en-US" sz="1800" dirty="0"/>
              <a:t>Variations across presentation media include: </a:t>
            </a:r>
            <a:endParaRPr lang="en-US" sz="1800" dirty="0">
              <a:cs typeface="Arial"/>
            </a:endParaRPr>
          </a:p>
          <a:p>
            <a:pPr marL="685165" lvl="1" indent="-227965"/>
            <a:r>
              <a:rPr lang="en-US" sz="1800" dirty="0"/>
              <a:t>The </a:t>
            </a:r>
            <a:r>
              <a:rPr lang="en-US" sz="1800" dirty="0">
                <a:solidFill>
                  <a:srgbClr val="23BAED"/>
                </a:solidFill>
              </a:rPr>
              <a:t>materials required for interactive components </a:t>
            </a:r>
            <a:r>
              <a:rPr lang="en-US" sz="1800" dirty="0"/>
              <a:t>(e.g. post-it notes and markers if in-person)</a:t>
            </a:r>
            <a:endParaRPr lang="en-US" sz="1800" dirty="0">
              <a:cs typeface="Arial"/>
            </a:endParaRPr>
          </a:p>
          <a:p>
            <a:pPr marL="685165" lvl="1" indent="-227965"/>
            <a:r>
              <a:rPr lang="en-US" sz="1800" dirty="0"/>
              <a:t>The </a:t>
            </a:r>
            <a:r>
              <a:rPr lang="en-US" sz="1800" dirty="0">
                <a:solidFill>
                  <a:srgbClr val="23BAED"/>
                </a:solidFill>
              </a:rPr>
              <a:t>house rules </a:t>
            </a:r>
            <a:r>
              <a:rPr lang="en-US" sz="1800" dirty="0"/>
              <a:t>(e.g. attendees will be asked to put themselves on mute when not speaking in a virtual session) </a:t>
            </a:r>
            <a:endParaRPr lang="en-US" sz="1800" dirty="0">
              <a:cs typeface="Arial"/>
            </a:endParaRPr>
          </a:p>
          <a:p>
            <a:pPr marL="685165" lvl="1" indent="-227965"/>
            <a:r>
              <a:rPr lang="en-US" sz="1800" dirty="0"/>
              <a:t>The </a:t>
            </a:r>
            <a:r>
              <a:rPr lang="en-US" sz="1800" dirty="0">
                <a:solidFill>
                  <a:srgbClr val="23BAED"/>
                </a:solidFill>
              </a:rPr>
              <a:t>introductions and ice breakers </a:t>
            </a:r>
            <a:r>
              <a:rPr lang="en-US" sz="1800" dirty="0"/>
              <a:t>(e.g. talk on tables for in-person or talk on the chat for virtual) </a:t>
            </a:r>
          </a:p>
          <a:p>
            <a:pPr marL="685165" lvl="1" indent="-227965"/>
            <a:r>
              <a:rPr lang="en-US" sz="1800" dirty="0">
                <a:cs typeface="Arial"/>
              </a:rPr>
              <a:t>The use of zoom </a:t>
            </a:r>
            <a:r>
              <a:rPr lang="en-US" sz="1800" dirty="0">
                <a:solidFill>
                  <a:srgbClr val="23BAED"/>
                </a:solidFill>
                <a:cs typeface="Arial"/>
              </a:rPr>
              <a:t>breakout rooms </a:t>
            </a:r>
            <a:r>
              <a:rPr lang="en-US" sz="1800" dirty="0">
                <a:cs typeface="Arial"/>
              </a:rPr>
              <a:t>versus </a:t>
            </a:r>
            <a:r>
              <a:rPr lang="en-US" sz="1800" dirty="0">
                <a:solidFill>
                  <a:srgbClr val="23BAED"/>
                </a:solidFill>
                <a:cs typeface="Arial"/>
              </a:rPr>
              <a:t>table-based exercises</a:t>
            </a:r>
            <a:r>
              <a:rPr lang="en-US" sz="1800" dirty="0">
                <a:cs typeface="Arial"/>
              </a:rPr>
              <a:t>.</a:t>
            </a:r>
          </a:p>
          <a:p>
            <a:pPr marL="227965" indent="-227965">
              <a:spcBef>
                <a:spcPts val="201"/>
              </a:spcBef>
              <a:spcAft>
                <a:spcPts val="201"/>
              </a:spcAft>
            </a:pPr>
            <a:endParaRPr lang="en-GB" sz="1400" dirty="0">
              <a:cs typeface="Arial"/>
            </a:endParaRPr>
          </a:p>
        </p:txBody>
      </p:sp>
      <p:pic>
        <p:nvPicPr>
          <p:cNvPr id="6" name="Graphic 5" descr="Online meeting">
            <a:extLst>
              <a:ext uri="{FF2B5EF4-FFF2-40B4-BE49-F238E27FC236}">
                <a16:creationId xmlns:a16="http://schemas.microsoft.com/office/drawing/2014/main" id="{84FDDD4B-C338-3942-8AFE-DB18247034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1516" y="125352"/>
            <a:ext cx="914400" cy="914400"/>
          </a:xfrm>
          <a:prstGeom prst="rect">
            <a:avLst/>
          </a:prstGeom>
        </p:spPr>
      </p:pic>
      <p:pic>
        <p:nvPicPr>
          <p:cNvPr id="8" name="Graphic 7" descr="Employee badge">
            <a:extLst>
              <a:ext uri="{FF2B5EF4-FFF2-40B4-BE49-F238E27FC236}">
                <a16:creationId xmlns:a16="http://schemas.microsoft.com/office/drawing/2014/main" id="{3BBF7959-12F2-8D48-A9D3-356CD4A255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35537" y="45108"/>
            <a:ext cx="914400" cy="914400"/>
          </a:xfrm>
          <a:prstGeom prst="rect">
            <a:avLst/>
          </a:prstGeom>
        </p:spPr>
      </p:pic>
      <p:pic>
        <p:nvPicPr>
          <p:cNvPr id="15" name="Picture 14">
            <a:extLst>
              <a:ext uri="{FF2B5EF4-FFF2-40B4-BE49-F238E27FC236}">
                <a16:creationId xmlns:a16="http://schemas.microsoft.com/office/drawing/2014/main" id="{DDE8C733-4511-4E99-AF42-5271B5675F1C}"/>
              </a:ext>
            </a:extLst>
          </p:cNvPr>
          <p:cNvPicPr>
            <a:picLocks noChangeAspect="1"/>
          </p:cNvPicPr>
          <p:nvPr/>
        </p:nvPicPr>
        <p:blipFill>
          <a:blip r:embed="rId7"/>
          <a:stretch>
            <a:fillRect/>
          </a:stretch>
        </p:blipFill>
        <p:spPr>
          <a:xfrm>
            <a:off x="7187437" y="2340808"/>
            <a:ext cx="4762500" cy="3176587"/>
          </a:xfrm>
          <a:prstGeom prst="rect">
            <a:avLst/>
          </a:prstGeom>
        </p:spPr>
      </p:pic>
      <p:sp>
        <p:nvSpPr>
          <p:cNvPr id="9" name="Slide Number Placeholder 3">
            <a:extLst>
              <a:ext uri="{FF2B5EF4-FFF2-40B4-BE49-F238E27FC236}">
                <a16:creationId xmlns:a16="http://schemas.microsoft.com/office/drawing/2014/main" id="{55A97607-B09F-1E4A-A7AF-0CB88062CA28}"/>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29</a:t>
            </a:fld>
            <a:endParaRPr lang="en-GB" dirty="0"/>
          </a:p>
        </p:txBody>
      </p:sp>
      <p:sp>
        <p:nvSpPr>
          <p:cNvPr id="13" name="Title 1">
            <a:extLst>
              <a:ext uri="{FF2B5EF4-FFF2-40B4-BE49-F238E27FC236}">
                <a16:creationId xmlns:a16="http://schemas.microsoft.com/office/drawing/2014/main" id="{3420ABCF-0BAA-1645-9CA4-28B126D9C54B}"/>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Virtual or in-person </a:t>
            </a:r>
          </a:p>
        </p:txBody>
      </p:sp>
    </p:spTree>
    <p:extLst>
      <p:ext uri="{BB962C8B-B14F-4D97-AF65-F5344CB8AC3E}">
        <p14:creationId xmlns:p14="http://schemas.microsoft.com/office/powerpoint/2010/main" val="202018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71495"/>
            <a:ext cx="5547292" cy="5490396"/>
          </a:xfrm>
          <a:prstGeom prst="rect">
            <a:avLst/>
          </a:prstGeom>
        </p:spPr>
      </p:pic>
      <p:sp>
        <p:nvSpPr>
          <p:cNvPr id="2" name="Title 1"/>
          <p:cNvSpPr>
            <a:spLocks noGrp="1"/>
          </p:cNvSpPr>
          <p:nvPr>
            <p:ph type="ctrTitle"/>
          </p:nvPr>
        </p:nvSpPr>
        <p:spPr>
          <a:xfrm>
            <a:off x="190372" y="2276220"/>
            <a:ext cx="4224874" cy="2305560"/>
          </a:xfrm>
        </p:spPr>
        <p:txBody>
          <a:bodyPr>
            <a:normAutofit/>
          </a:bodyPr>
          <a:lstStyle/>
          <a:p>
            <a:r>
              <a:rPr lang="en-GB" sz="3600" b="1" dirty="0">
                <a:solidFill>
                  <a:srgbClr val="23BAED"/>
                </a:solidFill>
              </a:rPr>
              <a:t>Introduction</a:t>
            </a:r>
            <a:endParaRPr lang="en-GB" sz="3600" dirty="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9" name="Slide Number Placeholder 3">
            <a:extLst>
              <a:ext uri="{FF2B5EF4-FFF2-40B4-BE49-F238E27FC236}">
                <a16:creationId xmlns:a16="http://schemas.microsoft.com/office/drawing/2014/main" id="{73E09A3A-D10B-0446-A997-36801AFE117D}"/>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a:t>
            </a:fld>
            <a:endParaRPr lang="en-GB" dirty="0"/>
          </a:p>
        </p:txBody>
      </p:sp>
    </p:spTree>
    <p:extLst>
      <p:ext uri="{BB962C8B-B14F-4D97-AF65-F5344CB8AC3E}">
        <p14:creationId xmlns:p14="http://schemas.microsoft.com/office/powerpoint/2010/main" val="3846306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DB390C-4660-4340-B229-629A2FE85D7B}"/>
              </a:ext>
            </a:extLst>
          </p:cNvPr>
          <p:cNvSpPr>
            <a:spLocks noGrp="1"/>
          </p:cNvSpPr>
          <p:nvPr>
            <p:ph type="body" idx="1"/>
          </p:nvPr>
        </p:nvSpPr>
        <p:spPr>
          <a:xfrm>
            <a:off x="877095" y="1324176"/>
            <a:ext cx="5157787" cy="823912"/>
          </a:xfrm>
        </p:spPr>
        <p:txBody>
          <a:bodyPr anchor="t">
            <a:normAutofit/>
          </a:bodyPr>
          <a:lstStyle/>
          <a:p>
            <a:r>
              <a:rPr lang="en-GB" sz="2000" dirty="0"/>
              <a:t>Group exercises</a:t>
            </a:r>
            <a:endParaRPr lang="en-US" sz="2000" dirty="0"/>
          </a:p>
        </p:txBody>
      </p:sp>
      <p:sp>
        <p:nvSpPr>
          <p:cNvPr id="4" name="Content Placeholder 3">
            <a:extLst>
              <a:ext uri="{FF2B5EF4-FFF2-40B4-BE49-F238E27FC236}">
                <a16:creationId xmlns:a16="http://schemas.microsoft.com/office/drawing/2014/main" id="{78B7F5C6-B9C4-49C8-838C-BF28E130793F}"/>
              </a:ext>
            </a:extLst>
          </p:cNvPr>
          <p:cNvSpPr>
            <a:spLocks noGrp="1"/>
          </p:cNvSpPr>
          <p:nvPr>
            <p:ph sz="half" idx="2"/>
          </p:nvPr>
        </p:nvSpPr>
        <p:spPr>
          <a:xfrm>
            <a:off x="739776" y="1757819"/>
            <a:ext cx="10927291" cy="4101113"/>
          </a:xfrm>
        </p:spPr>
        <p:txBody>
          <a:bodyPr numCol="2">
            <a:noAutofit/>
          </a:bodyPr>
          <a:lstStyle/>
          <a:p>
            <a:pPr>
              <a:lnSpc>
                <a:spcPct val="100000"/>
              </a:lnSpc>
            </a:pPr>
            <a:r>
              <a:rPr lang="en-US" sz="1800" dirty="0">
                <a:solidFill>
                  <a:srgbClr val="47C6E3"/>
                </a:solidFill>
                <a:ea typeface="+mn-lt"/>
                <a:cs typeface="+mn-lt"/>
              </a:rPr>
              <a:t>Limit groups to 3-4 at tables </a:t>
            </a:r>
            <a:r>
              <a:rPr lang="en-US" sz="1800" dirty="0">
                <a:ea typeface="+mn-lt"/>
                <a:cs typeface="+mn-lt"/>
              </a:rPr>
              <a:t>and ensure that all team members have time to quickly introduce themselves at the start of an exercise.</a:t>
            </a:r>
          </a:p>
          <a:p>
            <a:pPr>
              <a:lnSpc>
                <a:spcPct val="100000"/>
              </a:lnSpc>
            </a:pPr>
            <a:r>
              <a:rPr lang="en-US" sz="1800" dirty="0">
                <a:ea typeface="+mn-lt"/>
                <a:cs typeface="+mn-lt"/>
              </a:rPr>
              <a:t>You will need to provide </a:t>
            </a:r>
            <a:r>
              <a:rPr lang="en-US" sz="1800" dirty="0">
                <a:solidFill>
                  <a:srgbClr val="47C6E3"/>
                </a:solidFill>
                <a:ea typeface="+mn-lt"/>
                <a:cs typeface="+mn-lt"/>
              </a:rPr>
              <a:t>large scale or multiple print-outs for case study exercises </a:t>
            </a:r>
            <a:r>
              <a:rPr lang="en-US" sz="1800" dirty="0">
                <a:ea typeface="+mn-lt"/>
                <a:cs typeface="+mn-lt"/>
              </a:rPr>
              <a:t>for groups to work through making sure that instructions are visible to all participants in the room.</a:t>
            </a:r>
          </a:p>
          <a:p>
            <a:pPr>
              <a:lnSpc>
                <a:spcPct val="100000"/>
              </a:lnSpc>
            </a:pPr>
            <a:r>
              <a:rPr lang="en-US" sz="1800" dirty="0">
                <a:solidFill>
                  <a:srgbClr val="47C6E3"/>
                </a:solidFill>
                <a:ea typeface="+mn-lt"/>
                <a:cs typeface="+mn-lt"/>
              </a:rPr>
              <a:t>Limit discussions to a specific time period </a:t>
            </a:r>
            <a:r>
              <a:rPr lang="en-US" sz="1800" dirty="0">
                <a:ea typeface="+mn-lt"/>
                <a:cs typeface="+mn-lt"/>
              </a:rPr>
              <a:t>during exercises, reinforce this by letting participants know when they are halfway through their timings and at regular intervals</a:t>
            </a:r>
          </a:p>
          <a:p>
            <a:pPr>
              <a:lnSpc>
                <a:spcPct val="100000"/>
              </a:lnSpc>
            </a:pPr>
            <a:r>
              <a:rPr lang="en-US" sz="1800" dirty="0">
                <a:ea typeface="+mn-lt"/>
                <a:cs typeface="+mn-lt"/>
              </a:rPr>
              <a:t>If possible, ensure that each table has </a:t>
            </a:r>
            <a:r>
              <a:rPr lang="en-US" sz="1800" dirty="0">
                <a:solidFill>
                  <a:srgbClr val="47C6E3"/>
                </a:solidFill>
                <a:ea typeface="+mn-lt"/>
                <a:cs typeface="+mn-lt"/>
              </a:rPr>
              <a:t>access to a support person from the training team </a:t>
            </a:r>
            <a:r>
              <a:rPr lang="en-US" sz="1800" dirty="0">
                <a:ea typeface="+mn-lt"/>
                <a:cs typeface="+mn-lt"/>
              </a:rPr>
              <a:t>to help answer clarifying questions or take notes depending on the exercise. </a:t>
            </a:r>
          </a:p>
          <a:p>
            <a:pPr>
              <a:lnSpc>
                <a:spcPct val="100000"/>
              </a:lnSpc>
            </a:pPr>
            <a:r>
              <a:rPr lang="en-US" sz="1800" dirty="0">
                <a:ea typeface="+mn-lt"/>
                <a:cs typeface="+mn-lt"/>
              </a:rPr>
              <a:t>To ensure that feedback sessions include all participants </a:t>
            </a:r>
            <a:r>
              <a:rPr lang="en-US" sz="1800" dirty="0">
                <a:solidFill>
                  <a:srgbClr val="47C6E3"/>
                </a:solidFill>
                <a:ea typeface="+mn-lt"/>
                <a:cs typeface="+mn-lt"/>
              </a:rPr>
              <a:t>select one person to feedback key points after each exercise </a:t>
            </a:r>
            <a:r>
              <a:rPr lang="en-US" sz="1800" dirty="0">
                <a:ea typeface="+mn-lt"/>
                <a:cs typeface="+mn-lt"/>
              </a:rPr>
              <a:t>and vary this.</a:t>
            </a:r>
          </a:p>
          <a:p>
            <a:pPr>
              <a:lnSpc>
                <a:spcPct val="100000"/>
              </a:lnSpc>
            </a:pPr>
            <a:r>
              <a:rPr lang="en-US" sz="1800" dirty="0">
                <a:ea typeface="+mn-lt"/>
                <a:cs typeface="+mn-lt"/>
              </a:rPr>
              <a:t>Where there is more time available you may wish to </a:t>
            </a:r>
            <a:r>
              <a:rPr lang="en-US" sz="1800" dirty="0">
                <a:solidFill>
                  <a:srgbClr val="47C6E3"/>
                </a:solidFill>
                <a:ea typeface="+mn-lt"/>
                <a:cs typeface="+mn-lt"/>
              </a:rPr>
              <a:t>vary groups of participants in each exercises</a:t>
            </a:r>
            <a:r>
              <a:rPr lang="en-US" sz="1800" dirty="0">
                <a:ea typeface="+mn-lt"/>
                <a:cs typeface="+mn-lt"/>
              </a:rPr>
              <a:t>, so that they can </a:t>
            </a:r>
            <a:r>
              <a:rPr lang="en-US" sz="1800" dirty="0">
                <a:solidFill>
                  <a:srgbClr val="47C6E3"/>
                </a:solidFill>
                <a:ea typeface="+mn-lt"/>
                <a:cs typeface="+mn-lt"/>
              </a:rPr>
              <a:t>network with more people </a:t>
            </a:r>
            <a:r>
              <a:rPr lang="en-US" sz="1800" dirty="0">
                <a:ea typeface="+mn-lt"/>
                <a:cs typeface="+mn-lt"/>
              </a:rPr>
              <a:t>and to ensure that all participants get the chance to work within different teams. </a:t>
            </a:r>
          </a:p>
          <a:p>
            <a:pPr>
              <a:lnSpc>
                <a:spcPct val="100000"/>
              </a:lnSpc>
            </a:pPr>
            <a:endParaRPr lang="en-US" sz="1800" dirty="0">
              <a:ea typeface="+mn-lt"/>
              <a:cs typeface="+mn-lt"/>
            </a:endParaRPr>
          </a:p>
        </p:txBody>
      </p:sp>
      <p:pic>
        <p:nvPicPr>
          <p:cNvPr id="9" name="Graphic 8" descr="Employee badge">
            <a:extLst>
              <a:ext uri="{FF2B5EF4-FFF2-40B4-BE49-F238E27FC236}">
                <a16:creationId xmlns:a16="http://schemas.microsoft.com/office/drawing/2014/main" id="{74CDD519-8003-474F-9BA6-D337170CC1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5537" y="45108"/>
            <a:ext cx="914400" cy="914400"/>
          </a:xfrm>
          <a:prstGeom prst="rect">
            <a:avLst/>
          </a:prstGeom>
        </p:spPr>
      </p:pic>
      <p:sp>
        <p:nvSpPr>
          <p:cNvPr id="11" name="Slide Number Placeholder 3">
            <a:extLst>
              <a:ext uri="{FF2B5EF4-FFF2-40B4-BE49-F238E27FC236}">
                <a16:creationId xmlns:a16="http://schemas.microsoft.com/office/drawing/2014/main" id="{652B3204-3946-8840-BC27-618FB9E0A740}"/>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30</a:t>
            </a:fld>
            <a:endParaRPr lang="en-GB" dirty="0"/>
          </a:p>
        </p:txBody>
      </p:sp>
      <p:sp>
        <p:nvSpPr>
          <p:cNvPr id="14" name="Title 1">
            <a:extLst>
              <a:ext uri="{FF2B5EF4-FFF2-40B4-BE49-F238E27FC236}">
                <a16:creationId xmlns:a16="http://schemas.microsoft.com/office/drawing/2014/main" id="{44C47AFA-5941-3C42-A6BC-E1B1E856EEE3}"/>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In-person session</a:t>
            </a:r>
          </a:p>
        </p:txBody>
      </p:sp>
    </p:spTree>
    <p:extLst>
      <p:ext uri="{BB962C8B-B14F-4D97-AF65-F5344CB8AC3E}">
        <p14:creationId xmlns:p14="http://schemas.microsoft.com/office/powerpoint/2010/main" val="1140339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B7F5C6-B9C4-49C8-838C-BF28E130793F}"/>
              </a:ext>
            </a:extLst>
          </p:cNvPr>
          <p:cNvSpPr>
            <a:spLocks noGrp="1"/>
          </p:cNvSpPr>
          <p:nvPr>
            <p:ph sz="half" idx="2"/>
          </p:nvPr>
        </p:nvSpPr>
        <p:spPr>
          <a:xfrm>
            <a:off x="585969" y="1736132"/>
            <a:ext cx="11416940" cy="3684588"/>
          </a:xfrm>
        </p:spPr>
        <p:txBody>
          <a:bodyPr numCol="2">
            <a:noAutofit/>
          </a:bodyPr>
          <a:lstStyle/>
          <a:p>
            <a:pPr>
              <a:lnSpc>
                <a:spcPct val="100000"/>
              </a:lnSpc>
            </a:pPr>
            <a:r>
              <a:rPr lang="en-US" sz="1800" dirty="0">
                <a:ea typeface="+mn-lt"/>
                <a:cs typeface="+mn-lt"/>
              </a:rPr>
              <a:t>If using a feature that allows breakout rooms, </a:t>
            </a:r>
            <a:r>
              <a:rPr lang="en-US" sz="1800" dirty="0">
                <a:solidFill>
                  <a:srgbClr val="47C6E3"/>
                </a:solidFill>
                <a:ea typeface="+mn-lt"/>
                <a:cs typeface="+mn-lt"/>
              </a:rPr>
              <a:t>try to assign groups in advance. Limit groups to 4-5 </a:t>
            </a:r>
            <a:r>
              <a:rPr lang="en-US" sz="1800" dirty="0">
                <a:ea typeface="+mn-lt"/>
                <a:cs typeface="+mn-lt"/>
              </a:rPr>
              <a:t>just in case some participants drop out of the training.  Where a group has been affected significantly by the drop out rate re-assign breakout group members during the initial stages of the course. For more information, visit the </a:t>
            </a:r>
            <a:r>
              <a:rPr lang="en-US" sz="1800" dirty="0">
                <a:ea typeface="+mn-lt"/>
                <a:cs typeface="+mn-lt"/>
                <a:hlinkClick r:id="rId3"/>
              </a:rPr>
              <a:t>FAQ’s on breakout rooms on Zoom </a:t>
            </a:r>
            <a:endParaRPr lang="en-US" sz="1800" dirty="0">
              <a:ea typeface="+mn-lt"/>
              <a:cs typeface="+mn-lt"/>
            </a:endParaRPr>
          </a:p>
          <a:p>
            <a:pPr>
              <a:lnSpc>
                <a:spcPct val="100000"/>
              </a:lnSpc>
            </a:pPr>
            <a:r>
              <a:rPr lang="en-US" sz="1800" dirty="0">
                <a:ea typeface="+mn-lt"/>
                <a:cs typeface="+mn-lt"/>
              </a:rPr>
              <a:t>Ensure that participants have </a:t>
            </a:r>
            <a:r>
              <a:rPr lang="en-US" sz="1800" dirty="0">
                <a:solidFill>
                  <a:srgbClr val="47C6E3"/>
                </a:solidFill>
                <a:ea typeface="+mn-lt"/>
                <a:cs typeface="+mn-lt"/>
              </a:rPr>
              <a:t>access to the instructions for the breakout room</a:t>
            </a:r>
            <a:r>
              <a:rPr lang="en-US" sz="1800" dirty="0">
                <a:ea typeface="+mn-lt"/>
                <a:cs typeface="+mn-lt"/>
              </a:rPr>
              <a:t>, through an online document or in a .pdf version of their workbook</a:t>
            </a:r>
          </a:p>
          <a:p>
            <a:pPr>
              <a:lnSpc>
                <a:spcPct val="100000"/>
              </a:lnSpc>
            </a:pPr>
            <a:r>
              <a:rPr lang="en-US" sz="1800" dirty="0">
                <a:ea typeface="+mn-lt"/>
                <a:cs typeface="+mn-lt"/>
              </a:rPr>
              <a:t>During the breakout session it is possible to </a:t>
            </a:r>
            <a:r>
              <a:rPr lang="en-US" sz="1800" dirty="0">
                <a:solidFill>
                  <a:srgbClr val="47C6E3"/>
                </a:solidFill>
                <a:ea typeface="+mn-lt"/>
                <a:cs typeface="+mn-lt"/>
              </a:rPr>
              <a:t>use a google document to capture participants thoughts</a:t>
            </a:r>
            <a:r>
              <a:rPr lang="en-US" sz="1800" dirty="0">
                <a:ea typeface="+mn-lt"/>
                <a:cs typeface="+mn-lt"/>
              </a:rPr>
              <a:t>, alternatively any other interactive collaboration software can be used for this purpose.</a:t>
            </a:r>
          </a:p>
          <a:p>
            <a:pPr>
              <a:lnSpc>
                <a:spcPct val="100000"/>
              </a:lnSpc>
            </a:pPr>
            <a:r>
              <a:rPr lang="en-US" sz="1800" dirty="0">
                <a:ea typeface="+mn-lt"/>
                <a:cs typeface="+mn-lt"/>
              </a:rPr>
              <a:t>If possible, ensure that each table has </a:t>
            </a:r>
            <a:r>
              <a:rPr lang="en-US" sz="1800" dirty="0">
                <a:solidFill>
                  <a:srgbClr val="47C6E3"/>
                </a:solidFill>
                <a:ea typeface="+mn-lt"/>
                <a:cs typeface="+mn-lt"/>
              </a:rPr>
              <a:t>access to a support person from the training team</a:t>
            </a:r>
            <a:r>
              <a:rPr lang="en-US" sz="1800" dirty="0">
                <a:ea typeface="+mn-lt"/>
                <a:cs typeface="+mn-lt"/>
              </a:rPr>
              <a:t> to help answer clarifying questions or take notes depending on the exercise</a:t>
            </a:r>
          </a:p>
          <a:p>
            <a:pPr>
              <a:lnSpc>
                <a:spcPct val="100000"/>
              </a:lnSpc>
            </a:pPr>
            <a:r>
              <a:rPr lang="en-US" sz="1800" dirty="0">
                <a:solidFill>
                  <a:srgbClr val="47C6E3"/>
                </a:solidFill>
                <a:ea typeface="+mn-lt"/>
                <a:cs typeface="+mn-lt"/>
              </a:rPr>
              <a:t>Limit discussions to a specific time period </a:t>
            </a:r>
            <a:r>
              <a:rPr lang="en-US" sz="1800" dirty="0">
                <a:ea typeface="+mn-lt"/>
                <a:cs typeface="+mn-lt"/>
              </a:rPr>
              <a:t>during exercises, reinforce this by letting participants know when they are halfway through their timings and at regular intervals</a:t>
            </a:r>
          </a:p>
          <a:p>
            <a:pPr>
              <a:lnSpc>
                <a:spcPct val="100000"/>
              </a:lnSpc>
            </a:pPr>
            <a:r>
              <a:rPr lang="en-US" sz="1800" dirty="0">
                <a:ea typeface="+mn-lt"/>
                <a:cs typeface="+mn-lt"/>
              </a:rPr>
              <a:t>To ensure that feedback sessions include all participants select </a:t>
            </a:r>
            <a:r>
              <a:rPr lang="en-US" sz="1800" dirty="0">
                <a:solidFill>
                  <a:srgbClr val="47C6E3"/>
                </a:solidFill>
                <a:ea typeface="+mn-lt"/>
                <a:cs typeface="+mn-lt"/>
              </a:rPr>
              <a:t>one person to feedback key points after each exercise </a:t>
            </a:r>
            <a:r>
              <a:rPr lang="en-US" sz="1800" dirty="0">
                <a:ea typeface="+mn-lt"/>
                <a:cs typeface="+mn-lt"/>
              </a:rPr>
              <a:t>and vary this.</a:t>
            </a:r>
          </a:p>
          <a:p>
            <a:pPr>
              <a:lnSpc>
                <a:spcPct val="100000"/>
              </a:lnSpc>
            </a:pPr>
            <a:endParaRPr lang="en-US" sz="1800" dirty="0">
              <a:ea typeface="+mn-lt"/>
              <a:cs typeface="+mn-lt"/>
            </a:endParaRPr>
          </a:p>
        </p:txBody>
      </p:sp>
      <p:pic>
        <p:nvPicPr>
          <p:cNvPr id="9" name="Graphic 8" descr="Employee badge">
            <a:extLst>
              <a:ext uri="{FF2B5EF4-FFF2-40B4-BE49-F238E27FC236}">
                <a16:creationId xmlns:a16="http://schemas.microsoft.com/office/drawing/2014/main" id="{74CDD519-8003-474F-9BA6-D337170CC1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5537" y="45108"/>
            <a:ext cx="914400" cy="914400"/>
          </a:xfrm>
          <a:prstGeom prst="rect">
            <a:avLst/>
          </a:prstGeom>
        </p:spPr>
      </p:pic>
      <p:sp>
        <p:nvSpPr>
          <p:cNvPr id="11" name="Slide Number Placeholder 3">
            <a:extLst>
              <a:ext uri="{FF2B5EF4-FFF2-40B4-BE49-F238E27FC236}">
                <a16:creationId xmlns:a16="http://schemas.microsoft.com/office/drawing/2014/main" id="{3B3DB07D-39F1-BB44-BAEF-972E8ADEE0F2}"/>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31</a:t>
            </a:fld>
            <a:endParaRPr lang="en-GB" dirty="0"/>
          </a:p>
        </p:txBody>
      </p:sp>
      <p:sp>
        <p:nvSpPr>
          <p:cNvPr id="12" name="Text Placeholder 2">
            <a:extLst>
              <a:ext uri="{FF2B5EF4-FFF2-40B4-BE49-F238E27FC236}">
                <a16:creationId xmlns:a16="http://schemas.microsoft.com/office/drawing/2014/main" id="{AA95D8FB-1DEA-5C4C-AE9E-1270FAA9AA17}"/>
              </a:ext>
            </a:extLst>
          </p:cNvPr>
          <p:cNvSpPr>
            <a:spLocks noGrp="1"/>
          </p:cNvSpPr>
          <p:nvPr>
            <p:ph type="body" idx="1"/>
          </p:nvPr>
        </p:nvSpPr>
        <p:spPr>
          <a:xfrm>
            <a:off x="739776" y="1324176"/>
            <a:ext cx="5157787" cy="823912"/>
          </a:xfrm>
        </p:spPr>
        <p:txBody>
          <a:bodyPr anchor="t">
            <a:normAutofit/>
          </a:bodyPr>
          <a:lstStyle/>
          <a:p>
            <a:r>
              <a:rPr lang="en-GB" sz="2000" dirty="0"/>
              <a:t>Group exercises</a:t>
            </a:r>
            <a:endParaRPr lang="en-US" sz="2000" dirty="0"/>
          </a:p>
        </p:txBody>
      </p:sp>
      <p:sp>
        <p:nvSpPr>
          <p:cNvPr id="17" name="Title 1">
            <a:extLst>
              <a:ext uri="{FF2B5EF4-FFF2-40B4-BE49-F238E27FC236}">
                <a16:creationId xmlns:a16="http://schemas.microsoft.com/office/drawing/2014/main" id="{27778B54-0996-BF4C-A5C0-90366E85751F}"/>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Virtual session</a:t>
            </a:r>
          </a:p>
        </p:txBody>
      </p:sp>
    </p:spTree>
    <p:extLst>
      <p:ext uri="{BB962C8B-B14F-4D97-AF65-F5344CB8AC3E}">
        <p14:creationId xmlns:p14="http://schemas.microsoft.com/office/powerpoint/2010/main" val="3965008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Online meeting">
            <a:extLst>
              <a:ext uri="{FF2B5EF4-FFF2-40B4-BE49-F238E27FC236}">
                <a16:creationId xmlns:a16="http://schemas.microsoft.com/office/drawing/2014/main" id="{84FDDD4B-C338-3942-8AFE-DB18247034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5024" y="136523"/>
            <a:ext cx="914400" cy="914400"/>
          </a:xfrm>
          <a:prstGeom prst="rect">
            <a:avLst/>
          </a:prstGeom>
        </p:spPr>
      </p:pic>
      <p:sp>
        <p:nvSpPr>
          <p:cNvPr id="10" name="Slide Number Placeholder 3">
            <a:extLst>
              <a:ext uri="{FF2B5EF4-FFF2-40B4-BE49-F238E27FC236}">
                <a16:creationId xmlns:a16="http://schemas.microsoft.com/office/drawing/2014/main" id="{4FFED2D8-6021-F248-896C-ADC65B9399DA}"/>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32</a:t>
            </a:fld>
            <a:endParaRPr lang="en-GB" dirty="0"/>
          </a:p>
        </p:txBody>
      </p:sp>
      <p:sp>
        <p:nvSpPr>
          <p:cNvPr id="14" name="Text Placeholder 6">
            <a:extLst>
              <a:ext uri="{FF2B5EF4-FFF2-40B4-BE49-F238E27FC236}">
                <a16:creationId xmlns:a16="http://schemas.microsoft.com/office/drawing/2014/main" id="{495E1B8A-3EDE-A243-81EF-11B3C3784647}"/>
              </a:ext>
            </a:extLst>
          </p:cNvPr>
          <p:cNvSpPr txBox="1">
            <a:spLocks/>
          </p:cNvSpPr>
          <p:nvPr/>
        </p:nvSpPr>
        <p:spPr>
          <a:xfrm>
            <a:off x="739776" y="1253066"/>
            <a:ext cx="11169648" cy="823912"/>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Clr>
                <a:srgbClr val="23BAED"/>
              </a:buClr>
              <a:buFont typeface="Arial"/>
              <a:buNone/>
              <a:defRPr sz="2400" b="1" kern="1200">
                <a:solidFill>
                  <a:schemeClr val="tx1">
                    <a:lumMod val="65000"/>
                    <a:lumOff val="35000"/>
                  </a:schemeClr>
                </a:solidFill>
                <a:latin typeface="+mn-lt"/>
                <a:ea typeface="+mn-ea"/>
                <a:cs typeface="+mn-cs"/>
              </a:defRPr>
            </a:lvl1pPr>
            <a:lvl2pPr marL="457189" indent="0" algn="l" defTabSz="914377" rtl="0" eaLnBrk="1" latinLnBrk="0" hangingPunct="1">
              <a:lnSpc>
                <a:spcPct val="90000"/>
              </a:lnSpc>
              <a:spcBef>
                <a:spcPts val="500"/>
              </a:spcBef>
              <a:buClr>
                <a:srgbClr val="23BAED"/>
              </a:buClr>
              <a:buFont typeface="Arial"/>
              <a:buNone/>
              <a:defRPr sz="2000" b="1" kern="1200">
                <a:solidFill>
                  <a:schemeClr val="tx1">
                    <a:lumMod val="65000"/>
                    <a:lumOff val="35000"/>
                  </a:schemeClr>
                </a:solidFill>
                <a:latin typeface="+mn-lt"/>
                <a:ea typeface="+mn-ea"/>
                <a:cs typeface="+mn-cs"/>
              </a:defRPr>
            </a:lvl2pPr>
            <a:lvl3pPr marL="914377" indent="0" algn="l" defTabSz="914377" rtl="0" eaLnBrk="1" latinLnBrk="0" hangingPunct="1">
              <a:lnSpc>
                <a:spcPct val="90000"/>
              </a:lnSpc>
              <a:spcBef>
                <a:spcPts val="500"/>
              </a:spcBef>
              <a:buClr>
                <a:srgbClr val="23BAED"/>
              </a:buClr>
              <a:buFont typeface="Arial"/>
              <a:buNone/>
              <a:defRPr sz="1800" b="1" kern="1200">
                <a:solidFill>
                  <a:schemeClr val="tx1">
                    <a:lumMod val="65000"/>
                    <a:lumOff val="35000"/>
                  </a:schemeClr>
                </a:solidFill>
                <a:latin typeface="+mn-lt"/>
                <a:ea typeface="+mn-ea"/>
                <a:cs typeface="+mn-cs"/>
              </a:defRPr>
            </a:lvl3pPr>
            <a:lvl4pPr marL="1371566" indent="0" algn="l" defTabSz="914377" rtl="0" eaLnBrk="1" latinLnBrk="0" hangingPunct="1">
              <a:lnSpc>
                <a:spcPct val="90000"/>
              </a:lnSpc>
              <a:spcBef>
                <a:spcPts val="500"/>
              </a:spcBef>
              <a:buClr>
                <a:srgbClr val="23BAED"/>
              </a:buClr>
              <a:buFont typeface="Arial"/>
              <a:buNone/>
              <a:defRPr sz="1600" b="1" kern="1200">
                <a:solidFill>
                  <a:schemeClr val="tx1">
                    <a:lumMod val="65000"/>
                    <a:lumOff val="35000"/>
                  </a:schemeClr>
                </a:solidFill>
                <a:latin typeface="+mn-lt"/>
                <a:ea typeface="+mn-ea"/>
                <a:cs typeface="+mn-cs"/>
              </a:defRPr>
            </a:lvl4pPr>
            <a:lvl5pPr marL="1828754" indent="0" algn="l" defTabSz="914377" rtl="0" eaLnBrk="1" latinLnBrk="0" hangingPunct="1">
              <a:lnSpc>
                <a:spcPct val="90000"/>
              </a:lnSpc>
              <a:spcBef>
                <a:spcPts val="500"/>
              </a:spcBef>
              <a:buClr>
                <a:srgbClr val="23BAED"/>
              </a:buClr>
              <a:buFont typeface="Arial"/>
              <a:buNone/>
              <a:defRPr sz="1600" b="1" kern="1200">
                <a:solidFill>
                  <a:schemeClr val="tx1">
                    <a:lumMod val="65000"/>
                    <a:lumOff val="3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000" dirty="0">
                <a:ea typeface="+mn-lt"/>
                <a:cs typeface="+mn-lt"/>
              </a:rPr>
              <a:t>Interactive software: </a:t>
            </a:r>
            <a:r>
              <a:rPr lang="en-GB" sz="2000" dirty="0">
                <a:ea typeface="+mn-lt"/>
                <a:cs typeface="+mn-lt"/>
                <a:hlinkClick r:id="rId5"/>
              </a:rPr>
              <a:t>Zoom</a:t>
            </a:r>
            <a:endParaRPr lang="en-US" sz="2000" dirty="0">
              <a:ea typeface="+mn-lt"/>
              <a:cs typeface="+mn-lt"/>
            </a:endParaRPr>
          </a:p>
        </p:txBody>
      </p:sp>
      <p:sp>
        <p:nvSpPr>
          <p:cNvPr id="15" name="Content Placeholder 3">
            <a:extLst>
              <a:ext uri="{FF2B5EF4-FFF2-40B4-BE49-F238E27FC236}">
                <a16:creationId xmlns:a16="http://schemas.microsoft.com/office/drawing/2014/main" id="{DA22C7AD-50F8-F045-B159-8D289CA62B33}"/>
              </a:ext>
            </a:extLst>
          </p:cNvPr>
          <p:cNvSpPr>
            <a:spLocks noGrp="1"/>
          </p:cNvSpPr>
          <p:nvPr>
            <p:ph sz="half" idx="2"/>
          </p:nvPr>
        </p:nvSpPr>
        <p:spPr>
          <a:xfrm>
            <a:off x="739776" y="1920346"/>
            <a:ext cx="11169648" cy="3821114"/>
          </a:xfrm>
        </p:spPr>
        <p:txBody>
          <a:bodyPr numCol="2">
            <a:noAutofit/>
          </a:bodyPr>
          <a:lstStyle/>
          <a:p>
            <a:pPr marL="227965" indent="-227965"/>
            <a:r>
              <a:rPr lang="en-GB" sz="1800" dirty="0">
                <a:ea typeface="+mn-lt"/>
                <a:cs typeface="+mn-lt"/>
              </a:rPr>
              <a:t>You can use Zoom to </a:t>
            </a:r>
            <a:r>
              <a:rPr lang="en-GB" sz="1800" dirty="0">
                <a:solidFill>
                  <a:srgbClr val="47C6E3"/>
                </a:solidFill>
                <a:ea typeface="+mn-lt"/>
                <a:cs typeface="+mn-lt"/>
              </a:rPr>
              <a:t>add question and answers to a live poll</a:t>
            </a:r>
            <a:r>
              <a:rPr lang="en-GB" sz="1800" dirty="0">
                <a:ea typeface="+mn-lt"/>
                <a:cs typeface="+mn-lt"/>
              </a:rPr>
              <a:t> for virtual training</a:t>
            </a:r>
          </a:p>
          <a:p>
            <a:pPr marL="227965" indent="-227965">
              <a:lnSpc>
                <a:spcPct val="100000"/>
              </a:lnSpc>
            </a:pPr>
            <a:r>
              <a:rPr lang="en-GB" sz="1800" b="1" dirty="0">
                <a:ea typeface="+mn-lt"/>
                <a:cs typeface="+mn-lt"/>
              </a:rPr>
              <a:t>Creating a poll</a:t>
            </a:r>
            <a:r>
              <a:rPr lang="en-GB" sz="1800" dirty="0">
                <a:ea typeface="+mn-lt"/>
                <a:cs typeface="+mn-lt"/>
              </a:rPr>
              <a:t>: Go to the Meetings page and click on your scheduled meeting. If you do not have a scheduled meeting, schedule a meeting now. From the meeting management page, scroll to the bottom to find the Poll option.</a:t>
            </a:r>
            <a:endParaRPr lang="en-GB" sz="1800" dirty="0">
              <a:cs typeface="Arial"/>
            </a:endParaRPr>
          </a:p>
          <a:p>
            <a:pPr marL="227965" indent="-227965">
              <a:lnSpc>
                <a:spcPct val="100000"/>
              </a:lnSpc>
            </a:pPr>
            <a:r>
              <a:rPr lang="en-GB" sz="1800" b="1" dirty="0">
                <a:ea typeface="+mn-lt"/>
                <a:cs typeface="+mn-lt"/>
              </a:rPr>
              <a:t>To enable polling</a:t>
            </a:r>
            <a:r>
              <a:rPr lang="en-GB" sz="1800" dirty="0">
                <a:ea typeface="+mn-lt"/>
                <a:cs typeface="+mn-lt"/>
              </a:rPr>
              <a:t>: Sign into the Zoom web portal. In the navigation menu, click Account Management then Account Settings (if you are an account administrator) or Settings (if you are an account member). Navigate to the Polling</a:t>
            </a:r>
            <a:r>
              <a:rPr lang="en-GB" sz="1800" i="1" dirty="0">
                <a:ea typeface="+mn-lt"/>
                <a:cs typeface="+mn-lt"/>
              </a:rPr>
              <a:t> </a:t>
            </a:r>
            <a:r>
              <a:rPr lang="en-GB" sz="1800" dirty="0">
                <a:ea typeface="+mn-lt"/>
                <a:cs typeface="+mn-lt"/>
              </a:rPr>
              <a:t>option on the Meeting tab and verify that the setting is enabled. If the setting is disabled, click the toggle to enable it. If a verification dialog displays, choose Turn On to verify the change. Note: If the option is greyed out, it has been locked at either the Group or Account level, and you will need to contact your Zoom administrator.</a:t>
            </a:r>
          </a:p>
          <a:p>
            <a:pPr marL="227965" indent="-227965">
              <a:lnSpc>
                <a:spcPct val="100000"/>
              </a:lnSpc>
            </a:pPr>
            <a:endParaRPr lang="en-GB" sz="1800" dirty="0">
              <a:ea typeface="+mn-lt"/>
              <a:cs typeface="+mn-lt"/>
            </a:endParaRPr>
          </a:p>
        </p:txBody>
      </p:sp>
      <p:sp>
        <p:nvSpPr>
          <p:cNvPr id="16" name="Title 1">
            <a:extLst>
              <a:ext uri="{FF2B5EF4-FFF2-40B4-BE49-F238E27FC236}">
                <a16:creationId xmlns:a16="http://schemas.microsoft.com/office/drawing/2014/main" id="{72915280-2D8B-6446-9BA7-0A1DCB100AE7}"/>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Virtual session</a:t>
            </a:r>
          </a:p>
        </p:txBody>
      </p:sp>
    </p:spTree>
    <p:extLst>
      <p:ext uri="{BB962C8B-B14F-4D97-AF65-F5344CB8AC3E}">
        <p14:creationId xmlns:p14="http://schemas.microsoft.com/office/powerpoint/2010/main" val="359662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D08E9B1-71C5-48F5-9706-B96041ADF49C}"/>
              </a:ext>
            </a:extLst>
          </p:cNvPr>
          <p:cNvSpPr>
            <a:spLocks noGrp="1"/>
          </p:cNvSpPr>
          <p:nvPr>
            <p:ph sz="quarter" idx="4"/>
          </p:nvPr>
        </p:nvSpPr>
        <p:spPr>
          <a:xfrm>
            <a:off x="702313" y="1758847"/>
            <a:ext cx="5969420" cy="3684588"/>
          </a:xfrm>
        </p:spPr>
        <p:txBody>
          <a:bodyPr>
            <a:noAutofit/>
          </a:bodyPr>
          <a:lstStyle/>
          <a:p>
            <a:pPr marL="227965" indent="-227965"/>
            <a:r>
              <a:rPr lang="en-US" sz="1800" dirty="0">
                <a:ea typeface="+mn-lt"/>
                <a:cs typeface="+mn-lt"/>
              </a:rPr>
              <a:t>You can use Mentimeter to </a:t>
            </a:r>
            <a:r>
              <a:rPr lang="en-US" sz="1800" dirty="0">
                <a:solidFill>
                  <a:srgbClr val="47C6E3"/>
                </a:solidFill>
                <a:ea typeface="+mn-lt"/>
                <a:cs typeface="+mn-lt"/>
              </a:rPr>
              <a:t>take in-person polls and answer different types of questions </a:t>
            </a:r>
            <a:r>
              <a:rPr lang="en-US" sz="1800" dirty="0">
                <a:ea typeface="+mn-lt"/>
                <a:cs typeface="+mn-lt"/>
              </a:rPr>
              <a:t>– these include multiple-choice questions, open-ended written responses, graphs, cloud bubbles etc. </a:t>
            </a:r>
          </a:p>
          <a:p>
            <a:pPr marL="227965" indent="-227965"/>
            <a:r>
              <a:rPr lang="en-GB" sz="1800" b="1" dirty="0">
                <a:ea typeface="+mn-lt"/>
                <a:cs typeface="+mn-lt"/>
              </a:rPr>
              <a:t>To set-up the poll</a:t>
            </a:r>
            <a:r>
              <a:rPr lang="en-GB" sz="1800" dirty="0">
                <a:ea typeface="+mn-lt"/>
                <a:cs typeface="+mn-lt"/>
              </a:rPr>
              <a:t>: click Add. Enter a title and your first question</a:t>
            </a:r>
            <a:r>
              <a:rPr lang="en-GB" sz="1800" i="1" dirty="0">
                <a:ea typeface="+mn-lt"/>
                <a:cs typeface="+mn-lt"/>
              </a:rPr>
              <a:t>. (Optional)</a:t>
            </a:r>
            <a:r>
              <a:rPr lang="en-GB" sz="1800" dirty="0">
                <a:ea typeface="+mn-lt"/>
                <a:cs typeface="+mn-lt"/>
              </a:rPr>
              <a:t> Check the box to make the poll anonymous, which will keep the participant's polling information anonymous in the meeting and in the reports. Select whether you want the question to be single choice (participants can only choose one answer) or multiple-choice question (participants can choose multiple answers). Type in the answers to your question and click Save at the bottom. If you would like to add a new question, click Add a Question to create a new question for that particular poll.</a:t>
            </a:r>
          </a:p>
          <a:p>
            <a:pPr marL="0" indent="0">
              <a:buNone/>
            </a:pPr>
            <a:endParaRPr lang="en-US" sz="1400" dirty="0"/>
          </a:p>
        </p:txBody>
      </p:sp>
      <p:pic>
        <p:nvPicPr>
          <p:cNvPr id="6" name="Graphic 5" descr="Online meeting">
            <a:extLst>
              <a:ext uri="{FF2B5EF4-FFF2-40B4-BE49-F238E27FC236}">
                <a16:creationId xmlns:a16="http://schemas.microsoft.com/office/drawing/2014/main" id="{546F6D86-E746-0640-9AB1-D17A8C067F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3405" y="125352"/>
            <a:ext cx="914400" cy="914400"/>
          </a:xfrm>
          <a:prstGeom prst="rect">
            <a:avLst/>
          </a:prstGeom>
        </p:spPr>
      </p:pic>
      <p:pic>
        <p:nvPicPr>
          <p:cNvPr id="3" name="Picture Placeholder 5" descr="WVN TEST TRIAL SESSION 28.5.20 - Mentimeter">
            <a:extLst>
              <a:ext uri="{FF2B5EF4-FFF2-40B4-BE49-F238E27FC236}">
                <a16:creationId xmlns:a16="http://schemas.microsoft.com/office/drawing/2014/main" id="{CD2FCE55-E238-406F-BA1D-2F7CE0732C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146952" y="1434937"/>
            <a:ext cx="4627587" cy="2576086"/>
          </a:xfrm>
          <a:prstGeom prst="rect">
            <a:avLst/>
          </a:prstGeom>
          <a:ln>
            <a:solidFill>
              <a:srgbClr val="595959"/>
            </a:solidFill>
          </a:ln>
          <a:effectLst>
            <a:outerShdw blurRad="50800" dist="38100" dir="2700000" algn="tl" rotWithShape="0">
              <a:prstClr val="black">
                <a:alpha val="40000"/>
              </a:prstClr>
            </a:outerShdw>
          </a:effectLst>
        </p:spPr>
      </p:pic>
      <p:sp>
        <p:nvSpPr>
          <p:cNvPr id="12" name="Slide Number Placeholder 3">
            <a:extLst>
              <a:ext uri="{FF2B5EF4-FFF2-40B4-BE49-F238E27FC236}">
                <a16:creationId xmlns:a16="http://schemas.microsoft.com/office/drawing/2014/main" id="{AAB0AE43-6B13-5044-8B68-1F796BB5CF9C}"/>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33</a:t>
            </a:fld>
            <a:endParaRPr lang="en-GB" dirty="0"/>
          </a:p>
        </p:txBody>
      </p:sp>
      <p:sp>
        <p:nvSpPr>
          <p:cNvPr id="13" name="Text Placeholder 6">
            <a:extLst>
              <a:ext uri="{FF2B5EF4-FFF2-40B4-BE49-F238E27FC236}">
                <a16:creationId xmlns:a16="http://schemas.microsoft.com/office/drawing/2014/main" id="{505C0831-00C1-CE44-A95F-B9CE2BFA7790}"/>
              </a:ext>
            </a:extLst>
          </p:cNvPr>
          <p:cNvSpPr txBox="1">
            <a:spLocks/>
          </p:cNvSpPr>
          <p:nvPr/>
        </p:nvSpPr>
        <p:spPr>
          <a:xfrm>
            <a:off x="739776" y="1253066"/>
            <a:ext cx="11169648" cy="823912"/>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Clr>
                <a:srgbClr val="23BAED"/>
              </a:buClr>
              <a:buFont typeface="Arial"/>
              <a:buNone/>
              <a:defRPr sz="2400" b="1" kern="1200">
                <a:solidFill>
                  <a:schemeClr val="tx1">
                    <a:lumMod val="65000"/>
                    <a:lumOff val="35000"/>
                  </a:schemeClr>
                </a:solidFill>
                <a:latin typeface="+mn-lt"/>
                <a:ea typeface="+mn-ea"/>
                <a:cs typeface="+mn-cs"/>
              </a:defRPr>
            </a:lvl1pPr>
            <a:lvl2pPr marL="457189" indent="0" algn="l" defTabSz="914377" rtl="0" eaLnBrk="1" latinLnBrk="0" hangingPunct="1">
              <a:lnSpc>
                <a:spcPct val="90000"/>
              </a:lnSpc>
              <a:spcBef>
                <a:spcPts val="500"/>
              </a:spcBef>
              <a:buClr>
                <a:srgbClr val="23BAED"/>
              </a:buClr>
              <a:buFont typeface="Arial"/>
              <a:buNone/>
              <a:defRPr sz="2000" b="1" kern="1200">
                <a:solidFill>
                  <a:schemeClr val="tx1">
                    <a:lumMod val="65000"/>
                    <a:lumOff val="35000"/>
                  </a:schemeClr>
                </a:solidFill>
                <a:latin typeface="+mn-lt"/>
                <a:ea typeface="+mn-ea"/>
                <a:cs typeface="+mn-cs"/>
              </a:defRPr>
            </a:lvl2pPr>
            <a:lvl3pPr marL="914377" indent="0" algn="l" defTabSz="914377" rtl="0" eaLnBrk="1" latinLnBrk="0" hangingPunct="1">
              <a:lnSpc>
                <a:spcPct val="90000"/>
              </a:lnSpc>
              <a:spcBef>
                <a:spcPts val="500"/>
              </a:spcBef>
              <a:buClr>
                <a:srgbClr val="23BAED"/>
              </a:buClr>
              <a:buFont typeface="Arial"/>
              <a:buNone/>
              <a:defRPr sz="1800" b="1" kern="1200">
                <a:solidFill>
                  <a:schemeClr val="tx1">
                    <a:lumMod val="65000"/>
                    <a:lumOff val="35000"/>
                  </a:schemeClr>
                </a:solidFill>
                <a:latin typeface="+mn-lt"/>
                <a:ea typeface="+mn-ea"/>
                <a:cs typeface="+mn-cs"/>
              </a:defRPr>
            </a:lvl3pPr>
            <a:lvl4pPr marL="1371566" indent="0" algn="l" defTabSz="914377" rtl="0" eaLnBrk="1" latinLnBrk="0" hangingPunct="1">
              <a:lnSpc>
                <a:spcPct val="90000"/>
              </a:lnSpc>
              <a:spcBef>
                <a:spcPts val="500"/>
              </a:spcBef>
              <a:buClr>
                <a:srgbClr val="23BAED"/>
              </a:buClr>
              <a:buFont typeface="Arial"/>
              <a:buNone/>
              <a:defRPr sz="1600" b="1" kern="1200">
                <a:solidFill>
                  <a:schemeClr val="tx1">
                    <a:lumMod val="65000"/>
                    <a:lumOff val="35000"/>
                  </a:schemeClr>
                </a:solidFill>
                <a:latin typeface="+mn-lt"/>
                <a:ea typeface="+mn-ea"/>
                <a:cs typeface="+mn-cs"/>
              </a:defRPr>
            </a:lvl4pPr>
            <a:lvl5pPr marL="1828754" indent="0" algn="l" defTabSz="914377" rtl="0" eaLnBrk="1" latinLnBrk="0" hangingPunct="1">
              <a:lnSpc>
                <a:spcPct val="90000"/>
              </a:lnSpc>
              <a:spcBef>
                <a:spcPts val="500"/>
              </a:spcBef>
              <a:buClr>
                <a:srgbClr val="23BAED"/>
              </a:buClr>
              <a:buFont typeface="Arial"/>
              <a:buNone/>
              <a:defRPr sz="1600" b="1" kern="1200">
                <a:solidFill>
                  <a:schemeClr val="tx1">
                    <a:lumMod val="65000"/>
                    <a:lumOff val="3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000">
                <a:ea typeface="+mn-lt"/>
                <a:cs typeface="+mn-lt"/>
              </a:rPr>
              <a:t>Interactive software: </a:t>
            </a:r>
            <a:r>
              <a:rPr lang="en-GB" sz="2000">
                <a:ea typeface="+mn-lt"/>
                <a:cs typeface="+mn-lt"/>
                <a:hlinkClick r:id="rId6"/>
              </a:rPr>
              <a:t>Mentimeter</a:t>
            </a:r>
            <a:endParaRPr lang="en-US" sz="2000" dirty="0">
              <a:ea typeface="+mn-lt"/>
              <a:cs typeface="+mn-lt"/>
            </a:endParaRPr>
          </a:p>
        </p:txBody>
      </p:sp>
      <p:sp>
        <p:nvSpPr>
          <p:cNvPr id="14" name="TextBox 13">
            <a:extLst>
              <a:ext uri="{FF2B5EF4-FFF2-40B4-BE49-F238E27FC236}">
                <a16:creationId xmlns:a16="http://schemas.microsoft.com/office/drawing/2014/main" id="{0A6D707D-A4C2-8B4C-99F4-8A0676E72B37}"/>
              </a:ext>
            </a:extLst>
          </p:cNvPr>
          <p:cNvSpPr txBox="1"/>
          <p:nvPr/>
        </p:nvSpPr>
        <p:spPr>
          <a:xfrm>
            <a:off x="7146952" y="4260040"/>
            <a:ext cx="4627587" cy="1200329"/>
          </a:xfrm>
          <a:prstGeom prst="rect">
            <a:avLst/>
          </a:prstGeom>
          <a:noFill/>
        </p:spPr>
        <p:txBody>
          <a:bodyPr wrap="square" rtlCol="0">
            <a:spAutoFit/>
          </a:bodyPr>
          <a:lstStyle/>
          <a:p>
            <a:r>
              <a:rPr lang="en-US" dirty="0">
                <a:solidFill>
                  <a:srgbClr val="595959"/>
                </a:solidFill>
              </a:rPr>
              <a:t>Note: Mentimeter is a paid for service but allows the use of up to three questions using a free account.</a:t>
            </a:r>
          </a:p>
          <a:p>
            <a:endParaRPr lang="en-US" dirty="0"/>
          </a:p>
        </p:txBody>
      </p:sp>
      <p:sp>
        <p:nvSpPr>
          <p:cNvPr id="17" name="Title 1">
            <a:extLst>
              <a:ext uri="{FF2B5EF4-FFF2-40B4-BE49-F238E27FC236}">
                <a16:creationId xmlns:a16="http://schemas.microsoft.com/office/drawing/2014/main" id="{5D3149F9-A02B-9A4C-B567-A608CD792C81}"/>
              </a:ext>
            </a:extLst>
          </p:cNvPr>
          <p:cNvSpPr>
            <a:spLocks noGrp="1"/>
          </p:cNvSpPr>
          <p:nvPr>
            <p:ph type="title"/>
          </p:nvPr>
        </p:nvSpPr>
        <p:spPr>
          <a:xfrm>
            <a:off x="314194" y="125352"/>
            <a:ext cx="11498123" cy="878150"/>
          </a:xfrm>
        </p:spPr>
        <p:txBody>
          <a:bodyPr/>
          <a:lstStyle/>
          <a:p>
            <a:r>
              <a:rPr lang="en-GB" dirty="0"/>
              <a:t>Virtual session</a:t>
            </a:r>
          </a:p>
        </p:txBody>
      </p:sp>
    </p:spTree>
    <p:extLst>
      <p:ext uri="{BB962C8B-B14F-4D97-AF65-F5344CB8AC3E}">
        <p14:creationId xmlns:p14="http://schemas.microsoft.com/office/powerpoint/2010/main" val="2277006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D08E9B1-71C5-48F5-9706-B96041ADF49C}"/>
              </a:ext>
            </a:extLst>
          </p:cNvPr>
          <p:cNvSpPr>
            <a:spLocks noGrp="1"/>
          </p:cNvSpPr>
          <p:nvPr>
            <p:ph sz="quarter" idx="4"/>
          </p:nvPr>
        </p:nvSpPr>
        <p:spPr>
          <a:xfrm>
            <a:off x="739777" y="1777470"/>
            <a:ext cx="11169647" cy="4156547"/>
          </a:xfrm>
        </p:spPr>
        <p:txBody>
          <a:bodyPr numCol="2">
            <a:noAutofit/>
          </a:bodyPr>
          <a:lstStyle/>
          <a:p>
            <a:pPr marL="227965" indent="-227965"/>
            <a:r>
              <a:rPr lang="en-US" sz="1800" b="1" dirty="0">
                <a:ea typeface="+mn-lt"/>
                <a:cs typeface="+mn-lt"/>
              </a:rPr>
              <a:t>To enable polling</a:t>
            </a:r>
            <a:r>
              <a:rPr lang="en-US" sz="1800" dirty="0">
                <a:ea typeface="+mn-lt"/>
                <a:cs typeface="+mn-lt"/>
              </a:rPr>
              <a:t>: the host can create a presentation once signing up to Mentimeter. Questions and activities can be added to each slide of the presentation. Participants can answer the questions and interact with the presentation by typing a 6-digit code found at the top of the presentation into </a:t>
            </a:r>
            <a:r>
              <a:rPr lang="en-US" sz="1800" dirty="0" err="1">
                <a:ea typeface="+mn-lt"/>
                <a:cs typeface="+mn-lt"/>
              </a:rPr>
              <a:t>Menti.com</a:t>
            </a:r>
            <a:r>
              <a:rPr lang="en-US" sz="1800" dirty="0">
                <a:ea typeface="+mn-lt"/>
                <a:cs typeface="+mn-lt"/>
              </a:rPr>
              <a:t>. The host can either create a new share on Zoom to display the Mentimeter slides or download the Mentimeter plug-in for PowerPoint. To run this question, select question type when creating your presentation, and fill in the question and answers as directed.</a:t>
            </a:r>
          </a:p>
          <a:p>
            <a:pPr marL="227965" indent="-227965"/>
            <a:r>
              <a:rPr lang="en-GB" sz="1800" b="1" dirty="0">
                <a:ea typeface="+mn-lt"/>
                <a:cs typeface="+mn-lt"/>
              </a:rPr>
              <a:t>During polling</a:t>
            </a:r>
            <a:r>
              <a:rPr lang="en-GB" sz="1800" dirty="0">
                <a:ea typeface="+mn-lt"/>
                <a:cs typeface="+mn-lt"/>
              </a:rPr>
              <a:t>: the host will be able to see the results live. Once you would like to stop the poll, click End Poll. If you would like to share the results to the participants in the meeting, click Share Results. The results can be downloaded once the meeting has ended.</a:t>
            </a:r>
          </a:p>
          <a:p>
            <a:pPr marL="0" indent="0">
              <a:buNone/>
            </a:pPr>
            <a:endParaRPr lang="en-US" sz="1400" dirty="0"/>
          </a:p>
        </p:txBody>
      </p:sp>
      <p:pic>
        <p:nvPicPr>
          <p:cNvPr id="6" name="Graphic 5" descr="Online meeting">
            <a:extLst>
              <a:ext uri="{FF2B5EF4-FFF2-40B4-BE49-F238E27FC236}">
                <a16:creationId xmlns:a16="http://schemas.microsoft.com/office/drawing/2014/main" id="{546F6D86-E746-0640-9AB1-D17A8C067F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3405" y="125352"/>
            <a:ext cx="914400" cy="914400"/>
          </a:xfrm>
          <a:prstGeom prst="rect">
            <a:avLst/>
          </a:prstGeom>
        </p:spPr>
      </p:pic>
      <p:pic>
        <p:nvPicPr>
          <p:cNvPr id="2" name="Picture Placeholder 5" descr="WVN TEST TRIAL SESSION 28.5.20 - Mentimeter">
            <a:extLst>
              <a:ext uri="{FF2B5EF4-FFF2-40B4-BE49-F238E27FC236}">
                <a16:creationId xmlns:a16="http://schemas.microsoft.com/office/drawing/2014/main" id="{F3C29D3E-FCBD-4015-A00E-501E70E591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729568" y="3263842"/>
            <a:ext cx="5000093" cy="2248243"/>
          </a:xfrm>
          <a:prstGeom prst="rect">
            <a:avLst/>
          </a:prstGeom>
          <a:ln>
            <a:solidFill>
              <a:srgbClr val="595959"/>
            </a:solidFill>
          </a:ln>
          <a:effectLst>
            <a:outerShdw blurRad="50800" dist="38100" dir="2700000" algn="tl" rotWithShape="0">
              <a:prstClr val="black">
                <a:alpha val="40000"/>
              </a:prstClr>
            </a:outerShdw>
          </a:effectLst>
        </p:spPr>
      </p:pic>
      <p:sp>
        <p:nvSpPr>
          <p:cNvPr id="12" name="Slide Number Placeholder 3">
            <a:extLst>
              <a:ext uri="{FF2B5EF4-FFF2-40B4-BE49-F238E27FC236}">
                <a16:creationId xmlns:a16="http://schemas.microsoft.com/office/drawing/2014/main" id="{AAB0AE43-6B13-5044-8B68-1F796BB5CF9C}"/>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34</a:t>
            </a:fld>
            <a:endParaRPr lang="en-GB" dirty="0"/>
          </a:p>
        </p:txBody>
      </p:sp>
      <p:sp>
        <p:nvSpPr>
          <p:cNvPr id="13" name="Text Placeholder 6">
            <a:extLst>
              <a:ext uri="{FF2B5EF4-FFF2-40B4-BE49-F238E27FC236}">
                <a16:creationId xmlns:a16="http://schemas.microsoft.com/office/drawing/2014/main" id="{505C0831-00C1-CE44-A95F-B9CE2BFA7790}"/>
              </a:ext>
            </a:extLst>
          </p:cNvPr>
          <p:cNvSpPr txBox="1">
            <a:spLocks/>
          </p:cNvSpPr>
          <p:nvPr/>
        </p:nvSpPr>
        <p:spPr>
          <a:xfrm>
            <a:off x="739776" y="1253066"/>
            <a:ext cx="11169648" cy="823912"/>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Clr>
                <a:srgbClr val="23BAED"/>
              </a:buClr>
              <a:buFont typeface="Arial"/>
              <a:buNone/>
              <a:defRPr sz="2400" b="1" kern="1200">
                <a:solidFill>
                  <a:schemeClr val="tx1">
                    <a:lumMod val="65000"/>
                    <a:lumOff val="35000"/>
                  </a:schemeClr>
                </a:solidFill>
                <a:latin typeface="+mn-lt"/>
                <a:ea typeface="+mn-ea"/>
                <a:cs typeface="+mn-cs"/>
              </a:defRPr>
            </a:lvl1pPr>
            <a:lvl2pPr marL="457189" indent="0" algn="l" defTabSz="914377" rtl="0" eaLnBrk="1" latinLnBrk="0" hangingPunct="1">
              <a:lnSpc>
                <a:spcPct val="90000"/>
              </a:lnSpc>
              <a:spcBef>
                <a:spcPts val="500"/>
              </a:spcBef>
              <a:buClr>
                <a:srgbClr val="23BAED"/>
              </a:buClr>
              <a:buFont typeface="Arial"/>
              <a:buNone/>
              <a:defRPr sz="2000" b="1" kern="1200">
                <a:solidFill>
                  <a:schemeClr val="tx1">
                    <a:lumMod val="65000"/>
                    <a:lumOff val="35000"/>
                  </a:schemeClr>
                </a:solidFill>
                <a:latin typeface="+mn-lt"/>
                <a:ea typeface="+mn-ea"/>
                <a:cs typeface="+mn-cs"/>
              </a:defRPr>
            </a:lvl2pPr>
            <a:lvl3pPr marL="914377" indent="0" algn="l" defTabSz="914377" rtl="0" eaLnBrk="1" latinLnBrk="0" hangingPunct="1">
              <a:lnSpc>
                <a:spcPct val="90000"/>
              </a:lnSpc>
              <a:spcBef>
                <a:spcPts val="500"/>
              </a:spcBef>
              <a:buClr>
                <a:srgbClr val="23BAED"/>
              </a:buClr>
              <a:buFont typeface="Arial"/>
              <a:buNone/>
              <a:defRPr sz="1800" b="1" kern="1200">
                <a:solidFill>
                  <a:schemeClr val="tx1">
                    <a:lumMod val="65000"/>
                    <a:lumOff val="35000"/>
                  </a:schemeClr>
                </a:solidFill>
                <a:latin typeface="+mn-lt"/>
                <a:ea typeface="+mn-ea"/>
                <a:cs typeface="+mn-cs"/>
              </a:defRPr>
            </a:lvl3pPr>
            <a:lvl4pPr marL="1371566" indent="0" algn="l" defTabSz="914377" rtl="0" eaLnBrk="1" latinLnBrk="0" hangingPunct="1">
              <a:lnSpc>
                <a:spcPct val="90000"/>
              </a:lnSpc>
              <a:spcBef>
                <a:spcPts val="500"/>
              </a:spcBef>
              <a:buClr>
                <a:srgbClr val="23BAED"/>
              </a:buClr>
              <a:buFont typeface="Arial"/>
              <a:buNone/>
              <a:defRPr sz="1600" b="1" kern="1200">
                <a:solidFill>
                  <a:schemeClr val="tx1">
                    <a:lumMod val="65000"/>
                    <a:lumOff val="35000"/>
                  </a:schemeClr>
                </a:solidFill>
                <a:latin typeface="+mn-lt"/>
                <a:ea typeface="+mn-ea"/>
                <a:cs typeface="+mn-cs"/>
              </a:defRPr>
            </a:lvl4pPr>
            <a:lvl5pPr marL="1828754" indent="0" algn="l" defTabSz="914377" rtl="0" eaLnBrk="1" latinLnBrk="0" hangingPunct="1">
              <a:lnSpc>
                <a:spcPct val="90000"/>
              </a:lnSpc>
              <a:spcBef>
                <a:spcPts val="500"/>
              </a:spcBef>
              <a:buClr>
                <a:srgbClr val="23BAED"/>
              </a:buClr>
              <a:buFont typeface="Arial"/>
              <a:buNone/>
              <a:defRPr sz="1600" b="1" kern="1200">
                <a:solidFill>
                  <a:schemeClr val="tx1">
                    <a:lumMod val="65000"/>
                    <a:lumOff val="3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000">
                <a:ea typeface="+mn-lt"/>
                <a:cs typeface="+mn-lt"/>
              </a:rPr>
              <a:t>Interactive software: </a:t>
            </a:r>
            <a:r>
              <a:rPr lang="en-GB" sz="2000">
                <a:ea typeface="+mn-lt"/>
                <a:cs typeface="+mn-lt"/>
                <a:hlinkClick r:id="rId6"/>
              </a:rPr>
              <a:t>Mentimeter</a:t>
            </a:r>
            <a:endParaRPr lang="en-US" sz="2000" dirty="0">
              <a:ea typeface="+mn-lt"/>
              <a:cs typeface="+mn-lt"/>
            </a:endParaRPr>
          </a:p>
        </p:txBody>
      </p:sp>
      <p:sp>
        <p:nvSpPr>
          <p:cNvPr id="14" name="Title 1">
            <a:extLst>
              <a:ext uri="{FF2B5EF4-FFF2-40B4-BE49-F238E27FC236}">
                <a16:creationId xmlns:a16="http://schemas.microsoft.com/office/drawing/2014/main" id="{83A90192-C9F8-BB42-8CF0-1164CBC4995B}"/>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Virtual session</a:t>
            </a:r>
          </a:p>
        </p:txBody>
      </p:sp>
    </p:spTree>
    <p:extLst>
      <p:ext uri="{BB962C8B-B14F-4D97-AF65-F5344CB8AC3E}">
        <p14:creationId xmlns:p14="http://schemas.microsoft.com/office/powerpoint/2010/main" val="3139431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92650C-5C41-453F-A07C-857DAAD229C8}"/>
              </a:ext>
            </a:extLst>
          </p:cNvPr>
          <p:cNvSpPr>
            <a:spLocks noGrp="1"/>
          </p:cNvSpPr>
          <p:nvPr>
            <p:ph type="body" idx="1"/>
          </p:nvPr>
        </p:nvSpPr>
        <p:spPr>
          <a:xfrm>
            <a:off x="862013" y="1210085"/>
            <a:ext cx="11015792" cy="823912"/>
          </a:xfrm>
        </p:spPr>
        <p:txBody>
          <a:bodyPr>
            <a:noAutofit/>
          </a:bodyPr>
          <a:lstStyle/>
          <a:p>
            <a:r>
              <a:rPr lang="en-US" sz="2000" b="1" dirty="0"/>
              <a:t>This slide includes tips for changing the content of the training material depending on the background and number of people attending the training </a:t>
            </a: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739776" y="2099853"/>
            <a:ext cx="11138029" cy="3684588"/>
          </a:xfrm>
        </p:spPr>
        <p:txBody>
          <a:bodyPr vert="horz" lIns="91440" tIns="45720" rIns="91440" bIns="45720" numCol="2" rtlCol="0" anchor="t">
            <a:noAutofit/>
          </a:bodyPr>
          <a:lstStyle/>
          <a:p>
            <a:r>
              <a:rPr lang="en-US" sz="1800" dirty="0">
                <a:solidFill>
                  <a:srgbClr val="47C6E3"/>
                </a:solidFill>
              </a:rPr>
              <a:t>Understand your audience! </a:t>
            </a:r>
            <a:r>
              <a:rPr lang="en-US" sz="1800" dirty="0"/>
              <a:t>In the introductory section (or even as a pre-training exercise) find out what experience and </a:t>
            </a:r>
            <a:r>
              <a:rPr lang="en-US" sz="1800" dirty="0">
                <a:solidFill>
                  <a:srgbClr val="595959"/>
                </a:solidFill>
              </a:rPr>
              <a:t>knowledge participants have in relation to natural capital – this will help inform the delivery of the presentation, helping to engage them during the module. This can be done as a survey or as an extra ice-breaker activity alongside the other introductions. Questions to consider include: </a:t>
            </a:r>
          </a:p>
          <a:p>
            <a:r>
              <a:rPr lang="en-US" sz="1800" dirty="0"/>
              <a:t>Do the participants come from a </a:t>
            </a:r>
            <a:r>
              <a:rPr lang="en-US" sz="1800" dirty="0">
                <a:solidFill>
                  <a:srgbClr val="21BBEF"/>
                </a:solidFill>
              </a:rPr>
              <a:t>particular sector</a:t>
            </a:r>
            <a:r>
              <a:rPr lang="en-US" sz="1800" dirty="0"/>
              <a:t>? Are they </a:t>
            </a:r>
            <a:r>
              <a:rPr lang="en-US" sz="1800" dirty="0">
                <a:solidFill>
                  <a:srgbClr val="21BBEF"/>
                </a:solidFill>
              </a:rPr>
              <a:t>involved in sustainability and sustainable reporting</a:t>
            </a:r>
            <a:r>
              <a:rPr lang="en-US" sz="1800" dirty="0"/>
              <a:t> as part of their job function? Have they completed the </a:t>
            </a:r>
            <a:r>
              <a:rPr lang="en-US" sz="1800" dirty="0">
                <a:solidFill>
                  <a:srgbClr val="21BBEF"/>
                </a:solidFill>
              </a:rPr>
              <a:t>module 1 training</a:t>
            </a:r>
            <a:r>
              <a:rPr lang="en-US" sz="1800" dirty="0"/>
              <a:t>?</a:t>
            </a:r>
          </a:p>
          <a:p>
            <a:endParaRPr lang="en-US" sz="1800" dirty="0"/>
          </a:p>
          <a:p>
            <a:endParaRPr lang="en-US" sz="1800" dirty="0"/>
          </a:p>
          <a:p>
            <a:pPr marL="0" indent="0">
              <a:buNone/>
            </a:pPr>
            <a:endParaRPr lang="en-US" sz="1800" dirty="0"/>
          </a:p>
          <a:p>
            <a:r>
              <a:rPr lang="en-US" sz="1800" dirty="0"/>
              <a:t>Once you understand the background of participants, you can:</a:t>
            </a:r>
          </a:p>
          <a:p>
            <a:pPr lvl="1"/>
            <a:r>
              <a:rPr lang="en-US" sz="1600" dirty="0">
                <a:solidFill>
                  <a:srgbClr val="21BBEF"/>
                </a:solidFill>
              </a:rPr>
              <a:t>Tailor the agenda </a:t>
            </a:r>
            <a:r>
              <a:rPr lang="en-US" sz="1600" dirty="0"/>
              <a:t>to reflect their experience</a:t>
            </a:r>
          </a:p>
          <a:p>
            <a:pPr lvl="1"/>
            <a:r>
              <a:rPr lang="en-US" sz="1600" dirty="0">
                <a:solidFill>
                  <a:srgbClr val="21BBEF"/>
                </a:solidFill>
              </a:rPr>
              <a:t>Adapt the knowledge checks </a:t>
            </a:r>
            <a:r>
              <a:rPr lang="en-US" sz="1600" dirty="0"/>
              <a:t>to test their understanding and challenge them </a:t>
            </a:r>
          </a:p>
          <a:p>
            <a:pPr lvl="1"/>
            <a:r>
              <a:rPr lang="en-US" sz="1600" dirty="0">
                <a:solidFill>
                  <a:srgbClr val="21BBEF"/>
                </a:solidFill>
              </a:rPr>
              <a:t>Highlight the points and examples </a:t>
            </a:r>
            <a:r>
              <a:rPr lang="en-US" sz="1600" dirty="0"/>
              <a:t>in the training material which are </a:t>
            </a:r>
            <a:r>
              <a:rPr lang="en-US" sz="1600" dirty="0">
                <a:solidFill>
                  <a:srgbClr val="21BBEF"/>
                </a:solidFill>
              </a:rPr>
              <a:t>more relevant </a:t>
            </a:r>
            <a:r>
              <a:rPr lang="en-US" sz="1600" dirty="0"/>
              <a:t>for them</a:t>
            </a:r>
          </a:p>
          <a:p>
            <a:pPr lvl="1"/>
            <a:r>
              <a:rPr lang="en-US" sz="1600" dirty="0"/>
              <a:t>Edit the reflections so that participants come away with </a:t>
            </a:r>
            <a:r>
              <a:rPr lang="en-US" sz="1600" dirty="0">
                <a:solidFill>
                  <a:srgbClr val="21BBEF"/>
                </a:solidFill>
              </a:rPr>
              <a:t>new insight and realizations </a:t>
            </a:r>
          </a:p>
          <a:p>
            <a:pPr lvl="1"/>
            <a:r>
              <a:rPr lang="en-US" sz="1600" dirty="0">
                <a:solidFill>
                  <a:srgbClr val="21BBEF"/>
                </a:solidFill>
              </a:rPr>
              <a:t>Showcase sector or region-specific case studies </a:t>
            </a:r>
            <a:r>
              <a:rPr lang="en-US" sz="1600" dirty="0"/>
              <a:t>which resonate with the group</a:t>
            </a:r>
          </a:p>
          <a:p>
            <a:pPr lvl="1"/>
            <a:r>
              <a:rPr lang="en-US" sz="1600" dirty="0"/>
              <a:t>Provide </a:t>
            </a:r>
            <a:r>
              <a:rPr lang="en-US" sz="1600" dirty="0">
                <a:solidFill>
                  <a:srgbClr val="21BBEF"/>
                </a:solidFill>
              </a:rPr>
              <a:t>links and evaluations to tools </a:t>
            </a:r>
            <a:r>
              <a:rPr lang="en-US" sz="1600" dirty="0"/>
              <a:t>which are more </a:t>
            </a:r>
            <a:r>
              <a:rPr lang="en-US" sz="1600" dirty="0">
                <a:solidFill>
                  <a:srgbClr val="21BBEF"/>
                </a:solidFill>
              </a:rPr>
              <a:t>useful and practical </a:t>
            </a:r>
          </a:p>
          <a:p>
            <a:pPr lvl="1"/>
            <a:r>
              <a:rPr lang="en-US" sz="1600" dirty="0"/>
              <a:t>Expand and provide </a:t>
            </a:r>
            <a:r>
              <a:rPr lang="en-US" sz="1600" dirty="0">
                <a:solidFill>
                  <a:srgbClr val="21BBEF"/>
                </a:solidFill>
              </a:rPr>
              <a:t>more detail on points of interest </a:t>
            </a:r>
            <a:r>
              <a:rPr lang="en-US" sz="1600" dirty="0"/>
              <a:t>for the group being trained.</a:t>
            </a:r>
          </a:p>
          <a:p>
            <a:pPr lvl="1"/>
            <a:endParaRPr lang="en-US" sz="1400" dirty="0"/>
          </a:p>
          <a:p>
            <a:pPr marL="0" indent="0">
              <a:buNone/>
            </a:pPr>
            <a:endParaRPr lang="en-GB" sz="1400" dirty="0"/>
          </a:p>
        </p:txBody>
      </p:sp>
      <p:pic>
        <p:nvPicPr>
          <p:cNvPr id="7" name="Graphic 6" descr="Target Audience">
            <a:extLst>
              <a:ext uri="{FF2B5EF4-FFF2-40B4-BE49-F238E27FC236}">
                <a16:creationId xmlns:a16="http://schemas.microsoft.com/office/drawing/2014/main" id="{D00FD02A-C0A9-8847-8020-165A7C7103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3405" y="45108"/>
            <a:ext cx="914400" cy="914400"/>
          </a:xfrm>
          <a:prstGeom prst="rect">
            <a:avLst/>
          </a:prstGeom>
        </p:spPr>
      </p:pic>
      <p:sp>
        <p:nvSpPr>
          <p:cNvPr id="9" name="Slide Number Placeholder 3">
            <a:extLst>
              <a:ext uri="{FF2B5EF4-FFF2-40B4-BE49-F238E27FC236}">
                <a16:creationId xmlns:a16="http://schemas.microsoft.com/office/drawing/2014/main" id="{E9CFA7F9-E785-3149-AFEC-47708FB63E0D}"/>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35</a:t>
            </a:fld>
            <a:endParaRPr lang="en-GB" dirty="0"/>
          </a:p>
        </p:txBody>
      </p:sp>
      <p:sp>
        <p:nvSpPr>
          <p:cNvPr id="13" name="Title 1">
            <a:extLst>
              <a:ext uri="{FF2B5EF4-FFF2-40B4-BE49-F238E27FC236}">
                <a16:creationId xmlns:a16="http://schemas.microsoft.com/office/drawing/2014/main" id="{F63D00A4-95F2-6F4E-997E-A3109E2879F7}"/>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Tailoring the module to the audience</a:t>
            </a:r>
          </a:p>
        </p:txBody>
      </p:sp>
    </p:spTree>
    <p:extLst>
      <p:ext uri="{BB962C8B-B14F-4D97-AF65-F5344CB8AC3E}">
        <p14:creationId xmlns:p14="http://schemas.microsoft.com/office/powerpoint/2010/main" val="1331041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268800-4195-4348-9E8E-CCE34ED596C7}"/>
              </a:ext>
            </a:extLst>
          </p:cNvPr>
          <p:cNvSpPr>
            <a:spLocks noGrp="1"/>
          </p:cNvSpPr>
          <p:nvPr>
            <p:ph type="body" idx="1"/>
          </p:nvPr>
        </p:nvSpPr>
        <p:spPr>
          <a:xfrm>
            <a:off x="839789" y="1329646"/>
            <a:ext cx="10415587" cy="823912"/>
          </a:xfrm>
        </p:spPr>
        <p:txBody>
          <a:bodyPr>
            <a:noAutofit/>
          </a:bodyPr>
          <a:lstStyle/>
          <a:p>
            <a:r>
              <a:rPr lang="en-GB" sz="2000" b="1" dirty="0"/>
              <a:t>This slide includes tips where participants may benefit from the use of specific examples, elaborations or anecdotes</a:t>
            </a: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739776" y="2213180"/>
            <a:ext cx="11352211" cy="3684588"/>
          </a:xfrm>
        </p:spPr>
        <p:txBody>
          <a:bodyPr vert="horz" lIns="91440" tIns="45720" rIns="91440" bIns="45720" numCol="2" rtlCol="0" anchor="t">
            <a:noAutofit/>
          </a:bodyPr>
          <a:lstStyle/>
          <a:p>
            <a:pPr>
              <a:spcBef>
                <a:spcPts val="201"/>
              </a:spcBef>
              <a:spcAft>
                <a:spcPts val="201"/>
              </a:spcAft>
            </a:pPr>
            <a:r>
              <a:rPr lang="en-GB" sz="1800" dirty="0"/>
              <a:t>In providing the business case for assessing natural capital, draw on </a:t>
            </a:r>
            <a:r>
              <a:rPr lang="en-GB" sz="1800" dirty="0">
                <a:solidFill>
                  <a:srgbClr val="21BBEF"/>
                </a:solidFill>
              </a:rPr>
              <a:t>real-life examples </a:t>
            </a:r>
            <a:r>
              <a:rPr lang="en-GB" sz="1800" dirty="0"/>
              <a:t>of risk or opportunities to distinguish between the different types and highlight their relevance for participants</a:t>
            </a:r>
          </a:p>
          <a:p>
            <a:pPr>
              <a:spcBef>
                <a:spcPts val="201"/>
              </a:spcBef>
              <a:spcAft>
                <a:spcPts val="201"/>
              </a:spcAft>
            </a:pPr>
            <a:r>
              <a:rPr lang="en-GB" sz="1800" dirty="0"/>
              <a:t>Draw on your own </a:t>
            </a:r>
            <a:r>
              <a:rPr lang="en-GB" sz="1800" dirty="0">
                <a:solidFill>
                  <a:srgbClr val="21BBEF"/>
                </a:solidFill>
              </a:rPr>
              <a:t>personal reasons for assessing impacts and dependencies </a:t>
            </a:r>
            <a:r>
              <a:rPr lang="en-GB" sz="1800" dirty="0"/>
              <a:t>in your business context</a:t>
            </a:r>
          </a:p>
          <a:p>
            <a:pPr>
              <a:spcBef>
                <a:spcPts val="201"/>
              </a:spcBef>
              <a:spcAft>
                <a:spcPts val="201"/>
              </a:spcAft>
            </a:pPr>
            <a:r>
              <a:rPr lang="en-GB" sz="1800" dirty="0"/>
              <a:t>When outlining project ambitions to scope an assessment, give </a:t>
            </a:r>
            <a:r>
              <a:rPr lang="en-GB" sz="1800" dirty="0">
                <a:solidFill>
                  <a:srgbClr val="21BBEF"/>
                </a:solidFill>
              </a:rPr>
              <a:t>examples of the different categories</a:t>
            </a:r>
            <a:r>
              <a:rPr lang="en-GB" sz="1800" dirty="0"/>
              <a:t> to aid the participants’ understanding (e.g. examples of assessments where the organisational focus has been more corporate or product based and why this was chosen</a:t>
            </a:r>
          </a:p>
          <a:p>
            <a:pPr>
              <a:spcBef>
                <a:spcPts val="201"/>
              </a:spcBef>
              <a:spcAft>
                <a:spcPts val="201"/>
              </a:spcAft>
            </a:pPr>
            <a:r>
              <a:rPr lang="en-GB" sz="1800" dirty="0"/>
              <a:t>Share </a:t>
            </a:r>
            <a:r>
              <a:rPr lang="en-GB" sz="1800" dirty="0">
                <a:solidFill>
                  <a:srgbClr val="21BBEF"/>
                </a:solidFill>
              </a:rPr>
              <a:t>examples of different types of external and internal stakeholders </a:t>
            </a:r>
            <a:r>
              <a:rPr lang="en-GB" sz="1800" dirty="0"/>
              <a:t>based on your experience of a project or based on a case study that you are familiar with</a:t>
            </a:r>
          </a:p>
          <a:p>
            <a:pPr>
              <a:spcBef>
                <a:spcPts val="201"/>
              </a:spcBef>
              <a:spcAft>
                <a:spcPts val="201"/>
              </a:spcAft>
            </a:pPr>
            <a:r>
              <a:rPr lang="en-GB" sz="1800" dirty="0"/>
              <a:t>Provide </a:t>
            </a:r>
            <a:r>
              <a:rPr lang="en-GB" sz="1800" dirty="0">
                <a:solidFill>
                  <a:srgbClr val="21BBEF"/>
                </a:solidFill>
              </a:rPr>
              <a:t>examples of your experience of obtaining buy-in</a:t>
            </a:r>
            <a:r>
              <a:rPr lang="en-GB" sz="1800" dirty="0"/>
              <a:t>, or those for a case study that you are familiar with </a:t>
            </a:r>
          </a:p>
          <a:p>
            <a:pPr>
              <a:spcBef>
                <a:spcPts val="201"/>
              </a:spcBef>
              <a:spcAft>
                <a:spcPts val="201"/>
              </a:spcAft>
            </a:pPr>
            <a:r>
              <a:rPr lang="en-GB" sz="1800" dirty="0"/>
              <a:t>In the reflection or knowledge check exercises, it may be useful to give </a:t>
            </a:r>
            <a:r>
              <a:rPr lang="en-GB" sz="1800" dirty="0">
                <a:solidFill>
                  <a:srgbClr val="21BBEF"/>
                </a:solidFill>
              </a:rPr>
              <a:t>example answers to the questions to help participants to engage with the exercise</a:t>
            </a:r>
            <a:r>
              <a:rPr lang="en-GB" sz="1800" dirty="0"/>
              <a:t> and understand the types of answer that can be provided</a:t>
            </a:r>
          </a:p>
          <a:p>
            <a:pPr>
              <a:spcBef>
                <a:spcPts val="201"/>
              </a:spcBef>
              <a:spcAft>
                <a:spcPts val="201"/>
              </a:spcAft>
            </a:pPr>
            <a:r>
              <a:rPr lang="en-GB" sz="1800" dirty="0"/>
              <a:t>Elaborate on the </a:t>
            </a:r>
            <a:r>
              <a:rPr lang="en-GB" sz="1800" dirty="0">
                <a:solidFill>
                  <a:srgbClr val="21BBEF"/>
                </a:solidFill>
              </a:rPr>
              <a:t>valuation techniques </a:t>
            </a:r>
            <a:r>
              <a:rPr lang="en-GB" sz="1800" dirty="0"/>
              <a:t>used, </a:t>
            </a:r>
            <a:r>
              <a:rPr lang="en-GB" sz="1800" dirty="0">
                <a:solidFill>
                  <a:srgbClr val="21BBEF"/>
                </a:solidFill>
              </a:rPr>
              <a:t>providing your own reflections </a:t>
            </a:r>
            <a:r>
              <a:rPr lang="en-GB" sz="1800" dirty="0"/>
              <a:t>on which techniques were successful and those you do or do not use. </a:t>
            </a:r>
          </a:p>
          <a:p>
            <a:pPr marL="0" indent="0">
              <a:spcBef>
                <a:spcPts val="201"/>
              </a:spcBef>
              <a:spcAft>
                <a:spcPts val="201"/>
              </a:spcAft>
              <a:buNone/>
            </a:pPr>
            <a:endParaRPr lang="en-GB" sz="1400" dirty="0">
              <a:highlight>
                <a:srgbClr val="FFFF00"/>
              </a:highlight>
            </a:endParaRPr>
          </a:p>
        </p:txBody>
      </p:sp>
      <p:pic>
        <p:nvPicPr>
          <p:cNvPr id="7" name="Graphic 6" descr="Squiggle">
            <a:extLst>
              <a:ext uri="{FF2B5EF4-FFF2-40B4-BE49-F238E27FC236}">
                <a16:creationId xmlns:a16="http://schemas.microsoft.com/office/drawing/2014/main" id="{153BF87D-D0B2-E84B-B769-6587E79967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30660" y="89102"/>
            <a:ext cx="914400" cy="914400"/>
          </a:xfrm>
          <a:prstGeom prst="rect">
            <a:avLst/>
          </a:prstGeom>
        </p:spPr>
      </p:pic>
      <p:sp>
        <p:nvSpPr>
          <p:cNvPr id="9" name="Slide Number Placeholder 3">
            <a:extLst>
              <a:ext uri="{FF2B5EF4-FFF2-40B4-BE49-F238E27FC236}">
                <a16:creationId xmlns:a16="http://schemas.microsoft.com/office/drawing/2014/main" id="{43A64C19-C0EE-B049-B49D-8D5D49AC5741}"/>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36</a:t>
            </a:fld>
            <a:endParaRPr lang="en-GB" dirty="0"/>
          </a:p>
        </p:txBody>
      </p:sp>
      <p:sp>
        <p:nvSpPr>
          <p:cNvPr id="16" name="Title 1">
            <a:extLst>
              <a:ext uri="{FF2B5EF4-FFF2-40B4-BE49-F238E27FC236}">
                <a16:creationId xmlns:a16="http://schemas.microsoft.com/office/drawing/2014/main" id="{543610EB-24B9-0E49-A842-07B6339E50E5}"/>
              </a:ext>
            </a:extLst>
          </p:cNvPr>
          <p:cNvSpPr>
            <a:spLocks noGrp="1"/>
          </p:cNvSpPr>
          <p:nvPr>
            <p:ph type="title"/>
          </p:nvPr>
        </p:nvSpPr>
        <p:spPr>
          <a:xfrm>
            <a:off x="314194" y="125352"/>
            <a:ext cx="11498123" cy="878150"/>
          </a:xfrm>
        </p:spPr>
        <p:txBody>
          <a:bodyPr/>
          <a:lstStyle/>
          <a:p>
            <a:r>
              <a:rPr lang="en-GB" dirty="0"/>
              <a:t>Using further explanations and examples</a:t>
            </a:r>
          </a:p>
        </p:txBody>
      </p:sp>
    </p:spTree>
    <p:extLst>
      <p:ext uri="{BB962C8B-B14F-4D97-AF65-F5344CB8AC3E}">
        <p14:creationId xmlns:p14="http://schemas.microsoft.com/office/powerpoint/2010/main" val="578763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D5ADD9-82A2-42AB-817B-4898D67615F2}"/>
              </a:ext>
            </a:extLst>
          </p:cNvPr>
          <p:cNvSpPr>
            <a:spLocks noGrp="1"/>
          </p:cNvSpPr>
          <p:nvPr>
            <p:ph type="body" idx="1"/>
          </p:nvPr>
        </p:nvSpPr>
        <p:spPr>
          <a:xfrm>
            <a:off x="839789" y="1139753"/>
            <a:ext cx="11199811" cy="823912"/>
          </a:xfrm>
        </p:spPr>
        <p:txBody>
          <a:bodyPr>
            <a:noAutofit/>
          </a:bodyPr>
          <a:lstStyle/>
          <a:p>
            <a:r>
              <a:rPr lang="en-US" sz="2000" b="1" dirty="0"/>
              <a:t>This slide includes tips for where adaptations to the material can be made (to make the content more region or sector specific) or further context added</a:t>
            </a: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743080" y="1982257"/>
            <a:ext cx="11393227" cy="3684588"/>
          </a:xfrm>
        </p:spPr>
        <p:txBody>
          <a:bodyPr vert="horz" lIns="91440" tIns="45720" rIns="91440" bIns="45720" numCol="2" rtlCol="0" anchor="t">
            <a:noAutofit/>
          </a:bodyPr>
          <a:lstStyle/>
          <a:p>
            <a:r>
              <a:rPr lang="en-US" sz="1800" dirty="0"/>
              <a:t>When running </a:t>
            </a:r>
            <a:r>
              <a:rPr lang="en-US" sz="1800" dirty="0">
                <a:solidFill>
                  <a:srgbClr val="595959"/>
                </a:solidFill>
              </a:rPr>
              <a:t>the ‘setting the scene section’ of </a:t>
            </a:r>
            <a:r>
              <a:rPr lang="en-US" sz="1800" dirty="0"/>
              <a:t>the training, </a:t>
            </a:r>
            <a:r>
              <a:rPr lang="en-US" sz="1800" dirty="0">
                <a:solidFill>
                  <a:srgbClr val="21BBEF"/>
                </a:solidFill>
              </a:rPr>
              <a:t>update the context so that it is relevant </a:t>
            </a:r>
            <a:r>
              <a:rPr lang="en-US" sz="1800" dirty="0"/>
              <a:t>to participants by  highlighting the importance of natural capital assessments in a way that is region or sector specific </a:t>
            </a:r>
          </a:p>
          <a:p>
            <a:r>
              <a:rPr lang="en-US" sz="1800" dirty="0">
                <a:solidFill>
                  <a:srgbClr val="21BBEF"/>
                </a:solidFill>
              </a:rPr>
              <a:t>Update example videos and visuals </a:t>
            </a:r>
            <a:r>
              <a:rPr lang="en-US" sz="1800" dirty="0"/>
              <a:t>throughout the course so that they are useful for the participants – where possible, make examples sector specific and home in on impacts and dependencies that are important to them </a:t>
            </a:r>
          </a:p>
          <a:p>
            <a:r>
              <a:rPr lang="en-US" sz="1800" dirty="0"/>
              <a:t>Change the databases referred to in terms of the use of natural capital assessment </a:t>
            </a:r>
            <a:r>
              <a:rPr lang="en-US" sz="1800" dirty="0">
                <a:solidFill>
                  <a:srgbClr val="21BBEF"/>
                </a:solidFill>
              </a:rPr>
              <a:t>either in a region or across a sector </a:t>
            </a:r>
            <a:r>
              <a:rPr lang="en-US" sz="1800" dirty="0"/>
              <a:t>so that training slides </a:t>
            </a:r>
            <a:r>
              <a:rPr lang="en-US" sz="1800" dirty="0">
                <a:solidFill>
                  <a:srgbClr val="21BBEF"/>
                </a:solidFill>
              </a:rPr>
              <a:t>reflect the most recent findings</a:t>
            </a:r>
            <a:r>
              <a:rPr lang="en-US" sz="1800" dirty="0"/>
              <a:t> and present results that are useful for the audience </a:t>
            </a:r>
          </a:p>
          <a:p>
            <a:r>
              <a:rPr lang="en-US" sz="1800" dirty="0"/>
              <a:t>Use the case studies as an example to </a:t>
            </a:r>
            <a:r>
              <a:rPr lang="en-US" sz="1800" dirty="0">
                <a:solidFill>
                  <a:srgbClr val="21BBEF"/>
                </a:solidFill>
              </a:rPr>
              <a:t>showcase real-life natural capital assessments</a:t>
            </a:r>
            <a:r>
              <a:rPr lang="en-US" sz="1800" dirty="0"/>
              <a:t> – where possible, include studies where speakers are available (internal or external) to elaborate further and answer specific questions</a:t>
            </a:r>
            <a:endParaRPr lang="en-GB" sz="1800" dirty="0"/>
          </a:p>
          <a:p>
            <a:r>
              <a:rPr lang="en-US" sz="1800" dirty="0"/>
              <a:t>Depending on the objective of the training, </a:t>
            </a:r>
            <a:r>
              <a:rPr lang="en-US" sz="1800" dirty="0">
                <a:solidFill>
                  <a:srgbClr val="21BBEF"/>
                </a:solidFill>
              </a:rPr>
              <a:t>adjust the case study exercises to focus on specific areas </a:t>
            </a:r>
            <a:r>
              <a:rPr lang="en-US" sz="1800" dirty="0"/>
              <a:t>(e.g. it might be in the company's interest to consider dependencies more closely or address certain ecosystem services that play a larger role in a particular region or sector) </a:t>
            </a:r>
          </a:p>
          <a:p>
            <a:r>
              <a:rPr lang="en-US" sz="1800" dirty="0">
                <a:solidFill>
                  <a:srgbClr val="21BBEF"/>
                </a:solidFill>
              </a:rPr>
              <a:t>Tailor the tools presented to the participants </a:t>
            </a:r>
            <a:r>
              <a:rPr lang="en-US" sz="1800" dirty="0"/>
              <a:t>(e.g. there may be some tools that are more useful for certain employee roles or certain regions)</a:t>
            </a:r>
            <a:endParaRPr lang="en-US" sz="1400" dirty="0"/>
          </a:p>
        </p:txBody>
      </p:sp>
      <p:pic>
        <p:nvPicPr>
          <p:cNvPr id="6" name="Graphic 5" descr="Treasure Map">
            <a:extLst>
              <a:ext uri="{FF2B5EF4-FFF2-40B4-BE49-F238E27FC236}">
                <a16:creationId xmlns:a16="http://schemas.microsoft.com/office/drawing/2014/main" id="{2F397FF7-DCCE-2142-8CC9-A35BDBC5F8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8" y="125352"/>
            <a:ext cx="914400" cy="914400"/>
          </a:xfrm>
          <a:prstGeom prst="rect">
            <a:avLst/>
          </a:prstGeom>
        </p:spPr>
      </p:pic>
      <p:sp>
        <p:nvSpPr>
          <p:cNvPr id="9" name="Slide Number Placeholder 3">
            <a:extLst>
              <a:ext uri="{FF2B5EF4-FFF2-40B4-BE49-F238E27FC236}">
                <a16:creationId xmlns:a16="http://schemas.microsoft.com/office/drawing/2014/main" id="{BCFA3DD3-BE6F-AC44-B7D8-DCD41FBA48D4}"/>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37</a:t>
            </a:fld>
            <a:endParaRPr lang="en-GB" dirty="0"/>
          </a:p>
        </p:txBody>
      </p:sp>
      <p:sp>
        <p:nvSpPr>
          <p:cNvPr id="13" name="Title 1">
            <a:extLst>
              <a:ext uri="{FF2B5EF4-FFF2-40B4-BE49-F238E27FC236}">
                <a16:creationId xmlns:a16="http://schemas.microsoft.com/office/drawing/2014/main" id="{12DE8558-EF38-0C47-B418-42B4714E8DA7}"/>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Adaptations and contextualisation </a:t>
            </a:r>
          </a:p>
        </p:txBody>
      </p:sp>
    </p:spTree>
    <p:extLst>
      <p:ext uri="{BB962C8B-B14F-4D97-AF65-F5344CB8AC3E}">
        <p14:creationId xmlns:p14="http://schemas.microsoft.com/office/powerpoint/2010/main" val="3090737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40E3DD1-3C65-4EA7-BC3F-1D936825AE95}"/>
              </a:ext>
            </a:extLst>
          </p:cNvPr>
          <p:cNvSpPr>
            <a:spLocks noGrp="1"/>
          </p:cNvSpPr>
          <p:nvPr>
            <p:ph type="body" idx="1"/>
          </p:nvPr>
        </p:nvSpPr>
        <p:spPr>
          <a:xfrm>
            <a:off x="839789" y="1157629"/>
            <a:ext cx="11038016" cy="823912"/>
          </a:xfrm>
        </p:spPr>
        <p:txBody>
          <a:bodyPr>
            <a:noAutofit/>
          </a:bodyPr>
          <a:lstStyle/>
          <a:p>
            <a:r>
              <a:rPr lang="en-GB" sz="2000" b="1" dirty="0"/>
              <a:t>This slide sets out tips for areas in the training where the presenter will need a background knowledge</a:t>
            </a:r>
            <a:endParaRPr lang="en-US" sz="2000" dirty="0"/>
          </a:p>
        </p:txBody>
      </p:sp>
      <p:sp>
        <p:nvSpPr>
          <p:cNvPr id="13" name="Content Placeholder 12">
            <a:extLst>
              <a:ext uri="{FF2B5EF4-FFF2-40B4-BE49-F238E27FC236}">
                <a16:creationId xmlns:a16="http://schemas.microsoft.com/office/drawing/2014/main" id="{176BC854-DE47-4666-A055-108177957375}"/>
              </a:ext>
            </a:extLst>
          </p:cNvPr>
          <p:cNvSpPr>
            <a:spLocks noGrp="1"/>
          </p:cNvSpPr>
          <p:nvPr>
            <p:ph sz="half" idx="2"/>
          </p:nvPr>
        </p:nvSpPr>
        <p:spPr>
          <a:xfrm>
            <a:off x="839789" y="2136304"/>
            <a:ext cx="11165944" cy="3684588"/>
          </a:xfrm>
        </p:spPr>
        <p:txBody>
          <a:bodyPr numCol="2">
            <a:noAutofit/>
          </a:bodyPr>
          <a:lstStyle/>
          <a:p>
            <a:pPr>
              <a:spcBef>
                <a:spcPts val="201"/>
              </a:spcBef>
              <a:spcAft>
                <a:spcPts val="201"/>
              </a:spcAft>
            </a:pPr>
            <a:r>
              <a:rPr lang="en-GB" sz="1800" dirty="0"/>
              <a:t>For the introduction to valuation section the presenter must be able to:</a:t>
            </a:r>
          </a:p>
          <a:p>
            <a:pPr lvl="1">
              <a:spcBef>
                <a:spcPts val="201"/>
              </a:spcBef>
              <a:spcAft>
                <a:spcPts val="201"/>
              </a:spcAft>
            </a:pPr>
            <a:r>
              <a:rPr lang="en-GB" sz="1800" dirty="0">
                <a:solidFill>
                  <a:srgbClr val="21BBEF"/>
                </a:solidFill>
              </a:rPr>
              <a:t>Highlight the difference between measurement and valuation </a:t>
            </a:r>
            <a:r>
              <a:rPr lang="en-GB" sz="1800" dirty="0">
                <a:solidFill>
                  <a:srgbClr val="595959"/>
                </a:solidFill>
              </a:rPr>
              <a:t>and talk through the different types of valuation: qualitative</a:t>
            </a:r>
            <a:r>
              <a:rPr lang="en-GB" sz="1800" dirty="0"/>
              <a:t>, quantitative and monetary.</a:t>
            </a:r>
          </a:p>
          <a:p>
            <a:pPr lvl="1">
              <a:spcBef>
                <a:spcPts val="201"/>
              </a:spcBef>
              <a:spcAft>
                <a:spcPts val="201"/>
              </a:spcAft>
            </a:pPr>
            <a:r>
              <a:rPr lang="en-GB" sz="1800" dirty="0"/>
              <a:t>Present the </a:t>
            </a:r>
            <a:r>
              <a:rPr lang="en-GB" sz="1800" dirty="0">
                <a:solidFill>
                  <a:srgbClr val="21BBEF"/>
                </a:solidFill>
              </a:rPr>
              <a:t>Total Economic Valuation model </a:t>
            </a:r>
            <a:r>
              <a:rPr lang="en-GB" sz="1800" dirty="0"/>
              <a:t>and be able to discuss examples of different types of value</a:t>
            </a:r>
          </a:p>
          <a:p>
            <a:pPr lvl="1">
              <a:spcBef>
                <a:spcPts val="201"/>
              </a:spcBef>
              <a:spcAft>
                <a:spcPts val="201"/>
              </a:spcAft>
            </a:pPr>
            <a:r>
              <a:rPr lang="en-GB" sz="1800" dirty="0">
                <a:solidFill>
                  <a:srgbClr val="21BBEF"/>
                </a:solidFill>
              </a:rPr>
              <a:t>Evaluate different valuation techniques </a:t>
            </a:r>
            <a:r>
              <a:rPr lang="en-GB" sz="1800" dirty="0"/>
              <a:t>and provide suggestions as when to use them depending on the context </a:t>
            </a:r>
          </a:p>
          <a:p>
            <a:pPr marL="180975" lvl="1" indent="0">
              <a:spcBef>
                <a:spcPts val="201"/>
              </a:spcBef>
              <a:spcAft>
                <a:spcPts val="201"/>
              </a:spcAft>
            </a:pPr>
            <a:r>
              <a:rPr lang="en-GB" sz="1800" dirty="0"/>
              <a:t>Give </a:t>
            </a:r>
            <a:r>
              <a:rPr lang="en-GB" sz="1800" dirty="0">
                <a:solidFill>
                  <a:srgbClr val="21BBEF"/>
                </a:solidFill>
              </a:rPr>
              <a:t>practical tips and tools </a:t>
            </a:r>
            <a:r>
              <a:rPr lang="en-GB" sz="1800" dirty="0"/>
              <a:t>to tackle natural capital assessments in real life </a:t>
            </a:r>
          </a:p>
          <a:p>
            <a:r>
              <a:rPr lang="en-GB" sz="1800" dirty="0"/>
              <a:t>Provide </a:t>
            </a:r>
            <a:r>
              <a:rPr lang="en-GB" sz="1800" dirty="0">
                <a:solidFill>
                  <a:srgbClr val="21BBEF"/>
                </a:solidFill>
              </a:rPr>
              <a:t>justifications and explanations for the answers to all case studies </a:t>
            </a:r>
            <a:r>
              <a:rPr lang="en-GB" sz="1800" dirty="0"/>
              <a:t>(e.g. justification as to why impacts are high, medium or low for specific contexts in which materiality has been ranked).</a:t>
            </a:r>
          </a:p>
          <a:p>
            <a:r>
              <a:rPr lang="en-GB" sz="1800" dirty="0"/>
              <a:t>Be </a:t>
            </a:r>
            <a:r>
              <a:rPr lang="en-GB" sz="1800" dirty="0">
                <a:solidFill>
                  <a:srgbClr val="21BBEF"/>
                </a:solidFill>
              </a:rPr>
              <a:t>comfortable with the definitions </a:t>
            </a:r>
            <a:r>
              <a:rPr lang="en-GB" sz="1800" dirty="0"/>
              <a:t>to answer questions on these and why they are used</a:t>
            </a:r>
          </a:p>
          <a:p>
            <a:r>
              <a:rPr lang="en-GB" sz="1800" dirty="0"/>
              <a:t>Explain </a:t>
            </a:r>
            <a:r>
              <a:rPr lang="en-GB" sz="1800" dirty="0">
                <a:solidFill>
                  <a:srgbClr val="21BBEF"/>
                </a:solidFill>
              </a:rPr>
              <a:t>different types of criteria for materiality assessments </a:t>
            </a:r>
            <a:r>
              <a:rPr lang="en-GB" sz="1800" dirty="0"/>
              <a:t>and how this can vary using different examples of criteria</a:t>
            </a:r>
          </a:p>
          <a:p>
            <a:pPr lvl="1">
              <a:spcBef>
                <a:spcPts val="201"/>
              </a:spcBef>
              <a:spcAft>
                <a:spcPts val="201"/>
              </a:spcAft>
            </a:pPr>
            <a:endParaRPr lang="en-GB" sz="1400" dirty="0"/>
          </a:p>
          <a:p>
            <a:endParaRPr lang="en-US" dirty="0"/>
          </a:p>
        </p:txBody>
      </p:sp>
      <p:pic>
        <p:nvPicPr>
          <p:cNvPr id="6" name="Graphic 5" descr="Mathematics">
            <a:extLst>
              <a:ext uri="{FF2B5EF4-FFF2-40B4-BE49-F238E27FC236}">
                <a16:creationId xmlns:a16="http://schemas.microsoft.com/office/drawing/2014/main" id="{C3B38611-A01D-A44F-91B9-CC6E9E671A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3405" y="125352"/>
            <a:ext cx="914400" cy="914400"/>
          </a:xfrm>
          <a:prstGeom prst="rect">
            <a:avLst/>
          </a:prstGeom>
        </p:spPr>
      </p:pic>
      <p:sp>
        <p:nvSpPr>
          <p:cNvPr id="8" name="Content Placeholder 2">
            <a:extLst>
              <a:ext uri="{FF2B5EF4-FFF2-40B4-BE49-F238E27FC236}">
                <a16:creationId xmlns:a16="http://schemas.microsoft.com/office/drawing/2014/main" id="{A7257D47-4589-8349-9A5E-CE563DB45427}"/>
              </a:ext>
            </a:extLst>
          </p:cNvPr>
          <p:cNvSpPr txBox="1">
            <a:spLocks/>
          </p:cNvSpPr>
          <p:nvPr/>
        </p:nvSpPr>
        <p:spPr>
          <a:xfrm>
            <a:off x="-1446419" y="3372753"/>
            <a:ext cx="11498121" cy="4351339"/>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1"/>
              </a:spcBef>
              <a:spcAft>
                <a:spcPts val="201"/>
              </a:spcAft>
              <a:buFont typeface="Arial"/>
              <a:buNone/>
            </a:pPr>
            <a:endParaRPr lang="en-GB" b="1" dirty="0"/>
          </a:p>
        </p:txBody>
      </p:sp>
      <p:sp>
        <p:nvSpPr>
          <p:cNvPr id="10" name="Slide Number Placeholder 3">
            <a:extLst>
              <a:ext uri="{FF2B5EF4-FFF2-40B4-BE49-F238E27FC236}">
                <a16:creationId xmlns:a16="http://schemas.microsoft.com/office/drawing/2014/main" id="{D1421E88-6EDA-5242-B699-25BF41C50A2E}"/>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38</a:t>
            </a:fld>
            <a:endParaRPr lang="en-GB" dirty="0"/>
          </a:p>
        </p:txBody>
      </p:sp>
      <p:sp>
        <p:nvSpPr>
          <p:cNvPr id="17" name="Title 1">
            <a:extLst>
              <a:ext uri="{FF2B5EF4-FFF2-40B4-BE49-F238E27FC236}">
                <a16:creationId xmlns:a16="http://schemas.microsoft.com/office/drawing/2014/main" id="{7DE0D822-5E8A-C34F-B0E5-85E650FF0F19}"/>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Background knowledge required</a:t>
            </a:r>
          </a:p>
        </p:txBody>
      </p:sp>
    </p:spTree>
    <p:extLst>
      <p:ext uri="{BB962C8B-B14F-4D97-AF65-F5344CB8AC3E}">
        <p14:creationId xmlns:p14="http://schemas.microsoft.com/office/powerpoint/2010/main" val="2346651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D03E78-E059-4BFF-BB9F-810DF6F8C422}"/>
              </a:ext>
            </a:extLst>
          </p:cNvPr>
          <p:cNvSpPr>
            <a:spLocks noGrp="1"/>
          </p:cNvSpPr>
          <p:nvPr>
            <p:ph type="body" idx="1"/>
          </p:nvPr>
        </p:nvSpPr>
        <p:spPr>
          <a:xfrm>
            <a:off x="839789" y="1170010"/>
            <a:ext cx="10512422" cy="823912"/>
          </a:xfrm>
        </p:spPr>
        <p:txBody>
          <a:bodyPr>
            <a:noAutofit/>
          </a:bodyPr>
          <a:lstStyle/>
          <a:p>
            <a:r>
              <a:rPr lang="en-GB" sz="2000" b="1" dirty="0"/>
              <a:t>This slide includes tips on which parts of the module 2 material are important and/or necessary when giving the training:</a:t>
            </a:r>
          </a:p>
        </p:txBody>
      </p:sp>
      <p:sp>
        <p:nvSpPr>
          <p:cNvPr id="5" name="Content Placeholder 4">
            <a:extLst>
              <a:ext uri="{FF2B5EF4-FFF2-40B4-BE49-F238E27FC236}">
                <a16:creationId xmlns:a16="http://schemas.microsoft.com/office/drawing/2014/main" id="{C8D39EA9-54A1-489B-970C-51F2C5794203}"/>
              </a:ext>
            </a:extLst>
          </p:cNvPr>
          <p:cNvSpPr>
            <a:spLocks noGrp="1"/>
          </p:cNvSpPr>
          <p:nvPr>
            <p:ph sz="half" idx="2"/>
          </p:nvPr>
        </p:nvSpPr>
        <p:spPr>
          <a:xfrm>
            <a:off x="839789" y="2054942"/>
            <a:ext cx="11190846" cy="3684588"/>
          </a:xfrm>
        </p:spPr>
        <p:txBody>
          <a:bodyPr numCol="2">
            <a:noAutofit/>
          </a:bodyPr>
          <a:lstStyle/>
          <a:p>
            <a:pPr>
              <a:spcBef>
                <a:spcPts val="201"/>
              </a:spcBef>
              <a:spcAft>
                <a:spcPts val="201"/>
              </a:spcAft>
            </a:pPr>
            <a:r>
              <a:rPr lang="en-GB" sz="1800" dirty="0"/>
              <a:t>Ensure that the audience are familiar with </a:t>
            </a:r>
            <a:r>
              <a:rPr lang="en-GB" sz="1800" dirty="0">
                <a:solidFill>
                  <a:srgbClr val="21BBEF"/>
                </a:solidFill>
              </a:rPr>
              <a:t>key definitions</a:t>
            </a:r>
            <a:r>
              <a:rPr lang="en-GB" sz="1800" dirty="0"/>
              <a:t> such as natural capital and ecosystem services – these will form the foundation of the scoping exercise (slides 21-27)</a:t>
            </a:r>
          </a:p>
          <a:p>
            <a:pPr>
              <a:spcBef>
                <a:spcPts val="201"/>
              </a:spcBef>
              <a:spcAft>
                <a:spcPts val="201"/>
              </a:spcAft>
            </a:pPr>
            <a:r>
              <a:rPr lang="en-GB" sz="1800" dirty="0"/>
              <a:t>Make sure that the audience understand the </a:t>
            </a:r>
            <a:r>
              <a:rPr lang="en-GB" sz="1800" dirty="0">
                <a:solidFill>
                  <a:srgbClr val="21BBEF"/>
                </a:solidFill>
              </a:rPr>
              <a:t>importance of natural capital assessments and their applicability in business contexts </a:t>
            </a:r>
            <a:r>
              <a:rPr lang="en-GB" sz="1800" dirty="0"/>
              <a:t>(slides 29-33)</a:t>
            </a:r>
          </a:p>
          <a:p>
            <a:pPr>
              <a:spcBef>
                <a:spcPts val="201"/>
              </a:spcBef>
              <a:spcAft>
                <a:spcPts val="201"/>
              </a:spcAft>
            </a:pPr>
            <a:r>
              <a:rPr lang="en-GB" sz="1800" dirty="0"/>
              <a:t>It is important for the audience to have a good grasp of the </a:t>
            </a:r>
            <a:r>
              <a:rPr lang="en-GB" sz="1800" dirty="0">
                <a:solidFill>
                  <a:srgbClr val="21BBEF"/>
                </a:solidFill>
              </a:rPr>
              <a:t>key factors to consider when scoping an assessment </a:t>
            </a:r>
            <a:r>
              <a:rPr lang="en-GB" sz="1800" dirty="0"/>
              <a:t>and the types of stakeholders that can be bought in as set out in (slides 61-62)</a:t>
            </a:r>
          </a:p>
          <a:p>
            <a:pPr>
              <a:spcBef>
                <a:spcPts val="201"/>
              </a:spcBef>
              <a:spcAft>
                <a:spcPts val="201"/>
              </a:spcAft>
            </a:pPr>
            <a:r>
              <a:rPr lang="en-GB" sz="1800" dirty="0"/>
              <a:t> </a:t>
            </a:r>
          </a:p>
          <a:p>
            <a:pPr>
              <a:spcBef>
                <a:spcPts val="201"/>
              </a:spcBef>
              <a:spcAft>
                <a:spcPts val="201"/>
              </a:spcAft>
            </a:pPr>
            <a:endParaRPr lang="en-GB" sz="1800" dirty="0"/>
          </a:p>
          <a:p>
            <a:pPr>
              <a:spcBef>
                <a:spcPts val="201"/>
              </a:spcBef>
              <a:spcAft>
                <a:spcPts val="201"/>
              </a:spcAft>
            </a:pPr>
            <a:endParaRPr lang="en-GB" sz="1800" dirty="0"/>
          </a:p>
          <a:p>
            <a:pPr>
              <a:spcBef>
                <a:spcPts val="201"/>
              </a:spcBef>
              <a:spcAft>
                <a:spcPts val="201"/>
              </a:spcAft>
            </a:pPr>
            <a:r>
              <a:rPr lang="en-GB" sz="1800" dirty="0"/>
              <a:t>Additionally, it is useful for the participants to understand their </a:t>
            </a:r>
            <a:r>
              <a:rPr lang="en-GB" sz="1800" dirty="0">
                <a:solidFill>
                  <a:srgbClr val="21BBEF"/>
                </a:solidFill>
              </a:rPr>
              <a:t>target audience and the ways in which they can create buy-in </a:t>
            </a:r>
            <a:r>
              <a:rPr lang="en-GB" sz="1800" dirty="0"/>
              <a:t>to drive their projects forward (slide 63)</a:t>
            </a:r>
          </a:p>
          <a:p>
            <a:pPr>
              <a:spcBef>
                <a:spcPts val="201"/>
              </a:spcBef>
              <a:spcAft>
                <a:spcPts val="201"/>
              </a:spcAft>
            </a:pPr>
            <a:r>
              <a:rPr lang="en-GB" sz="1800" dirty="0"/>
              <a:t>Generally, the most important parts of the training for the audience are the </a:t>
            </a:r>
            <a:r>
              <a:rPr lang="en-GB" sz="1800" dirty="0">
                <a:solidFill>
                  <a:srgbClr val="21BBEF"/>
                </a:solidFill>
              </a:rPr>
              <a:t>practical tips </a:t>
            </a:r>
            <a:r>
              <a:rPr lang="en-GB" sz="1800" dirty="0"/>
              <a:t>available that can help them put their assessment into action (78-83; 106-107)</a:t>
            </a:r>
          </a:p>
          <a:p>
            <a:pPr marL="0" indent="0">
              <a:spcBef>
                <a:spcPts val="201"/>
              </a:spcBef>
              <a:spcAft>
                <a:spcPts val="201"/>
              </a:spcAft>
              <a:buNone/>
            </a:pPr>
            <a:endParaRPr lang="en-GB" sz="1800" dirty="0"/>
          </a:p>
          <a:p>
            <a:pPr marL="0" indent="0" algn="r">
              <a:spcBef>
                <a:spcPts val="201"/>
              </a:spcBef>
              <a:spcAft>
                <a:spcPts val="201"/>
              </a:spcAft>
              <a:buNone/>
            </a:pPr>
            <a:r>
              <a:rPr lang="en-GB" sz="1800" u="sng" dirty="0"/>
              <a:t>Note</a:t>
            </a:r>
            <a:r>
              <a:rPr lang="en-GB" sz="1800" dirty="0"/>
              <a:t>: the references to the slide numbers correspond to the slides in the 3-hour deck – depending on whether you use the 1-, 2- or 3-hour deck, not all slides mentioned here will be relevant</a:t>
            </a:r>
          </a:p>
          <a:p>
            <a:pPr>
              <a:spcBef>
                <a:spcPts val="201"/>
              </a:spcBef>
              <a:spcAft>
                <a:spcPts val="201"/>
              </a:spcAft>
            </a:pPr>
            <a:endParaRPr lang="en-GB" sz="1400" dirty="0">
              <a:highlight>
                <a:srgbClr val="FFFF00"/>
              </a:highlight>
            </a:endParaRPr>
          </a:p>
          <a:p>
            <a:pPr>
              <a:spcBef>
                <a:spcPts val="201"/>
              </a:spcBef>
              <a:spcAft>
                <a:spcPts val="201"/>
              </a:spcAft>
            </a:pPr>
            <a:endParaRPr lang="en-US" sz="1400" dirty="0"/>
          </a:p>
        </p:txBody>
      </p:sp>
      <p:pic>
        <p:nvPicPr>
          <p:cNvPr id="7" name="Graphic 6" descr="Exclamation mark">
            <a:extLst>
              <a:ext uri="{FF2B5EF4-FFF2-40B4-BE49-F238E27FC236}">
                <a16:creationId xmlns:a16="http://schemas.microsoft.com/office/drawing/2014/main" id="{645BFFF4-FEFD-1745-831A-8D5B7B1C76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3405" y="125352"/>
            <a:ext cx="914400" cy="914400"/>
          </a:xfrm>
          <a:prstGeom prst="rect">
            <a:avLst/>
          </a:prstGeom>
        </p:spPr>
      </p:pic>
      <p:sp>
        <p:nvSpPr>
          <p:cNvPr id="10" name="Content Placeholder 4">
            <a:extLst>
              <a:ext uri="{FF2B5EF4-FFF2-40B4-BE49-F238E27FC236}">
                <a16:creationId xmlns:a16="http://schemas.microsoft.com/office/drawing/2014/main" id="{0E01430E-5F5C-45F4-AE95-56BE7D98D600}"/>
              </a:ext>
            </a:extLst>
          </p:cNvPr>
          <p:cNvSpPr txBox="1">
            <a:spLocks/>
          </p:cNvSpPr>
          <p:nvPr/>
        </p:nvSpPr>
        <p:spPr>
          <a:xfrm>
            <a:off x="6194424" y="1855758"/>
            <a:ext cx="5157787" cy="368458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2" name="Content Placeholder 4">
            <a:extLst>
              <a:ext uri="{FF2B5EF4-FFF2-40B4-BE49-F238E27FC236}">
                <a16:creationId xmlns:a16="http://schemas.microsoft.com/office/drawing/2014/main" id="{49E7FA56-ABA6-4C49-8E9F-81544687A68E}"/>
              </a:ext>
            </a:extLst>
          </p:cNvPr>
          <p:cNvSpPr txBox="1">
            <a:spLocks/>
          </p:cNvSpPr>
          <p:nvPr/>
        </p:nvSpPr>
        <p:spPr>
          <a:xfrm>
            <a:off x="6503989" y="2102236"/>
            <a:ext cx="5157787" cy="368458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1"/>
              </a:spcBef>
              <a:spcAft>
                <a:spcPts val="201"/>
              </a:spcAft>
              <a:buNone/>
            </a:pPr>
            <a:endParaRPr lang="en-GB" sz="1400" dirty="0"/>
          </a:p>
        </p:txBody>
      </p:sp>
      <p:sp>
        <p:nvSpPr>
          <p:cNvPr id="9" name="Slide Number Placeholder 3">
            <a:extLst>
              <a:ext uri="{FF2B5EF4-FFF2-40B4-BE49-F238E27FC236}">
                <a16:creationId xmlns:a16="http://schemas.microsoft.com/office/drawing/2014/main" id="{F02E6F85-79C6-5344-98FB-FF7BA8B3225F}"/>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39</a:t>
            </a:fld>
            <a:endParaRPr lang="en-GB" dirty="0"/>
          </a:p>
        </p:txBody>
      </p:sp>
      <p:sp>
        <p:nvSpPr>
          <p:cNvPr id="13" name="Title 1">
            <a:extLst>
              <a:ext uri="{FF2B5EF4-FFF2-40B4-BE49-F238E27FC236}">
                <a16:creationId xmlns:a16="http://schemas.microsoft.com/office/drawing/2014/main" id="{44B829BA-5F94-ED49-BDA2-F053A7AF1EC6}"/>
              </a:ext>
            </a:extLst>
          </p:cNvPr>
          <p:cNvSpPr>
            <a:spLocks noGrp="1"/>
          </p:cNvSpPr>
          <p:nvPr>
            <p:ph type="title"/>
          </p:nvPr>
        </p:nvSpPr>
        <p:spPr>
          <a:xfrm>
            <a:off x="314194" y="125352"/>
            <a:ext cx="11498123" cy="878150"/>
          </a:xfrm>
        </p:spPr>
        <p:txBody>
          <a:bodyPr/>
          <a:lstStyle/>
          <a:p>
            <a:r>
              <a:rPr lang="en-GB" dirty="0"/>
              <a:t>Important slides</a:t>
            </a:r>
          </a:p>
        </p:txBody>
      </p:sp>
    </p:spTree>
    <p:extLst>
      <p:ext uri="{BB962C8B-B14F-4D97-AF65-F5344CB8AC3E}">
        <p14:creationId xmlns:p14="http://schemas.microsoft.com/office/powerpoint/2010/main" val="1395812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CB28D5-B083-475C-88E3-0D3F43363674}"/>
              </a:ext>
            </a:extLst>
          </p:cNvPr>
          <p:cNvSpPr>
            <a:spLocks noGrp="1"/>
          </p:cNvSpPr>
          <p:nvPr>
            <p:ph idx="1"/>
          </p:nvPr>
        </p:nvSpPr>
        <p:spPr>
          <a:xfrm>
            <a:off x="314196" y="2838104"/>
            <a:ext cx="3779340" cy="2974757"/>
          </a:xfrm>
        </p:spPr>
        <p:txBody>
          <a:bodyPr vert="horz" lIns="91440" tIns="45720" rIns="91440" bIns="45720" rtlCol="0" anchor="t">
            <a:noAutofit/>
          </a:bodyPr>
          <a:lstStyle/>
          <a:p>
            <a:pPr marL="0" indent="0">
              <a:buNone/>
            </a:pPr>
            <a:r>
              <a:rPr lang="en-US" sz="1600" dirty="0">
                <a:effectLst/>
                <a:latin typeface="Arial"/>
                <a:ea typeface="Calibri" panose="020F0502020204030204" pitchFamily="34" charset="0"/>
                <a:cs typeface="Arial"/>
              </a:rPr>
              <a:t>With COVID-19 disrupting economies and societies across the globe, there has never been a better time for businesses to </a:t>
            </a:r>
            <a:r>
              <a:rPr lang="en-US" sz="1600" dirty="0">
                <a:latin typeface="Arial"/>
                <a:cs typeface="Arial"/>
              </a:rPr>
              <a:t>assess their impacts and dependencies on natural capital and integrate the value of nature into decision-making processes. </a:t>
            </a:r>
            <a:r>
              <a:rPr lang="en-US" sz="1600" dirty="0">
                <a:effectLst/>
                <a:latin typeface="Arial"/>
                <a:ea typeface="Calibri" panose="020F0502020204030204" pitchFamily="34" charset="0"/>
                <a:cs typeface="Arial"/>
              </a:rPr>
              <a:t>This also means that </a:t>
            </a:r>
            <a:r>
              <a:rPr lang="en-US" sz="1600" kern="0" dirty="0">
                <a:solidFill>
                  <a:srgbClr val="21BBEF"/>
                </a:solidFill>
                <a:latin typeface="Arial"/>
                <a:ea typeface="Verdana"/>
                <a:cs typeface="Arial"/>
              </a:rPr>
              <a:t>capacity building has a key role to play in order to ensure that businesses are equipped with the right tools, resources and knowledge to take necessary action. </a:t>
            </a:r>
            <a:endParaRPr lang="en-CH" sz="1600" kern="0" dirty="0">
              <a:solidFill>
                <a:srgbClr val="BBD151"/>
              </a:solidFill>
              <a:latin typeface="Arial" panose="020B0604020202020204" pitchFamily="34" charset="0"/>
              <a:ea typeface="Verdana" panose="020B060403050404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B8937DA-DF21-4C2C-AF77-E8268E298C78}"/>
              </a:ext>
            </a:extLst>
          </p:cNvPr>
          <p:cNvPicPr>
            <a:picLocks noChangeAspect="1"/>
          </p:cNvPicPr>
          <p:nvPr/>
        </p:nvPicPr>
        <p:blipFill rotWithShape="1">
          <a:blip r:embed="rId3"/>
          <a:srcRect t="66270" b="17473"/>
          <a:stretch/>
        </p:blipFill>
        <p:spPr>
          <a:xfrm>
            <a:off x="0" y="-1"/>
            <a:ext cx="12202800" cy="1313235"/>
          </a:xfrm>
          <a:prstGeom prst="rect">
            <a:avLst/>
          </a:prstGeom>
        </p:spPr>
      </p:pic>
      <p:sp>
        <p:nvSpPr>
          <p:cNvPr id="5" name="Retângulo 2">
            <a:extLst>
              <a:ext uri="{FF2B5EF4-FFF2-40B4-BE49-F238E27FC236}">
                <a16:creationId xmlns:a16="http://schemas.microsoft.com/office/drawing/2014/main" id="{3ACF216B-EA19-4B49-964D-142A0628BCEA}"/>
              </a:ext>
            </a:extLst>
          </p:cNvPr>
          <p:cNvSpPr/>
          <p:nvPr/>
        </p:nvSpPr>
        <p:spPr>
          <a:xfrm>
            <a:off x="0" y="1313234"/>
            <a:ext cx="12202800" cy="730863"/>
          </a:xfrm>
          <a:prstGeom prst="rect">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1" b="0" i="0" u="none" strike="noStrike" kern="1200" cap="none" spc="0" normalizeH="0" baseline="0" noProof="0">
              <a:ln>
                <a:noFill/>
              </a:ln>
              <a:solidFill>
                <a:prstClr val="white"/>
              </a:solidFill>
              <a:effectLst/>
              <a:uLnTx/>
              <a:uFillTx/>
              <a:latin typeface="Arial"/>
              <a:ea typeface="+mn-ea"/>
              <a:cs typeface="+mn-cs"/>
            </a:endParaRPr>
          </a:p>
        </p:txBody>
      </p:sp>
      <p:sp>
        <p:nvSpPr>
          <p:cNvPr id="7" name="Shape 235">
            <a:extLst>
              <a:ext uri="{FF2B5EF4-FFF2-40B4-BE49-F238E27FC236}">
                <a16:creationId xmlns:a16="http://schemas.microsoft.com/office/drawing/2014/main" id="{FA41912B-6049-4916-A4FC-8069646649E3}"/>
              </a:ext>
            </a:extLst>
          </p:cNvPr>
          <p:cNvSpPr txBox="1">
            <a:spLocks/>
          </p:cNvSpPr>
          <p:nvPr/>
        </p:nvSpPr>
        <p:spPr>
          <a:xfrm>
            <a:off x="21433" y="1313234"/>
            <a:ext cx="12291237" cy="640593"/>
          </a:xfrm>
          <a:prstGeom prst="rect">
            <a:avLst/>
          </a:prstGeom>
        </p:spPr>
        <p:txBody>
          <a:bodyPr vert="horz" wrap="square" lIns="68569" tIns="68569" rIns="68569" bIns="68569"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Building business capacity to value nature in decision-making</a:t>
            </a:r>
          </a:p>
        </p:txBody>
      </p:sp>
      <p:sp>
        <p:nvSpPr>
          <p:cNvPr id="11" name="Content Placeholder 2">
            <a:extLst>
              <a:ext uri="{FF2B5EF4-FFF2-40B4-BE49-F238E27FC236}">
                <a16:creationId xmlns:a16="http://schemas.microsoft.com/office/drawing/2014/main" id="{ABE4006D-8618-4CF0-AB19-CB1050929155}"/>
              </a:ext>
            </a:extLst>
          </p:cNvPr>
          <p:cNvSpPr txBox="1">
            <a:spLocks/>
          </p:cNvSpPr>
          <p:nvPr/>
        </p:nvSpPr>
        <p:spPr>
          <a:xfrm>
            <a:off x="314196" y="2286034"/>
            <a:ext cx="897918" cy="4005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WHY</a:t>
            </a: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67FC6834-63E9-426A-B1A8-7A2DA04301F6}"/>
              </a:ext>
            </a:extLst>
          </p:cNvPr>
          <p:cNvSpPr txBox="1">
            <a:spLocks/>
          </p:cNvSpPr>
          <p:nvPr/>
        </p:nvSpPr>
        <p:spPr>
          <a:xfrm>
            <a:off x="4206330" y="2286034"/>
            <a:ext cx="1297171" cy="4005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WHAT</a:t>
            </a: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E29BCF09-7ACD-4D04-BE1A-98F15388A322}"/>
              </a:ext>
            </a:extLst>
          </p:cNvPr>
          <p:cNvSpPr txBox="1">
            <a:spLocks/>
          </p:cNvSpPr>
          <p:nvPr/>
        </p:nvSpPr>
        <p:spPr>
          <a:xfrm>
            <a:off x="8098464" y="2286035"/>
            <a:ext cx="1297171" cy="4005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HOW</a:t>
            </a: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901D2035-1A79-4AAB-AA12-4C8436DFFBA6}"/>
              </a:ext>
            </a:extLst>
          </p:cNvPr>
          <p:cNvSpPr txBox="1">
            <a:spLocks/>
          </p:cNvSpPr>
          <p:nvPr/>
        </p:nvSpPr>
        <p:spPr>
          <a:xfrm>
            <a:off x="4206330" y="2803650"/>
            <a:ext cx="3779340" cy="29747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libri" panose="020F0502020204030204" pitchFamily="34" charset="0"/>
                <a:cs typeface="Arial" panose="020B0604020202020204" pitchFamily="34" charset="0"/>
              </a:rPr>
              <a:t>The </a:t>
            </a:r>
            <a:r>
              <a:rPr kumimoji="0" lang="en-US" sz="1600" b="0" i="0" u="sng" strike="noStrike" kern="0" cap="none" spc="0" normalizeH="0" baseline="0" noProof="0" dirty="0">
                <a:ln>
                  <a:noFill/>
                </a:ln>
                <a:solidFill>
                  <a:srgbClr val="BBD151"/>
                </a:solidFill>
                <a:effectLst/>
                <a:uLnTx/>
                <a:uFillTx/>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We Value Nature Campaign </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libri" panose="020F0502020204030204" pitchFamily="34" charset="0"/>
                <a:cs typeface="Arial" panose="020B0604020202020204" pitchFamily="34" charset="0"/>
              </a:rPr>
              <a:t>has put together an </a:t>
            </a:r>
            <a:r>
              <a:rPr lang="en-US" sz="1600" kern="0" dirty="0">
                <a:solidFill>
                  <a:srgbClr val="21BBEF"/>
                </a:solidFill>
                <a:latin typeface="Arial"/>
                <a:ea typeface="Verdana"/>
                <a:cs typeface="Arial"/>
              </a:rPr>
              <a:t>open learning platform</a:t>
            </a:r>
            <a:r>
              <a:rPr kumimoji="0" lang="en-US" sz="1600" b="0" i="0" u="none" strike="noStrike" kern="0" cap="none" spc="0" normalizeH="0" baseline="0" noProof="0" dirty="0">
                <a:ln>
                  <a:noFill/>
                </a:ln>
                <a:solidFill>
                  <a:srgbClr val="BBD151"/>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libri" panose="020F0502020204030204" pitchFamily="34" charset="0"/>
                <a:cs typeface="Arial" panose="020B0604020202020204" pitchFamily="34" charset="0"/>
              </a:rPr>
              <a:t>with training material tailored to businesses from all sectors.</a:t>
            </a:r>
          </a:p>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There are currently </a:t>
            </a:r>
            <a:r>
              <a:rPr kumimoji="0" lang="en-US" sz="1600" b="0" i="0" u="sng" strike="noStrike" kern="0" cap="none" spc="0" normalizeH="0" baseline="0" noProof="0" dirty="0">
                <a:ln>
                  <a:noFill/>
                </a:ln>
                <a:solidFill>
                  <a:srgbClr val="BBD151"/>
                </a:solidFill>
                <a:effectLst/>
                <a:uLnTx/>
                <a:uFillTx/>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two training modules on natural capital </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which use the </a:t>
            </a:r>
            <a:r>
              <a:rPr kumimoji="0" lang="en-US" sz="1600" b="0" i="0" u="sng" strike="noStrike" kern="0" cap="none" spc="0" normalizeH="0" baseline="0" noProof="0" dirty="0">
                <a:ln>
                  <a:noFill/>
                </a:ln>
                <a:solidFill>
                  <a:srgbClr val="BBD151"/>
                </a:solidFill>
                <a:effectLst/>
                <a:uLnTx/>
                <a:uFillTx/>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Natural Capital Protocol </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as a basis.</a:t>
            </a:r>
          </a:p>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The training material include a slide deck, speaker notes, facilitator agenda, workbook, as well as accompanying exercises and infographics.</a:t>
            </a:r>
            <a:endParaRPr kumimoji="0" lang="en-CH"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A0339774-F706-4B6B-9DC2-EB319BA46B66}"/>
              </a:ext>
            </a:extLst>
          </p:cNvPr>
          <p:cNvSpPr txBox="1">
            <a:spLocks/>
          </p:cNvSpPr>
          <p:nvPr/>
        </p:nvSpPr>
        <p:spPr>
          <a:xfrm>
            <a:off x="8098464" y="2803650"/>
            <a:ext cx="3779340" cy="29747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libri" panose="020F0502020204030204" pitchFamily="34" charset="0"/>
                <a:cs typeface="Arial" panose="020B0604020202020204" pitchFamily="34" charset="0"/>
              </a:rPr>
              <a:t>All training material is </a:t>
            </a:r>
            <a:r>
              <a:rPr lang="en-US" sz="1600" kern="0" dirty="0">
                <a:solidFill>
                  <a:srgbClr val="21BBEF"/>
                </a:solidFill>
                <a:latin typeface="Arial"/>
                <a:ea typeface="Verdana"/>
                <a:cs typeface="Arial"/>
              </a:rPr>
              <a:t>freely accessible</a:t>
            </a:r>
            <a:r>
              <a:rPr kumimoji="0" lang="en-US" sz="1600" b="0" i="0" u="none" strike="noStrike" kern="0" cap="none" spc="0" normalizeH="0" baseline="0" noProof="0" dirty="0">
                <a:ln>
                  <a:noFill/>
                </a:ln>
                <a:solidFill>
                  <a:srgbClr val="BBD151"/>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libri" panose="020F0502020204030204" pitchFamily="34" charset="0"/>
                <a:cs typeface="Arial" panose="020B0604020202020204" pitchFamily="34" charset="0"/>
              </a:rPr>
              <a:t>through our </a:t>
            </a:r>
            <a:r>
              <a:rPr kumimoji="0" lang="en-US" sz="1600" b="0" i="0" u="sng" strike="noStrike" kern="0" cap="none" spc="0" normalizeH="0" baseline="0" noProof="0" dirty="0">
                <a:ln>
                  <a:noFill/>
                </a:ln>
                <a:solidFill>
                  <a:srgbClr val="BBD151"/>
                </a:solidFill>
                <a:effectLst/>
                <a:uLnTx/>
                <a:uFillTx/>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 resources page</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Anyone is </a:t>
            </a:r>
            <a:r>
              <a:rPr lang="en-US" sz="1600" kern="0" dirty="0">
                <a:solidFill>
                  <a:srgbClr val="21BBEF"/>
                </a:solidFill>
                <a:latin typeface="Arial"/>
                <a:ea typeface="Verdana"/>
                <a:cs typeface="Arial"/>
              </a:rPr>
              <a:t>free to download, use and adapt</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the training material to best suit their respective context, following our guide on </a:t>
            </a:r>
            <a:r>
              <a:rPr kumimoji="0" lang="en-US" sz="1600" b="0" i="0" u="sng" strike="noStrike" kern="0" cap="none" spc="0" normalizeH="0" baseline="0" noProof="0" dirty="0">
                <a:ln>
                  <a:noFill/>
                </a:ln>
                <a:solidFill>
                  <a:srgbClr val="BBD151"/>
                </a:solidFill>
                <a:effectLst/>
                <a:uLnTx/>
                <a:uFillTx/>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how to appropriately credit</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With the aim of making this material as suitable and useful as possible to a variety of audiences and situations, </a:t>
            </a:r>
            <a:r>
              <a:rPr lang="en-US" sz="1600" kern="0" dirty="0">
                <a:solidFill>
                  <a:srgbClr val="21BBEF"/>
                </a:solidFill>
                <a:latin typeface="Arial"/>
                <a:ea typeface="Verdana"/>
                <a:cs typeface="Arial"/>
              </a:rPr>
              <a:t>all training material has been adapted to different lengths:</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1, 2 &amp; 3 hours.</a:t>
            </a:r>
            <a:endParaRPr kumimoji="0" lang="en-CH"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2" name="Slide Number Placeholder 3">
            <a:extLst>
              <a:ext uri="{FF2B5EF4-FFF2-40B4-BE49-F238E27FC236}">
                <a16:creationId xmlns:a16="http://schemas.microsoft.com/office/drawing/2014/main" id="{347529AA-1E12-4149-87B9-6636176B4EB7}"/>
              </a:ext>
            </a:extLst>
          </p:cNvPr>
          <p:cNvSpPr txBox="1">
            <a:spLocks noChangeAspect="1"/>
          </p:cNvSpPr>
          <p:nvPr/>
        </p:nvSpPr>
        <p:spPr>
          <a:xfrm>
            <a:off x="165847" y="635635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CEC84-1649-40CE-BFF6-7286506FEA08}" type="slidenum">
              <a:rPr lang="en-GB" smtClean="0"/>
              <a:pPr/>
              <a:t>4</a:t>
            </a:fld>
            <a:endParaRPr lang="en-GB" dirty="0"/>
          </a:p>
        </p:txBody>
      </p:sp>
    </p:spTree>
    <p:extLst>
      <p:ext uri="{BB962C8B-B14F-4D97-AF65-F5344CB8AC3E}">
        <p14:creationId xmlns:p14="http://schemas.microsoft.com/office/powerpoint/2010/main" val="3955592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739776" y="1685130"/>
            <a:ext cx="2985557" cy="4351339"/>
          </a:xfrm>
        </p:spPr>
        <p:txBody>
          <a:bodyPr vert="horz" lIns="91440" tIns="45720" rIns="91440" bIns="45720" rtlCol="0" anchor="t">
            <a:noAutofit/>
          </a:bodyPr>
          <a:lstStyle/>
          <a:p>
            <a:pPr marL="227965" indent="-227965">
              <a:spcBef>
                <a:spcPts val="201"/>
              </a:spcBef>
              <a:spcAft>
                <a:spcPts val="201"/>
              </a:spcAft>
            </a:pPr>
            <a:r>
              <a:rPr lang="en-GB" sz="1800" dirty="0">
                <a:solidFill>
                  <a:srgbClr val="595959"/>
                </a:solidFill>
              </a:rPr>
              <a:t>The agenda can be </a:t>
            </a:r>
            <a:r>
              <a:rPr lang="en-GB" sz="1800" dirty="0">
                <a:solidFill>
                  <a:srgbClr val="21BBEF"/>
                </a:solidFill>
              </a:rPr>
              <a:t>modified depending on the time </a:t>
            </a:r>
            <a:r>
              <a:rPr lang="en-GB" sz="1800" dirty="0">
                <a:solidFill>
                  <a:srgbClr val="595959"/>
                </a:solidFill>
              </a:rPr>
              <a:t>available.  There are different options available for training duration i.e. </a:t>
            </a:r>
            <a:r>
              <a:rPr lang="en-GB" sz="1800" dirty="0">
                <a:solidFill>
                  <a:srgbClr val="21BBEF"/>
                </a:solidFill>
              </a:rPr>
              <a:t>1-, 2- &amp; 3- hours</a:t>
            </a:r>
            <a:r>
              <a:rPr lang="en-GB" sz="1800" dirty="0">
                <a:solidFill>
                  <a:srgbClr val="595959"/>
                </a:solidFill>
              </a:rPr>
              <a:t>. Note that there are more complex case studies and material in the 3-hour module for participants with more of a background in natural capital. The 1-hour module does not include any notes on materiality or valuation </a:t>
            </a:r>
            <a:endParaRPr lang="en-GB" sz="1800" dirty="0">
              <a:solidFill>
                <a:srgbClr val="595959"/>
              </a:solidFill>
              <a:cs typeface="Arial"/>
            </a:endParaRPr>
          </a:p>
        </p:txBody>
      </p:sp>
      <p:sp>
        <p:nvSpPr>
          <p:cNvPr id="5" name="Slide Number Placeholder 3">
            <a:extLst>
              <a:ext uri="{FF2B5EF4-FFF2-40B4-BE49-F238E27FC236}">
                <a16:creationId xmlns:a16="http://schemas.microsoft.com/office/drawing/2014/main" id="{201518AA-1CD6-8B4E-AB38-E46E5FFBBC35}"/>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40</a:t>
            </a:fld>
            <a:endParaRPr lang="en-GB" dirty="0"/>
          </a:p>
        </p:txBody>
      </p:sp>
      <p:sp>
        <p:nvSpPr>
          <p:cNvPr id="6" name="Text Placeholder 2">
            <a:extLst>
              <a:ext uri="{FF2B5EF4-FFF2-40B4-BE49-F238E27FC236}">
                <a16:creationId xmlns:a16="http://schemas.microsoft.com/office/drawing/2014/main" id="{2019253D-F63B-1943-A9DE-C8826D8825CA}"/>
              </a:ext>
            </a:extLst>
          </p:cNvPr>
          <p:cNvSpPr txBox="1">
            <a:spLocks/>
          </p:cNvSpPr>
          <p:nvPr/>
        </p:nvSpPr>
        <p:spPr>
          <a:xfrm>
            <a:off x="839789" y="1273174"/>
            <a:ext cx="5157787" cy="82391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Agenda</a:t>
            </a:r>
          </a:p>
        </p:txBody>
      </p:sp>
      <p:pic>
        <p:nvPicPr>
          <p:cNvPr id="2" name="Picture 1">
            <a:extLst>
              <a:ext uri="{FF2B5EF4-FFF2-40B4-BE49-F238E27FC236}">
                <a16:creationId xmlns:a16="http://schemas.microsoft.com/office/drawing/2014/main" id="{4FBAA9BC-2B2B-B247-B780-FD7FF2312659}"/>
              </a:ext>
            </a:extLst>
          </p:cNvPr>
          <p:cNvPicPr>
            <a:picLocks noChangeAspect="1"/>
          </p:cNvPicPr>
          <p:nvPr/>
        </p:nvPicPr>
        <p:blipFill>
          <a:blip r:embed="rId3"/>
          <a:stretch>
            <a:fillRect/>
          </a:stretch>
        </p:blipFill>
        <p:spPr>
          <a:xfrm>
            <a:off x="4064504" y="1489635"/>
            <a:ext cx="7738029" cy="4351340"/>
          </a:xfrm>
          <a:prstGeom prst="rect">
            <a:avLst/>
          </a:prstGeom>
          <a:ln>
            <a:solidFill>
              <a:srgbClr val="595959"/>
            </a:solidFill>
          </a:ln>
          <a:effectLst>
            <a:outerShdw blurRad="50800" dist="38100" dir="5400000" algn="t" rotWithShape="0">
              <a:prstClr val="black">
                <a:alpha val="40000"/>
              </a:prstClr>
            </a:outerShdw>
          </a:effectLst>
        </p:spPr>
      </p:pic>
      <p:sp>
        <p:nvSpPr>
          <p:cNvPr id="10" name="Title 9">
            <a:extLst>
              <a:ext uri="{FF2B5EF4-FFF2-40B4-BE49-F238E27FC236}">
                <a16:creationId xmlns:a16="http://schemas.microsoft.com/office/drawing/2014/main" id="{11390AF1-8064-F540-97E7-DBC33A272080}"/>
              </a:ext>
            </a:extLst>
          </p:cNvPr>
          <p:cNvSpPr>
            <a:spLocks noGrp="1"/>
          </p:cNvSpPr>
          <p:nvPr>
            <p:ph type="title"/>
          </p:nvPr>
        </p:nvSpPr>
        <p:spPr/>
        <p:txBody>
          <a:bodyPr/>
          <a:lstStyle/>
          <a:p>
            <a:r>
              <a:rPr lang="en-US" dirty="0"/>
              <a:t>Other tips </a:t>
            </a:r>
          </a:p>
        </p:txBody>
      </p:sp>
    </p:spTree>
    <p:extLst>
      <p:ext uri="{BB962C8B-B14F-4D97-AF65-F5344CB8AC3E}">
        <p14:creationId xmlns:p14="http://schemas.microsoft.com/office/powerpoint/2010/main" val="2789188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4728AC25-AEC4-4E44-A150-263994F3701D}"/>
              </a:ext>
            </a:extLst>
          </p:cNvPr>
          <p:cNvSpPr txBox="1">
            <a:spLocks/>
          </p:cNvSpPr>
          <p:nvPr/>
        </p:nvSpPr>
        <p:spPr>
          <a:xfrm>
            <a:off x="839789" y="1337505"/>
            <a:ext cx="5157787" cy="82391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Equipment and set-up </a:t>
            </a:r>
          </a:p>
        </p:txBody>
      </p:sp>
      <p:sp>
        <p:nvSpPr>
          <p:cNvPr id="9" name="Content Placeholder 2">
            <a:extLst>
              <a:ext uri="{FF2B5EF4-FFF2-40B4-BE49-F238E27FC236}">
                <a16:creationId xmlns:a16="http://schemas.microsoft.com/office/drawing/2014/main" id="{9DA6380E-82F0-FE48-B549-DB8B44950AAC}"/>
              </a:ext>
            </a:extLst>
          </p:cNvPr>
          <p:cNvSpPr txBox="1">
            <a:spLocks/>
          </p:cNvSpPr>
          <p:nvPr/>
        </p:nvSpPr>
        <p:spPr>
          <a:xfrm>
            <a:off x="839789" y="1886348"/>
            <a:ext cx="5157787" cy="3684588"/>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The facilitators notes outline the </a:t>
            </a:r>
            <a:r>
              <a:rPr lang="en-US" sz="1800" dirty="0">
                <a:solidFill>
                  <a:srgbClr val="21BBEF"/>
                </a:solidFill>
              </a:rPr>
              <a:t>equipment and layout </a:t>
            </a:r>
            <a:r>
              <a:rPr lang="en-US" sz="1800" dirty="0"/>
              <a:t>required for </a:t>
            </a:r>
            <a:r>
              <a:rPr lang="en-US" sz="1800" dirty="0">
                <a:solidFill>
                  <a:srgbClr val="21BBEF"/>
                </a:solidFill>
              </a:rPr>
              <a:t>in-person and virtual sessions </a:t>
            </a:r>
          </a:p>
          <a:p>
            <a:r>
              <a:rPr lang="en-US" sz="1800" dirty="0"/>
              <a:t>These include </a:t>
            </a:r>
            <a:r>
              <a:rPr lang="en-US" sz="1800" dirty="0">
                <a:solidFill>
                  <a:srgbClr val="21BBEF"/>
                </a:solidFill>
              </a:rPr>
              <a:t>resources that may be useful </a:t>
            </a:r>
            <a:r>
              <a:rPr lang="en-US" sz="1800" dirty="0"/>
              <a:t>for carrying out interactive activities as well as the </a:t>
            </a:r>
            <a:r>
              <a:rPr lang="en-US" sz="1800" dirty="0">
                <a:solidFill>
                  <a:srgbClr val="21BBEF"/>
                </a:solidFill>
              </a:rPr>
              <a:t>printed or virtual materials </a:t>
            </a:r>
            <a:r>
              <a:rPr lang="en-US" sz="1800" dirty="0"/>
              <a:t>which should be provided such as a participant handbook, feedback forms and the training agenda </a:t>
            </a:r>
          </a:p>
          <a:p>
            <a:r>
              <a:rPr lang="en-US" sz="1800" dirty="0"/>
              <a:t>The facilitator notes can be used to show where </a:t>
            </a:r>
            <a:r>
              <a:rPr lang="en-US" sz="1800" dirty="0">
                <a:solidFill>
                  <a:srgbClr val="21BBEF"/>
                </a:solidFill>
              </a:rPr>
              <a:t>one presenter can hand over </a:t>
            </a:r>
            <a:r>
              <a:rPr lang="en-US" sz="1800" dirty="0"/>
              <a:t>to another for specific slides. In addition, the notes can be used to show </a:t>
            </a:r>
            <a:r>
              <a:rPr lang="en-US" sz="1800" dirty="0">
                <a:solidFill>
                  <a:srgbClr val="21BBEF"/>
                </a:solidFill>
              </a:rPr>
              <a:t>which of the support team will help answer questions</a:t>
            </a:r>
            <a:r>
              <a:rPr lang="en-US" sz="1800" dirty="0"/>
              <a:t> using the chat function in Zoom and/or how results of polls and how notes for the training will be taken.</a:t>
            </a:r>
          </a:p>
          <a:p>
            <a:endParaRPr lang="en-US" sz="1800" dirty="0"/>
          </a:p>
          <a:p>
            <a:pPr marL="0" indent="0">
              <a:buFont typeface="Arial"/>
              <a:buNone/>
            </a:pPr>
            <a:endParaRPr lang="en-GB" sz="1800" dirty="0"/>
          </a:p>
        </p:txBody>
      </p:sp>
      <p:sp>
        <p:nvSpPr>
          <p:cNvPr id="10" name="Text Placeholder 4">
            <a:extLst>
              <a:ext uri="{FF2B5EF4-FFF2-40B4-BE49-F238E27FC236}">
                <a16:creationId xmlns:a16="http://schemas.microsoft.com/office/drawing/2014/main" id="{FFECF402-7091-A74A-8925-16658C1E070A}"/>
              </a:ext>
            </a:extLst>
          </p:cNvPr>
          <p:cNvSpPr txBox="1">
            <a:spLocks/>
          </p:cNvSpPr>
          <p:nvPr/>
        </p:nvSpPr>
        <p:spPr>
          <a:xfrm>
            <a:off x="6529388" y="1275126"/>
            <a:ext cx="5157787" cy="82391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Agenda</a:t>
            </a:r>
          </a:p>
        </p:txBody>
      </p:sp>
      <p:sp>
        <p:nvSpPr>
          <p:cNvPr id="11" name="Content Placeholder 2">
            <a:extLst>
              <a:ext uri="{FF2B5EF4-FFF2-40B4-BE49-F238E27FC236}">
                <a16:creationId xmlns:a16="http://schemas.microsoft.com/office/drawing/2014/main" id="{03C2A307-920E-0040-AB18-1CF18B1FA700}"/>
              </a:ext>
            </a:extLst>
          </p:cNvPr>
          <p:cNvSpPr txBox="1">
            <a:spLocks/>
          </p:cNvSpPr>
          <p:nvPr/>
        </p:nvSpPr>
        <p:spPr>
          <a:xfrm>
            <a:off x="6529387" y="1936421"/>
            <a:ext cx="5157787" cy="3684588"/>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The agenda in the facilitators notes outlines recommended timings for the </a:t>
            </a:r>
            <a:r>
              <a:rPr lang="en-US" sz="1800" dirty="0">
                <a:solidFill>
                  <a:srgbClr val="21BBEF"/>
                </a:solidFill>
              </a:rPr>
              <a:t>1-, 2- and 3-hour sessions</a:t>
            </a:r>
            <a:r>
              <a:rPr lang="en-US" sz="1800" dirty="0"/>
              <a:t>, based on several piloted sessions of the training material </a:t>
            </a:r>
          </a:p>
          <a:p>
            <a:r>
              <a:rPr lang="en-US" sz="1800" dirty="0"/>
              <a:t>Whilst these can be adapted, </a:t>
            </a:r>
            <a:r>
              <a:rPr lang="en-US" sz="1800" dirty="0">
                <a:solidFill>
                  <a:srgbClr val="21BBEF"/>
                </a:solidFill>
              </a:rPr>
              <a:t>the timings are a good indication of the amount of explanation and description required</a:t>
            </a:r>
            <a:r>
              <a:rPr lang="en-US" sz="1800" dirty="0"/>
              <a:t> for different slides and exercises </a:t>
            </a:r>
          </a:p>
          <a:p>
            <a:r>
              <a:rPr lang="en-US" sz="1800" dirty="0"/>
              <a:t>The agenda allots time to a case study presentation – this provides the </a:t>
            </a:r>
            <a:r>
              <a:rPr lang="en-US" sz="1800" dirty="0">
                <a:solidFill>
                  <a:srgbClr val="21BBEF"/>
                </a:solidFill>
              </a:rPr>
              <a:t>opportunity to showcase a speaker </a:t>
            </a:r>
          </a:p>
          <a:p>
            <a:endParaRPr lang="en-US" sz="1800" dirty="0"/>
          </a:p>
          <a:p>
            <a:pPr marL="0" indent="0">
              <a:buFont typeface="Arial"/>
              <a:buNone/>
            </a:pPr>
            <a:endParaRPr lang="en-GB" sz="1800" dirty="0"/>
          </a:p>
        </p:txBody>
      </p:sp>
      <p:sp>
        <p:nvSpPr>
          <p:cNvPr id="12" name="Slide Number Placeholder 3">
            <a:extLst>
              <a:ext uri="{FF2B5EF4-FFF2-40B4-BE49-F238E27FC236}">
                <a16:creationId xmlns:a16="http://schemas.microsoft.com/office/drawing/2014/main" id="{57FBBD01-EAB5-C94A-8FE8-4C011946BC5E}"/>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41</a:t>
            </a:fld>
            <a:endParaRPr lang="en-GB" dirty="0"/>
          </a:p>
        </p:txBody>
      </p:sp>
      <p:sp>
        <p:nvSpPr>
          <p:cNvPr id="3" name="Title 2">
            <a:extLst>
              <a:ext uri="{FF2B5EF4-FFF2-40B4-BE49-F238E27FC236}">
                <a16:creationId xmlns:a16="http://schemas.microsoft.com/office/drawing/2014/main" id="{4BE788DA-55F2-0848-B4BC-10A82D10340D}"/>
              </a:ext>
            </a:extLst>
          </p:cNvPr>
          <p:cNvSpPr>
            <a:spLocks noGrp="1"/>
          </p:cNvSpPr>
          <p:nvPr>
            <p:ph type="title"/>
          </p:nvPr>
        </p:nvSpPr>
        <p:spPr/>
        <p:txBody>
          <a:bodyPr/>
          <a:lstStyle/>
          <a:p>
            <a:r>
              <a:rPr lang="en-US" dirty="0"/>
              <a:t>Using the facilitators notes</a:t>
            </a:r>
          </a:p>
        </p:txBody>
      </p:sp>
    </p:spTree>
    <p:extLst>
      <p:ext uri="{BB962C8B-B14F-4D97-AF65-F5344CB8AC3E}">
        <p14:creationId xmlns:p14="http://schemas.microsoft.com/office/powerpoint/2010/main" val="2073908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ox with its mouth open&#10;&#10;Description automatically generated">
            <a:extLst>
              <a:ext uri="{FF2B5EF4-FFF2-40B4-BE49-F238E27FC236}">
                <a16:creationId xmlns:a16="http://schemas.microsoft.com/office/drawing/2014/main" id="{11A2404E-43F3-4B66-96B0-21E9261AA2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71495"/>
            <a:ext cx="5547292" cy="5490396"/>
          </a:xfrm>
          <a:prstGeom prst="rect">
            <a:avLst/>
          </a:prstGeom>
        </p:spPr>
      </p:pic>
      <p:sp>
        <p:nvSpPr>
          <p:cNvPr id="2" name="Title 1"/>
          <p:cNvSpPr>
            <a:spLocks noGrp="1"/>
          </p:cNvSpPr>
          <p:nvPr>
            <p:ph type="ctrTitle"/>
          </p:nvPr>
        </p:nvSpPr>
        <p:spPr>
          <a:xfrm>
            <a:off x="479395" y="3811357"/>
            <a:ext cx="4224874" cy="610671"/>
          </a:xfrm>
        </p:spPr>
        <p:txBody>
          <a:bodyPr>
            <a:normAutofit/>
          </a:bodyPr>
          <a:lstStyle/>
          <a:p>
            <a:r>
              <a:rPr lang="en-GB" sz="3600" b="1" dirty="0">
                <a:solidFill>
                  <a:srgbClr val="23BAED"/>
                </a:solidFill>
              </a:rPr>
              <a:t>FAQs</a:t>
            </a:r>
            <a:endParaRPr lang="en-GB" sz="3600" dirty="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7" name="Slide Number Placeholder 3">
            <a:extLst>
              <a:ext uri="{FF2B5EF4-FFF2-40B4-BE49-F238E27FC236}">
                <a16:creationId xmlns:a16="http://schemas.microsoft.com/office/drawing/2014/main" id="{9B750AE9-8B93-8048-8712-0406D8C6612A}"/>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42</a:t>
            </a:fld>
            <a:endParaRPr lang="en-GB" dirty="0"/>
          </a:p>
        </p:txBody>
      </p:sp>
    </p:spTree>
    <p:extLst>
      <p:ext uri="{BB962C8B-B14F-4D97-AF65-F5344CB8AC3E}">
        <p14:creationId xmlns:p14="http://schemas.microsoft.com/office/powerpoint/2010/main" val="1508765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B724EC-977F-8540-A71E-12E6C0AA4861}"/>
              </a:ext>
            </a:extLst>
          </p:cNvPr>
          <p:cNvSpPr>
            <a:spLocks noGrp="1"/>
          </p:cNvSpPr>
          <p:nvPr>
            <p:ph type="title"/>
          </p:nvPr>
        </p:nvSpPr>
        <p:spPr>
          <a:xfrm>
            <a:off x="739776" y="1329"/>
            <a:ext cx="10515600" cy="1325563"/>
          </a:xfrm>
          <a:noFill/>
        </p:spPr>
        <p:txBody>
          <a:bodyPr>
            <a:normAutofit/>
          </a:bodyPr>
          <a:lstStyle/>
          <a:p>
            <a:r>
              <a:rPr lang="en-GB" sz="3100" dirty="0"/>
              <a:t>FAQs</a:t>
            </a:r>
            <a:endParaRPr lang="en-GB" sz="3100" dirty="0">
              <a:highlight>
                <a:srgbClr val="FFFF00"/>
              </a:highlight>
              <a:cs typeface="Arial"/>
            </a:endParaRPr>
          </a:p>
        </p:txBody>
      </p:sp>
      <p:sp>
        <p:nvSpPr>
          <p:cNvPr id="5" name="Slide Number Placeholder 3">
            <a:extLst>
              <a:ext uri="{FF2B5EF4-FFF2-40B4-BE49-F238E27FC236}">
                <a16:creationId xmlns:a16="http://schemas.microsoft.com/office/drawing/2014/main" id="{9B7D41ED-8BFE-474B-87F0-3ACA51F681F6}"/>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43</a:t>
            </a:fld>
            <a:endParaRPr lang="en-GB" dirty="0"/>
          </a:p>
        </p:txBody>
      </p:sp>
      <p:sp>
        <p:nvSpPr>
          <p:cNvPr id="3" name="TextBox 2">
            <a:extLst>
              <a:ext uri="{FF2B5EF4-FFF2-40B4-BE49-F238E27FC236}">
                <a16:creationId xmlns:a16="http://schemas.microsoft.com/office/drawing/2014/main" id="{3E5DC854-5963-4EBB-8D19-11979FA9D076}"/>
              </a:ext>
            </a:extLst>
          </p:cNvPr>
          <p:cNvSpPr txBox="1"/>
          <p:nvPr/>
        </p:nvSpPr>
        <p:spPr>
          <a:xfrm>
            <a:off x="521110" y="1332270"/>
            <a:ext cx="1083023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tx1">
                    <a:lumMod val="65000"/>
                    <a:lumOff val="35000"/>
                  </a:schemeClr>
                </a:solidFill>
              </a:rPr>
              <a:t>Here are some of the most common questions we receive about our trainings and their related answers. We will continue to build this FAQ with further common questions.</a:t>
            </a:r>
            <a:endParaRPr lang="en-US" dirty="0">
              <a:solidFill>
                <a:schemeClr val="tx1">
                  <a:lumMod val="65000"/>
                  <a:lumOff val="35000"/>
                </a:schemeClr>
              </a:solidFill>
              <a:cs typeface="Arial"/>
            </a:endParaRPr>
          </a:p>
          <a:p>
            <a:endParaRPr lang="en-GB" dirty="0">
              <a:solidFill>
                <a:schemeClr val="tx1">
                  <a:lumMod val="65000"/>
                  <a:lumOff val="35000"/>
                </a:schemeClr>
              </a:solidFill>
              <a:cs typeface="Arial"/>
            </a:endParaRPr>
          </a:p>
        </p:txBody>
      </p:sp>
      <p:sp>
        <p:nvSpPr>
          <p:cNvPr id="4" name="TextBox 3">
            <a:extLst>
              <a:ext uri="{FF2B5EF4-FFF2-40B4-BE49-F238E27FC236}">
                <a16:creationId xmlns:a16="http://schemas.microsoft.com/office/drawing/2014/main" id="{0DCFEE32-D0F1-4912-B90E-9D55008D1BED}"/>
              </a:ext>
            </a:extLst>
          </p:cNvPr>
          <p:cNvSpPr txBox="1"/>
          <p:nvPr/>
        </p:nvSpPr>
        <p:spPr>
          <a:xfrm>
            <a:off x="479630" y="2187984"/>
            <a:ext cx="65163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21BBEF"/>
                </a:solidFill>
              </a:rPr>
              <a:t>Where have you sourced your definitions?</a:t>
            </a:r>
            <a:endParaRPr lang="en-US" b="1">
              <a:solidFill>
                <a:srgbClr val="21BBEF"/>
              </a:solidFill>
              <a:cs typeface="Arial"/>
            </a:endParaRPr>
          </a:p>
        </p:txBody>
      </p:sp>
      <p:sp>
        <p:nvSpPr>
          <p:cNvPr id="8" name="TextBox 7">
            <a:extLst>
              <a:ext uri="{FF2B5EF4-FFF2-40B4-BE49-F238E27FC236}">
                <a16:creationId xmlns:a16="http://schemas.microsoft.com/office/drawing/2014/main" id="{3C87F151-0704-47D0-95CB-D50EB47AA11E}"/>
              </a:ext>
            </a:extLst>
          </p:cNvPr>
          <p:cNvSpPr txBox="1"/>
          <p:nvPr/>
        </p:nvSpPr>
        <p:spPr>
          <a:xfrm>
            <a:off x="484238" y="2610462"/>
            <a:ext cx="106950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tx1">
                    <a:lumMod val="65000"/>
                    <a:lumOff val="35000"/>
                  </a:schemeClr>
                </a:solidFill>
              </a:rPr>
              <a:t>The vast majority of the concepts, infographics and illustrations used in the training material are coming from the Natural Capital Protocol which is a standardized framework for business to identify, measure and value its direct and indirect impacts and dependencies on natural capital.</a:t>
            </a:r>
            <a:endParaRPr lang="en-US" dirty="0">
              <a:solidFill>
                <a:schemeClr val="tx1">
                  <a:lumMod val="65000"/>
                  <a:lumOff val="35000"/>
                </a:schemeClr>
              </a:solidFill>
            </a:endParaRPr>
          </a:p>
        </p:txBody>
      </p:sp>
      <p:sp>
        <p:nvSpPr>
          <p:cNvPr id="13" name="TextBox 12">
            <a:extLst>
              <a:ext uri="{FF2B5EF4-FFF2-40B4-BE49-F238E27FC236}">
                <a16:creationId xmlns:a16="http://schemas.microsoft.com/office/drawing/2014/main" id="{C2550756-08B9-4F3E-866F-BB8205917DBA}"/>
              </a:ext>
            </a:extLst>
          </p:cNvPr>
          <p:cNvSpPr txBox="1"/>
          <p:nvPr/>
        </p:nvSpPr>
        <p:spPr>
          <a:xfrm>
            <a:off x="516500" y="3761145"/>
            <a:ext cx="7007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21BBEF"/>
                </a:solidFill>
              </a:rPr>
              <a:t>How can I make use of your training material?</a:t>
            </a:r>
            <a:endParaRPr lang="en-US" dirty="0"/>
          </a:p>
        </p:txBody>
      </p:sp>
      <p:sp>
        <p:nvSpPr>
          <p:cNvPr id="14" name="TextBox 13">
            <a:extLst>
              <a:ext uri="{FF2B5EF4-FFF2-40B4-BE49-F238E27FC236}">
                <a16:creationId xmlns:a16="http://schemas.microsoft.com/office/drawing/2014/main" id="{739EC3A9-5F07-48FF-83C3-1210FC645795}"/>
              </a:ext>
            </a:extLst>
          </p:cNvPr>
          <p:cNvSpPr txBox="1"/>
          <p:nvPr/>
        </p:nvSpPr>
        <p:spPr>
          <a:xfrm>
            <a:off x="521108" y="4183623"/>
            <a:ext cx="1083023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tx1">
                    <a:lumMod val="65000"/>
                    <a:lumOff val="35000"/>
                  </a:schemeClr>
                </a:solidFill>
              </a:rPr>
              <a:t>All We Value Nature materials are available under </a:t>
            </a:r>
            <a:r>
              <a:rPr lang="en-GB" dirty="0">
                <a:solidFill>
                  <a:schemeClr val="tx1">
                    <a:lumMod val="65000"/>
                    <a:lumOff val="35000"/>
                  </a:schemeClr>
                </a:solidFill>
                <a:hlinkClick r:id="rId2">
                  <a:extLst>
                    <a:ext uri="{A12FA001-AC4F-418D-AE19-62706E023703}">
                      <ahyp:hlinkClr xmlns:ahyp="http://schemas.microsoft.com/office/drawing/2018/hyperlinkcolor" val="tx"/>
                    </a:ext>
                  </a:extLst>
                </a:hlinkClick>
              </a:rPr>
              <a:t>Creative Commons Attribution 4.0 Licence</a:t>
            </a:r>
            <a:r>
              <a:rPr lang="en-GB" dirty="0">
                <a:solidFill>
                  <a:schemeClr val="tx1">
                    <a:lumMod val="65000"/>
                    <a:lumOff val="35000"/>
                  </a:schemeClr>
                </a:solidFill>
              </a:rPr>
              <a:t> (CC BY 4.0). This licence means you are free to share and adapt our content in any medium or format but must provide credit. If you wish to provide a training yourself using our material you can either use the entire slide deck as it is or use only some of the slides that make most sense to your context and objectives. See our dedicated </a:t>
            </a:r>
            <a:r>
              <a:rPr lang="en-GB" dirty="0">
                <a:solidFill>
                  <a:schemeClr val="tx1">
                    <a:lumMod val="65000"/>
                    <a:lumOff val="35000"/>
                  </a:schemeClr>
                </a:solidFill>
                <a:hlinkClick r:id="rId3">
                  <a:extLst>
                    <a:ext uri="{A12FA001-AC4F-418D-AE19-62706E023703}">
                      <ahyp:hlinkClr xmlns:ahyp="http://schemas.microsoft.com/office/drawing/2018/hyperlinkcolor" val="tx"/>
                    </a:ext>
                  </a:extLst>
                </a:hlinkClick>
              </a:rPr>
              <a:t>webpage</a:t>
            </a:r>
            <a:r>
              <a:rPr lang="en-GB" dirty="0">
                <a:solidFill>
                  <a:schemeClr val="tx1">
                    <a:lumMod val="65000"/>
                    <a:lumOff val="35000"/>
                  </a:schemeClr>
                </a:solidFill>
              </a:rPr>
              <a:t> for further information on how to appropriately attribute our material.</a:t>
            </a:r>
            <a:endParaRPr lang="en-US" dirty="0">
              <a:solidFill>
                <a:schemeClr val="tx1">
                  <a:lumMod val="65000"/>
                  <a:lumOff val="35000"/>
                </a:schemeClr>
              </a:solidFill>
            </a:endParaRPr>
          </a:p>
        </p:txBody>
      </p:sp>
    </p:spTree>
    <p:extLst>
      <p:ext uri="{BB962C8B-B14F-4D97-AF65-F5344CB8AC3E}">
        <p14:creationId xmlns:p14="http://schemas.microsoft.com/office/powerpoint/2010/main" val="220238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B724EC-977F-8540-A71E-12E6C0AA4861}"/>
              </a:ext>
            </a:extLst>
          </p:cNvPr>
          <p:cNvSpPr>
            <a:spLocks noGrp="1"/>
          </p:cNvSpPr>
          <p:nvPr>
            <p:ph type="title"/>
          </p:nvPr>
        </p:nvSpPr>
        <p:spPr>
          <a:xfrm>
            <a:off x="739776" y="1329"/>
            <a:ext cx="10515600" cy="1325563"/>
          </a:xfrm>
          <a:noFill/>
        </p:spPr>
        <p:txBody>
          <a:bodyPr>
            <a:normAutofit/>
          </a:bodyPr>
          <a:lstStyle/>
          <a:p>
            <a:r>
              <a:rPr lang="en-GB" sz="3100" dirty="0"/>
              <a:t>FAQs</a:t>
            </a:r>
            <a:endParaRPr lang="en-GB" sz="3100" dirty="0">
              <a:highlight>
                <a:srgbClr val="FFFF00"/>
              </a:highlight>
              <a:cs typeface="Arial"/>
            </a:endParaRPr>
          </a:p>
        </p:txBody>
      </p:sp>
      <p:sp>
        <p:nvSpPr>
          <p:cNvPr id="5" name="Slide Number Placeholder 3">
            <a:extLst>
              <a:ext uri="{FF2B5EF4-FFF2-40B4-BE49-F238E27FC236}">
                <a16:creationId xmlns:a16="http://schemas.microsoft.com/office/drawing/2014/main" id="{9B7D41ED-8BFE-474B-87F0-3ACA51F681F6}"/>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44</a:t>
            </a:fld>
            <a:endParaRPr lang="en-GB" dirty="0"/>
          </a:p>
        </p:txBody>
      </p:sp>
      <p:sp>
        <p:nvSpPr>
          <p:cNvPr id="13" name="TextBox 1">
            <a:extLst>
              <a:ext uri="{FF2B5EF4-FFF2-40B4-BE49-F238E27FC236}">
                <a16:creationId xmlns:a16="http://schemas.microsoft.com/office/drawing/2014/main" id="{04CE6355-FDC5-4A59-BE73-C8D63D595C77}"/>
              </a:ext>
            </a:extLst>
          </p:cNvPr>
          <p:cNvSpPr txBox="1"/>
          <p:nvPr/>
        </p:nvSpPr>
        <p:spPr>
          <a:xfrm>
            <a:off x="663983" y="1610337"/>
            <a:ext cx="875316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21BBEF"/>
                </a:solidFill>
              </a:rPr>
              <a:t>Is the training material tailored to a particular business audience and sector?</a:t>
            </a:r>
            <a:endParaRPr lang="en-US" b="1" dirty="0">
              <a:solidFill>
                <a:srgbClr val="21BBEF"/>
              </a:solidFill>
              <a:cs typeface="Arial"/>
            </a:endParaRPr>
          </a:p>
        </p:txBody>
      </p:sp>
      <p:sp>
        <p:nvSpPr>
          <p:cNvPr id="14" name="TextBox 2">
            <a:extLst>
              <a:ext uri="{FF2B5EF4-FFF2-40B4-BE49-F238E27FC236}">
                <a16:creationId xmlns:a16="http://schemas.microsoft.com/office/drawing/2014/main" id="{F953C710-9BFD-4970-9A26-F62DE79A0611}"/>
              </a:ext>
            </a:extLst>
          </p:cNvPr>
          <p:cNvSpPr txBox="1"/>
          <p:nvPr/>
        </p:nvSpPr>
        <p:spPr>
          <a:xfrm>
            <a:off x="656302" y="2106559"/>
            <a:ext cx="10510683"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lumMod val="65000"/>
                    <a:lumOff val="35000"/>
                  </a:schemeClr>
                </a:solidFill>
              </a:rPr>
              <a:t>Our modules 1 &amp; 2 are adapted to any business sector and include practical examples and case studies from a variety of industries.</a:t>
            </a:r>
          </a:p>
          <a:p>
            <a:r>
              <a:rPr lang="en-GB" dirty="0">
                <a:solidFill>
                  <a:schemeClr val="tx1">
                    <a:lumMod val="65000"/>
                    <a:lumOff val="35000"/>
                  </a:schemeClr>
                </a:solidFill>
                <a:cs typeface="Arial"/>
              </a:rPr>
              <a:t>The module 1 training being an introduction to the concept of natural capital, it can be delivered to a wide audience ranging from sustainability team to CEO, risk management, finance, communication or procurement departments.</a:t>
            </a:r>
          </a:p>
          <a:p>
            <a:r>
              <a:rPr lang="en-GB" dirty="0">
                <a:solidFill>
                  <a:schemeClr val="tx1">
                    <a:lumMod val="65000"/>
                    <a:lumOff val="35000"/>
                  </a:schemeClr>
                </a:solidFill>
                <a:cs typeface="Arial"/>
              </a:rPr>
              <a:t>The module 2 training addresses the practicalities of undertaking a first natural capital assessment and will therefore be particularly useful to participants that play an active role in sustainability/environment in their organization. For this module, we recommend to either have an initial understanding of natural capital or to have taken part in We Value Nature's module 1 training as some sections require a bit of technical knowledge.</a:t>
            </a:r>
          </a:p>
        </p:txBody>
      </p:sp>
    </p:spTree>
    <p:extLst>
      <p:ext uri="{BB962C8B-B14F-4D97-AF65-F5344CB8AC3E}">
        <p14:creationId xmlns:p14="http://schemas.microsoft.com/office/powerpoint/2010/main" val="2079502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B724EC-977F-8540-A71E-12E6C0AA4861}"/>
              </a:ext>
            </a:extLst>
          </p:cNvPr>
          <p:cNvSpPr>
            <a:spLocks noGrp="1"/>
          </p:cNvSpPr>
          <p:nvPr>
            <p:ph type="title"/>
          </p:nvPr>
        </p:nvSpPr>
        <p:spPr>
          <a:xfrm>
            <a:off x="739776" y="1329"/>
            <a:ext cx="10515600" cy="1325563"/>
          </a:xfrm>
          <a:noFill/>
        </p:spPr>
        <p:txBody>
          <a:bodyPr>
            <a:normAutofit/>
          </a:bodyPr>
          <a:lstStyle/>
          <a:p>
            <a:r>
              <a:rPr lang="en-GB" sz="3100" dirty="0"/>
              <a:t>FAQs</a:t>
            </a:r>
            <a:endParaRPr lang="en-GB" sz="3100" dirty="0">
              <a:highlight>
                <a:srgbClr val="FFFF00"/>
              </a:highlight>
              <a:cs typeface="Arial"/>
            </a:endParaRPr>
          </a:p>
        </p:txBody>
      </p:sp>
      <p:sp>
        <p:nvSpPr>
          <p:cNvPr id="5" name="Slide Number Placeholder 3">
            <a:extLst>
              <a:ext uri="{FF2B5EF4-FFF2-40B4-BE49-F238E27FC236}">
                <a16:creationId xmlns:a16="http://schemas.microsoft.com/office/drawing/2014/main" id="{9B7D41ED-8BFE-474B-87F0-3ACA51F681F6}"/>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45</a:t>
            </a:fld>
            <a:endParaRPr lang="en-GB" dirty="0"/>
          </a:p>
        </p:txBody>
      </p:sp>
      <p:sp>
        <p:nvSpPr>
          <p:cNvPr id="13" name="TextBox 1">
            <a:extLst>
              <a:ext uri="{FF2B5EF4-FFF2-40B4-BE49-F238E27FC236}">
                <a16:creationId xmlns:a16="http://schemas.microsoft.com/office/drawing/2014/main" id="{04CE6355-FDC5-4A59-BE73-C8D63D595C77}"/>
              </a:ext>
            </a:extLst>
          </p:cNvPr>
          <p:cNvSpPr txBox="1"/>
          <p:nvPr/>
        </p:nvSpPr>
        <p:spPr>
          <a:xfrm>
            <a:off x="700855" y="3072885"/>
            <a:ext cx="1041236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21BBEF"/>
                </a:solidFill>
                <a:cs typeface="Arial"/>
              </a:rPr>
              <a:t>Can We Value Nature team provide a training for my organization / company and are there related costs?</a:t>
            </a:r>
          </a:p>
        </p:txBody>
      </p:sp>
      <p:sp>
        <p:nvSpPr>
          <p:cNvPr id="14" name="TextBox 2">
            <a:extLst>
              <a:ext uri="{FF2B5EF4-FFF2-40B4-BE49-F238E27FC236}">
                <a16:creationId xmlns:a16="http://schemas.microsoft.com/office/drawing/2014/main" id="{F953C710-9BFD-4970-9A26-F62DE79A0611}"/>
              </a:ext>
            </a:extLst>
          </p:cNvPr>
          <p:cNvSpPr txBox="1"/>
          <p:nvPr/>
        </p:nvSpPr>
        <p:spPr>
          <a:xfrm>
            <a:off x="730044" y="3814913"/>
            <a:ext cx="10510683"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lumMod val="65000"/>
                    <a:lumOff val="35000"/>
                  </a:schemeClr>
                </a:solidFill>
                <a:cs typeface="Arial"/>
              </a:rPr>
              <a:t>The main purpose for including all our training material on our website is to encourage and enable anyone to deliver themselves a training using our material. If you wish to gain more insights into how to best deliver our material, we encourage you to take part in one of our train-the-trainer sessions (sign-up </a:t>
            </a:r>
            <a:r>
              <a:rPr lang="en-GB" dirty="0">
                <a:solidFill>
                  <a:schemeClr val="tx1">
                    <a:lumMod val="65000"/>
                    <a:lumOff val="35000"/>
                  </a:schemeClr>
                </a:solidFill>
                <a:ea typeface="+mn-lt"/>
                <a:cs typeface="+mn-lt"/>
              </a:rPr>
              <a:t>to our </a:t>
            </a:r>
            <a:r>
              <a:rPr lang="en-GB" dirty="0">
                <a:solidFill>
                  <a:schemeClr val="tx1">
                    <a:lumMod val="65000"/>
                    <a:lumOff val="35000"/>
                  </a:schemeClr>
                </a:solidFill>
                <a:ea typeface="+mn-lt"/>
                <a:cs typeface="+mn-lt"/>
                <a:hlinkClick r:id="rId2">
                  <a:extLst>
                    <a:ext uri="{A12FA001-AC4F-418D-AE19-62706E023703}">
                      <ahyp:hlinkClr xmlns:ahyp="http://schemas.microsoft.com/office/drawing/2018/hyperlinkcolor" val="tx"/>
                    </a:ext>
                  </a:extLst>
                </a:hlinkClick>
              </a:rPr>
              <a:t>mailing list</a:t>
            </a:r>
            <a:r>
              <a:rPr lang="en-GB" dirty="0">
                <a:solidFill>
                  <a:schemeClr val="tx1">
                    <a:lumMod val="65000"/>
                    <a:lumOff val="35000"/>
                  </a:schemeClr>
                </a:solidFill>
                <a:cs typeface="Arial"/>
              </a:rPr>
              <a:t> to be kept informed of future sessions) or listen to the recordings of previous sessions (refer to the Appendix section to access the recording links).</a:t>
            </a:r>
          </a:p>
          <a:p>
            <a:r>
              <a:rPr lang="en-GB" dirty="0">
                <a:solidFill>
                  <a:schemeClr val="tx1">
                    <a:lumMod val="65000"/>
                    <a:lumOff val="35000"/>
                  </a:schemeClr>
                </a:solidFill>
                <a:cs typeface="Arial"/>
              </a:rPr>
              <a:t>The We Value Nature team is always happy to support you, don't hesitate to get in touch with Katia for any questions on our trainings (</a:t>
            </a:r>
            <a:r>
              <a:rPr lang="en-GB" dirty="0">
                <a:solidFill>
                  <a:schemeClr val="tx1">
                    <a:lumMod val="65000"/>
                    <a:lumOff val="35000"/>
                  </a:schemeClr>
                </a:solidFill>
                <a:cs typeface="Arial"/>
                <a:hlinkClick r:id="rId3">
                  <a:extLst>
                    <a:ext uri="{A12FA001-AC4F-418D-AE19-62706E023703}">
                      <ahyp:hlinkClr xmlns:ahyp="http://schemas.microsoft.com/office/drawing/2018/hyperlinkcolor" val="tx"/>
                    </a:ext>
                  </a:extLst>
                </a:hlinkClick>
              </a:rPr>
              <a:t>bonga@wbcsd.org</a:t>
            </a:r>
            <a:r>
              <a:rPr lang="en-GB" dirty="0">
                <a:solidFill>
                  <a:schemeClr val="tx1">
                    <a:lumMod val="65000"/>
                    <a:lumOff val="35000"/>
                  </a:schemeClr>
                </a:solidFill>
                <a:cs typeface="Arial"/>
              </a:rPr>
              <a:t>). </a:t>
            </a:r>
          </a:p>
        </p:txBody>
      </p:sp>
      <p:sp>
        <p:nvSpPr>
          <p:cNvPr id="8" name="TextBox 1">
            <a:extLst>
              <a:ext uri="{FF2B5EF4-FFF2-40B4-BE49-F238E27FC236}">
                <a16:creationId xmlns:a16="http://schemas.microsoft.com/office/drawing/2014/main" id="{884148C4-1AEB-4A1B-9648-BF06A58BC42D}"/>
              </a:ext>
            </a:extLst>
          </p:cNvPr>
          <p:cNvSpPr txBox="1"/>
          <p:nvPr/>
        </p:nvSpPr>
        <p:spPr>
          <a:xfrm>
            <a:off x="700854" y="1413692"/>
            <a:ext cx="640571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21BBEF"/>
                </a:solidFill>
              </a:rPr>
              <a:t>Is there any sector specific training available?</a:t>
            </a:r>
            <a:endParaRPr lang="en-US" b="1" dirty="0">
              <a:solidFill>
                <a:srgbClr val="21BBEF"/>
              </a:solidFill>
              <a:cs typeface="Arial"/>
            </a:endParaRPr>
          </a:p>
        </p:txBody>
      </p:sp>
      <p:sp>
        <p:nvSpPr>
          <p:cNvPr id="10" name="TextBox 2">
            <a:extLst>
              <a:ext uri="{FF2B5EF4-FFF2-40B4-BE49-F238E27FC236}">
                <a16:creationId xmlns:a16="http://schemas.microsoft.com/office/drawing/2014/main" id="{073D566E-4169-4F5B-BDD2-D860FA2A0DAE}"/>
              </a:ext>
            </a:extLst>
          </p:cNvPr>
          <p:cNvSpPr txBox="1"/>
          <p:nvPr/>
        </p:nvSpPr>
        <p:spPr>
          <a:xfrm>
            <a:off x="742336" y="1909915"/>
            <a:ext cx="1083023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lumMod val="65000"/>
                    <a:lumOff val="35000"/>
                  </a:schemeClr>
                </a:solidFill>
              </a:rPr>
              <a:t>We are currently adapting our modules 1 &amp; 2 to be tailored to the food &amp; beverage and finance sectors. All material will be made available on our </a:t>
            </a:r>
            <a:r>
              <a:rPr lang="en-GB" dirty="0">
                <a:solidFill>
                  <a:schemeClr val="tx1">
                    <a:lumMod val="65000"/>
                    <a:lumOff val="35000"/>
                  </a:schemeClr>
                </a:solidFill>
                <a:hlinkClick r:id="rId4">
                  <a:extLst>
                    <a:ext uri="{A12FA001-AC4F-418D-AE19-62706E023703}">
                      <ahyp:hlinkClr xmlns:ahyp="http://schemas.microsoft.com/office/drawing/2018/hyperlinkcolor" val="tx"/>
                    </a:ext>
                  </a:extLst>
                </a:hlinkClick>
              </a:rPr>
              <a:t>training resources page</a:t>
            </a:r>
            <a:r>
              <a:rPr lang="en-GB" dirty="0">
                <a:solidFill>
                  <a:schemeClr val="tx1">
                    <a:lumMod val="65000"/>
                    <a:lumOff val="35000"/>
                  </a:schemeClr>
                </a:solidFill>
              </a:rPr>
              <a:t> next year (2021). If you wish to stay informed about this new material and related training activities, you can sign-up to our </a:t>
            </a:r>
            <a:r>
              <a:rPr lang="en-GB" dirty="0">
                <a:solidFill>
                  <a:schemeClr val="tx1">
                    <a:lumMod val="65000"/>
                    <a:lumOff val="35000"/>
                  </a:schemeClr>
                </a:solidFill>
                <a:hlinkClick r:id="rId2">
                  <a:extLst>
                    <a:ext uri="{A12FA001-AC4F-418D-AE19-62706E023703}">
                      <ahyp:hlinkClr xmlns:ahyp="http://schemas.microsoft.com/office/drawing/2018/hyperlinkcolor" val="tx"/>
                    </a:ext>
                  </a:extLst>
                </a:hlinkClick>
              </a:rPr>
              <a:t>mailing list</a:t>
            </a:r>
            <a:r>
              <a:rPr lang="en-GB" dirty="0">
                <a:solidFill>
                  <a:schemeClr val="tx1">
                    <a:lumMod val="65000"/>
                    <a:lumOff val="35000"/>
                  </a:schemeClr>
                </a:solidFill>
              </a:rPr>
              <a:t>.</a:t>
            </a:r>
            <a:endParaRPr lang="en-GB" dirty="0">
              <a:solidFill>
                <a:schemeClr val="tx1">
                  <a:lumMod val="65000"/>
                  <a:lumOff val="35000"/>
                </a:schemeClr>
              </a:solidFill>
              <a:cs typeface="Arial"/>
            </a:endParaRPr>
          </a:p>
          <a:p>
            <a:endParaRPr lang="en-GB" dirty="0">
              <a:solidFill>
                <a:schemeClr val="tx1">
                  <a:lumMod val="65000"/>
                  <a:lumOff val="35000"/>
                </a:schemeClr>
              </a:solidFill>
              <a:cs typeface="Arial"/>
            </a:endParaRPr>
          </a:p>
        </p:txBody>
      </p:sp>
    </p:spTree>
    <p:extLst>
      <p:ext uri="{BB962C8B-B14F-4D97-AF65-F5344CB8AC3E}">
        <p14:creationId xmlns:p14="http://schemas.microsoft.com/office/powerpoint/2010/main" val="1986946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47603B-D9C6-4386-A0FE-4EC296973540}"/>
              </a:ext>
            </a:extLst>
          </p:cNvPr>
          <p:cNvPicPr>
            <a:picLocks noChangeAspect="1"/>
          </p:cNvPicPr>
          <p:nvPr/>
        </p:nvPicPr>
        <p:blipFill>
          <a:blip r:embed="rId3"/>
          <a:stretch>
            <a:fillRect/>
          </a:stretch>
        </p:blipFill>
        <p:spPr>
          <a:xfrm>
            <a:off x="3181331" y="1371122"/>
            <a:ext cx="9010669" cy="548687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71495"/>
            <a:ext cx="5547292" cy="5490396"/>
          </a:xfrm>
          <a:prstGeom prst="rect">
            <a:avLst/>
          </a:prstGeom>
        </p:spPr>
      </p:pic>
      <p:sp>
        <p:nvSpPr>
          <p:cNvPr id="2" name="Title 1"/>
          <p:cNvSpPr>
            <a:spLocks noGrp="1"/>
          </p:cNvSpPr>
          <p:nvPr>
            <p:ph type="ctrTitle"/>
          </p:nvPr>
        </p:nvSpPr>
        <p:spPr>
          <a:xfrm>
            <a:off x="479395" y="3811357"/>
            <a:ext cx="4224874" cy="610671"/>
          </a:xfrm>
        </p:spPr>
        <p:txBody>
          <a:bodyPr>
            <a:normAutofit/>
          </a:bodyPr>
          <a:lstStyle/>
          <a:p>
            <a:r>
              <a:rPr lang="en-GB" sz="3600" b="1" dirty="0">
                <a:solidFill>
                  <a:srgbClr val="23BAED"/>
                </a:solidFill>
              </a:rPr>
              <a:t>Appendix</a:t>
            </a:r>
            <a:endParaRPr lang="en-GB" sz="3600" dirty="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7" name="Slide Number Placeholder 3">
            <a:extLst>
              <a:ext uri="{FF2B5EF4-FFF2-40B4-BE49-F238E27FC236}">
                <a16:creationId xmlns:a16="http://schemas.microsoft.com/office/drawing/2014/main" id="{F3E509E0-89E9-A849-9F11-CBAD4A619DBC}"/>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46</a:t>
            </a:fld>
            <a:endParaRPr lang="en-GB" dirty="0"/>
          </a:p>
        </p:txBody>
      </p:sp>
    </p:spTree>
    <p:extLst>
      <p:ext uri="{BB962C8B-B14F-4D97-AF65-F5344CB8AC3E}">
        <p14:creationId xmlns:p14="http://schemas.microsoft.com/office/powerpoint/2010/main" val="4281704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5D95221-3E12-46AE-90FB-D8604BDAA32D}"/>
              </a:ext>
            </a:extLst>
          </p:cNvPr>
          <p:cNvSpPr/>
          <p:nvPr/>
        </p:nvSpPr>
        <p:spPr>
          <a:xfrm>
            <a:off x="10738884" y="6071191"/>
            <a:ext cx="1233376" cy="6614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94949085-8EF4-4204-B20D-CE3243753FAA}"/>
              </a:ext>
            </a:extLst>
          </p:cNvPr>
          <p:cNvSpPr>
            <a:spLocks noGrp="1"/>
          </p:cNvSpPr>
          <p:nvPr>
            <p:ph type="title"/>
          </p:nvPr>
        </p:nvSpPr>
        <p:spPr/>
        <p:txBody>
          <a:bodyPr/>
          <a:lstStyle/>
          <a:p>
            <a:r>
              <a:rPr lang="en-US" dirty="0"/>
              <a:t>Available recordings of our training modules</a:t>
            </a:r>
            <a:endParaRPr lang="en-CH" dirty="0"/>
          </a:p>
        </p:txBody>
      </p:sp>
      <p:sp>
        <p:nvSpPr>
          <p:cNvPr id="3" name="Content Placeholder 2">
            <a:extLst>
              <a:ext uri="{FF2B5EF4-FFF2-40B4-BE49-F238E27FC236}">
                <a16:creationId xmlns:a16="http://schemas.microsoft.com/office/drawing/2014/main" id="{9674FB5B-BD4E-49C9-8E52-E9F7D8DC88EE}"/>
              </a:ext>
            </a:extLst>
          </p:cNvPr>
          <p:cNvSpPr>
            <a:spLocks noGrp="1"/>
          </p:cNvSpPr>
          <p:nvPr>
            <p:ph idx="1"/>
          </p:nvPr>
        </p:nvSpPr>
        <p:spPr>
          <a:xfrm>
            <a:off x="407504" y="1294946"/>
            <a:ext cx="5211962" cy="461665"/>
          </a:xfrm>
        </p:spPr>
        <p:txBody>
          <a:bodyPr/>
          <a:lstStyle/>
          <a:p>
            <a:pPr marL="0" indent="0">
              <a:buNone/>
            </a:pPr>
            <a:r>
              <a:rPr lang="en-US" dirty="0">
                <a:solidFill>
                  <a:srgbClr val="23BAED"/>
                </a:solidFill>
                <a:hlinkClick r:id="rId3">
                  <a:extLst>
                    <a:ext uri="{A12FA001-AC4F-418D-AE19-62706E023703}">
                      <ahyp:hlinkClr xmlns:ahyp="http://schemas.microsoft.com/office/drawing/2018/hyperlinkcolor" val="tx"/>
                    </a:ext>
                  </a:extLst>
                </a:hlinkClick>
              </a:rPr>
              <a:t>Business training module 1 recording</a:t>
            </a:r>
            <a:endParaRPr lang="en-US" dirty="0">
              <a:solidFill>
                <a:srgbClr val="23BAED"/>
              </a:solidFill>
            </a:endParaRPr>
          </a:p>
        </p:txBody>
      </p:sp>
      <p:sp>
        <p:nvSpPr>
          <p:cNvPr id="5" name="TextBox 4">
            <a:extLst>
              <a:ext uri="{FF2B5EF4-FFF2-40B4-BE49-F238E27FC236}">
                <a16:creationId xmlns:a16="http://schemas.microsoft.com/office/drawing/2014/main" id="{4E85A741-779A-489C-BB66-37A9ACCE63CA}"/>
              </a:ext>
            </a:extLst>
          </p:cNvPr>
          <p:cNvSpPr txBox="1"/>
          <p:nvPr/>
        </p:nvSpPr>
        <p:spPr>
          <a:xfrm>
            <a:off x="407504" y="3907707"/>
            <a:ext cx="61026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BAED"/>
                </a:solidFill>
                <a:effectLst/>
                <a:uLnTx/>
                <a:uFillTx/>
                <a:latin typeface="Arial"/>
                <a:ea typeface="+mn-ea"/>
                <a:cs typeface="+mn-cs"/>
                <a:hlinkClick r:id="rId4">
                  <a:extLst>
                    <a:ext uri="{A12FA001-AC4F-418D-AE19-62706E023703}">
                      <ahyp:hlinkClr xmlns:ahyp="http://schemas.microsoft.com/office/drawing/2018/hyperlinkcolor" val="tx"/>
                    </a:ext>
                  </a:extLst>
                </a:hlinkClick>
              </a:rPr>
              <a:t>Business training module 2 recording </a:t>
            </a:r>
            <a:endParaRPr kumimoji="0" lang="en-CH" sz="2400" b="0" i="0" u="none" strike="noStrike" kern="1200" cap="none" spc="0" normalizeH="0" baseline="0" noProof="0" dirty="0">
              <a:ln>
                <a:noFill/>
              </a:ln>
              <a:solidFill>
                <a:srgbClr val="23BAED"/>
              </a:solidFill>
              <a:effectLst/>
              <a:uLnTx/>
              <a:uFillTx/>
              <a:latin typeface="Arial"/>
              <a:ea typeface="+mn-ea"/>
              <a:cs typeface="+mn-cs"/>
            </a:endParaRPr>
          </a:p>
        </p:txBody>
      </p:sp>
      <p:sp>
        <p:nvSpPr>
          <p:cNvPr id="7" name="TextBox 6">
            <a:extLst>
              <a:ext uri="{FF2B5EF4-FFF2-40B4-BE49-F238E27FC236}">
                <a16:creationId xmlns:a16="http://schemas.microsoft.com/office/drawing/2014/main" id="{4A5C4C52-36AA-4165-A9EB-5EA71B5F111D}"/>
              </a:ext>
            </a:extLst>
          </p:cNvPr>
          <p:cNvSpPr txBox="1"/>
          <p:nvPr/>
        </p:nvSpPr>
        <p:spPr>
          <a:xfrm>
            <a:off x="6590029" y="1294946"/>
            <a:ext cx="61026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Train-the-trainer module 1 recording</a:t>
            </a:r>
            <a:endParaRPr kumimoji="0" lang="en-US" sz="2400" b="0"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9FB3F9FF-0972-4B70-B141-88A8235FDB54}"/>
              </a:ext>
            </a:extLst>
          </p:cNvPr>
          <p:cNvSpPr txBox="1"/>
          <p:nvPr/>
        </p:nvSpPr>
        <p:spPr>
          <a:xfrm>
            <a:off x="6590029" y="3903516"/>
            <a:ext cx="61026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BAED"/>
                </a:solidFill>
                <a:effectLst/>
                <a:uLnTx/>
                <a:uFillTx/>
                <a:latin typeface="Arial"/>
                <a:ea typeface="+mn-ea"/>
                <a:cs typeface="+mn-cs"/>
                <a:hlinkClick r:id="rId6">
                  <a:extLst>
                    <a:ext uri="{A12FA001-AC4F-418D-AE19-62706E023703}">
                      <ahyp:hlinkClr xmlns:ahyp="http://schemas.microsoft.com/office/drawing/2018/hyperlinkcolor" val="tx"/>
                    </a:ext>
                  </a:extLst>
                </a:hlinkClick>
              </a:rPr>
              <a:t>Train-the-trainer module 2 recording</a:t>
            </a:r>
            <a:endParaRPr kumimoji="0" lang="en-US" sz="2400" b="0" i="0" u="none" strike="noStrike" kern="1200" cap="none" spc="0" normalizeH="0" baseline="0" noProof="0" dirty="0">
              <a:ln>
                <a:noFill/>
              </a:ln>
              <a:solidFill>
                <a:srgbClr val="23BAED"/>
              </a:solidFill>
              <a:effectLst/>
              <a:uLnTx/>
              <a:uFillTx/>
              <a:latin typeface="Arial"/>
              <a:ea typeface="+mn-ea"/>
              <a:cs typeface="+mn-cs"/>
            </a:endParaRPr>
          </a:p>
        </p:txBody>
      </p:sp>
      <p:pic>
        <p:nvPicPr>
          <p:cNvPr id="11" name="Graphic 10" descr="Radio microphone">
            <a:extLst>
              <a:ext uri="{FF2B5EF4-FFF2-40B4-BE49-F238E27FC236}">
                <a16:creationId xmlns:a16="http://schemas.microsoft.com/office/drawing/2014/main" id="{71B1952F-7245-499E-BF88-696907FC50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13510" y="125352"/>
            <a:ext cx="878150" cy="878150"/>
          </a:xfrm>
          <a:prstGeom prst="rect">
            <a:avLst/>
          </a:prstGeom>
          <a:effectLst>
            <a:outerShdw blurRad="50800" dist="38100" dir="2700000" algn="tl" rotWithShape="0">
              <a:prstClr val="black">
                <a:alpha val="40000"/>
              </a:prstClr>
            </a:outerShdw>
          </a:effectLst>
        </p:spPr>
      </p:pic>
      <p:pic>
        <p:nvPicPr>
          <p:cNvPr id="12" name="Picture Placeholder 5" descr="Building business capacity to value nature in decision-making: an introduction to natural capital - Zoom">
            <a:extLst>
              <a:ext uri="{FF2B5EF4-FFF2-40B4-BE49-F238E27FC236}">
                <a16:creationId xmlns:a16="http://schemas.microsoft.com/office/drawing/2014/main" id="{73F71CDB-BE57-4041-9365-3E47CE8311A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164558" y="1734466"/>
            <a:ext cx="3590348" cy="2035142"/>
          </a:xfrm>
          <a:prstGeom prst="rect">
            <a:avLst/>
          </a:prstGeom>
        </p:spPr>
      </p:pic>
      <p:pic>
        <p:nvPicPr>
          <p:cNvPr id="13" name="Picture Placeholder 5" descr="Train the trainer – Natural Capital Training Helsinki 110320 - YouTube">
            <a:extLst>
              <a:ext uri="{FF2B5EF4-FFF2-40B4-BE49-F238E27FC236}">
                <a16:creationId xmlns:a16="http://schemas.microsoft.com/office/drawing/2014/main" id="{92214F9B-A6A1-4EEB-9B87-27907F567FC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437094" y="1781804"/>
            <a:ext cx="3546749" cy="2003315"/>
          </a:xfrm>
          <a:prstGeom prst="rect">
            <a:avLst/>
          </a:prstGeom>
        </p:spPr>
      </p:pic>
      <p:pic>
        <p:nvPicPr>
          <p:cNvPr id="14" name="Picture Placeholder 5" descr="WBCSD Virtual Meeting - We Value Nature interactive training - Zoom">
            <a:extLst>
              <a:ext uri="{FF2B5EF4-FFF2-40B4-BE49-F238E27FC236}">
                <a16:creationId xmlns:a16="http://schemas.microsoft.com/office/drawing/2014/main" id="{5FF1A258-0065-4680-9324-A019DC82941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1164558" y="4503280"/>
            <a:ext cx="3590348" cy="2013834"/>
          </a:xfrm>
          <a:prstGeom prst="rect">
            <a:avLst/>
          </a:prstGeom>
        </p:spPr>
      </p:pic>
      <p:pic>
        <p:nvPicPr>
          <p:cNvPr id="15" name="Picture Placeholder 5" descr="We Value Nature Nextcloud">
            <a:extLst>
              <a:ext uri="{FF2B5EF4-FFF2-40B4-BE49-F238E27FC236}">
                <a16:creationId xmlns:a16="http://schemas.microsoft.com/office/drawing/2014/main" id="{942AA2F4-88ED-49CC-B1CA-826F6C66D78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7437094" y="4403043"/>
            <a:ext cx="3738529" cy="2114071"/>
          </a:xfrm>
          <a:prstGeom prst="rect">
            <a:avLst/>
          </a:prstGeom>
        </p:spPr>
      </p:pic>
      <p:sp>
        <p:nvSpPr>
          <p:cNvPr id="17" name="Slide Number Placeholder 3">
            <a:extLst>
              <a:ext uri="{FF2B5EF4-FFF2-40B4-BE49-F238E27FC236}">
                <a16:creationId xmlns:a16="http://schemas.microsoft.com/office/drawing/2014/main" id="{EABC6EBE-FAD4-C748-BAA0-CADF965D34F2}"/>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47</a:t>
            </a:fld>
            <a:endParaRPr lang="en-GB" dirty="0"/>
          </a:p>
        </p:txBody>
      </p:sp>
    </p:spTree>
    <p:extLst>
      <p:ext uri="{BB962C8B-B14F-4D97-AF65-F5344CB8AC3E}">
        <p14:creationId xmlns:p14="http://schemas.microsoft.com/office/powerpoint/2010/main" val="786007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7B9BCA9F-B27A-4287-81AF-D1F61AF68AD2}"/>
              </a:ext>
            </a:extLst>
          </p:cNvPr>
          <p:cNvSpPr/>
          <p:nvPr/>
        </p:nvSpPr>
        <p:spPr>
          <a:xfrm>
            <a:off x="10738884" y="6071191"/>
            <a:ext cx="1233376" cy="6614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88C5FD8-C42A-44AB-8A40-5BBC9263F472}"/>
              </a:ext>
            </a:extLst>
          </p:cNvPr>
          <p:cNvSpPr>
            <a:spLocks noGrp="1"/>
          </p:cNvSpPr>
          <p:nvPr>
            <p:ph type="title"/>
          </p:nvPr>
        </p:nvSpPr>
        <p:spPr/>
        <p:txBody>
          <a:bodyPr>
            <a:normAutofit/>
          </a:bodyPr>
          <a:lstStyle/>
          <a:p>
            <a:r>
              <a:rPr lang="en-US" dirty="0"/>
              <a:t>Supporting resources to your learning journey – </a:t>
            </a:r>
            <a:r>
              <a:rPr lang="en-US" b="1" dirty="0"/>
              <a:t>Media library</a:t>
            </a:r>
            <a:endParaRPr lang="en-CH" b="1" dirty="0"/>
          </a:p>
        </p:txBody>
      </p:sp>
      <p:pic>
        <p:nvPicPr>
          <p:cNvPr id="19" name="Picture Placeholder 5" descr="Digital media library | We Value Nature">
            <a:extLst>
              <a:ext uri="{FF2B5EF4-FFF2-40B4-BE49-F238E27FC236}">
                <a16:creationId xmlns:a16="http://schemas.microsoft.com/office/drawing/2014/main" id="{F3379F9D-5D70-4BDB-8538-F1C093F46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20518" y="1394930"/>
            <a:ext cx="4866949" cy="4873625"/>
          </a:xfrm>
          <a:prstGeom prst="rect">
            <a:avLst/>
          </a:prstGeom>
        </p:spPr>
      </p:pic>
      <p:sp>
        <p:nvSpPr>
          <p:cNvPr id="20" name="Content Placeholder 2">
            <a:extLst>
              <a:ext uri="{FF2B5EF4-FFF2-40B4-BE49-F238E27FC236}">
                <a16:creationId xmlns:a16="http://schemas.microsoft.com/office/drawing/2014/main" id="{628ADC34-BFCA-4D91-A529-42219B503E62}"/>
              </a:ext>
            </a:extLst>
          </p:cNvPr>
          <p:cNvSpPr>
            <a:spLocks noGrp="1"/>
          </p:cNvSpPr>
          <p:nvPr>
            <p:ph idx="1"/>
          </p:nvPr>
        </p:nvSpPr>
        <p:spPr>
          <a:xfrm>
            <a:off x="6096000" y="1648363"/>
            <a:ext cx="5823098" cy="1892279"/>
          </a:xfrm>
        </p:spPr>
        <p:txBody>
          <a:bodyPr>
            <a:normAutofit/>
          </a:bodyPr>
          <a:lstStyle/>
          <a:p>
            <a:pPr marL="0" indent="0" algn="ctr">
              <a:buNone/>
            </a:pPr>
            <a:r>
              <a:rPr lang="en-US" dirty="0"/>
              <a:t>We Value Nature’s open </a:t>
            </a:r>
            <a:r>
              <a:rPr lang="en-US" dirty="0">
                <a:solidFill>
                  <a:srgbClr val="23BAED"/>
                </a:solidFill>
                <a:hlinkClick r:id="rId4">
                  <a:extLst>
                    <a:ext uri="{A12FA001-AC4F-418D-AE19-62706E023703}">
                      <ahyp:hlinkClr xmlns:ahyp="http://schemas.microsoft.com/office/drawing/2018/hyperlinkcolor" val="tx"/>
                    </a:ext>
                  </a:extLst>
                </a:hlinkClick>
              </a:rPr>
              <a:t>media library</a:t>
            </a:r>
            <a:r>
              <a:rPr lang="en-US" dirty="0"/>
              <a:t> is a </a:t>
            </a:r>
            <a:r>
              <a:rPr lang="en-US" b="1" dirty="0">
                <a:solidFill>
                  <a:srgbClr val="23BAED"/>
                </a:solidFill>
              </a:rPr>
              <a:t>one stop shop </a:t>
            </a:r>
            <a:r>
              <a:rPr lang="en-US" dirty="0"/>
              <a:t>to a </a:t>
            </a:r>
            <a:r>
              <a:rPr lang="en-US" b="1" dirty="0">
                <a:solidFill>
                  <a:srgbClr val="23BAED"/>
                </a:solidFill>
              </a:rPr>
              <a:t>variety of resources relating to nature </a:t>
            </a:r>
            <a:r>
              <a:rPr lang="en-US" dirty="0"/>
              <a:t>in general and constitutes a valuable support to the open learning platform.</a:t>
            </a:r>
            <a:endParaRPr lang="en-CH" dirty="0"/>
          </a:p>
        </p:txBody>
      </p:sp>
      <p:pic>
        <p:nvPicPr>
          <p:cNvPr id="21" name="Picture Placeholder 5" descr="Digital media library | We Value Nature">
            <a:extLst>
              <a:ext uri="{FF2B5EF4-FFF2-40B4-BE49-F238E27FC236}">
                <a16:creationId xmlns:a16="http://schemas.microsoft.com/office/drawing/2014/main" id="{7BB04D17-DC00-4453-A180-AB8FC2D139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342826" y="3605067"/>
            <a:ext cx="2552831" cy="2599376"/>
          </a:xfrm>
          <a:prstGeom prst="rect">
            <a:avLst/>
          </a:prstGeom>
        </p:spPr>
      </p:pic>
      <p:pic>
        <p:nvPicPr>
          <p:cNvPr id="22" name="Picture Placeholder 5" descr="Digital media library | We Value Nature">
            <a:extLst>
              <a:ext uri="{FF2B5EF4-FFF2-40B4-BE49-F238E27FC236}">
                <a16:creationId xmlns:a16="http://schemas.microsoft.com/office/drawing/2014/main" id="{C85C93CB-A8D5-4AFA-A346-664B4F7A42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895657" y="3650377"/>
            <a:ext cx="3100934" cy="2599376"/>
          </a:xfrm>
          <a:prstGeom prst="rect">
            <a:avLst/>
          </a:prstGeom>
        </p:spPr>
      </p:pic>
      <p:sp>
        <p:nvSpPr>
          <p:cNvPr id="9" name="Slide Number Placeholder 3">
            <a:extLst>
              <a:ext uri="{FF2B5EF4-FFF2-40B4-BE49-F238E27FC236}">
                <a16:creationId xmlns:a16="http://schemas.microsoft.com/office/drawing/2014/main" id="{44AF5D98-F6A3-C44C-8498-3C8698D5E555}"/>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48</a:t>
            </a:fld>
            <a:endParaRPr lang="en-GB" dirty="0"/>
          </a:p>
        </p:txBody>
      </p:sp>
    </p:spTree>
    <p:extLst>
      <p:ext uri="{BB962C8B-B14F-4D97-AF65-F5344CB8AC3E}">
        <p14:creationId xmlns:p14="http://schemas.microsoft.com/office/powerpoint/2010/main" val="1784125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B688-1BBD-418E-AAD8-DC462F6BC2E9}"/>
              </a:ext>
            </a:extLst>
          </p:cNvPr>
          <p:cNvSpPr>
            <a:spLocks noGrp="1"/>
          </p:cNvSpPr>
          <p:nvPr>
            <p:ph type="title"/>
          </p:nvPr>
        </p:nvSpPr>
        <p:spPr/>
        <p:txBody>
          <a:bodyPr>
            <a:normAutofit/>
          </a:bodyPr>
          <a:lstStyle/>
          <a:p>
            <a:r>
              <a:rPr lang="en-US" dirty="0"/>
              <a:t>Supporting resources to your learning journey - </a:t>
            </a:r>
            <a:r>
              <a:rPr lang="en-US" b="1" dirty="0"/>
              <a:t>Case Studies</a:t>
            </a:r>
            <a:endParaRPr lang="en-CH" b="1" dirty="0"/>
          </a:p>
        </p:txBody>
      </p:sp>
      <p:sp>
        <p:nvSpPr>
          <p:cNvPr id="3" name="Content Placeholder 2">
            <a:extLst>
              <a:ext uri="{FF2B5EF4-FFF2-40B4-BE49-F238E27FC236}">
                <a16:creationId xmlns:a16="http://schemas.microsoft.com/office/drawing/2014/main" id="{3F41EF46-C65A-4718-A0E3-4BEBC3F2A93B}"/>
              </a:ext>
            </a:extLst>
          </p:cNvPr>
          <p:cNvSpPr>
            <a:spLocks noGrp="1"/>
          </p:cNvSpPr>
          <p:nvPr>
            <p:ph idx="1"/>
          </p:nvPr>
        </p:nvSpPr>
        <p:spPr>
          <a:xfrm>
            <a:off x="5068027" y="1418155"/>
            <a:ext cx="5744516" cy="2203919"/>
          </a:xfrm>
          <a:ln>
            <a:solidFill>
              <a:srgbClr val="23BAED"/>
            </a:solidFill>
          </a:ln>
        </p:spPr>
        <p:txBody>
          <a:bodyPr vert="horz" lIns="91440" tIns="45720" rIns="91440" bIns="45720" rtlCol="0" anchor="t">
            <a:normAutofit/>
          </a:bodyPr>
          <a:lstStyle/>
          <a:p>
            <a:pPr>
              <a:lnSpc>
                <a:spcPct val="110000"/>
              </a:lnSpc>
            </a:pPr>
            <a:r>
              <a:rPr lang="en-US" sz="2000" b="1"/>
              <a:t>Natural Capital Coalition’s case studies</a:t>
            </a:r>
          </a:p>
          <a:p>
            <a:pPr>
              <a:lnSpc>
                <a:spcPct val="110000"/>
              </a:lnSpc>
            </a:pPr>
            <a:r>
              <a:rPr lang="en-US" sz="2000">
                <a:cs typeface="Arial"/>
              </a:rPr>
              <a:t>Over 160 case examples</a:t>
            </a:r>
            <a:endParaRPr lang="en-US" sz="2000"/>
          </a:p>
          <a:p>
            <a:pPr>
              <a:lnSpc>
                <a:spcPct val="110000"/>
              </a:lnSpc>
            </a:pPr>
            <a:r>
              <a:rPr lang="en-US" sz="2000"/>
              <a:t>Variety of business sectors, and public sector</a:t>
            </a:r>
            <a:endParaRPr lang="en-US" sz="2000">
              <a:cs typeface="Arial"/>
            </a:endParaRPr>
          </a:p>
          <a:p>
            <a:pPr>
              <a:lnSpc>
                <a:spcPct val="110000"/>
              </a:lnSpc>
            </a:pPr>
            <a:r>
              <a:rPr lang="en-US" sz="2000"/>
              <a:t>Examples of how companies have made use of the Natural Capital Protocol</a:t>
            </a:r>
            <a:endParaRPr lang="en-CH" sz="2000"/>
          </a:p>
        </p:txBody>
      </p:sp>
      <p:pic>
        <p:nvPicPr>
          <p:cNvPr id="5" name="Picture Placeholder 5" descr="Natural Capital Coalition | Protocol Case Studies">
            <a:extLst>
              <a:ext uri="{FF2B5EF4-FFF2-40B4-BE49-F238E27FC236}">
                <a16:creationId xmlns:a16="http://schemas.microsoft.com/office/drawing/2014/main" id="{523BF758-D026-48D4-AB65-381E2C2472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389"/>
          <a:stretch/>
        </p:blipFill>
        <p:spPr>
          <a:xfrm>
            <a:off x="314193" y="1265632"/>
            <a:ext cx="4031885" cy="2203919"/>
          </a:xfrm>
          <a:prstGeom prst="rect">
            <a:avLst/>
          </a:prstGeom>
        </p:spPr>
      </p:pic>
      <p:pic>
        <p:nvPicPr>
          <p:cNvPr id="6" name="Picture Placeholder 5" descr="We Value Nature Virutal Office Hour call 26.03.20 - slides - PowerPoint">
            <a:extLst>
              <a:ext uri="{FF2B5EF4-FFF2-40B4-BE49-F238E27FC236}">
                <a16:creationId xmlns:a16="http://schemas.microsoft.com/office/drawing/2014/main" id="{0E2BCEDE-37EC-4339-9D99-5E17DECE0F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14193" y="3608513"/>
            <a:ext cx="4031886" cy="2163451"/>
          </a:xfrm>
          <a:prstGeom prst="rect">
            <a:avLst/>
          </a:prstGeom>
        </p:spPr>
      </p:pic>
      <p:sp>
        <p:nvSpPr>
          <p:cNvPr id="7" name="Content Placeholder 2">
            <a:extLst>
              <a:ext uri="{FF2B5EF4-FFF2-40B4-BE49-F238E27FC236}">
                <a16:creationId xmlns:a16="http://schemas.microsoft.com/office/drawing/2014/main" id="{F83CC710-C6CA-4267-92E7-9315EF87B89C}"/>
              </a:ext>
            </a:extLst>
          </p:cNvPr>
          <p:cNvSpPr txBox="1">
            <a:spLocks/>
          </p:cNvSpPr>
          <p:nvPr/>
        </p:nvSpPr>
        <p:spPr>
          <a:xfrm>
            <a:off x="5068027" y="3751868"/>
            <a:ext cx="5744516" cy="2020096"/>
          </a:xfrm>
          <a:prstGeom prst="rect">
            <a:avLst/>
          </a:prstGeom>
          <a:ln>
            <a:solidFill>
              <a:srgbClr val="23BAED"/>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1" i="0" u="none" strike="noStrike" kern="1200" cap="none" spc="0" normalizeH="0" baseline="0" noProof="0" dirty="0">
                <a:ln>
                  <a:noFill/>
                </a:ln>
                <a:solidFill>
                  <a:prstClr val="black">
                    <a:lumMod val="65000"/>
                    <a:lumOff val="35000"/>
                  </a:prstClr>
                </a:solidFill>
                <a:effectLst/>
                <a:uLnTx/>
                <a:uFillTx/>
                <a:latin typeface="Arial"/>
                <a:ea typeface="+mn-ea"/>
                <a:cs typeface="+mn-cs"/>
              </a:rPr>
              <a:t>WBCSD’s business examples page</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Nearly 60 business examples </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Variety of business sectors</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Examples of how companies have conducted a natural, social/human capital assessment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8" name="Graphic 7" descr="Download">
            <a:hlinkClick r:id="rId4"/>
            <a:extLst>
              <a:ext uri="{FF2B5EF4-FFF2-40B4-BE49-F238E27FC236}">
                <a16:creationId xmlns:a16="http://schemas.microsoft.com/office/drawing/2014/main" id="{5206777B-2A4D-4727-9787-245C4BCFF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84680" y="2007415"/>
            <a:ext cx="622926" cy="622926"/>
          </a:xfrm>
          <a:prstGeom prst="rect">
            <a:avLst/>
          </a:prstGeom>
        </p:spPr>
      </p:pic>
      <p:pic>
        <p:nvPicPr>
          <p:cNvPr id="10" name="Graphic 9" descr="Download">
            <a:hlinkClick r:id="rId7"/>
            <a:extLst>
              <a:ext uri="{FF2B5EF4-FFF2-40B4-BE49-F238E27FC236}">
                <a16:creationId xmlns:a16="http://schemas.microsoft.com/office/drawing/2014/main" id="{EDB64EAE-C7AF-4A83-BF63-92419DA252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84680" y="4257181"/>
            <a:ext cx="622926" cy="622926"/>
          </a:xfrm>
          <a:prstGeom prst="rect">
            <a:avLst/>
          </a:prstGeom>
        </p:spPr>
      </p:pic>
      <p:sp>
        <p:nvSpPr>
          <p:cNvPr id="11" name="Slide Number Placeholder 3">
            <a:extLst>
              <a:ext uri="{FF2B5EF4-FFF2-40B4-BE49-F238E27FC236}">
                <a16:creationId xmlns:a16="http://schemas.microsoft.com/office/drawing/2014/main" id="{F5C3FC1A-280F-2848-9388-1DADD4052412}"/>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49</a:t>
            </a:fld>
            <a:endParaRPr lang="en-GB" dirty="0"/>
          </a:p>
        </p:txBody>
      </p:sp>
    </p:spTree>
    <p:extLst>
      <p:ext uri="{BB962C8B-B14F-4D97-AF65-F5344CB8AC3E}">
        <p14:creationId xmlns:p14="http://schemas.microsoft.com/office/powerpoint/2010/main" val="70857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25352"/>
            <a:ext cx="12159717" cy="913118"/>
          </a:xfrm>
        </p:spPr>
        <p:txBody>
          <a:bodyPr/>
          <a:lstStyle/>
          <a:p>
            <a:r>
              <a:rPr lang="en-GB" dirty="0">
                <a:latin typeface="Arial" panose="020B0604020202020204" pitchFamily="34" charset="0"/>
                <a:cs typeface="Arial" panose="020B0604020202020204" pitchFamily="34" charset="0"/>
              </a:rPr>
              <a:t>Addressing key barriers to natural capital uptake through training</a:t>
            </a:r>
          </a:p>
        </p:txBody>
      </p:sp>
      <p:pic>
        <p:nvPicPr>
          <p:cNvPr id="6" name="Picture 5"/>
          <p:cNvPicPr>
            <a:picLocks noChangeAspect="1"/>
          </p:cNvPicPr>
          <p:nvPr/>
        </p:nvPicPr>
        <p:blipFill>
          <a:blip r:embed="rId3"/>
          <a:stretch>
            <a:fillRect/>
          </a:stretch>
        </p:blipFill>
        <p:spPr>
          <a:xfrm>
            <a:off x="897621" y="1351284"/>
            <a:ext cx="4656789" cy="4481886"/>
          </a:xfrm>
          <a:prstGeom prst="rect">
            <a:avLst/>
          </a:prstGeom>
        </p:spPr>
      </p:pic>
      <p:sp>
        <p:nvSpPr>
          <p:cNvPr id="7" name="TextBox 6"/>
          <p:cNvSpPr txBox="1"/>
          <p:nvPr/>
        </p:nvSpPr>
        <p:spPr>
          <a:xfrm>
            <a:off x="764475" y="6145984"/>
            <a:ext cx="51574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lumMod val="50000"/>
                    <a:lumOff val="50000"/>
                  </a:prstClr>
                </a:solidFill>
                <a:effectLst/>
                <a:uLnTx/>
                <a:uFillTx/>
                <a:latin typeface="Arial"/>
                <a:ea typeface="+mn-ea"/>
                <a:cs typeface="+mn-cs"/>
              </a:rPr>
              <a:t>Based on Coalition Annual review 2016 &amp; 2017</a:t>
            </a:r>
          </a:p>
        </p:txBody>
      </p:sp>
      <p:sp>
        <p:nvSpPr>
          <p:cNvPr id="8" name="TextBox 7"/>
          <p:cNvSpPr txBox="1"/>
          <p:nvPr/>
        </p:nvSpPr>
        <p:spPr>
          <a:xfrm>
            <a:off x="6637592" y="1566140"/>
            <a:ext cx="5259276" cy="4052173"/>
          </a:xfrm>
          <a:prstGeom prst="roundRect">
            <a:avLst/>
          </a:prstGeom>
          <a:noFill/>
          <a:ln>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DAF18"/>
                </a:solidFill>
                <a:effectLst/>
                <a:uLnTx/>
                <a:uFillTx/>
                <a:latin typeface="Arial" panose="020B0604020202020204" pitchFamily="34" charset="0"/>
                <a:cs typeface="Arial" panose="020B0604020202020204" pitchFamily="34" charset="0"/>
              </a:rPr>
              <a:t>New findings from We Value Nature Survey</a:t>
            </a:r>
            <a:r>
              <a:rPr kumimoji="0" lang="en-GB" sz="1800" b="0" i="0" u="none" strike="noStrike" kern="1200" cap="none" spc="0" normalizeH="0" baseline="0" noProof="0" dirty="0">
                <a:ln>
                  <a:noFill/>
                </a:ln>
                <a:solidFill>
                  <a:srgbClr val="FDAF18"/>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Perception that it is complex &amp;/or technical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Lack of understanding of the potential benefits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Lack of regulatory frameworks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Institutional Inertia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Lack of standards (metrics, reporting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Lack of data and inputs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Focus on single issues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(In order of importance to stakeholders, 1 is highest) </a:t>
            </a:r>
          </a:p>
        </p:txBody>
      </p:sp>
      <p:sp>
        <p:nvSpPr>
          <p:cNvPr id="9" name="Slide Number Placeholder 3">
            <a:extLst>
              <a:ext uri="{FF2B5EF4-FFF2-40B4-BE49-F238E27FC236}">
                <a16:creationId xmlns:a16="http://schemas.microsoft.com/office/drawing/2014/main" id="{EB9AF489-149B-8E4C-A632-6E667A3A8619}"/>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5</a:t>
            </a:fld>
            <a:endParaRPr lang="en-GB" dirty="0"/>
          </a:p>
        </p:txBody>
      </p:sp>
    </p:spTree>
    <p:extLst>
      <p:ext uri="{BB962C8B-B14F-4D97-AF65-F5344CB8AC3E}">
        <p14:creationId xmlns:p14="http://schemas.microsoft.com/office/powerpoint/2010/main" val="2237429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1EF46-C65A-4718-A0E3-4BEBC3F2A93B}"/>
              </a:ext>
            </a:extLst>
          </p:cNvPr>
          <p:cNvSpPr>
            <a:spLocks noGrp="1"/>
          </p:cNvSpPr>
          <p:nvPr>
            <p:ph idx="1"/>
          </p:nvPr>
        </p:nvSpPr>
        <p:spPr>
          <a:xfrm>
            <a:off x="5068027" y="1319753"/>
            <a:ext cx="5744516" cy="2432115"/>
          </a:xfrm>
          <a:ln>
            <a:solidFill>
              <a:srgbClr val="23BAED"/>
            </a:solidFill>
          </a:ln>
        </p:spPr>
        <p:txBody>
          <a:bodyPr>
            <a:normAutofit lnSpcReduction="10000"/>
          </a:bodyPr>
          <a:lstStyle/>
          <a:p>
            <a:pPr>
              <a:lnSpc>
                <a:spcPct val="110000"/>
              </a:lnSpc>
            </a:pPr>
            <a:r>
              <a:rPr lang="en-US" sz="2000" b="1"/>
              <a:t>We Value Nature’s business stories</a:t>
            </a:r>
          </a:p>
          <a:p>
            <a:pPr>
              <a:lnSpc>
                <a:spcPct val="110000"/>
              </a:lnSpc>
            </a:pPr>
            <a:r>
              <a:rPr lang="en-US" sz="2000"/>
              <a:t>3 recent business stories relating to natural capital</a:t>
            </a:r>
          </a:p>
          <a:p>
            <a:pPr>
              <a:lnSpc>
                <a:spcPct val="110000"/>
              </a:lnSpc>
            </a:pPr>
            <a:r>
              <a:rPr lang="en-US" sz="2000"/>
              <a:t>Variety of business sectors</a:t>
            </a:r>
          </a:p>
          <a:p>
            <a:pPr>
              <a:lnSpc>
                <a:spcPct val="110000"/>
              </a:lnSpc>
            </a:pPr>
            <a:r>
              <a:rPr lang="en-US" sz="2000"/>
              <a:t>EDP, Sonae </a:t>
            </a:r>
            <a:r>
              <a:rPr lang="en-US" sz="2000" err="1"/>
              <a:t>Arauco</a:t>
            </a:r>
            <a:r>
              <a:rPr lang="en-US" sz="2000"/>
              <a:t> &amp; Grupo Argo sharing their natural capital journey</a:t>
            </a:r>
            <a:endParaRPr lang="en-CH" sz="2000"/>
          </a:p>
        </p:txBody>
      </p:sp>
      <p:sp>
        <p:nvSpPr>
          <p:cNvPr id="7" name="Content Placeholder 2">
            <a:extLst>
              <a:ext uri="{FF2B5EF4-FFF2-40B4-BE49-F238E27FC236}">
                <a16:creationId xmlns:a16="http://schemas.microsoft.com/office/drawing/2014/main" id="{F83CC710-C6CA-4267-92E7-9315EF87B89C}"/>
              </a:ext>
            </a:extLst>
          </p:cNvPr>
          <p:cNvSpPr txBox="1">
            <a:spLocks/>
          </p:cNvSpPr>
          <p:nvPr/>
        </p:nvSpPr>
        <p:spPr>
          <a:xfrm>
            <a:off x="5068027" y="3896607"/>
            <a:ext cx="5802098" cy="2051706"/>
          </a:xfrm>
          <a:prstGeom prst="rect">
            <a:avLst/>
          </a:prstGeom>
          <a:ln>
            <a:solidFill>
              <a:srgbClr val="23BAED"/>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1" i="0" u="none" strike="noStrike" kern="1200" cap="none" spc="0" normalizeH="0" baseline="0" noProof="0" dirty="0">
                <a:ln>
                  <a:noFill/>
                </a:ln>
                <a:solidFill>
                  <a:prstClr val="black">
                    <a:lumMod val="65000"/>
                    <a:lumOff val="35000"/>
                  </a:prstClr>
                </a:solidFill>
                <a:effectLst/>
                <a:uLnTx/>
                <a:uFillTx/>
                <a:latin typeface="Arial"/>
                <a:ea typeface="+mn-ea"/>
                <a:cs typeface="+mn-cs"/>
              </a:rPr>
              <a:t>Natural infrastructure for business platform</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16 business case studies </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Variety of business sectors</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Examples of how companies have conducted a natural, social/human capital assessment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8" name="Graphic 7" descr="Download">
            <a:hlinkClick r:id="rId2"/>
            <a:extLst>
              <a:ext uri="{FF2B5EF4-FFF2-40B4-BE49-F238E27FC236}">
                <a16:creationId xmlns:a16="http://schemas.microsoft.com/office/drawing/2014/main" id="{5206777B-2A4D-4727-9787-245C4BCFFD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84680" y="2007415"/>
            <a:ext cx="622926" cy="622926"/>
          </a:xfrm>
          <a:prstGeom prst="rect">
            <a:avLst/>
          </a:prstGeom>
        </p:spPr>
      </p:pic>
      <p:pic>
        <p:nvPicPr>
          <p:cNvPr id="10" name="Graphic 9" descr="Download">
            <a:hlinkClick r:id="rId5"/>
            <a:extLst>
              <a:ext uri="{FF2B5EF4-FFF2-40B4-BE49-F238E27FC236}">
                <a16:creationId xmlns:a16="http://schemas.microsoft.com/office/drawing/2014/main" id="{EDB64EAE-C7AF-4A83-BF63-92419DA252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84680" y="4257181"/>
            <a:ext cx="622926" cy="622926"/>
          </a:xfrm>
          <a:prstGeom prst="rect">
            <a:avLst/>
          </a:prstGeom>
        </p:spPr>
      </p:pic>
      <p:pic>
        <p:nvPicPr>
          <p:cNvPr id="9" name="Picture Placeholder 5" descr="Natural capital stories | We Value Nature">
            <a:extLst>
              <a:ext uri="{FF2B5EF4-FFF2-40B4-BE49-F238E27FC236}">
                <a16:creationId xmlns:a16="http://schemas.microsoft.com/office/drawing/2014/main" id="{85AA6EA3-AD62-4CBD-B9FD-C03C4E4C78EF}"/>
              </a:ext>
            </a:extLst>
          </p:cNvPr>
          <p:cNvPicPr>
            <a:picLocks noChangeAspect="1"/>
          </p:cNvPicPr>
          <p:nvPr/>
        </p:nvPicPr>
        <p:blipFill rotWithShape="1">
          <a:blip r:embed="rId6">
            <a:extLst>
              <a:ext uri="{28A0092B-C50C-407E-A947-70E740481C1C}">
                <a14:useLocalDpi xmlns:a14="http://schemas.microsoft.com/office/drawing/2010/main" val="0"/>
              </a:ext>
            </a:extLst>
          </a:blip>
          <a:srcRect b="33621"/>
          <a:stretch/>
        </p:blipFill>
        <p:spPr>
          <a:xfrm>
            <a:off x="696500" y="1758171"/>
            <a:ext cx="2480804" cy="2597820"/>
          </a:xfrm>
          <a:prstGeom prst="rect">
            <a:avLst/>
          </a:prstGeom>
        </p:spPr>
      </p:pic>
      <p:pic>
        <p:nvPicPr>
          <p:cNvPr id="11" name="Picture Placeholder 5" descr="Natural capital stories | We Value Nature">
            <a:extLst>
              <a:ext uri="{FF2B5EF4-FFF2-40B4-BE49-F238E27FC236}">
                <a16:creationId xmlns:a16="http://schemas.microsoft.com/office/drawing/2014/main" id="{AB7E95C4-5DA7-4428-9070-F3E0F3B000E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667756" y="1203166"/>
            <a:ext cx="3602545" cy="604584"/>
          </a:xfrm>
          <a:prstGeom prst="rect">
            <a:avLst/>
          </a:prstGeom>
        </p:spPr>
      </p:pic>
      <p:pic>
        <p:nvPicPr>
          <p:cNvPr id="13" name="Picture Placeholder 5" descr="Natural infrastructure guide for business | Case Studies">
            <a:extLst>
              <a:ext uri="{FF2B5EF4-FFF2-40B4-BE49-F238E27FC236}">
                <a16:creationId xmlns:a16="http://schemas.microsoft.com/office/drawing/2014/main" id="{4A04565E-4B0A-4891-827A-69831DEA9B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324"/>
          <a:stretch/>
        </p:blipFill>
        <p:spPr>
          <a:xfrm>
            <a:off x="325403" y="5003968"/>
            <a:ext cx="4096801" cy="1767156"/>
          </a:xfrm>
          <a:prstGeom prst="rect">
            <a:avLst/>
          </a:prstGeom>
        </p:spPr>
      </p:pic>
      <p:pic>
        <p:nvPicPr>
          <p:cNvPr id="15" name="Picture Placeholder 5" descr="Natural infrastructure guide for business | Case Studies">
            <a:extLst>
              <a:ext uri="{FF2B5EF4-FFF2-40B4-BE49-F238E27FC236}">
                <a16:creationId xmlns:a16="http://schemas.microsoft.com/office/drawing/2014/main" id="{1F2B80B7-CB41-4496-AB07-9C3813AE3F12}"/>
              </a:ext>
            </a:extLst>
          </p:cNvPr>
          <p:cNvPicPr>
            <a:picLocks noChangeAspect="1"/>
          </p:cNvPicPr>
          <p:nvPr/>
        </p:nvPicPr>
        <p:blipFill rotWithShape="1">
          <a:blip r:embed="rId9">
            <a:extLst>
              <a:ext uri="{28A0092B-C50C-407E-A947-70E740481C1C}">
                <a14:useLocalDpi xmlns:a14="http://schemas.microsoft.com/office/drawing/2010/main" val="0"/>
              </a:ext>
            </a:extLst>
          </a:blip>
          <a:srcRect b="81660"/>
          <a:stretch/>
        </p:blipFill>
        <p:spPr>
          <a:xfrm>
            <a:off x="378722" y="4595540"/>
            <a:ext cx="3116361" cy="374384"/>
          </a:xfrm>
          <a:prstGeom prst="rect">
            <a:avLst/>
          </a:prstGeom>
        </p:spPr>
      </p:pic>
      <p:sp>
        <p:nvSpPr>
          <p:cNvPr id="4" name="TextBox 3">
            <a:extLst>
              <a:ext uri="{FF2B5EF4-FFF2-40B4-BE49-F238E27FC236}">
                <a16:creationId xmlns:a16="http://schemas.microsoft.com/office/drawing/2014/main" id="{4F611168-6B23-4ECF-911E-AAF69E93DDDA}"/>
              </a:ext>
            </a:extLst>
          </p:cNvPr>
          <p:cNvSpPr txBox="1"/>
          <p:nvPr/>
        </p:nvSpPr>
        <p:spPr>
          <a:xfrm>
            <a:off x="1657531" y="4629656"/>
            <a:ext cx="16229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a:ea typeface="+mn-ea"/>
                <a:cs typeface="+mn-cs"/>
              </a:rPr>
              <a:t>Case study library</a:t>
            </a:r>
            <a:endParaRPr kumimoji="0" lang="en-CH"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16" name="Title 1">
            <a:extLst>
              <a:ext uri="{FF2B5EF4-FFF2-40B4-BE49-F238E27FC236}">
                <a16:creationId xmlns:a16="http://schemas.microsoft.com/office/drawing/2014/main" id="{65A3FB4B-ECC6-4F10-8AEB-2052E94785C6}"/>
              </a:ext>
            </a:extLst>
          </p:cNvPr>
          <p:cNvSpPr>
            <a:spLocks noGrp="1"/>
          </p:cNvSpPr>
          <p:nvPr>
            <p:ph type="title"/>
          </p:nvPr>
        </p:nvSpPr>
        <p:spPr>
          <a:xfrm>
            <a:off x="314194" y="125352"/>
            <a:ext cx="11498123" cy="878150"/>
          </a:xfrm>
        </p:spPr>
        <p:txBody>
          <a:bodyPr>
            <a:normAutofit/>
          </a:bodyPr>
          <a:lstStyle/>
          <a:p>
            <a:r>
              <a:rPr lang="en-US" dirty="0"/>
              <a:t>Supporting resources to your learning journey - </a:t>
            </a:r>
            <a:r>
              <a:rPr lang="en-US" b="1" dirty="0"/>
              <a:t>Case Studies</a:t>
            </a:r>
            <a:endParaRPr lang="en-CH" b="1" dirty="0"/>
          </a:p>
        </p:txBody>
      </p:sp>
      <p:sp>
        <p:nvSpPr>
          <p:cNvPr id="14" name="Slide Number Placeholder 3">
            <a:extLst>
              <a:ext uri="{FF2B5EF4-FFF2-40B4-BE49-F238E27FC236}">
                <a16:creationId xmlns:a16="http://schemas.microsoft.com/office/drawing/2014/main" id="{86BB1D48-1878-2A49-90F0-46C510A358B7}"/>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50</a:t>
            </a:fld>
            <a:endParaRPr lang="en-GB" dirty="0"/>
          </a:p>
        </p:txBody>
      </p:sp>
    </p:spTree>
    <p:extLst>
      <p:ext uri="{BB962C8B-B14F-4D97-AF65-F5344CB8AC3E}">
        <p14:creationId xmlns:p14="http://schemas.microsoft.com/office/powerpoint/2010/main" val="1089983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sz="3100" dirty="0"/>
              <a:t>Further resources </a:t>
            </a:r>
            <a:endParaRPr lang="en-GB" dirty="0"/>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839789" y="991004"/>
            <a:ext cx="11107372" cy="3927422"/>
          </a:xfrm>
        </p:spPr>
        <p:txBody>
          <a:bodyPr vert="horz" lIns="91440" tIns="45720" rIns="91440" bIns="45720" numCol="2" rtlCol="0" anchor="t">
            <a:noAutofit/>
          </a:bodyPr>
          <a:lstStyle/>
          <a:p>
            <a:pPr marL="0" indent="0">
              <a:spcBef>
                <a:spcPts val="201"/>
              </a:spcBef>
              <a:spcAft>
                <a:spcPts val="201"/>
              </a:spcAft>
              <a:buNone/>
            </a:pPr>
            <a:endParaRPr lang="en-GB" sz="1400" b="1" dirty="0"/>
          </a:p>
          <a:p>
            <a:pPr marL="0" indent="0">
              <a:spcBef>
                <a:spcPts val="201"/>
              </a:spcBef>
              <a:spcAft>
                <a:spcPts val="201"/>
              </a:spcAft>
              <a:buNone/>
            </a:pPr>
            <a:endParaRPr lang="en-GB" sz="1400" b="1" dirty="0"/>
          </a:p>
          <a:p>
            <a:pPr marL="0" indent="0">
              <a:spcBef>
                <a:spcPts val="201"/>
              </a:spcBef>
              <a:spcAft>
                <a:spcPts val="201"/>
              </a:spcAft>
              <a:buNone/>
            </a:pPr>
            <a:endParaRPr lang="en-GB" sz="1400" b="1" dirty="0"/>
          </a:p>
          <a:p>
            <a:pPr marL="0" indent="0">
              <a:spcBef>
                <a:spcPts val="201"/>
              </a:spcBef>
              <a:spcAft>
                <a:spcPts val="201"/>
              </a:spcAft>
              <a:buNone/>
            </a:pPr>
            <a:endParaRPr lang="en-GB" sz="1400" b="1" dirty="0"/>
          </a:p>
          <a:p>
            <a:pPr marL="0" indent="0">
              <a:spcBef>
                <a:spcPts val="201"/>
              </a:spcBef>
              <a:spcAft>
                <a:spcPts val="201"/>
              </a:spcAft>
              <a:buNone/>
            </a:pPr>
            <a:r>
              <a:rPr lang="en-GB" sz="1400" b="1" dirty="0"/>
              <a:t>Natural capital protocol </a:t>
            </a:r>
          </a:p>
          <a:p>
            <a:pPr>
              <a:spcBef>
                <a:spcPts val="201"/>
              </a:spcBef>
              <a:spcAft>
                <a:spcPts val="201"/>
              </a:spcAft>
            </a:pPr>
            <a:r>
              <a:rPr lang="en-GB" sz="1400" dirty="0"/>
              <a:t>NCP page with option to download in different languages </a:t>
            </a:r>
            <a:r>
              <a:rPr lang="en-GB" sz="1400" u="sng" dirty="0">
                <a:solidFill>
                  <a:srgbClr val="21BBEF"/>
                </a:solidFill>
                <a:hlinkClick r:id="rId3">
                  <a:extLst>
                    <a:ext uri="{A12FA001-AC4F-418D-AE19-62706E023703}">
                      <ahyp:hlinkClr xmlns:ahyp="http://schemas.microsoft.com/office/drawing/2018/hyperlinkcolor" val="tx"/>
                    </a:ext>
                  </a:extLst>
                </a:hlinkClick>
              </a:rPr>
              <a:t>https://naturalcapitalcoalition.org/natural-capital-protocol/</a:t>
            </a:r>
            <a:endParaRPr lang="en-GB" sz="1400" u="sng" dirty="0">
              <a:solidFill>
                <a:srgbClr val="21BBEF"/>
              </a:solidFill>
            </a:endParaRPr>
          </a:p>
          <a:p>
            <a:pPr>
              <a:spcBef>
                <a:spcPts val="201"/>
              </a:spcBef>
              <a:spcAft>
                <a:spcPts val="201"/>
              </a:spcAft>
            </a:pPr>
            <a:r>
              <a:rPr lang="en-GB" sz="1400" dirty="0"/>
              <a:t>Protocol application program to support businesses as they apply NCP </a:t>
            </a:r>
            <a:r>
              <a:rPr lang="en-GB" sz="1400" u="sng" dirty="0">
                <a:solidFill>
                  <a:srgbClr val="21BBEF"/>
                </a:solidFill>
                <a:hlinkClick r:id="rId4">
                  <a:extLst>
                    <a:ext uri="{A12FA001-AC4F-418D-AE19-62706E023703}">
                      <ahyp:hlinkClr xmlns:ahyp="http://schemas.microsoft.com/office/drawing/2018/hyperlinkcolor" val="tx"/>
                    </a:ext>
                  </a:extLst>
                </a:hlinkClick>
              </a:rPr>
              <a:t>https://naturalcapitalcoalition.org/natural-capital-protocol/protocol-application-program/</a:t>
            </a:r>
            <a:endParaRPr lang="en-GB" sz="1400" u="sng" dirty="0">
              <a:solidFill>
                <a:srgbClr val="21BBEF"/>
              </a:solidFill>
            </a:endParaRPr>
          </a:p>
          <a:p>
            <a:pPr>
              <a:spcBef>
                <a:spcPts val="201"/>
              </a:spcBef>
              <a:spcAft>
                <a:spcPts val="201"/>
              </a:spcAft>
            </a:pPr>
            <a:r>
              <a:rPr lang="en-GB" sz="1400" dirty="0"/>
              <a:t>NCP executive summary: natural capital primer </a:t>
            </a:r>
            <a:r>
              <a:rPr lang="en-GB" sz="1400" u="sng" dirty="0">
                <a:solidFill>
                  <a:srgbClr val="21BBEF"/>
                </a:solidFill>
                <a:hlinkClick r:id="rId5">
                  <a:extLst>
                    <a:ext uri="{A12FA001-AC4F-418D-AE19-62706E023703}">
                      <ahyp:hlinkClr xmlns:ahyp="http://schemas.microsoft.com/office/drawing/2018/hyperlinkcolor" val="tx"/>
                    </a:ext>
                  </a:extLst>
                </a:hlinkClick>
              </a:rPr>
              <a:t>https://naturalcapitalcoalition.org/wp-content/uploads/2016/07/NCC_Primer_WEB_2016- 07-08.pdf</a:t>
            </a:r>
            <a:endParaRPr lang="en-GB" sz="1400" u="sng" dirty="0">
              <a:solidFill>
                <a:srgbClr val="21BBEF"/>
              </a:solidFill>
            </a:endParaRPr>
          </a:p>
          <a:p>
            <a:pPr>
              <a:spcBef>
                <a:spcPts val="201"/>
              </a:spcBef>
              <a:spcAft>
                <a:spcPts val="201"/>
              </a:spcAft>
            </a:pPr>
            <a:r>
              <a:rPr lang="en-GB" sz="1400" dirty="0"/>
              <a:t>Biodiversity guidance by Natural Capital Coalition </a:t>
            </a:r>
            <a:r>
              <a:rPr lang="en-GB" sz="1400" u="sng" dirty="0">
                <a:solidFill>
                  <a:srgbClr val="21BBEF"/>
                </a:solidFill>
              </a:rPr>
              <a:t>https://</a:t>
            </a:r>
            <a:r>
              <a:rPr lang="en-GB" sz="1400" u="sng" dirty="0" err="1">
                <a:solidFill>
                  <a:srgbClr val="21BBEF"/>
                </a:solidFill>
              </a:rPr>
              <a:t>naturalcapitalcoalition.org</a:t>
            </a:r>
            <a:r>
              <a:rPr lang="en-GB" sz="1400" u="sng" dirty="0">
                <a:solidFill>
                  <a:srgbClr val="21BBEF"/>
                </a:solidFill>
              </a:rPr>
              <a:t>/biodiversity/ Natural capital coalition annual review 2017 </a:t>
            </a:r>
            <a:r>
              <a:rPr lang="en-GB" sz="1400" u="sng" dirty="0">
                <a:solidFill>
                  <a:srgbClr val="21BBEF"/>
                </a:solidFill>
                <a:hlinkClick r:id="rId6">
                  <a:extLst>
                    <a:ext uri="{A12FA001-AC4F-418D-AE19-62706E023703}">
                      <ahyp:hlinkClr xmlns:ahyp="http://schemas.microsoft.com/office/drawing/2018/hyperlinkcolor" val="tx"/>
                    </a:ext>
                  </a:extLst>
                </a:hlinkClick>
              </a:rPr>
              <a:t>https://naturalcapitalcoalition.org/natural-capital-an-annual-review/</a:t>
            </a:r>
            <a:endParaRPr lang="en-GB" sz="1400" u="sng" dirty="0">
              <a:solidFill>
                <a:srgbClr val="21BBEF"/>
              </a:solidFill>
            </a:endParaRPr>
          </a:p>
          <a:p>
            <a:pPr>
              <a:spcBef>
                <a:spcPts val="201"/>
              </a:spcBef>
              <a:spcAft>
                <a:spcPts val="201"/>
              </a:spcAft>
            </a:pPr>
            <a:endParaRPr lang="en-GB" sz="1400" dirty="0"/>
          </a:p>
          <a:p>
            <a:pPr marL="0" indent="0">
              <a:spcBef>
                <a:spcPts val="201"/>
              </a:spcBef>
              <a:spcAft>
                <a:spcPts val="201"/>
              </a:spcAft>
              <a:buNone/>
            </a:pPr>
            <a:r>
              <a:rPr lang="en-GB" sz="1400" b="1" dirty="0"/>
              <a:t>Social and Human Capital Protocol </a:t>
            </a:r>
          </a:p>
          <a:p>
            <a:pPr>
              <a:spcBef>
                <a:spcPts val="201"/>
              </a:spcBef>
              <a:spcAft>
                <a:spcPts val="201"/>
              </a:spcAft>
            </a:pPr>
            <a:r>
              <a:rPr lang="en-GB" sz="1400" dirty="0"/>
              <a:t>SHCP document </a:t>
            </a:r>
            <a:r>
              <a:rPr lang="en-GB" sz="1400" u="sng" dirty="0">
                <a:solidFill>
                  <a:srgbClr val="21BBEF"/>
                </a:solidFill>
                <a:hlinkClick r:id="rId7">
                  <a:extLst>
                    <a:ext uri="{A12FA001-AC4F-418D-AE19-62706E023703}">
                      <ahyp:hlinkClr xmlns:ahyp="http://schemas.microsoft.com/office/drawing/2018/hyperlinkcolor" val="tx"/>
                    </a:ext>
                  </a:extLst>
                </a:hlinkClick>
              </a:rPr>
              <a:t>https://social-human-capital.org/wp-content/uploads/2020/01/Social-Human-CapitalProtocol_26.02.19.pdf</a:t>
            </a:r>
            <a:endParaRPr lang="en-GB" sz="1400" u="sng" dirty="0">
              <a:solidFill>
                <a:srgbClr val="21BBEF"/>
              </a:solidFill>
            </a:endParaRPr>
          </a:p>
          <a:p>
            <a:pPr marL="0" indent="0">
              <a:spcBef>
                <a:spcPts val="201"/>
              </a:spcBef>
              <a:spcAft>
                <a:spcPts val="201"/>
              </a:spcAft>
              <a:buNone/>
            </a:pPr>
            <a:endParaRPr lang="en-GB" sz="1400" b="1" dirty="0"/>
          </a:p>
          <a:p>
            <a:pPr marL="0" indent="0">
              <a:spcBef>
                <a:spcPts val="201"/>
              </a:spcBef>
              <a:spcAft>
                <a:spcPts val="201"/>
              </a:spcAft>
              <a:buNone/>
            </a:pPr>
            <a:endParaRPr lang="en-GB" sz="1400" b="1" dirty="0"/>
          </a:p>
          <a:p>
            <a:pPr marL="0" indent="0">
              <a:spcBef>
                <a:spcPts val="201"/>
              </a:spcBef>
              <a:spcAft>
                <a:spcPts val="201"/>
              </a:spcAft>
              <a:buNone/>
            </a:pPr>
            <a:endParaRPr lang="en-GB" sz="1400" b="1" dirty="0"/>
          </a:p>
          <a:p>
            <a:pPr marL="0" indent="0">
              <a:spcBef>
                <a:spcPts val="201"/>
              </a:spcBef>
              <a:spcAft>
                <a:spcPts val="201"/>
              </a:spcAft>
              <a:buNone/>
            </a:pPr>
            <a:r>
              <a:rPr lang="en-GB" sz="1400" b="1" dirty="0"/>
              <a:t>We Value Nature Training Resources </a:t>
            </a:r>
          </a:p>
          <a:p>
            <a:pPr>
              <a:spcBef>
                <a:spcPts val="201"/>
              </a:spcBef>
              <a:spcAft>
                <a:spcPts val="201"/>
              </a:spcAft>
            </a:pPr>
            <a:r>
              <a:rPr lang="en-GB" sz="1400" dirty="0"/>
              <a:t>ALL resources (Module 1 and Module 2) </a:t>
            </a:r>
            <a:r>
              <a:rPr lang="en-GB" sz="1400" dirty="0">
                <a:solidFill>
                  <a:srgbClr val="21BBEF"/>
                </a:solidFill>
                <a:hlinkClick r:id="rId8">
                  <a:extLst>
                    <a:ext uri="{A12FA001-AC4F-418D-AE19-62706E023703}">
                      <ahyp:hlinkClr xmlns:ahyp="http://schemas.microsoft.com/office/drawing/2018/hyperlinkcolor" val="tx"/>
                    </a:ext>
                  </a:extLst>
                </a:hlinkClick>
              </a:rPr>
              <a:t>https://wevaluenature.eu/training-resources</a:t>
            </a:r>
            <a:endParaRPr lang="en-GB" sz="1400" dirty="0">
              <a:solidFill>
                <a:srgbClr val="21BBEF"/>
              </a:solidFill>
            </a:endParaRPr>
          </a:p>
          <a:p>
            <a:pPr>
              <a:spcBef>
                <a:spcPts val="201"/>
              </a:spcBef>
              <a:spcAft>
                <a:spcPts val="201"/>
              </a:spcAft>
            </a:pPr>
            <a:r>
              <a:rPr lang="en-GB" sz="1400" dirty="0"/>
              <a:t>Module 2 </a:t>
            </a:r>
            <a:r>
              <a:rPr lang="en-GB" sz="1400" dirty="0">
                <a:solidFill>
                  <a:srgbClr val="21BBEF"/>
                </a:solidFill>
                <a:hlinkClick r:id="rId9">
                  <a:extLst>
                    <a:ext uri="{A12FA001-AC4F-418D-AE19-62706E023703}">
                      <ahyp:hlinkClr xmlns:ahyp="http://schemas.microsoft.com/office/drawing/2018/hyperlinkcolor" val="tx"/>
                    </a:ext>
                  </a:extLst>
                </a:hlinkClick>
              </a:rPr>
              <a:t>https://wevaluenature.eu/training-resources/module-2</a:t>
            </a:r>
            <a:endParaRPr lang="en-GB" sz="1400" dirty="0">
              <a:solidFill>
                <a:srgbClr val="21BBEF"/>
              </a:solidFill>
            </a:endParaRPr>
          </a:p>
          <a:p>
            <a:pPr>
              <a:spcBef>
                <a:spcPts val="201"/>
              </a:spcBef>
              <a:spcAft>
                <a:spcPts val="201"/>
              </a:spcAft>
            </a:pPr>
            <a:r>
              <a:rPr lang="en-GB" sz="1400" dirty="0"/>
              <a:t>Business Ecosystem Training (BET) </a:t>
            </a:r>
            <a:r>
              <a:rPr lang="en-GB" sz="1400" dirty="0">
                <a:solidFill>
                  <a:srgbClr val="21BBEF"/>
                </a:solidFill>
                <a:hlinkClick r:id="rId10">
                  <a:extLst>
                    <a:ext uri="{A12FA001-AC4F-418D-AE19-62706E023703}">
                      <ahyp:hlinkClr xmlns:ahyp="http://schemas.microsoft.com/office/drawing/2018/hyperlinkcolor" val="tx"/>
                    </a:ext>
                  </a:extLst>
                </a:hlinkClick>
              </a:rPr>
              <a:t>https://www.wbcsd.org/Programs/Redefining-Value/Business-Decision-Making/Assess-and-Manage-Performance/BET/Business-Ecosystems-Training</a:t>
            </a:r>
            <a:endParaRPr lang="en-GB" sz="1400" dirty="0">
              <a:solidFill>
                <a:srgbClr val="21BBEF"/>
              </a:solidFill>
            </a:endParaRPr>
          </a:p>
          <a:p>
            <a:pPr>
              <a:spcBef>
                <a:spcPts val="201"/>
              </a:spcBef>
              <a:spcAft>
                <a:spcPts val="201"/>
              </a:spcAft>
            </a:pPr>
            <a:endParaRPr lang="en-GB" sz="1400" b="1" dirty="0"/>
          </a:p>
          <a:p>
            <a:pPr marL="0" indent="0">
              <a:spcBef>
                <a:spcPts val="201"/>
              </a:spcBef>
              <a:spcAft>
                <a:spcPts val="201"/>
              </a:spcAft>
              <a:buNone/>
            </a:pPr>
            <a:r>
              <a:rPr lang="en-GB" sz="1400" b="1" dirty="0"/>
              <a:t>Little Blue Research </a:t>
            </a:r>
          </a:p>
          <a:p>
            <a:pPr>
              <a:spcBef>
                <a:spcPts val="201"/>
              </a:spcBef>
              <a:spcAft>
                <a:spcPts val="201"/>
              </a:spcAft>
            </a:pPr>
            <a:r>
              <a:rPr lang="en-GB" sz="1400" dirty="0"/>
              <a:t>Main website </a:t>
            </a:r>
            <a:r>
              <a:rPr lang="en-GB" sz="1400" dirty="0">
                <a:solidFill>
                  <a:srgbClr val="21BBEF"/>
                </a:solidFill>
                <a:hlinkClick r:id="rId11">
                  <a:extLst>
                    <a:ext uri="{A12FA001-AC4F-418D-AE19-62706E023703}">
                      <ahyp:hlinkClr xmlns:ahyp="http://schemas.microsoft.com/office/drawing/2018/hyperlinkcolor" val="tx"/>
                    </a:ext>
                  </a:extLst>
                </a:hlinkClick>
              </a:rPr>
              <a:t>https://www.littleblueresearch.com/</a:t>
            </a:r>
            <a:endParaRPr lang="en-GB" sz="1400" dirty="0">
              <a:solidFill>
                <a:srgbClr val="21BBEF"/>
              </a:solidFill>
            </a:endParaRPr>
          </a:p>
          <a:p>
            <a:pPr>
              <a:spcBef>
                <a:spcPts val="201"/>
              </a:spcBef>
              <a:spcAft>
                <a:spcPts val="201"/>
              </a:spcAft>
            </a:pPr>
            <a:endParaRPr lang="en-GB" sz="1400" dirty="0"/>
          </a:p>
          <a:p>
            <a:pPr marL="0" indent="0">
              <a:spcBef>
                <a:spcPts val="201"/>
              </a:spcBef>
              <a:spcAft>
                <a:spcPts val="201"/>
              </a:spcAft>
              <a:buNone/>
            </a:pPr>
            <a:r>
              <a:rPr lang="en-GB" sz="1400" b="1" dirty="0"/>
              <a:t>Ecosystems knowledge network </a:t>
            </a:r>
          </a:p>
          <a:p>
            <a:pPr>
              <a:spcBef>
                <a:spcPts val="201"/>
              </a:spcBef>
              <a:spcAft>
                <a:spcPts val="201"/>
              </a:spcAft>
            </a:pPr>
            <a:r>
              <a:rPr lang="en-GB" sz="1400" dirty="0"/>
              <a:t>Network aiming to equip people to deliver wellbeing and prosperity through a healthy natural environment, applying the ecosystem approach </a:t>
            </a:r>
            <a:r>
              <a:rPr lang="en-GB" sz="1400" dirty="0">
                <a:solidFill>
                  <a:srgbClr val="21BBEF"/>
                </a:solidFill>
                <a:hlinkClick r:id="rId12">
                  <a:extLst>
                    <a:ext uri="{A12FA001-AC4F-418D-AE19-62706E023703}">
                      <ahyp:hlinkClr xmlns:ahyp="http://schemas.microsoft.com/office/drawing/2018/hyperlinkcolor" val="tx"/>
                    </a:ext>
                  </a:extLst>
                </a:hlinkClick>
              </a:rPr>
              <a:t>https://ecosystemsknowledge.net/</a:t>
            </a:r>
            <a:endParaRPr lang="en-GB" sz="1400" dirty="0">
              <a:solidFill>
                <a:srgbClr val="21BBEF"/>
              </a:solidFill>
            </a:endParaRPr>
          </a:p>
          <a:p>
            <a:pPr>
              <a:spcBef>
                <a:spcPts val="201"/>
              </a:spcBef>
              <a:spcAft>
                <a:spcPts val="201"/>
              </a:spcAft>
            </a:pPr>
            <a:endParaRPr lang="en-GB" sz="1400" dirty="0"/>
          </a:p>
          <a:p>
            <a:pPr marL="0" indent="0">
              <a:spcBef>
                <a:spcPts val="201"/>
              </a:spcBef>
              <a:spcAft>
                <a:spcPts val="201"/>
              </a:spcAft>
              <a:buNone/>
            </a:pPr>
            <a:r>
              <a:rPr lang="en-GB" sz="1400" b="1" dirty="0"/>
              <a:t>WEF Covid Platform Platform </a:t>
            </a:r>
          </a:p>
          <a:p>
            <a:pPr>
              <a:spcBef>
                <a:spcPts val="201"/>
              </a:spcBef>
              <a:spcAft>
                <a:spcPts val="201"/>
              </a:spcAft>
            </a:pPr>
            <a:r>
              <a:rPr lang="en-GB" sz="1400" dirty="0"/>
              <a:t>Mobilising stakeholders to foster resilience and protect livelihoods/ galvanize global business community for collective action </a:t>
            </a:r>
            <a:r>
              <a:rPr lang="en-GB" sz="1400" dirty="0">
                <a:solidFill>
                  <a:srgbClr val="21BBEF"/>
                </a:solidFill>
                <a:hlinkClick r:id="rId13">
                  <a:extLst>
                    <a:ext uri="{A12FA001-AC4F-418D-AE19-62706E023703}">
                      <ahyp:hlinkClr xmlns:ahyp="http://schemas.microsoft.com/office/drawing/2018/hyperlinkcolor" val="tx"/>
                    </a:ext>
                  </a:extLst>
                </a:hlinkClick>
              </a:rPr>
              <a:t>https://www.weforum.org/platforms/covid-action-platform</a:t>
            </a:r>
            <a:endParaRPr lang="en-GB" sz="1400" dirty="0">
              <a:solidFill>
                <a:srgbClr val="21BBEF"/>
              </a:solidFill>
            </a:endParaRPr>
          </a:p>
          <a:p>
            <a:pPr>
              <a:spcBef>
                <a:spcPts val="201"/>
              </a:spcBef>
              <a:spcAft>
                <a:spcPts val="201"/>
              </a:spcAft>
            </a:pPr>
            <a:endParaRPr lang="en-GB" sz="1400" dirty="0"/>
          </a:p>
          <a:p>
            <a:pPr>
              <a:spcBef>
                <a:spcPts val="201"/>
              </a:spcBef>
              <a:spcAft>
                <a:spcPts val="201"/>
              </a:spcAft>
            </a:pPr>
            <a:endParaRPr lang="en-GB" sz="1400" dirty="0"/>
          </a:p>
        </p:txBody>
      </p:sp>
      <p:sp>
        <p:nvSpPr>
          <p:cNvPr id="6" name="Slide Number Placeholder 3">
            <a:extLst>
              <a:ext uri="{FF2B5EF4-FFF2-40B4-BE49-F238E27FC236}">
                <a16:creationId xmlns:a16="http://schemas.microsoft.com/office/drawing/2014/main" id="{79B87FE4-6E50-A04C-A2B6-2E688E84D0F1}"/>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51</a:t>
            </a:fld>
            <a:endParaRPr lang="en-GB" dirty="0"/>
          </a:p>
        </p:txBody>
      </p:sp>
      <p:sp>
        <p:nvSpPr>
          <p:cNvPr id="8" name="Text Placeholder 4">
            <a:extLst>
              <a:ext uri="{FF2B5EF4-FFF2-40B4-BE49-F238E27FC236}">
                <a16:creationId xmlns:a16="http://schemas.microsoft.com/office/drawing/2014/main" id="{336BB191-2A83-1142-889C-2690F4A876F9}"/>
              </a:ext>
            </a:extLst>
          </p:cNvPr>
          <p:cNvSpPr txBox="1">
            <a:spLocks/>
          </p:cNvSpPr>
          <p:nvPr/>
        </p:nvSpPr>
        <p:spPr>
          <a:xfrm>
            <a:off x="839789" y="1230616"/>
            <a:ext cx="5157787" cy="82391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Useful links </a:t>
            </a:r>
          </a:p>
        </p:txBody>
      </p:sp>
    </p:spTree>
    <p:extLst>
      <p:ext uri="{BB962C8B-B14F-4D97-AF65-F5344CB8AC3E}">
        <p14:creationId xmlns:p14="http://schemas.microsoft.com/office/powerpoint/2010/main" val="1834138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sz="3100" dirty="0"/>
              <a:t>Further resources </a:t>
            </a:r>
            <a:endParaRPr lang="en-GB" dirty="0"/>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839789" y="1465289"/>
            <a:ext cx="11107372" cy="3927422"/>
          </a:xfrm>
        </p:spPr>
        <p:txBody>
          <a:bodyPr vert="horz" lIns="91440" tIns="45720" rIns="91440" bIns="45720" numCol="2" rtlCol="0" anchor="t">
            <a:noAutofit/>
          </a:bodyPr>
          <a:lstStyle/>
          <a:p>
            <a:pPr marL="0" indent="0">
              <a:spcBef>
                <a:spcPts val="201"/>
              </a:spcBef>
              <a:spcAft>
                <a:spcPts val="201"/>
              </a:spcAft>
              <a:buNone/>
            </a:pPr>
            <a:endParaRPr lang="en-GB" sz="1400" b="1" dirty="0"/>
          </a:p>
          <a:p>
            <a:pPr marL="0" indent="0">
              <a:spcBef>
                <a:spcPts val="201"/>
              </a:spcBef>
              <a:spcAft>
                <a:spcPts val="201"/>
              </a:spcAft>
              <a:buNone/>
            </a:pPr>
            <a:r>
              <a:rPr lang="en-GB" sz="1400" b="1" dirty="0"/>
              <a:t>Business Biodiversity Platform </a:t>
            </a:r>
          </a:p>
          <a:p>
            <a:pPr>
              <a:spcBef>
                <a:spcPts val="201"/>
              </a:spcBef>
              <a:spcAft>
                <a:spcPts val="201"/>
              </a:spcAft>
            </a:pPr>
            <a:r>
              <a:rPr lang="en-GB" sz="1400" dirty="0"/>
              <a:t>Main website </a:t>
            </a:r>
            <a:r>
              <a:rPr lang="en-GB" sz="1400" dirty="0">
                <a:solidFill>
                  <a:srgbClr val="21BBEF"/>
                </a:solidFill>
                <a:hlinkClick r:id="rId3">
                  <a:extLst>
                    <a:ext uri="{A12FA001-AC4F-418D-AE19-62706E023703}">
                      <ahyp:hlinkClr xmlns:ahyp="http://schemas.microsoft.com/office/drawing/2018/hyperlinkcolor" val="tx"/>
                    </a:ext>
                  </a:extLst>
                </a:hlinkClick>
              </a:rPr>
              <a:t>https://ec.europa.eu/environment/biodiversity/business/index_en.htm</a:t>
            </a:r>
            <a:endParaRPr lang="en-GB" sz="1400" dirty="0">
              <a:solidFill>
                <a:srgbClr val="21BBEF"/>
              </a:solidFill>
            </a:endParaRPr>
          </a:p>
          <a:p>
            <a:pPr>
              <a:spcBef>
                <a:spcPts val="201"/>
              </a:spcBef>
              <a:spcAft>
                <a:spcPts val="201"/>
              </a:spcAft>
            </a:pPr>
            <a:endParaRPr lang="en-GB" sz="1400" dirty="0"/>
          </a:p>
          <a:p>
            <a:pPr marL="0" indent="0">
              <a:spcBef>
                <a:spcPts val="201"/>
              </a:spcBef>
              <a:spcAft>
                <a:spcPts val="201"/>
              </a:spcAft>
              <a:buNone/>
            </a:pPr>
            <a:r>
              <a:rPr lang="en-GB" sz="1400" b="1" dirty="0"/>
              <a:t>Tools </a:t>
            </a:r>
          </a:p>
          <a:p>
            <a:pPr>
              <a:spcBef>
                <a:spcPts val="201"/>
              </a:spcBef>
              <a:spcAft>
                <a:spcPts val="201"/>
              </a:spcAft>
            </a:pPr>
            <a:r>
              <a:rPr lang="en-GB" sz="1400" dirty="0"/>
              <a:t>Shift platform </a:t>
            </a:r>
            <a:r>
              <a:rPr lang="en-GB" sz="1400" dirty="0">
                <a:solidFill>
                  <a:srgbClr val="21BBEF"/>
                </a:solidFill>
                <a:hlinkClick r:id="rId4">
                  <a:extLst>
                    <a:ext uri="{A12FA001-AC4F-418D-AE19-62706E023703}">
                      <ahyp:hlinkClr xmlns:ahyp="http://schemas.microsoft.com/office/drawing/2018/hyperlinkcolor" val="tx"/>
                    </a:ext>
                  </a:extLst>
                </a:hlinkClick>
              </a:rPr>
              <a:t>http://shift.tools/</a:t>
            </a:r>
            <a:endParaRPr lang="en-GB" sz="1400" dirty="0">
              <a:solidFill>
                <a:srgbClr val="21BBEF"/>
              </a:solidFill>
            </a:endParaRPr>
          </a:p>
          <a:p>
            <a:pPr>
              <a:spcBef>
                <a:spcPts val="201"/>
              </a:spcBef>
              <a:spcAft>
                <a:spcPts val="201"/>
              </a:spcAft>
            </a:pPr>
            <a:r>
              <a:rPr lang="en-GB" sz="1400" dirty="0"/>
              <a:t>Encore tool </a:t>
            </a:r>
            <a:r>
              <a:rPr lang="en-GB" sz="1400" dirty="0">
                <a:solidFill>
                  <a:srgbClr val="21BBEF"/>
                </a:solidFill>
                <a:hlinkClick r:id="rId5">
                  <a:extLst>
                    <a:ext uri="{A12FA001-AC4F-418D-AE19-62706E023703}">
                      <ahyp:hlinkClr xmlns:ahyp="http://schemas.microsoft.com/office/drawing/2018/hyperlinkcolor" val="tx"/>
                    </a:ext>
                  </a:extLst>
                </a:hlinkClick>
              </a:rPr>
              <a:t>https://encore.naturalcapital.finance/en</a:t>
            </a:r>
            <a:endParaRPr lang="en-GB" sz="1400" dirty="0">
              <a:solidFill>
                <a:srgbClr val="21BBEF"/>
              </a:solidFill>
            </a:endParaRPr>
          </a:p>
          <a:p>
            <a:pPr>
              <a:spcBef>
                <a:spcPts val="201"/>
              </a:spcBef>
              <a:spcAft>
                <a:spcPts val="201"/>
              </a:spcAft>
            </a:pPr>
            <a:r>
              <a:rPr lang="en-GB" sz="1400" dirty="0"/>
              <a:t>SASB Tool </a:t>
            </a:r>
            <a:r>
              <a:rPr lang="en-GB" sz="1400" dirty="0">
                <a:solidFill>
                  <a:srgbClr val="21BBEF"/>
                </a:solidFill>
                <a:hlinkClick r:id="rId6">
                  <a:extLst>
                    <a:ext uri="{A12FA001-AC4F-418D-AE19-62706E023703}">
                      <ahyp:hlinkClr xmlns:ahyp="http://schemas.microsoft.com/office/drawing/2018/hyperlinkcolor" val="tx"/>
                    </a:ext>
                  </a:extLst>
                </a:hlinkClick>
              </a:rPr>
              <a:t>https://www.sasb.org/</a:t>
            </a:r>
            <a:endParaRPr lang="en-GB" sz="1400" dirty="0">
              <a:solidFill>
                <a:srgbClr val="21BBEF"/>
              </a:solidFill>
            </a:endParaRPr>
          </a:p>
          <a:p>
            <a:pPr>
              <a:spcBef>
                <a:spcPts val="201"/>
              </a:spcBef>
              <a:spcAft>
                <a:spcPts val="201"/>
              </a:spcAft>
            </a:pPr>
            <a:r>
              <a:rPr lang="en-GB" sz="1400" dirty="0"/>
              <a:t>Natural capital coalition sector guides </a:t>
            </a:r>
            <a:r>
              <a:rPr lang="en-GB" sz="1400" dirty="0">
                <a:solidFill>
                  <a:srgbClr val="21BBEF"/>
                </a:solidFill>
                <a:hlinkClick r:id="rId7">
                  <a:extLst>
                    <a:ext uri="{A12FA001-AC4F-418D-AE19-62706E023703}">
                      <ahyp:hlinkClr xmlns:ahyp="http://schemas.microsoft.com/office/drawing/2018/hyperlinkcolor" val="tx"/>
                    </a:ext>
                  </a:extLst>
                </a:hlinkClick>
              </a:rPr>
              <a:t>https://naturalcapitalcoalition.org/sector-guides/</a:t>
            </a:r>
            <a:endParaRPr lang="en-GB" sz="1400" dirty="0">
              <a:solidFill>
                <a:srgbClr val="21BBEF"/>
              </a:solidFill>
            </a:endParaRPr>
          </a:p>
          <a:p>
            <a:pPr>
              <a:spcBef>
                <a:spcPts val="201"/>
              </a:spcBef>
              <a:spcAft>
                <a:spcPts val="201"/>
              </a:spcAft>
            </a:pPr>
            <a:r>
              <a:rPr lang="en-GB" sz="1400" dirty="0"/>
              <a:t>I360X Tool </a:t>
            </a:r>
            <a:r>
              <a:rPr lang="en-GB" sz="1400" dirty="0">
                <a:solidFill>
                  <a:srgbClr val="21BBEF"/>
                </a:solidFill>
                <a:hlinkClick r:id="rId8">
                  <a:extLst>
                    <a:ext uri="{A12FA001-AC4F-418D-AE19-62706E023703}">
                      <ahyp:hlinkClr xmlns:ahyp="http://schemas.microsoft.com/office/drawing/2018/hyperlinkcolor" val="tx"/>
                    </a:ext>
                  </a:extLst>
                </a:hlinkClick>
              </a:rPr>
              <a:t>https://www.gistimpact.com/i360xn.php</a:t>
            </a:r>
            <a:endParaRPr lang="en-GB" sz="1400" dirty="0">
              <a:solidFill>
                <a:srgbClr val="21BBEF"/>
              </a:solidFill>
            </a:endParaRPr>
          </a:p>
          <a:p>
            <a:pPr>
              <a:spcBef>
                <a:spcPts val="201"/>
              </a:spcBef>
              <a:spcAft>
                <a:spcPts val="201"/>
              </a:spcAft>
            </a:pPr>
            <a:r>
              <a:rPr lang="en-GB" sz="1400" dirty="0"/>
              <a:t>The Cool Farm Tool </a:t>
            </a:r>
            <a:r>
              <a:rPr lang="en-GB" sz="1400" dirty="0">
                <a:solidFill>
                  <a:srgbClr val="21BBEF"/>
                </a:solidFill>
                <a:hlinkClick r:id="rId9">
                  <a:extLst>
                    <a:ext uri="{A12FA001-AC4F-418D-AE19-62706E023703}">
                      <ahyp:hlinkClr xmlns:ahyp="http://schemas.microsoft.com/office/drawing/2018/hyperlinkcolor" val="tx"/>
                    </a:ext>
                  </a:extLst>
                </a:hlinkClick>
              </a:rPr>
              <a:t>https://coolfarmtool.org/</a:t>
            </a:r>
            <a:endParaRPr lang="en-GB" sz="1400" dirty="0">
              <a:solidFill>
                <a:srgbClr val="21BBEF"/>
              </a:solidFill>
            </a:endParaRPr>
          </a:p>
          <a:p>
            <a:pPr>
              <a:spcBef>
                <a:spcPts val="201"/>
              </a:spcBef>
              <a:spcAft>
                <a:spcPts val="201"/>
              </a:spcAft>
            </a:pPr>
            <a:endParaRPr lang="en-GB" sz="1400" dirty="0"/>
          </a:p>
          <a:p>
            <a:pPr marL="0" indent="0">
              <a:spcBef>
                <a:spcPts val="201"/>
              </a:spcBef>
              <a:spcAft>
                <a:spcPts val="201"/>
              </a:spcAft>
              <a:buNone/>
            </a:pPr>
            <a:r>
              <a:rPr lang="en-GB" sz="1400" b="1" dirty="0"/>
              <a:t>Software</a:t>
            </a:r>
            <a:r>
              <a:rPr lang="en-GB" sz="1400" dirty="0"/>
              <a:t> </a:t>
            </a:r>
          </a:p>
          <a:p>
            <a:pPr>
              <a:spcBef>
                <a:spcPts val="201"/>
              </a:spcBef>
              <a:spcAft>
                <a:spcPts val="201"/>
              </a:spcAft>
            </a:pPr>
            <a:r>
              <a:rPr lang="en-GB" sz="1400" dirty="0"/>
              <a:t>Mural interactive software </a:t>
            </a:r>
            <a:r>
              <a:rPr lang="en-GB" sz="1400" dirty="0">
                <a:solidFill>
                  <a:srgbClr val="21BBEF"/>
                </a:solidFill>
                <a:hlinkClick r:id="rId10">
                  <a:extLst>
                    <a:ext uri="{A12FA001-AC4F-418D-AE19-62706E023703}">
                      <ahyp:hlinkClr xmlns:ahyp="http://schemas.microsoft.com/office/drawing/2018/hyperlinkcolor" val="tx"/>
                    </a:ext>
                  </a:extLst>
                </a:hlinkClick>
              </a:rPr>
              <a:t>https://www.mural.co/</a:t>
            </a:r>
            <a:endParaRPr lang="en-GB" sz="1400" dirty="0">
              <a:solidFill>
                <a:srgbClr val="21BBEF"/>
              </a:solidFill>
            </a:endParaRPr>
          </a:p>
          <a:p>
            <a:pPr>
              <a:spcBef>
                <a:spcPts val="201"/>
              </a:spcBef>
              <a:spcAft>
                <a:spcPts val="201"/>
              </a:spcAft>
            </a:pPr>
            <a:r>
              <a:rPr lang="en-GB" sz="1400" dirty="0"/>
              <a:t>Mentimeter </a:t>
            </a:r>
            <a:r>
              <a:rPr lang="en-GB" sz="1400" dirty="0">
                <a:solidFill>
                  <a:srgbClr val="21BBEF"/>
                </a:solidFill>
                <a:hlinkClick r:id="rId11">
                  <a:extLst>
                    <a:ext uri="{A12FA001-AC4F-418D-AE19-62706E023703}">
                      <ahyp:hlinkClr xmlns:ahyp="http://schemas.microsoft.com/office/drawing/2018/hyperlinkcolor" val="tx"/>
                    </a:ext>
                  </a:extLst>
                </a:hlinkClick>
              </a:rPr>
              <a:t>https://www.menti.com/</a:t>
            </a:r>
            <a:endParaRPr lang="en-GB" sz="1400" dirty="0">
              <a:solidFill>
                <a:srgbClr val="21BBEF"/>
              </a:solidFill>
            </a:endParaRPr>
          </a:p>
          <a:p>
            <a:pPr>
              <a:spcBef>
                <a:spcPts val="201"/>
              </a:spcBef>
              <a:spcAft>
                <a:spcPts val="201"/>
              </a:spcAft>
            </a:pPr>
            <a:endParaRPr lang="en-GB" sz="1400" dirty="0"/>
          </a:p>
          <a:p>
            <a:pPr marL="0" indent="0">
              <a:spcBef>
                <a:spcPts val="201"/>
              </a:spcBef>
              <a:spcAft>
                <a:spcPts val="201"/>
              </a:spcAft>
              <a:buNone/>
            </a:pPr>
            <a:endParaRPr lang="en-GB" sz="1400" b="1" dirty="0"/>
          </a:p>
          <a:p>
            <a:pPr marL="0" indent="0">
              <a:spcBef>
                <a:spcPts val="201"/>
              </a:spcBef>
              <a:spcAft>
                <a:spcPts val="201"/>
              </a:spcAft>
              <a:buNone/>
            </a:pPr>
            <a:endParaRPr lang="en-GB" sz="1400" b="1" dirty="0"/>
          </a:p>
          <a:p>
            <a:pPr marL="0" indent="0">
              <a:spcBef>
                <a:spcPts val="201"/>
              </a:spcBef>
              <a:spcAft>
                <a:spcPts val="201"/>
              </a:spcAft>
              <a:buNone/>
            </a:pPr>
            <a:endParaRPr lang="en-GB" sz="1400" b="1" dirty="0"/>
          </a:p>
          <a:p>
            <a:pPr marL="0" indent="0">
              <a:spcBef>
                <a:spcPts val="201"/>
              </a:spcBef>
              <a:spcAft>
                <a:spcPts val="201"/>
              </a:spcAft>
              <a:buNone/>
            </a:pPr>
            <a:r>
              <a:rPr lang="en-GB" sz="1400" b="1" dirty="0"/>
              <a:t>Case studies </a:t>
            </a:r>
          </a:p>
          <a:p>
            <a:pPr>
              <a:spcBef>
                <a:spcPts val="201"/>
              </a:spcBef>
              <a:spcAft>
                <a:spcPts val="201"/>
              </a:spcAft>
            </a:pPr>
            <a:r>
              <a:rPr lang="en-GB" sz="1400" dirty="0"/>
              <a:t>Natural capital coalition case studies </a:t>
            </a:r>
            <a:r>
              <a:rPr lang="en-GB" sz="1400" dirty="0">
                <a:solidFill>
                  <a:srgbClr val="21BBEF"/>
                </a:solidFill>
                <a:hlinkClick r:id="rId12">
                  <a:extLst>
                    <a:ext uri="{A12FA001-AC4F-418D-AE19-62706E023703}">
                      <ahyp:hlinkClr xmlns:ahyp="http://schemas.microsoft.com/office/drawing/2018/hyperlinkcolor" val="tx"/>
                    </a:ext>
                  </a:extLst>
                </a:hlinkClick>
              </a:rPr>
              <a:t>https://naturalcapitalcoalition.org/category/case-studies</a:t>
            </a:r>
            <a:endParaRPr lang="en-GB" sz="1400" dirty="0">
              <a:solidFill>
                <a:srgbClr val="21BBEF"/>
              </a:solidFill>
            </a:endParaRPr>
          </a:p>
          <a:p>
            <a:pPr>
              <a:spcBef>
                <a:spcPts val="201"/>
              </a:spcBef>
              <a:spcAft>
                <a:spcPts val="201"/>
              </a:spcAft>
            </a:pPr>
            <a:r>
              <a:rPr lang="en-GB" sz="1400" dirty="0" err="1"/>
              <a:t>Grupos</a:t>
            </a:r>
            <a:r>
              <a:rPr lang="en-GB" sz="1400" dirty="0"/>
              <a:t> Argos case study VAS </a:t>
            </a:r>
            <a:r>
              <a:rPr lang="en-GB" sz="1400" dirty="0">
                <a:solidFill>
                  <a:srgbClr val="21BBEF"/>
                </a:solidFill>
                <a:hlinkClick r:id="rId13">
                  <a:extLst>
                    <a:ext uri="{A12FA001-AC4F-418D-AE19-62706E023703}">
                      <ahyp:hlinkClr xmlns:ahyp="http://schemas.microsoft.com/office/drawing/2018/hyperlinkcolor" val="tx"/>
                    </a:ext>
                  </a:extLst>
                </a:hlinkClick>
              </a:rPr>
              <a:t>https://sostenibilidad.argos.co/en/Value-Added-Statement-to-Society-VAS</a:t>
            </a:r>
            <a:endParaRPr lang="en-GB" sz="1400" dirty="0">
              <a:solidFill>
                <a:srgbClr val="21BBEF"/>
              </a:solidFill>
            </a:endParaRPr>
          </a:p>
          <a:p>
            <a:pPr>
              <a:spcBef>
                <a:spcPts val="201"/>
              </a:spcBef>
              <a:spcAft>
                <a:spcPts val="201"/>
              </a:spcAft>
            </a:pPr>
            <a:r>
              <a:rPr lang="en-GB" sz="1400" dirty="0"/>
              <a:t>Hugo Boss case study </a:t>
            </a:r>
            <a:r>
              <a:rPr lang="en-GB" sz="1400" dirty="0">
                <a:solidFill>
                  <a:srgbClr val="21BBEF"/>
                </a:solidFill>
                <a:hlinkClick r:id="rId14">
                  <a:extLst>
                    <a:ext uri="{A12FA001-AC4F-418D-AE19-62706E023703}">
                      <ahyp:hlinkClr xmlns:ahyp="http://schemas.microsoft.com/office/drawing/2018/hyperlinkcolor" val="tx"/>
                    </a:ext>
                  </a:extLst>
                </a:hlinkClick>
              </a:rPr>
              <a:t>https://group.hugoboss.com/fileadmin/media/pdf/sustainability/2017-05- 31_2nd_White_Paper_EIV.pdf</a:t>
            </a:r>
            <a:endParaRPr lang="en-GB" sz="1400" dirty="0">
              <a:solidFill>
                <a:srgbClr val="21BBEF"/>
              </a:solidFill>
            </a:endParaRPr>
          </a:p>
          <a:p>
            <a:pPr>
              <a:spcBef>
                <a:spcPts val="201"/>
              </a:spcBef>
              <a:spcAft>
                <a:spcPts val="201"/>
              </a:spcAft>
            </a:pPr>
            <a:r>
              <a:rPr lang="en-GB" sz="1400" dirty="0"/>
              <a:t>Haagen-Dazs case study video </a:t>
            </a:r>
            <a:r>
              <a:rPr lang="en-GB" sz="1400" dirty="0">
                <a:solidFill>
                  <a:srgbClr val="21BBEF"/>
                </a:solidFill>
                <a:hlinkClick r:id="rId15">
                  <a:extLst>
                    <a:ext uri="{A12FA001-AC4F-418D-AE19-62706E023703}">
                      <ahyp:hlinkClr xmlns:ahyp="http://schemas.microsoft.com/office/drawing/2018/hyperlinkcolor" val="tx"/>
                    </a:ext>
                  </a:extLst>
                </a:hlinkClick>
              </a:rPr>
              <a:t>https://www.haagendazs.us/save-the-honey-bees</a:t>
            </a:r>
            <a:endParaRPr lang="en-GB" sz="1400" dirty="0">
              <a:solidFill>
                <a:srgbClr val="21BBEF"/>
              </a:solidFill>
            </a:endParaRPr>
          </a:p>
          <a:p>
            <a:pPr>
              <a:spcBef>
                <a:spcPts val="201"/>
              </a:spcBef>
              <a:spcAft>
                <a:spcPts val="201"/>
              </a:spcAft>
            </a:pPr>
            <a:r>
              <a:rPr lang="en-GB" sz="1400" dirty="0"/>
              <a:t>WBCSD business examples </a:t>
            </a:r>
            <a:r>
              <a:rPr lang="en-GB" sz="1400" dirty="0">
                <a:solidFill>
                  <a:srgbClr val="21BBEF"/>
                </a:solidFill>
                <a:hlinkClick r:id="rId16">
                  <a:extLst>
                    <a:ext uri="{A12FA001-AC4F-418D-AE19-62706E023703}">
                      <ahyp:hlinkClr xmlns:ahyp="http://schemas.microsoft.com/office/drawing/2018/hyperlinkcolor" val="tx"/>
                    </a:ext>
                  </a:extLst>
                </a:hlinkClick>
              </a:rPr>
              <a:t>https://www.wbcsd.org/Programs/Redefining-Value/Business-Decision-Making/Assess-andManage-Performance/Measuring-and-valuing-impact-business-examples</a:t>
            </a:r>
            <a:r>
              <a:rPr lang="en-GB" sz="1400" dirty="0">
                <a:solidFill>
                  <a:srgbClr val="21BBEF"/>
                </a:solidFill>
              </a:rPr>
              <a:t> </a:t>
            </a:r>
          </a:p>
          <a:p>
            <a:pPr>
              <a:spcBef>
                <a:spcPts val="201"/>
              </a:spcBef>
              <a:spcAft>
                <a:spcPts val="201"/>
              </a:spcAft>
            </a:pPr>
            <a:r>
              <a:rPr lang="en-GB" sz="1400" dirty="0"/>
              <a:t>WBCSD film series examples </a:t>
            </a:r>
            <a:r>
              <a:rPr lang="en-GB" sz="1400" dirty="0">
                <a:solidFill>
                  <a:srgbClr val="21BBEF"/>
                </a:solidFill>
                <a:hlinkClick r:id="rId17">
                  <a:extLst>
                    <a:ext uri="{A12FA001-AC4F-418D-AE19-62706E023703}">
                      <ahyp:hlinkClr xmlns:ahyp="http://schemas.microsoft.com/office/drawing/2018/hyperlinkcolor" val="tx"/>
                    </a:ext>
                  </a:extLst>
                </a:hlinkClick>
              </a:rPr>
              <a:t>https://www.wbcsd.org/Programs/Redefining-Value/Business-Decision-Making/Assess-andManage-Performance/Resources/Natural-Capital-a-short-film-series</a:t>
            </a:r>
            <a:endParaRPr lang="en-GB" sz="1400" dirty="0">
              <a:solidFill>
                <a:srgbClr val="21BBEF"/>
              </a:solidFill>
            </a:endParaRPr>
          </a:p>
          <a:p>
            <a:pPr>
              <a:spcBef>
                <a:spcPts val="201"/>
              </a:spcBef>
              <a:spcAft>
                <a:spcPts val="201"/>
              </a:spcAft>
            </a:pPr>
            <a:endParaRPr lang="en-GB" sz="1400" dirty="0"/>
          </a:p>
          <a:p>
            <a:pPr>
              <a:spcBef>
                <a:spcPts val="201"/>
              </a:spcBef>
              <a:spcAft>
                <a:spcPts val="201"/>
              </a:spcAft>
            </a:pPr>
            <a:endParaRPr lang="en-GB" sz="1400" dirty="0"/>
          </a:p>
          <a:p>
            <a:pPr>
              <a:spcBef>
                <a:spcPts val="201"/>
              </a:spcBef>
              <a:spcAft>
                <a:spcPts val="201"/>
              </a:spcAft>
            </a:pPr>
            <a:endParaRPr lang="en-GB" sz="1400" dirty="0"/>
          </a:p>
        </p:txBody>
      </p:sp>
      <p:sp>
        <p:nvSpPr>
          <p:cNvPr id="6" name="Slide Number Placeholder 3">
            <a:extLst>
              <a:ext uri="{FF2B5EF4-FFF2-40B4-BE49-F238E27FC236}">
                <a16:creationId xmlns:a16="http://schemas.microsoft.com/office/drawing/2014/main" id="{79B87FE4-6E50-A04C-A2B6-2E688E84D0F1}"/>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52</a:t>
            </a:fld>
            <a:endParaRPr lang="en-GB" dirty="0"/>
          </a:p>
        </p:txBody>
      </p:sp>
      <p:sp>
        <p:nvSpPr>
          <p:cNvPr id="7" name="Text Placeholder 4">
            <a:extLst>
              <a:ext uri="{FF2B5EF4-FFF2-40B4-BE49-F238E27FC236}">
                <a16:creationId xmlns:a16="http://schemas.microsoft.com/office/drawing/2014/main" id="{361604E1-1A83-BC49-8768-3AF4BF1121F7}"/>
              </a:ext>
            </a:extLst>
          </p:cNvPr>
          <p:cNvSpPr txBox="1">
            <a:spLocks/>
          </p:cNvSpPr>
          <p:nvPr/>
        </p:nvSpPr>
        <p:spPr>
          <a:xfrm>
            <a:off x="839789" y="1230616"/>
            <a:ext cx="5157787" cy="82391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Useful links </a:t>
            </a:r>
          </a:p>
        </p:txBody>
      </p:sp>
    </p:spTree>
    <p:extLst>
      <p:ext uri="{BB962C8B-B14F-4D97-AF65-F5344CB8AC3E}">
        <p14:creationId xmlns:p14="http://schemas.microsoft.com/office/powerpoint/2010/main" val="3866286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a:t>Module 2 training development – Acknowledging contributors </a:t>
            </a:r>
            <a:endParaRPr lang="en-US">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r>
              <a:rPr lang="en-US" sz="2200" b="1"/>
              <a:t>We Value Nature’s module 2 training </a:t>
            </a:r>
            <a:r>
              <a:rPr lang="en-US" sz="2200"/>
              <a:t>is based on the </a:t>
            </a:r>
            <a:r>
              <a:rPr lang="en-US" sz="220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a:solidFill>
                  <a:srgbClr val="23BAED"/>
                </a:solidFill>
              </a:rPr>
              <a:t> </a:t>
            </a:r>
            <a:r>
              <a:rPr lang="en-US" sz="2200"/>
              <a:t>and WBCSD’s </a:t>
            </a:r>
            <a:r>
              <a:rPr lang="en-US" sz="2200">
                <a:solidFill>
                  <a:srgbClr val="23BAED"/>
                </a:solidFill>
                <a:hlinkClick r:id="rId4">
                  <a:extLst>
                    <a:ext uri="{A12FA001-AC4F-418D-AE19-62706E023703}">
                      <ahyp:hlinkClr xmlns:ahyp="http://schemas.microsoft.com/office/drawing/2018/hyperlinkcolor" val="tx"/>
                    </a:ext>
                  </a:extLst>
                </a:hlinkClick>
              </a:rPr>
              <a:t>BET training material</a:t>
            </a:r>
            <a:r>
              <a:rPr lang="en-US" sz="2200"/>
              <a:t>.</a:t>
            </a:r>
          </a:p>
          <a:p>
            <a:pPr marL="0" indent="0">
              <a:buNone/>
            </a:pPr>
            <a:endParaRPr lang="en-US" sz="1000"/>
          </a:p>
          <a:p>
            <a:pPr marL="0" indent="0" algn="ctr">
              <a:buNone/>
            </a:pPr>
            <a:r>
              <a:rPr lang="en-US" sz="2200"/>
              <a:t>Module 2 training content and material was developed in collaboration with </a:t>
            </a:r>
            <a:r>
              <a:rPr lang="en-US" sz="2200" b="1">
                <a:solidFill>
                  <a:srgbClr val="23BAED"/>
                </a:solidFill>
                <a:hlinkClick r:id="rId5">
                  <a:extLst>
                    <a:ext uri="{A12FA001-AC4F-418D-AE19-62706E023703}">
                      <ahyp:hlinkClr xmlns:ahyp="http://schemas.microsoft.com/office/drawing/2018/hyperlinkcolor" val="tx"/>
                    </a:ext>
                  </a:extLst>
                </a:hlinkClick>
              </a:rPr>
              <a:t>Little Blue Research Ltd</a:t>
            </a:r>
            <a:r>
              <a:rPr lang="en-US" sz="2200" b="1">
                <a:solidFill>
                  <a:srgbClr val="23BAED"/>
                </a:solidFill>
              </a:rPr>
              <a:t>.</a:t>
            </a:r>
          </a:p>
          <a:p>
            <a:pPr marL="0" indent="0">
              <a:buNone/>
            </a:pPr>
            <a:endParaRPr lang="en-US" sz="2200"/>
          </a:p>
          <a:p>
            <a:pPr marL="0" indent="0">
              <a:buNone/>
            </a:pPr>
            <a:endParaRPr lang="en-US" sz="2200"/>
          </a:p>
          <a:p>
            <a:pPr marL="0" indent="0">
              <a:buNone/>
            </a:pPr>
            <a:endParaRPr lang="en-US" sz="2200"/>
          </a:p>
          <a:p>
            <a:pPr marL="0" indent="0">
              <a:buNone/>
            </a:pPr>
            <a:endParaRPr lang="en-US" sz="220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6"/>
          <a:srcRect t="12833" b="15315"/>
          <a:stretch/>
        </p:blipFill>
        <p:spPr>
          <a:xfrm>
            <a:off x="5262597" y="3125070"/>
            <a:ext cx="1666806" cy="1197640"/>
          </a:xfrm>
          <a:prstGeom prst="rect">
            <a:avLst/>
          </a:prstGeom>
        </p:spPr>
      </p:pic>
      <p:sp>
        <p:nvSpPr>
          <p:cNvPr id="6" name="TextBox 5">
            <a:extLst>
              <a:ext uri="{FF2B5EF4-FFF2-40B4-BE49-F238E27FC236}">
                <a16:creationId xmlns:a16="http://schemas.microsoft.com/office/drawing/2014/main" id="{7553A651-5B62-4904-986B-47DDDD033CF5}"/>
              </a:ext>
            </a:extLst>
          </p:cNvPr>
          <p:cNvSpPr txBox="1"/>
          <p:nvPr/>
        </p:nvSpPr>
        <p:spPr>
          <a:xfrm>
            <a:off x="-25400" y="4282070"/>
            <a:ext cx="12242800" cy="1615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lumMod val="65000"/>
                    <a:lumOff val="35000"/>
                  </a:prstClr>
                </a:solidFill>
                <a:effectLst/>
                <a:uLnTx/>
                <a:uFillTx/>
                <a:latin typeface="Arial"/>
                <a:ea typeface="+mn-ea"/>
                <a:cs typeface="+mn-cs"/>
              </a:rPr>
              <a:t>The training material has been </a:t>
            </a:r>
            <a:r>
              <a:rPr kumimoji="0" lang="en-US" sz="2200" b="1" i="0" u="none" strike="noStrike" kern="1200" cap="none" spc="0" normalizeH="0" baseline="0" noProof="0">
                <a:ln>
                  <a:noFill/>
                </a:ln>
                <a:solidFill>
                  <a:srgbClr val="23BAED"/>
                </a:solidFill>
                <a:effectLst/>
                <a:uLnTx/>
                <a:uFillTx/>
                <a:latin typeface="Arial"/>
                <a:ea typeface="+mn-ea"/>
                <a:cs typeface="+mn-cs"/>
              </a:rPr>
              <a:t>reviewed by and tested with a group of 10 businesses from a variety of sectors </a:t>
            </a:r>
            <a:r>
              <a:rPr kumimoji="0" lang="en-US" sz="2200" b="0" i="0" u="none" strike="noStrike" kern="1200" cap="none" spc="0" normalizeH="0" baseline="0" noProof="0">
                <a:ln>
                  <a:noFill/>
                </a:ln>
                <a:solidFill>
                  <a:prstClr val="black">
                    <a:lumMod val="65000"/>
                    <a:lumOff val="35000"/>
                  </a:prstClr>
                </a:solidFill>
                <a:effectLst/>
                <a:uLnTx/>
                <a:uFillTx/>
                <a:latin typeface="Arial"/>
                <a:ea typeface="+mn-ea"/>
                <a:cs typeface="+mn-cs"/>
              </a:rPr>
              <a:t>as well as delivered as a test trial to nearly 90 participants representing businesses, NGOs, consultancies as part of </a:t>
            </a:r>
            <a:r>
              <a:rPr kumimoji="0" lang="en-US" sz="2200" b="0" i="0" u="none" strike="noStrike" kern="1200" cap="none" spc="0" normalizeH="0" baseline="0" noProof="0">
                <a:ln>
                  <a:noFill/>
                </a:ln>
                <a:solidFill>
                  <a:srgbClr val="23BAED"/>
                </a:solidFill>
                <a:effectLst/>
                <a:uLnTx/>
                <a:uFillTx/>
                <a:latin typeface="Arial"/>
                <a:ea typeface="+mn-ea"/>
                <a:cs typeface="+mn-cs"/>
                <a:hlinkClick r:id="rId7">
                  <a:extLst>
                    <a:ext uri="{A12FA001-AC4F-418D-AE19-62706E023703}">
                      <ahyp:hlinkClr xmlns:ahyp="http://schemas.microsoft.com/office/drawing/2018/hyperlinkcolor" val="tx"/>
                    </a:ext>
                  </a:extLst>
                </a:hlinkClick>
              </a:rPr>
              <a:t>WBCSD’s virtual event series</a:t>
            </a:r>
            <a:r>
              <a:rPr kumimoji="0" lang="en-US" sz="2200" b="0" i="0" u="none" strike="noStrike" kern="1200" cap="none" spc="0" normalizeH="0" baseline="0" noProof="0">
                <a:ln>
                  <a:noFill/>
                </a:ln>
                <a:solidFill>
                  <a:prstClr val="black">
                    <a:lumMod val="65000"/>
                    <a:lumOff val="35000"/>
                  </a:prstClr>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lumMod val="65000"/>
                    <a:lumOff val="35000"/>
                  </a:prstClr>
                </a:solidFill>
                <a:effectLst/>
                <a:uLnTx/>
                <a:uFillTx/>
                <a:latin typeface="Arial"/>
                <a:ea typeface="+mn-ea"/>
                <a:cs typeface="+mn-cs"/>
              </a:rPr>
              <a:t>Finally, </a:t>
            </a:r>
            <a:r>
              <a:rPr kumimoji="0" lang="en-US" sz="2200" b="1" i="0" u="none" strike="noStrike" kern="1200" cap="none" spc="0" normalizeH="0" baseline="0" noProof="0">
                <a:ln>
                  <a:noFill/>
                </a:ln>
                <a:solidFill>
                  <a:srgbClr val="23BAED"/>
                </a:solidFill>
                <a:effectLst/>
                <a:uLnTx/>
                <a:uFillTx/>
                <a:latin typeface="Arial"/>
                <a:ea typeface="+mn-ea"/>
                <a:cs typeface="+mn-cs"/>
              </a:rPr>
              <a:t>12 experts from the Advisory Board </a:t>
            </a:r>
            <a:r>
              <a:rPr kumimoji="0" lang="en-US" sz="2200" b="0" i="0" u="none" strike="noStrike" kern="1200" cap="none" spc="0" normalizeH="0" baseline="0" noProof="0">
                <a:ln>
                  <a:noFill/>
                </a:ln>
                <a:solidFill>
                  <a:prstClr val="black">
                    <a:lumMod val="65000"/>
                    <a:lumOff val="35000"/>
                  </a:prstClr>
                </a:solidFill>
                <a:effectLst/>
                <a:uLnTx/>
                <a:uFillTx/>
                <a:latin typeface="Arial"/>
                <a:ea typeface="+mn-ea"/>
                <a:cs typeface="+mn-cs"/>
              </a:rPr>
              <a:t>have provided their input into the training material.</a:t>
            </a:r>
            <a:endParaRPr kumimoji="0" lang="en-CH" sz="2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Slide Number Placeholder 3">
            <a:extLst>
              <a:ext uri="{FF2B5EF4-FFF2-40B4-BE49-F238E27FC236}">
                <a16:creationId xmlns:a16="http://schemas.microsoft.com/office/drawing/2014/main" id="{29F6D1DB-5EFC-4946-92EB-009ACC7322C4}"/>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53</a:t>
            </a:fld>
            <a:endParaRPr lang="en-GB" dirty="0"/>
          </a:p>
        </p:txBody>
      </p:sp>
    </p:spTree>
    <p:extLst>
      <p:ext uri="{BB962C8B-B14F-4D97-AF65-F5344CB8AC3E}">
        <p14:creationId xmlns:p14="http://schemas.microsoft.com/office/powerpoint/2010/main" val="4159396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17EC-884A-4FE6-9D58-73E3E5AB704D}"/>
              </a:ext>
            </a:extLst>
          </p:cNvPr>
          <p:cNvSpPr>
            <a:spLocks noGrp="1"/>
          </p:cNvSpPr>
          <p:nvPr>
            <p:ph type="title"/>
          </p:nvPr>
        </p:nvSpPr>
        <p:spPr/>
        <p:txBody>
          <a:bodyPr/>
          <a:lstStyle/>
          <a:p>
            <a:r>
              <a:rPr lang="en-US" dirty="0"/>
              <a:t>About We Value Nature</a:t>
            </a:r>
            <a:endParaRPr lang="en-CH" dirty="0"/>
          </a:p>
        </p:txBody>
      </p:sp>
      <p:sp>
        <p:nvSpPr>
          <p:cNvPr id="3" name="Content Placeholder 2">
            <a:extLst>
              <a:ext uri="{FF2B5EF4-FFF2-40B4-BE49-F238E27FC236}">
                <a16:creationId xmlns:a16="http://schemas.microsoft.com/office/drawing/2014/main" id="{6FB88F4D-E270-482A-96C6-93A1A18E5B84}"/>
              </a:ext>
            </a:extLst>
          </p:cNvPr>
          <p:cNvSpPr>
            <a:spLocks noGrp="1"/>
          </p:cNvSpPr>
          <p:nvPr>
            <p:ph idx="1"/>
          </p:nvPr>
        </p:nvSpPr>
        <p:spPr>
          <a:xfrm>
            <a:off x="346938" y="1270138"/>
            <a:ext cx="11498123" cy="3046681"/>
          </a:xfrm>
        </p:spPr>
        <p:txBody>
          <a:bodyPr/>
          <a:lstStyle/>
          <a:p>
            <a:pPr marL="0" indent="0" algn="ctr">
              <a:lnSpc>
                <a:spcPct val="150000"/>
              </a:lnSpc>
              <a:buNone/>
            </a:pPr>
            <a:r>
              <a:rPr lang="en-GB" dirty="0"/>
              <a:t>Working with the </a:t>
            </a:r>
            <a:r>
              <a:rPr lang="en-GB" kern="0" dirty="0">
                <a:solidFill>
                  <a:srgbClr val="BBD151"/>
                </a:solidFill>
                <a:ea typeface="Verdana" panose="020B060403050404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Natural Capital Coalition</a:t>
            </a:r>
            <a:r>
              <a:rPr lang="en-GB" sz="1750" kern="0" dirty="0">
                <a:solidFill>
                  <a:srgbClr val="BBD151"/>
                </a:solidFill>
                <a:latin typeface="Calibri" panose="020F0502020204030204" pitchFamily="34" charset="0"/>
                <a:ea typeface="Verdana" panose="020B0604030504040204" pitchFamily="34" charset="0"/>
                <a:cs typeface="Calibri" panose="020F0502020204030204" pitchFamily="34" charset="0"/>
              </a:rPr>
              <a:t> </a:t>
            </a:r>
            <a:r>
              <a:rPr lang="en-GB" dirty="0"/>
              <a:t>and supported by the European Commission (€2 million funding), </a:t>
            </a:r>
            <a:r>
              <a:rPr lang="en-GB" kern="0" dirty="0">
                <a:solidFill>
                  <a:srgbClr val="BBD151"/>
                </a:solidFill>
                <a:ea typeface="Verdana" panose="020B060403050404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We Value Nature</a:t>
            </a:r>
            <a:r>
              <a:rPr lang="en-GB" kern="0" dirty="0">
                <a:solidFill>
                  <a:srgbClr val="BBD151"/>
                </a:solidFill>
                <a:ea typeface="Verdana" panose="020B0604030504040204" pitchFamily="34" charset="0"/>
                <a:cs typeface="Calibri" panose="020F0502020204030204" pitchFamily="34" charset="0"/>
              </a:rPr>
              <a:t> </a:t>
            </a:r>
            <a:r>
              <a:rPr lang="en-GB" dirty="0"/>
              <a:t>is collaborating with businesses, networks and platforms to mainstream natural capital approaches and adopt the </a:t>
            </a:r>
            <a:r>
              <a:rPr lang="en-GB" kern="0" dirty="0">
                <a:solidFill>
                  <a:srgbClr val="BBD151"/>
                </a:solidFill>
                <a:ea typeface="Verdana" panose="020B060403050404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Natural Capital Protocol</a:t>
            </a:r>
            <a:r>
              <a:rPr lang="en-GB" dirty="0"/>
              <a:t>.</a:t>
            </a:r>
            <a:endParaRPr lang="en-CH" dirty="0"/>
          </a:p>
          <a:p>
            <a:pPr marL="0" indent="0">
              <a:buNone/>
            </a:pPr>
            <a:endParaRPr lang="en-CH" dirty="0"/>
          </a:p>
        </p:txBody>
      </p:sp>
      <p:pic>
        <p:nvPicPr>
          <p:cNvPr id="4" name="Picture 3">
            <a:extLst>
              <a:ext uri="{FF2B5EF4-FFF2-40B4-BE49-F238E27FC236}">
                <a16:creationId xmlns:a16="http://schemas.microsoft.com/office/drawing/2014/main" id="{1A548DDA-68B5-420D-AD5F-933EB766AA89}"/>
              </a:ext>
            </a:extLst>
          </p:cNvPr>
          <p:cNvPicPr>
            <a:picLocks noChangeAspect="1"/>
          </p:cNvPicPr>
          <p:nvPr/>
        </p:nvPicPr>
        <p:blipFill>
          <a:blip r:embed="rId5"/>
          <a:stretch>
            <a:fillRect/>
          </a:stretch>
        </p:blipFill>
        <p:spPr>
          <a:xfrm>
            <a:off x="3064404" y="3886890"/>
            <a:ext cx="6063191" cy="2092779"/>
          </a:xfrm>
          <a:prstGeom prst="rect">
            <a:avLst/>
          </a:prstGeom>
        </p:spPr>
      </p:pic>
      <p:sp>
        <p:nvSpPr>
          <p:cNvPr id="6" name="Slide Number Placeholder 3">
            <a:extLst>
              <a:ext uri="{FF2B5EF4-FFF2-40B4-BE49-F238E27FC236}">
                <a16:creationId xmlns:a16="http://schemas.microsoft.com/office/drawing/2014/main" id="{1C71A6E2-5B78-8642-AB6C-641933A38E33}"/>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54</a:t>
            </a:fld>
            <a:endParaRPr lang="en-GB" dirty="0"/>
          </a:p>
        </p:txBody>
      </p:sp>
    </p:spTree>
    <p:extLst>
      <p:ext uri="{BB962C8B-B14F-4D97-AF65-F5344CB8AC3E}">
        <p14:creationId xmlns:p14="http://schemas.microsoft.com/office/powerpoint/2010/main" val="2989075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37853-0714-42B6-B3AB-D46600BF9A76}"/>
              </a:ext>
            </a:extLst>
          </p:cNvPr>
          <p:cNvSpPr>
            <a:spLocks noGrp="1"/>
          </p:cNvSpPr>
          <p:nvPr>
            <p:ph type="title"/>
          </p:nvPr>
        </p:nvSpPr>
        <p:spPr/>
        <p:txBody>
          <a:bodyPr/>
          <a:lstStyle/>
          <a:p>
            <a:r>
              <a:rPr lang="en-US" dirty="0"/>
              <a:t>Contacts</a:t>
            </a:r>
            <a:endParaRPr lang="en-CH" dirty="0"/>
          </a:p>
        </p:txBody>
      </p:sp>
      <p:sp>
        <p:nvSpPr>
          <p:cNvPr id="3" name="Content Placeholder 2">
            <a:extLst>
              <a:ext uri="{FF2B5EF4-FFF2-40B4-BE49-F238E27FC236}">
                <a16:creationId xmlns:a16="http://schemas.microsoft.com/office/drawing/2014/main" id="{A9BAC4B0-346D-46E6-B41F-9699E09CD61E}"/>
              </a:ext>
            </a:extLst>
          </p:cNvPr>
          <p:cNvSpPr>
            <a:spLocks noGrp="1"/>
          </p:cNvSpPr>
          <p:nvPr>
            <p:ph idx="1"/>
          </p:nvPr>
        </p:nvSpPr>
        <p:spPr>
          <a:xfrm>
            <a:off x="1448873" y="1947829"/>
            <a:ext cx="5781805" cy="2345404"/>
          </a:xfrm>
        </p:spPr>
        <p:txBody>
          <a:bodyPr/>
          <a:lstStyle/>
          <a:p>
            <a:pPr marL="0" indent="0">
              <a:buNone/>
            </a:pPr>
            <a:r>
              <a:rPr lang="en-US" sz="2000" b="1" dirty="0"/>
              <a:t>For any questions relating to training:</a:t>
            </a:r>
          </a:p>
          <a:p>
            <a:pPr marL="0" indent="0">
              <a:buNone/>
            </a:pPr>
            <a:r>
              <a:rPr lang="fr-CH" sz="2000" dirty="0">
                <a:solidFill>
                  <a:srgbClr val="23BAED"/>
                </a:solidFill>
                <a:hlinkClick r:id="rId3">
                  <a:extLst>
                    <a:ext uri="{A12FA001-AC4F-418D-AE19-62706E023703}">
                      <ahyp:hlinkClr xmlns:ahyp="http://schemas.microsoft.com/office/drawing/2018/hyperlinkcolor" val="tx"/>
                    </a:ext>
                  </a:extLst>
                </a:hlinkClick>
              </a:rPr>
              <a:t>Training@wevaluenature.eu</a:t>
            </a:r>
            <a:endParaRPr lang="en-GB" sz="2000" dirty="0">
              <a:solidFill>
                <a:srgbClr val="23BAED"/>
              </a:solidFill>
            </a:endParaRPr>
          </a:p>
          <a:p>
            <a:pPr marL="0" indent="0">
              <a:buNone/>
            </a:pPr>
            <a:endParaRPr lang="en-US" sz="1100" dirty="0"/>
          </a:p>
          <a:p>
            <a:pPr marL="0" indent="0">
              <a:buNone/>
            </a:pPr>
            <a:r>
              <a:rPr lang="en-US" sz="2000" b="1" dirty="0"/>
              <a:t>For general inquiries:</a:t>
            </a:r>
          </a:p>
          <a:p>
            <a:pPr marL="0" indent="0">
              <a:buNone/>
            </a:pPr>
            <a:r>
              <a:rPr lang="fr-CH" sz="2000" u="sng" dirty="0">
                <a:solidFill>
                  <a:srgbClr val="23BAED"/>
                </a:solidFill>
              </a:rPr>
              <a:t>info@wevaluenature.eu</a:t>
            </a:r>
            <a:endParaRPr lang="en-CH" sz="2000" u="sng" dirty="0">
              <a:solidFill>
                <a:srgbClr val="23BAED"/>
              </a:solidFill>
            </a:endParaRPr>
          </a:p>
        </p:txBody>
      </p:sp>
      <p:pic>
        <p:nvPicPr>
          <p:cNvPr id="5" name="Picture 4">
            <a:extLst>
              <a:ext uri="{FF2B5EF4-FFF2-40B4-BE49-F238E27FC236}">
                <a16:creationId xmlns:a16="http://schemas.microsoft.com/office/drawing/2014/main" id="{AB4241AD-4737-4674-869B-1A1DBDC472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4043" y="1152938"/>
            <a:ext cx="4687957" cy="4848759"/>
          </a:xfrm>
          <a:prstGeom prst="rect">
            <a:avLst/>
          </a:prstGeom>
        </p:spPr>
      </p:pic>
      <p:pic>
        <p:nvPicPr>
          <p:cNvPr id="7" name="Graphic 6" descr="Envelope">
            <a:extLst>
              <a:ext uri="{FF2B5EF4-FFF2-40B4-BE49-F238E27FC236}">
                <a16:creationId xmlns:a16="http://schemas.microsoft.com/office/drawing/2014/main" id="{AFA0C311-5C85-4D14-A474-006C17D29F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305" y="2345090"/>
            <a:ext cx="360455" cy="360455"/>
          </a:xfrm>
          <a:prstGeom prst="rect">
            <a:avLst/>
          </a:prstGeom>
        </p:spPr>
      </p:pic>
      <p:pic>
        <p:nvPicPr>
          <p:cNvPr id="9" name="Graphic 8" descr="Envelope">
            <a:extLst>
              <a:ext uri="{FF2B5EF4-FFF2-40B4-BE49-F238E27FC236}">
                <a16:creationId xmlns:a16="http://schemas.microsoft.com/office/drawing/2014/main" id="{AAF76339-FE22-4FD4-B5D3-52BB9521CD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143" y="3429000"/>
            <a:ext cx="360455" cy="360455"/>
          </a:xfrm>
          <a:prstGeom prst="rect">
            <a:avLst/>
          </a:prstGeom>
        </p:spPr>
      </p:pic>
      <p:sp>
        <p:nvSpPr>
          <p:cNvPr id="11" name="TextBox 10">
            <a:extLst>
              <a:ext uri="{FF2B5EF4-FFF2-40B4-BE49-F238E27FC236}">
                <a16:creationId xmlns:a16="http://schemas.microsoft.com/office/drawing/2014/main" id="{CFC9C614-7C0C-48A3-998D-FFB02B7D7BFE}"/>
              </a:ext>
            </a:extLst>
          </p:cNvPr>
          <p:cNvSpPr txBox="1"/>
          <p:nvPr/>
        </p:nvSpPr>
        <p:spPr>
          <a:xfrm>
            <a:off x="314194" y="1290865"/>
            <a:ext cx="61026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Don’t hesitate to get in touch with us!</a:t>
            </a:r>
          </a:p>
        </p:txBody>
      </p:sp>
      <p:sp>
        <p:nvSpPr>
          <p:cNvPr id="13" name="TextBox 12">
            <a:extLst>
              <a:ext uri="{FF2B5EF4-FFF2-40B4-BE49-F238E27FC236}">
                <a16:creationId xmlns:a16="http://schemas.microsoft.com/office/drawing/2014/main" id="{5EE4BA3E-F9EC-450A-9B46-E838D6177EBA}"/>
              </a:ext>
            </a:extLst>
          </p:cNvPr>
          <p:cNvSpPr txBox="1"/>
          <p:nvPr/>
        </p:nvSpPr>
        <p:spPr>
          <a:xfrm>
            <a:off x="1448873" y="4014160"/>
            <a:ext cx="3550648" cy="18819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Arial"/>
                <a:ea typeface="+mn-ea"/>
                <a:cs typeface="+mn-cs"/>
              </a:rPr>
              <a:t>Keep in touch &amp; sign-up: </a:t>
            </a:r>
            <a:r>
              <a:rPr kumimoji="0" lang="en-US" sz="2000" b="0" i="0" u="sng" strike="noStrike" kern="1200" cap="none" spc="0" normalizeH="0" baseline="0" noProof="0" dirty="0">
                <a:ln>
                  <a:noFill/>
                </a:ln>
                <a:solidFill>
                  <a:srgbClr val="23BAED"/>
                </a:solidFill>
                <a:effectLst/>
                <a:uLnTx/>
                <a:uFillTx/>
                <a:latin typeface="Arial"/>
                <a:ea typeface="+mn-ea"/>
                <a:cs typeface="+mn-cs"/>
                <a:hlinkClick r:id="rId7">
                  <a:extLst>
                    <a:ext uri="{A12FA001-AC4F-418D-AE19-62706E023703}">
                      <ahyp:hlinkClr xmlns:ahyp="http://schemas.microsoft.com/office/drawing/2018/hyperlinkcolor" val="tx"/>
                    </a:ext>
                  </a:extLst>
                </a:hlinkClick>
              </a:rPr>
              <a:t>wevaluenature.eu</a:t>
            </a:r>
            <a:r>
              <a:rPr kumimoji="0" lang="en-US" sz="2000" b="0" i="0" u="none" strike="noStrike" kern="1200" cap="none" spc="0" normalizeH="0" baseline="0" noProof="0" dirty="0">
                <a:ln>
                  <a:noFill/>
                </a:ln>
                <a:solidFill>
                  <a:srgbClr val="23BAED"/>
                </a:solidFill>
                <a:effectLst/>
                <a:uLnTx/>
                <a:uFillTx/>
                <a:latin typeface="Arial"/>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Arial"/>
                <a:ea typeface="+mn-ea"/>
                <a:cs typeface="+mn-cs"/>
              </a:rPr>
              <a:t>Exchange with peers: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23BAED"/>
                </a:solidFill>
                <a:effectLst/>
                <a:uLnTx/>
                <a:uFillTx/>
                <a:latin typeface="Arial"/>
                <a:ea typeface="+mn-ea"/>
                <a:cs typeface="+mn-cs"/>
                <a:hlinkClick r:id="rId8">
                  <a:extLst>
                    <a:ext uri="{A12FA001-AC4F-418D-AE19-62706E023703}">
                      <ahyp:hlinkClr xmlns:ahyp="http://schemas.microsoft.com/office/drawing/2018/hyperlinkcolor" val="tx"/>
                    </a:ext>
                  </a:extLst>
                </a:hlinkClick>
              </a:rPr>
              <a:t>LinkedIn Group</a:t>
            </a:r>
            <a:endParaRPr kumimoji="0" lang="en-US" sz="2000" b="0" i="0" u="sng" strike="noStrike" kern="1200" cap="none" spc="0" normalizeH="0" baseline="0" noProof="0" dirty="0">
              <a:ln>
                <a:noFill/>
              </a:ln>
              <a:solidFill>
                <a:srgbClr val="23BAED"/>
              </a:solidFill>
              <a:effectLst/>
              <a:uLnTx/>
              <a:uFillTx/>
              <a:latin typeface="Arial"/>
              <a:ea typeface="+mn-ea"/>
              <a:cs typeface="+mn-cs"/>
            </a:endParaRPr>
          </a:p>
        </p:txBody>
      </p:sp>
      <p:pic>
        <p:nvPicPr>
          <p:cNvPr id="17" name="Graphic 16" descr="Internet">
            <a:extLst>
              <a:ext uri="{FF2B5EF4-FFF2-40B4-BE49-F238E27FC236}">
                <a16:creationId xmlns:a16="http://schemas.microsoft.com/office/drawing/2014/main" id="{1EE4ADD8-ADBD-4588-B74D-1C96F2AB4A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365" y="4512910"/>
            <a:ext cx="551786" cy="551786"/>
          </a:xfrm>
          <a:prstGeom prst="rect">
            <a:avLst/>
          </a:prstGeom>
        </p:spPr>
      </p:pic>
      <p:pic>
        <p:nvPicPr>
          <p:cNvPr id="19" name="Graphic 18" descr="User">
            <a:extLst>
              <a:ext uri="{FF2B5EF4-FFF2-40B4-BE49-F238E27FC236}">
                <a16:creationId xmlns:a16="http://schemas.microsoft.com/office/drawing/2014/main" id="{BB4AF657-D0C5-4BB1-BCE7-BBEBBC76C0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6143" y="5357325"/>
            <a:ext cx="419619" cy="419619"/>
          </a:xfrm>
          <a:prstGeom prst="rect">
            <a:avLst/>
          </a:prstGeom>
        </p:spPr>
      </p:pic>
      <p:sp>
        <p:nvSpPr>
          <p:cNvPr id="12" name="Slide Number Placeholder 3">
            <a:extLst>
              <a:ext uri="{FF2B5EF4-FFF2-40B4-BE49-F238E27FC236}">
                <a16:creationId xmlns:a16="http://schemas.microsoft.com/office/drawing/2014/main" id="{031BFCCA-BFDF-9848-8B01-C41C55DEBBBD}"/>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55</a:t>
            </a:fld>
            <a:endParaRPr lang="en-GB" dirty="0"/>
          </a:p>
        </p:txBody>
      </p:sp>
    </p:spTree>
    <p:extLst>
      <p:ext uri="{BB962C8B-B14F-4D97-AF65-F5344CB8AC3E}">
        <p14:creationId xmlns:p14="http://schemas.microsoft.com/office/powerpoint/2010/main" val="2244538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dirty="0">
                <a:solidFill>
                  <a:schemeClr val="tx1">
                    <a:lumMod val="65000"/>
                    <a:lumOff val="35000"/>
                  </a:schemeClr>
                </a:solidFill>
                <a:latin typeface="+mj-lt"/>
                <a:cs typeface="+mj-cs"/>
              </a:rPr>
              <a:t>Disclaimer</a:t>
            </a:r>
            <a:endParaRPr lang="en-CH" sz="3200" dirty="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a:ea typeface="+mn-ea"/>
                <a:cs typeface="+mn-cs"/>
              </a:rPr>
              <a:t>Disclaimer </a:t>
            </a:r>
            <a:endParaRPr kumimoji="0" lang="en-US"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WVN module 2 is a capacity building program released in the name of the WVN network. It is the result of a collaborative effort by WBCSD, Little Blue Research, Ltd. with input from an Advisory Board composed of experts on natural capital, businesses, NGOs, academic institutions, and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The training was tested with the WBCSD membership. It does not mean, however, that every advisory board member, and WBCSD member company agrees with every word.  The WVN module 2 has been prepared for capacity building only and does not constitute professional advice. You should not act upon the information contained in the WVN module 2 training without obtaining specific professional advice. No representation or warranty (express or implied) is given as to the accuracy or completeness of the information contained in the WVN module 2 training and its translations in different languages, and, to the extent permitted by law, WBCSD,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kumimoji="0" lang="en-GB"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Copyright © WVN</a:t>
            </a:r>
            <a:endParaRPr kumimoji="0" lang="en-GB"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October 2020</a:t>
            </a:r>
            <a:endParaRPr kumimoji="0" lang="en-US"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5" name="Slide Number Placeholder 3">
            <a:extLst>
              <a:ext uri="{FF2B5EF4-FFF2-40B4-BE49-F238E27FC236}">
                <a16:creationId xmlns:a16="http://schemas.microsoft.com/office/drawing/2014/main" id="{3559138A-9D49-C244-A39F-E62B04D1BCE4}"/>
              </a:ext>
            </a:extLst>
          </p:cNvPr>
          <p:cNvSpPr txBox="1">
            <a:spLocks noChangeAspect="1"/>
          </p:cNvSpPr>
          <p:nvPr/>
        </p:nvSpPr>
        <p:spPr>
          <a:xfrm>
            <a:off x="165847" y="635635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CEC84-1649-40CE-BFF6-7286506FEA08}" type="slidenum">
              <a:rPr lang="en-GB" smtClean="0"/>
              <a:pPr/>
              <a:t>56</a:t>
            </a:fld>
            <a:endParaRPr lang="en-GB" dirty="0"/>
          </a:p>
        </p:txBody>
      </p:sp>
    </p:spTree>
    <p:extLst>
      <p:ext uri="{BB962C8B-B14F-4D97-AF65-F5344CB8AC3E}">
        <p14:creationId xmlns:p14="http://schemas.microsoft.com/office/powerpoint/2010/main" val="193410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5" y="125352"/>
            <a:ext cx="9794082" cy="878150"/>
          </a:xfrm>
        </p:spPr>
        <p:txBody>
          <a:bodyPr>
            <a:normAutofit/>
          </a:bodyPr>
          <a:lstStyle/>
          <a:p>
            <a:r>
              <a:rPr lang="en-GB" sz="2800" dirty="0"/>
              <a:t>					   Typical barriers	</a:t>
            </a:r>
            <a:endParaRPr lang="en-GB" sz="2800" b="1" dirty="0"/>
          </a:p>
        </p:txBody>
      </p:sp>
      <p:sp>
        <p:nvSpPr>
          <p:cNvPr id="6" name="Rectangle 5"/>
          <p:cNvSpPr/>
          <p:nvPr/>
        </p:nvSpPr>
        <p:spPr>
          <a:xfrm>
            <a:off x="4976556" y="2740755"/>
            <a:ext cx="4200695"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data and inputs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case studies and practical applications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Institutional Inertia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9" name="Rectangle 8"/>
          <p:cNvSpPr/>
          <p:nvPr/>
        </p:nvSpPr>
        <p:spPr>
          <a:xfrm>
            <a:off x="4976556" y="4062504"/>
            <a:ext cx="4200695"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Perception that it is complex &amp;/or technical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understanding of the potential benefits </a:t>
            </a:r>
          </a:p>
        </p:txBody>
      </p:sp>
      <p:sp>
        <p:nvSpPr>
          <p:cNvPr id="10" name="Rectangle 9"/>
          <p:cNvSpPr/>
          <p:nvPr/>
        </p:nvSpPr>
        <p:spPr>
          <a:xfrm>
            <a:off x="4976556" y="1444438"/>
            <a:ext cx="4632959"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regulatory frameworks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standards (metrics, reporting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Focus on single issues</a:t>
            </a:r>
          </a:p>
        </p:txBody>
      </p:sp>
      <p:cxnSp>
        <p:nvCxnSpPr>
          <p:cNvPr id="12" name="Straight Connector 11"/>
          <p:cNvCxnSpPr/>
          <p:nvPr/>
        </p:nvCxnSpPr>
        <p:spPr>
          <a:xfrm>
            <a:off x="4887884" y="4062504"/>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87884" y="5385943"/>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87884" y="2740755"/>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87884" y="1488330"/>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8516471" y="345621"/>
            <a:ext cx="3586310" cy="685001"/>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7400" b="0" i="0" u="none" strike="noStrike" kern="1200" cap="none" spc="0" normalizeH="0" baseline="0" noProof="0" dirty="0">
                <a:ln>
                  <a:noFill/>
                </a:ln>
                <a:solidFill>
                  <a:srgbClr val="23BAED"/>
                </a:solidFill>
                <a:effectLst/>
                <a:uLnTx/>
                <a:uFillTx/>
                <a:latin typeface="Arial"/>
                <a:ea typeface="+mj-ea"/>
                <a:cs typeface="+mj-cs"/>
              </a:rPr>
              <a:t>We Value Nature actions</a:t>
            </a:r>
            <a:r>
              <a:rPr kumimoji="0" lang="en-GB" sz="3200" b="0" i="0" u="none" strike="noStrike" kern="1200" cap="none" spc="0" normalizeH="0" baseline="0" noProof="0" dirty="0">
                <a:ln>
                  <a:noFill/>
                </a:ln>
                <a:solidFill>
                  <a:prstClr val="black">
                    <a:lumMod val="65000"/>
                    <a:lumOff val="35000"/>
                  </a:prstClr>
                </a:solidFill>
                <a:effectLst/>
                <a:uLnTx/>
                <a:uFillTx/>
                <a:latin typeface="Arial"/>
                <a:ea typeface="+mj-ea"/>
                <a:cs typeface="+mj-cs"/>
              </a:rPr>
              <a:t>	</a:t>
            </a:r>
          </a:p>
        </p:txBody>
      </p:sp>
      <p:sp>
        <p:nvSpPr>
          <p:cNvPr id="19" name="Rectangle 18"/>
          <p:cNvSpPr/>
          <p:nvPr/>
        </p:nvSpPr>
        <p:spPr>
          <a:xfrm>
            <a:off x="9177252" y="4089625"/>
            <a:ext cx="2635066"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Introductory training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Simplified, curated communications</a:t>
            </a:r>
          </a:p>
        </p:txBody>
      </p:sp>
      <p:sp>
        <p:nvSpPr>
          <p:cNvPr id="20" name="Rectangle 19"/>
          <p:cNvSpPr/>
          <p:nvPr/>
        </p:nvSpPr>
        <p:spPr>
          <a:xfrm>
            <a:off x="9177251" y="2711945"/>
            <a:ext cx="2635066"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“Testimonial” case studies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More detailed, specific training</a:t>
            </a:r>
          </a:p>
        </p:txBody>
      </p:sp>
      <p:sp>
        <p:nvSpPr>
          <p:cNvPr id="21" name="Rectangle 20"/>
          <p:cNvSpPr/>
          <p:nvPr/>
        </p:nvSpPr>
        <p:spPr>
          <a:xfrm>
            <a:off x="9213210" y="1438418"/>
            <a:ext cx="2978790"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Case studies on public/private policy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Input into NBS standard</a:t>
            </a:r>
          </a:p>
        </p:txBody>
      </p:sp>
      <p:grpSp>
        <p:nvGrpSpPr>
          <p:cNvPr id="7" name="Group 6"/>
          <p:cNvGrpSpPr/>
          <p:nvPr/>
        </p:nvGrpSpPr>
        <p:grpSpPr>
          <a:xfrm>
            <a:off x="314194" y="0"/>
            <a:ext cx="4573690" cy="6777879"/>
            <a:chOff x="314194" y="0"/>
            <a:chExt cx="4573690" cy="6777879"/>
          </a:xfrm>
        </p:grpSpPr>
        <p:pic>
          <p:nvPicPr>
            <p:cNvPr id="4" name="Picture 3">
              <a:extLst>
                <a:ext uri="{FF2B5EF4-FFF2-40B4-BE49-F238E27FC236}">
                  <a16:creationId xmlns:a16="http://schemas.microsoft.com/office/drawing/2014/main" id="{92E54D0D-A252-46CA-A635-80AAFBADA6C2}"/>
                </a:ext>
              </a:extLst>
            </p:cNvPr>
            <p:cNvPicPr>
              <a:picLocks noChangeAspect="1"/>
            </p:cNvPicPr>
            <p:nvPr/>
          </p:nvPicPr>
          <p:blipFill>
            <a:blip r:embed="rId3"/>
            <a:stretch>
              <a:fillRect/>
            </a:stretch>
          </p:blipFill>
          <p:spPr>
            <a:xfrm>
              <a:off x="314194" y="0"/>
              <a:ext cx="4573690" cy="677787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50805" y="5478162"/>
              <a:ext cx="17876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Just starting </a:t>
              </a:r>
            </a:p>
          </p:txBody>
        </p:sp>
        <p:sp>
          <p:nvSpPr>
            <p:cNvPr id="17" name="TextBox 16"/>
            <p:cNvSpPr txBox="1"/>
            <p:nvPr/>
          </p:nvSpPr>
          <p:spPr>
            <a:xfrm rot="16200000">
              <a:off x="-1366541" y="3721414"/>
              <a:ext cx="5359985" cy="338554"/>
            </a:xfrm>
            <a:prstGeom prst="rect">
              <a:avLst/>
            </a:prstGeom>
            <a:solidFill>
              <a:srgbClr val="BBD15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Uptake levels of natural capital approaches </a:t>
              </a:r>
            </a:p>
          </p:txBody>
        </p:sp>
        <p:sp>
          <p:nvSpPr>
            <p:cNvPr id="22" name="TextBox 21"/>
            <p:cNvSpPr txBox="1"/>
            <p:nvPr/>
          </p:nvSpPr>
          <p:spPr>
            <a:xfrm>
              <a:off x="1982019" y="2178735"/>
              <a:ext cx="2798072"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65000"/>
                      <a:lumOff val="35000"/>
                    </a:prstClr>
                  </a:solidFill>
                  <a:effectLst/>
                  <a:uLnTx/>
                  <a:uFillTx/>
                  <a:latin typeface="Arial"/>
                  <a:ea typeface="+mn-ea"/>
                  <a:cs typeface="+mn-cs"/>
                </a:rPr>
                <a:t>are influenced by natural capital assessments. </a:t>
              </a:r>
            </a:p>
          </p:txBody>
        </p:sp>
        <p:sp>
          <p:nvSpPr>
            <p:cNvPr id="23" name="TextBox 22"/>
            <p:cNvSpPr txBox="1"/>
            <p:nvPr/>
          </p:nvSpPr>
          <p:spPr>
            <a:xfrm>
              <a:off x="2224449" y="4200571"/>
              <a:ext cx="17876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First steps</a:t>
              </a:r>
            </a:p>
          </p:txBody>
        </p:sp>
        <p:sp>
          <p:nvSpPr>
            <p:cNvPr id="24" name="TextBox 23"/>
            <p:cNvSpPr txBox="1"/>
            <p:nvPr/>
          </p:nvSpPr>
          <p:spPr>
            <a:xfrm>
              <a:off x="2250805" y="2901270"/>
              <a:ext cx="20379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Developing</a:t>
              </a:r>
            </a:p>
          </p:txBody>
        </p:sp>
        <p:sp>
          <p:nvSpPr>
            <p:cNvPr id="25" name="TextBox 24"/>
            <p:cNvSpPr txBox="1"/>
            <p:nvPr/>
          </p:nvSpPr>
          <p:spPr>
            <a:xfrm>
              <a:off x="2269350" y="345621"/>
              <a:ext cx="20379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Comprehensive</a:t>
              </a:r>
            </a:p>
          </p:txBody>
        </p:sp>
        <p:sp>
          <p:nvSpPr>
            <p:cNvPr id="26" name="TextBox 25"/>
            <p:cNvSpPr txBox="1"/>
            <p:nvPr/>
          </p:nvSpPr>
          <p:spPr>
            <a:xfrm>
              <a:off x="2312709" y="1651666"/>
              <a:ext cx="24054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Maturing</a:t>
              </a:r>
            </a:p>
          </p:txBody>
        </p:sp>
      </p:grpSp>
      <p:sp>
        <p:nvSpPr>
          <p:cNvPr id="5" name="Rectangle 4">
            <a:extLst>
              <a:ext uri="{FF2B5EF4-FFF2-40B4-BE49-F238E27FC236}">
                <a16:creationId xmlns:a16="http://schemas.microsoft.com/office/drawing/2014/main" id="{3DB76DB2-425B-4AB7-918C-8F44755A2058}"/>
              </a:ext>
            </a:extLst>
          </p:cNvPr>
          <p:cNvSpPr/>
          <p:nvPr/>
        </p:nvSpPr>
        <p:spPr>
          <a:xfrm>
            <a:off x="9247040" y="4117990"/>
            <a:ext cx="2630766" cy="1234351"/>
          </a:xfrm>
          <a:prstGeom prst="rect">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5AB049A2-08ED-4A86-BC85-A75F17A7C80A}"/>
              </a:ext>
            </a:extLst>
          </p:cNvPr>
          <p:cNvSpPr/>
          <p:nvPr/>
        </p:nvSpPr>
        <p:spPr>
          <a:xfrm>
            <a:off x="9265923" y="2781533"/>
            <a:ext cx="2630766" cy="1234351"/>
          </a:xfrm>
          <a:prstGeom prst="rect">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64F97F98-666D-46CA-99B9-BEB415A6AFB1}"/>
              </a:ext>
            </a:extLst>
          </p:cNvPr>
          <p:cNvSpPr/>
          <p:nvPr/>
        </p:nvSpPr>
        <p:spPr>
          <a:xfrm>
            <a:off x="4887884" y="5467529"/>
            <a:ext cx="7304116" cy="1305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037EE309-1266-46BA-82AD-F0B9FE51583B}"/>
              </a:ext>
            </a:extLst>
          </p:cNvPr>
          <p:cNvSpPr txBox="1"/>
          <p:nvPr/>
        </p:nvSpPr>
        <p:spPr>
          <a:xfrm>
            <a:off x="5238760" y="5555021"/>
            <a:ext cx="66023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Check out </a:t>
            </a:r>
            <a:r>
              <a:rPr kumimoji="0" lang="en-US" sz="2000" b="1" i="0" u="sng" strike="noStrike" kern="0" cap="none" spc="0" normalizeH="0" baseline="0" noProof="0" dirty="0">
                <a:ln>
                  <a:noFill/>
                </a:ln>
                <a:solidFill>
                  <a:srgbClr val="BBD151"/>
                </a:solidFill>
                <a:effectLst/>
                <a:uLnTx/>
                <a:uFillTx/>
                <a:latin typeface="Arial"/>
                <a:ea typeface="Verdana" panose="020B060403050404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here</a:t>
            </a:r>
            <a:r>
              <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 our </a:t>
            </a:r>
            <a:r>
              <a:rPr kumimoji="0" lang="en-US" sz="2000" b="1" i="0" u="none" strike="noStrike" kern="1200" cap="none" spc="0" normalizeH="0" baseline="0" noProof="0" dirty="0">
                <a:ln>
                  <a:noFill/>
                </a:ln>
                <a:solidFill>
                  <a:prstClr val="black">
                    <a:lumMod val="65000"/>
                    <a:lumOff val="35000"/>
                  </a:prstClr>
                </a:solidFill>
                <a:effectLst/>
                <a:uLnTx/>
                <a:uFillTx/>
                <a:latin typeface="Arial"/>
                <a:ea typeface="+mn-ea"/>
                <a:cs typeface="+mn-cs"/>
              </a:rPr>
              <a:t>blog post </a:t>
            </a:r>
            <a:r>
              <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on We Value Nature’s </a:t>
            </a:r>
            <a:r>
              <a:rPr kumimoji="0" lang="en-US" sz="2000" b="1" i="0" u="none" strike="noStrike" kern="1200" cap="none" spc="0" normalizeH="0" baseline="0" noProof="0" dirty="0">
                <a:ln>
                  <a:noFill/>
                </a:ln>
                <a:solidFill>
                  <a:prstClr val="black">
                    <a:lumMod val="65000"/>
                    <a:lumOff val="35000"/>
                  </a:prstClr>
                </a:solidFill>
                <a:effectLst/>
                <a:uLnTx/>
                <a:uFillTx/>
                <a:latin typeface="Arial"/>
                <a:ea typeface="+mn-ea"/>
                <a:cs typeface="+mn-cs"/>
              </a:rPr>
              <a:t>uptake pathway </a:t>
            </a:r>
            <a:r>
              <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how business can advance on its natural capital journey</a:t>
            </a:r>
            <a:endParaRPr kumimoji="0" lang="en-CH" sz="20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9" name="Teardrop 28">
            <a:extLst>
              <a:ext uri="{FF2B5EF4-FFF2-40B4-BE49-F238E27FC236}">
                <a16:creationId xmlns:a16="http://schemas.microsoft.com/office/drawing/2014/main" id="{5D2A2AFE-3C57-4D2E-8354-FF5E25FC9CD5}"/>
              </a:ext>
            </a:extLst>
          </p:cNvPr>
          <p:cNvSpPr/>
          <p:nvPr/>
        </p:nvSpPr>
        <p:spPr>
          <a:xfrm rot="16200000">
            <a:off x="11702872" y="6383117"/>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Slide Number Placeholder 3">
            <a:extLst>
              <a:ext uri="{FF2B5EF4-FFF2-40B4-BE49-F238E27FC236}">
                <a16:creationId xmlns:a16="http://schemas.microsoft.com/office/drawing/2014/main" id="{B40B8757-3DEC-F149-86C1-E026F5DCB9B5}"/>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6</a:t>
            </a:fld>
            <a:endParaRPr lang="en-GB" dirty="0"/>
          </a:p>
        </p:txBody>
      </p:sp>
    </p:spTree>
    <p:extLst>
      <p:ext uri="{BB962C8B-B14F-4D97-AF65-F5344CB8AC3E}">
        <p14:creationId xmlns:p14="http://schemas.microsoft.com/office/powerpoint/2010/main" val="48913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68" y="125352"/>
            <a:ext cx="11498123" cy="878150"/>
          </a:xfrm>
        </p:spPr>
        <p:txBody>
          <a:bodyPr/>
          <a:lstStyle/>
          <a:p>
            <a:r>
              <a:rPr lang="en-GB" dirty="0"/>
              <a:t>A modular approach to training</a:t>
            </a:r>
          </a:p>
        </p:txBody>
      </p:sp>
      <p:graphicFrame>
        <p:nvGraphicFramePr>
          <p:cNvPr id="7" name="Diagram 6">
            <a:extLst>
              <a:ext uri="{FF2B5EF4-FFF2-40B4-BE49-F238E27FC236}">
                <a16:creationId xmlns:a16="http://schemas.microsoft.com/office/drawing/2014/main" id="{0081B4E5-70F6-409C-B98F-1C9A840923AC}"/>
              </a:ext>
            </a:extLst>
          </p:cNvPr>
          <p:cNvGraphicFramePr/>
          <p:nvPr>
            <p:extLst>
              <p:ext uri="{D42A27DB-BD31-4B8C-83A1-F6EECF244321}">
                <p14:modId xmlns:p14="http://schemas.microsoft.com/office/powerpoint/2010/main" val="2981879682"/>
              </p:ext>
            </p:extLst>
          </p:nvPr>
        </p:nvGraphicFramePr>
        <p:xfrm>
          <a:off x="477595" y="719666"/>
          <a:ext cx="1119186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5F797F13-E7D5-4AC0-8019-F35B604DE754}"/>
              </a:ext>
            </a:extLst>
          </p:cNvPr>
          <p:cNvSpPr txBox="1"/>
          <p:nvPr/>
        </p:nvSpPr>
        <p:spPr>
          <a:xfrm>
            <a:off x="6200519" y="4461080"/>
            <a:ext cx="6179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rial"/>
                <a:ea typeface="+mn-ea"/>
                <a:cs typeface="+mn-cs"/>
              </a:rPr>
              <a:t>Food &amp; Beverage sector-specific training material</a:t>
            </a:r>
            <a:endParaRPr kumimoji="0" lang="en-CH" sz="1800" b="1" i="0" u="sng" strike="noStrike" kern="1200" cap="none" spc="0" normalizeH="0" baseline="0" noProof="0" dirty="0">
              <a:ln>
                <a:noFill/>
              </a:ln>
              <a:solidFill>
                <a:prstClr val="white"/>
              </a:solidFill>
              <a:effectLst/>
              <a:uLnTx/>
              <a:uFillTx/>
              <a:latin typeface="Arial"/>
              <a:ea typeface="+mn-ea"/>
              <a:cs typeface="+mn-cs"/>
            </a:endParaRPr>
          </a:p>
        </p:txBody>
      </p:sp>
      <p:sp>
        <p:nvSpPr>
          <p:cNvPr id="6" name="Slide Number Placeholder 3">
            <a:extLst>
              <a:ext uri="{FF2B5EF4-FFF2-40B4-BE49-F238E27FC236}">
                <a16:creationId xmlns:a16="http://schemas.microsoft.com/office/drawing/2014/main" id="{EB60FA5E-E9FC-DD4E-83AB-CEA24A7EF931}"/>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7</a:t>
            </a:fld>
            <a:endParaRPr lang="en-GB" dirty="0"/>
          </a:p>
        </p:txBody>
      </p:sp>
    </p:spTree>
    <p:extLst>
      <p:ext uri="{BB962C8B-B14F-4D97-AF65-F5344CB8AC3E}">
        <p14:creationId xmlns:p14="http://schemas.microsoft.com/office/powerpoint/2010/main" val="290262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solidFill>
                  <a:srgbClr val="595959"/>
                </a:solidFill>
              </a:rPr>
              <a:t>The Natural Capital Protocol as a basis for the training content</a:t>
            </a:r>
            <a:endParaRPr lang="en-US">
              <a:solidFill>
                <a:srgbClr val="595959"/>
              </a:solidFill>
            </a:endParaRPr>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3057394" y="1749321"/>
            <a:ext cx="8942851" cy="4161176"/>
          </a:xfrm>
          <a:prstGeom prst="rect">
            <a:avLst/>
          </a:prstGeom>
        </p:spPr>
      </p:pic>
      <p:sp>
        <p:nvSpPr>
          <p:cNvPr id="5" name="Left Brace 4">
            <a:extLst>
              <a:ext uri="{FF2B5EF4-FFF2-40B4-BE49-F238E27FC236}">
                <a16:creationId xmlns:a16="http://schemas.microsoft.com/office/drawing/2014/main" id="{878F087D-7223-4198-B9F0-9739A0A23F95}"/>
              </a:ext>
            </a:extLst>
          </p:cNvPr>
          <p:cNvSpPr/>
          <p:nvPr/>
        </p:nvSpPr>
        <p:spPr>
          <a:xfrm rot="5400000" flipH="1">
            <a:off x="6379009" y="856041"/>
            <a:ext cx="94886" cy="1798912"/>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Left Brace 5">
            <a:extLst>
              <a:ext uri="{FF2B5EF4-FFF2-40B4-BE49-F238E27FC236}">
                <a16:creationId xmlns:a16="http://schemas.microsoft.com/office/drawing/2014/main" id="{2A469710-0640-44FC-93EF-071CC8379F3E}"/>
              </a:ext>
            </a:extLst>
          </p:cNvPr>
          <p:cNvSpPr/>
          <p:nvPr/>
        </p:nvSpPr>
        <p:spPr>
          <a:xfrm rot="5400000" flipH="1">
            <a:off x="8333121" y="822996"/>
            <a:ext cx="136140" cy="1863571"/>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Left Brace 6">
            <a:extLst>
              <a:ext uri="{FF2B5EF4-FFF2-40B4-BE49-F238E27FC236}">
                <a16:creationId xmlns:a16="http://schemas.microsoft.com/office/drawing/2014/main" id="{BB802B7C-9E30-41B7-801D-35E3764FB73B}"/>
              </a:ext>
            </a:extLst>
          </p:cNvPr>
          <p:cNvSpPr/>
          <p:nvPr/>
        </p:nvSpPr>
        <p:spPr>
          <a:xfrm rot="16200000">
            <a:off x="4383643" y="803085"/>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EF63D9DE-B521-4632-AB56-932862F8E6A1}"/>
              </a:ext>
            </a:extLst>
          </p:cNvPr>
          <p:cNvSpPr txBox="1"/>
          <p:nvPr/>
        </p:nvSpPr>
        <p:spPr>
          <a:xfrm>
            <a:off x="3884891" y="1276118"/>
            <a:ext cx="1133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Module 1</a:t>
            </a:r>
            <a:endPar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08ED46DF-3A0F-4191-BA47-894A79EF836E}"/>
              </a:ext>
            </a:extLst>
          </p:cNvPr>
          <p:cNvSpPr txBox="1"/>
          <p:nvPr/>
        </p:nvSpPr>
        <p:spPr>
          <a:xfrm>
            <a:off x="5859630" y="1276118"/>
            <a:ext cx="1133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Module 2</a:t>
            </a:r>
            <a:endPar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6C61-6117-41F1-8EAC-ECE593D7F9BD}"/>
              </a:ext>
            </a:extLst>
          </p:cNvPr>
          <p:cNvSpPr txBox="1"/>
          <p:nvPr/>
        </p:nvSpPr>
        <p:spPr>
          <a:xfrm>
            <a:off x="7325908" y="1276118"/>
            <a:ext cx="25314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Introduced in module 2</a:t>
            </a:r>
            <a:endPar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3" name="Picture Placeholder 5">
            <a:extLst>
              <a:ext uri="{FF2B5EF4-FFF2-40B4-BE49-F238E27FC236}">
                <a16:creationId xmlns:a16="http://schemas.microsoft.com/office/drawing/2014/main" id="{B21A5766-08C2-45DC-9EEF-DCD19A5EDE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33339" y="1450777"/>
            <a:ext cx="2341539" cy="3308193"/>
          </a:xfrm>
          <a:prstGeom prst="rect">
            <a:avLst/>
          </a:prstGeom>
          <a:solidFill>
            <a:srgbClr val="FF6699"/>
          </a:solidFill>
          <a:ln>
            <a:solidFill>
              <a:schemeClr val="bg1">
                <a:lumMod val="65000"/>
              </a:schemeClr>
            </a:solidFill>
          </a:ln>
        </p:spPr>
      </p:pic>
      <p:sp>
        <p:nvSpPr>
          <p:cNvPr id="13" name="Teardrop 12">
            <a:extLst>
              <a:ext uri="{FF2B5EF4-FFF2-40B4-BE49-F238E27FC236}">
                <a16:creationId xmlns:a16="http://schemas.microsoft.com/office/drawing/2014/main" id="{AE9CF085-1D8D-4634-9663-9EFC6FE4A11F}"/>
              </a:ext>
            </a:extLst>
          </p:cNvPr>
          <p:cNvSpPr/>
          <p:nvPr/>
        </p:nvSpPr>
        <p:spPr>
          <a:xfrm rot="16882211">
            <a:off x="1078787" y="4911066"/>
            <a:ext cx="999744" cy="9805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370DE504-4D52-47D2-9595-32EDDDE4E26B}"/>
              </a:ext>
            </a:extLst>
          </p:cNvPr>
          <p:cNvSpPr txBox="1"/>
          <p:nvPr/>
        </p:nvSpPr>
        <p:spPr>
          <a:xfrm>
            <a:off x="1072070" y="5096415"/>
            <a:ext cx="10237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Link to the Protocol </a:t>
            </a:r>
            <a:r>
              <a:rPr kumimoji="0" lang="en-US" sz="1400" b="1" i="0" u="none" strike="noStrike" kern="1200" cap="none" spc="0" normalizeH="0" baseline="0" noProof="0" dirty="0">
                <a:ln>
                  <a:noFill/>
                </a:ln>
                <a:solidFill>
                  <a:prstClr val="white"/>
                </a:solidFill>
                <a:effectLst/>
                <a:uLnTx/>
                <a:uFillTx/>
                <a:latin typeface="Arial"/>
                <a:ea typeface="+mn-ea"/>
                <a:cs typeface="+mn-cs"/>
                <a:hlinkClick r:id="rId5">
                  <a:extLst>
                    <a:ext uri="{A12FA001-AC4F-418D-AE19-62706E023703}">
                      <ahyp:hlinkClr xmlns:ahyp="http://schemas.microsoft.com/office/drawing/2018/hyperlinkcolor" val="tx"/>
                    </a:ext>
                  </a:extLst>
                </a:hlinkClick>
              </a:rPr>
              <a:t>here</a:t>
            </a:r>
            <a:endParaRPr kumimoji="0" lang="en-CH"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5" name="Slide Number Placeholder 3">
            <a:extLst>
              <a:ext uri="{FF2B5EF4-FFF2-40B4-BE49-F238E27FC236}">
                <a16:creationId xmlns:a16="http://schemas.microsoft.com/office/drawing/2014/main" id="{F847546F-340D-4544-BC41-7272A78DD3BE}"/>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8</a:t>
            </a:fld>
            <a:endParaRPr lang="en-GB" dirty="0"/>
          </a:p>
        </p:txBody>
      </p:sp>
    </p:spTree>
    <p:extLst>
      <p:ext uri="{BB962C8B-B14F-4D97-AF65-F5344CB8AC3E}">
        <p14:creationId xmlns:p14="http://schemas.microsoft.com/office/powerpoint/2010/main" val="433230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4250C1-D537-4FD4-A9B6-34618BEC5475}"/>
              </a:ext>
            </a:extLst>
          </p:cNvPr>
          <p:cNvSpPr>
            <a:spLocks noGrp="1"/>
          </p:cNvSpPr>
          <p:nvPr>
            <p:ph type="body" idx="1"/>
          </p:nvPr>
        </p:nvSpPr>
        <p:spPr>
          <a:xfrm>
            <a:off x="461962" y="1076085"/>
            <a:ext cx="5157787" cy="823912"/>
          </a:xfrm>
        </p:spPr>
        <p:txBody>
          <a:bodyPr>
            <a:normAutofit/>
          </a:bodyPr>
          <a:lstStyle/>
          <a:p>
            <a:r>
              <a:rPr lang="en-GB" sz="2000" dirty="0"/>
              <a:t>The business case</a:t>
            </a:r>
            <a:endParaRPr lang="en-US" sz="2000" dirty="0"/>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sz="half" idx="2"/>
          </p:nvPr>
        </p:nvSpPr>
        <p:spPr>
          <a:xfrm>
            <a:off x="461962" y="1972580"/>
            <a:ext cx="6901080" cy="3684588"/>
          </a:xfrm>
        </p:spPr>
        <p:txBody>
          <a:bodyPr vert="horz" lIns="91440" tIns="45720" rIns="91440" bIns="45720" rtlCol="0" anchor="t">
            <a:noAutofit/>
          </a:bodyPr>
          <a:lstStyle/>
          <a:p>
            <a:pPr>
              <a:lnSpc>
                <a:spcPct val="100000"/>
              </a:lnSpc>
            </a:pPr>
            <a:r>
              <a:rPr lang="en-US" sz="1800" dirty="0"/>
              <a:t>Many natural capital </a:t>
            </a:r>
            <a:r>
              <a:rPr lang="en-US" sz="1800" dirty="0">
                <a:solidFill>
                  <a:srgbClr val="21BBEF"/>
                </a:solidFill>
              </a:rPr>
              <a:t>risks and opportunities </a:t>
            </a:r>
            <a:r>
              <a:rPr lang="en-US" sz="1800" dirty="0"/>
              <a:t>are becoming increasingly visible, and businesses needs a way to </a:t>
            </a:r>
            <a:r>
              <a:rPr lang="en-US" sz="1800" dirty="0">
                <a:solidFill>
                  <a:srgbClr val="21BBEF"/>
                </a:solidFill>
              </a:rPr>
              <a:t>understand and manage </a:t>
            </a:r>
            <a:r>
              <a:rPr lang="en-US" sz="1800" dirty="0"/>
              <a:t>these.</a:t>
            </a:r>
            <a:endParaRPr lang="en-GB" sz="1800" dirty="0"/>
          </a:p>
          <a:p>
            <a:pPr>
              <a:lnSpc>
                <a:spcPct val="100000"/>
              </a:lnSpc>
            </a:pPr>
            <a:r>
              <a:rPr lang="en-GB" sz="1800" dirty="0">
                <a:solidFill>
                  <a:srgbClr val="21BBEF"/>
                </a:solidFill>
              </a:rPr>
              <a:t>We Value Nature </a:t>
            </a:r>
            <a:r>
              <a:rPr lang="en-GB" sz="1800" dirty="0">
                <a:solidFill>
                  <a:srgbClr val="595959"/>
                </a:solidFill>
              </a:rPr>
              <a:t>has produced practical </a:t>
            </a:r>
            <a:r>
              <a:rPr lang="en-GB" sz="1800" dirty="0">
                <a:solidFill>
                  <a:srgbClr val="21BBEF"/>
                </a:solidFill>
              </a:rPr>
              <a:t>training material on natural capital </a:t>
            </a:r>
            <a:r>
              <a:rPr lang="en-GB" sz="1800" dirty="0"/>
              <a:t>to help businesses better understand their relationship with nature, how to manage their impacts and dependencies, as well as integrate nature into decision-making.</a:t>
            </a:r>
          </a:p>
          <a:p>
            <a:pPr>
              <a:lnSpc>
                <a:spcPct val="100000"/>
              </a:lnSpc>
            </a:pPr>
            <a:r>
              <a:rPr lang="en-US" sz="1800" dirty="0"/>
              <a:t>Effectively managing natural capital impacts and dependencies can make companies </a:t>
            </a:r>
            <a:r>
              <a:rPr lang="en-US" sz="1800" dirty="0">
                <a:solidFill>
                  <a:srgbClr val="21BBEF"/>
                </a:solidFill>
              </a:rPr>
              <a:t>more competitive</a:t>
            </a:r>
            <a:r>
              <a:rPr lang="en-US" sz="1800" dirty="0"/>
              <a:t>, more </a:t>
            </a:r>
            <a:r>
              <a:rPr lang="en-US" sz="1800" dirty="0">
                <a:solidFill>
                  <a:srgbClr val="21BBEF"/>
                </a:solidFill>
              </a:rPr>
              <a:t>resilient to shocks</a:t>
            </a:r>
            <a:r>
              <a:rPr lang="en-US" sz="1800" dirty="0"/>
              <a:t>, more </a:t>
            </a:r>
            <a:r>
              <a:rPr lang="en-US" sz="1800" dirty="0">
                <a:solidFill>
                  <a:srgbClr val="21BBEF"/>
                </a:solidFill>
              </a:rPr>
              <a:t>agile</a:t>
            </a:r>
            <a:r>
              <a:rPr lang="en-US" sz="1800" dirty="0"/>
              <a:t> in a fast-changing world, and more likely to attract and hold customers and the best employees.</a:t>
            </a:r>
          </a:p>
          <a:p>
            <a:pPr>
              <a:lnSpc>
                <a:spcPct val="100000"/>
              </a:lnSpc>
            </a:pPr>
            <a:endParaRPr lang="en-US" sz="1800" dirty="0"/>
          </a:p>
          <a:p>
            <a:pPr marL="0" indent="0">
              <a:lnSpc>
                <a:spcPct val="100000"/>
              </a:lnSpc>
              <a:spcBef>
                <a:spcPts val="201"/>
              </a:spcBef>
              <a:spcAft>
                <a:spcPts val="201"/>
              </a:spcAft>
              <a:buNone/>
            </a:pPr>
            <a:endParaRPr lang="en-GB" sz="1800" dirty="0"/>
          </a:p>
          <a:p>
            <a:pPr lvl="1">
              <a:lnSpc>
                <a:spcPct val="100000"/>
              </a:lnSpc>
            </a:pPr>
            <a:endParaRPr lang="en-GB" sz="1800" dirty="0"/>
          </a:p>
        </p:txBody>
      </p:sp>
      <p:sp>
        <p:nvSpPr>
          <p:cNvPr id="6" name="Text Placeholder 5">
            <a:extLst>
              <a:ext uri="{FF2B5EF4-FFF2-40B4-BE49-F238E27FC236}">
                <a16:creationId xmlns:a16="http://schemas.microsoft.com/office/drawing/2014/main" id="{B8171284-732B-4891-A2FE-E339C80B01A0}"/>
              </a:ext>
            </a:extLst>
          </p:cNvPr>
          <p:cNvSpPr>
            <a:spLocks noGrp="1"/>
          </p:cNvSpPr>
          <p:nvPr>
            <p:ph type="body" sz="quarter" idx="3"/>
          </p:nvPr>
        </p:nvSpPr>
        <p:spPr>
          <a:xfrm>
            <a:off x="7614745" y="1076085"/>
            <a:ext cx="5183188" cy="823912"/>
          </a:xfrm>
        </p:spPr>
        <p:txBody>
          <a:bodyPr>
            <a:normAutofit/>
          </a:bodyPr>
          <a:lstStyle/>
          <a:p>
            <a:r>
              <a:rPr lang="en-GB" sz="2000" dirty="0">
                <a:solidFill>
                  <a:srgbClr val="595959"/>
                </a:solidFill>
              </a:rPr>
              <a:t>Module 2 can help participants to:</a:t>
            </a:r>
          </a:p>
        </p:txBody>
      </p:sp>
      <p:sp>
        <p:nvSpPr>
          <p:cNvPr id="7" name="Content Placeholder 6">
            <a:extLst>
              <a:ext uri="{FF2B5EF4-FFF2-40B4-BE49-F238E27FC236}">
                <a16:creationId xmlns:a16="http://schemas.microsoft.com/office/drawing/2014/main" id="{CB0AB35F-FFA5-48EB-9470-69A0655347B4}"/>
              </a:ext>
            </a:extLst>
          </p:cNvPr>
          <p:cNvSpPr>
            <a:spLocks noGrp="1"/>
          </p:cNvSpPr>
          <p:nvPr>
            <p:ph sz="quarter" idx="4"/>
          </p:nvPr>
        </p:nvSpPr>
        <p:spPr>
          <a:xfrm>
            <a:off x="7363042" y="1999384"/>
            <a:ext cx="4451131" cy="3684588"/>
          </a:xfrm>
        </p:spPr>
        <p:txBody>
          <a:bodyPr>
            <a:noAutofit/>
          </a:bodyPr>
          <a:lstStyle/>
          <a:p>
            <a:pPr lvl="1">
              <a:lnSpc>
                <a:spcPct val="100000"/>
              </a:lnSpc>
            </a:pPr>
            <a:r>
              <a:rPr lang="en-US" sz="1800" dirty="0"/>
              <a:t>Understand their relationship with nature in a structured way </a:t>
            </a:r>
          </a:p>
          <a:p>
            <a:pPr lvl="1">
              <a:lnSpc>
                <a:spcPct val="100000"/>
              </a:lnSpc>
            </a:pPr>
            <a:r>
              <a:rPr lang="en-US" sz="1800" dirty="0"/>
              <a:t>Mitigate risk and create opportunity </a:t>
            </a:r>
          </a:p>
          <a:p>
            <a:pPr lvl="1">
              <a:lnSpc>
                <a:spcPct val="100000"/>
              </a:lnSpc>
            </a:pPr>
            <a:r>
              <a:rPr lang="en-US" sz="1800" dirty="0"/>
              <a:t>Increase their competitive advantage </a:t>
            </a:r>
          </a:p>
          <a:p>
            <a:pPr lvl="1">
              <a:lnSpc>
                <a:spcPct val="100000"/>
              </a:lnSpc>
            </a:pPr>
            <a:r>
              <a:rPr lang="en-US" sz="1800" dirty="0"/>
              <a:t>Inform decisions that are important to their business </a:t>
            </a:r>
          </a:p>
          <a:p>
            <a:pPr lvl="1">
              <a:lnSpc>
                <a:spcPct val="100000"/>
              </a:lnSpc>
            </a:pPr>
            <a:r>
              <a:rPr lang="en-US" sz="1800" dirty="0"/>
              <a:t>Recruit and retain staff </a:t>
            </a:r>
          </a:p>
          <a:p>
            <a:pPr lvl="1">
              <a:lnSpc>
                <a:spcPct val="100000"/>
              </a:lnSpc>
            </a:pPr>
            <a:r>
              <a:rPr lang="en-US" sz="1800" dirty="0"/>
              <a:t>Improve relationships with regulators, banks, insurers and financial markets</a:t>
            </a:r>
          </a:p>
          <a:p>
            <a:endParaRPr lang="en-US" sz="1800" dirty="0"/>
          </a:p>
        </p:txBody>
      </p:sp>
      <p:sp>
        <p:nvSpPr>
          <p:cNvPr id="8" name="Slide Number Placeholder 3">
            <a:extLst>
              <a:ext uri="{FF2B5EF4-FFF2-40B4-BE49-F238E27FC236}">
                <a16:creationId xmlns:a16="http://schemas.microsoft.com/office/drawing/2014/main" id="{867667D9-A16A-9E43-A751-71DA075279AA}"/>
              </a:ext>
            </a:extLst>
          </p:cNvPr>
          <p:cNvSpPr>
            <a:spLocks noGrp="1" noChangeAspect="1"/>
          </p:cNvSpPr>
          <p:nvPr>
            <p:ph type="sldNum" sz="quarter" idx="12"/>
          </p:nvPr>
        </p:nvSpPr>
        <p:spPr>
          <a:xfrm>
            <a:off x="165847" y="6356352"/>
            <a:ext cx="2743200" cy="365125"/>
          </a:xfrm>
        </p:spPr>
        <p:txBody>
          <a:bodyPr/>
          <a:lstStyle/>
          <a:p>
            <a:fld id="{971CEC84-1649-40CE-BFF6-7286506FEA08}" type="slidenum">
              <a:rPr lang="en-GB" smtClean="0"/>
              <a:pPr/>
              <a:t>9</a:t>
            </a:fld>
            <a:endParaRPr lang="en-GB" dirty="0"/>
          </a:p>
        </p:txBody>
      </p:sp>
      <p:sp>
        <p:nvSpPr>
          <p:cNvPr id="11" name="Title 1">
            <a:extLst>
              <a:ext uri="{FF2B5EF4-FFF2-40B4-BE49-F238E27FC236}">
                <a16:creationId xmlns:a16="http://schemas.microsoft.com/office/drawing/2014/main" id="{C26EFC8A-B265-FC43-BC6C-3F15232B21F4}"/>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t>The business case for assessing natural capital </a:t>
            </a:r>
          </a:p>
        </p:txBody>
      </p:sp>
    </p:spTree>
    <p:extLst>
      <p:ext uri="{BB962C8B-B14F-4D97-AF65-F5344CB8AC3E}">
        <p14:creationId xmlns:p14="http://schemas.microsoft.com/office/powerpoint/2010/main" val="4057001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1" ma:contentTypeDescription="Create a new document." ma:contentTypeScope="" ma:versionID="4bd7bfb7912a09140907d02da8c23b8c">
  <xsd:schema xmlns:xsd="http://www.w3.org/2001/XMLSchema" xmlns:xs="http://www.w3.org/2001/XMLSchema" xmlns:p="http://schemas.microsoft.com/office/2006/metadata/properties" xmlns:ns2="27657a64-86c2-4c71-aebb-288e310c7206" xmlns:ns3="9d6dd342-95b8-4d64-a82c-3640566df34d" targetNamespace="http://schemas.microsoft.com/office/2006/metadata/properties" ma:root="true" ma:fieldsID="4da4ddbeda1e04f4adf1cef613958126" ns2:_="" ns3:_="">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2.xml><?xml version="1.0" encoding="utf-8"?>
<ds:datastoreItem xmlns:ds="http://schemas.openxmlformats.org/officeDocument/2006/customXml" ds:itemID="{C9646A7F-AFA1-4D39-84F8-9F178FE69A99}"/>
</file>

<file path=customXml/itemProps3.xml><?xml version="1.0" encoding="utf-8"?>
<ds:datastoreItem xmlns:ds="http://schemas.openxmlformats.org/officeDocument/2006/customXml" ds:itemID="{0F88494A-E5AE-4A28-B7D5-E117D33D1BF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7198a07-f28f-4b6e-b239-e9ac8a5fe3e1"/>
    <ds:schemaRef ds:uri="9f682f71-ab7f-4dd0-8c05-81353b4ee45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7965</TotalTime>
  <Words>6033</Words>
  <Application>Microsoft Office PowerPoint</Application>
  <PresentationFormat>Widescreen</PresentationFormat>
  <Paragraphs>588</Paragraphs>
  <Slides>56</Slides>
  <Notes>45</Notes>
  <HiddenSlides>0</HiddenSlides>
  <MMClips>0</MMClips>
  <ScaleCrop>false</ScaleCrop>
  <HeadingPairs>
    <vt:vector size="4" baseType="variant">
      <vt:variant>
        <vt:lpstr>Theme</vt:lpstr>
      </vt:variant>
      <vt:variant>
        <vt:i4>4</vt:i4>
      </vt:variant>
      <vt:variant>
        <vt:lpstr>Slide Titles</vt:lpstr>
      </vt:variant>
      <vt:variant>
        <vt:i4>56</vt:i4>
      </vt:variant>
    </vt:vector>
  </HeadingPairs>
  <TitlesOfParts>
    <vt:vector size="60" baseType="lpstr">
      <vt:lpstr>Office Theme</vt:lpstr>
      <vt:lpstr>Office Theme</vt:lpstr>
      <vt:lpstr>2_Office Theme</vt:lpstr>
      <vt:lpstr>1_Office Theme</vt:lpstr>
      <vt:lpstr>We Value Nature   Module 2: Train the Trainer</vt:lpstr>
      <vt:lpstr>Overview</vt:lpstr>
      <vt:lpstr>Introduction</vt:lpstr>
      <vt:lpstr>PowerPoint Presentation</vt:lpstr>
      <vt:lpstr>Addressing key barriers to natural capital uptake through training</vt:lpstr>
      <vt:lpstr>        Typical barriers </vt:lpstr>
      <vt:lpstr>A modular approach to training</vt:lpstr>
      <vt:lpstr>The Natural Capital Protocol as a basis for the training content</vt:lpstr>
      <vt:lpstr>PowerPoint Presentation</vt:lpstr>
      <vt:lpstr>How to make use of the training material</vt:lpstr>
      <vt:lpstr>We Value Nature training is open</vt:lpstr>
      <vt:lpstr>How to attribute We Value Nature training materials</vt:lpstr>
      <vt:lpstr>Full attribution</vt:lpstr>
      <vt:lpstr>It’s good to share!</vt:lpstr>
      <vt:lpstr>How can you adapt the length of the training?</vt:lpstr>
      <vt:lpstr>Module 2: course overview</vt:lpstr>
      <vt:lpstr>PowerPoint Presentation</vt:lpstr>
      <vt:lpstr>Learning objectives of module 2</vt:lpstr>
      <vt:lpstr>Training material available </vt:lpstr>
      <vt:lpstr>Training material available</vt:lpstr>
      <vt:lpstr>Training material available</vt:lpstr>
      <vt:lpstr>Training material: course content</vt:lpstr>
      <vt:lpstr>Training material: layout</vt:lpstr>
      <vt:lpstr>Training material: layout</vt:lpstr>
      <vt:lpstr>Tips for running module 2</vt:lpstr>
      <vt:lpstr>Legend </vt:lpstr>
      <vt:lpstr>Legend</vt:lpstr>
      <vt:lpstr>Timings</vt:lpstr>
      <vt:lpstr>PowerPoint Presentation</vt:lpstr>
      <vt:lpstr>PowerPoint Presentation</vt:lpstr>
      <vt:lpstr>PowerPoint Presentation</vt:lpstr>
      <vt:lpstr>PowerPoint Presentation</vt:lpstr>
      <vt:lpstr>Virtual session</vt:lpstr>
      <vt:lpstr>PowerPoint Presentation</vt:lpstr>
      <vt:lpstr>PowerPoint Presentation</vt:lpstr>
      <vt:lpstr>Using further explanations and examples</vt:lpstr>
      <vt:lpstr>PowerPoint Presentation</vt:lpstr>
      <vt:lpstr>PowerPoint Presentation</vt:lpstr>
      <vt:lpstr>Important slides</vt:lpstr>
      <vt:lpstr>Other tips </vt:lpstr>
      <vt:lpstr>Using the facilitators notes</vt:lpstr>
      <vt:lpstr>FAQs</vt:lpstr>
      <vt:lpstr>FAQs</vt:lpstr>
      <vt:lpstr>FAQs</vt:lpstr>
      <vt:lpstr>FAQs</vt:lpstr>
      <vt:lpstr>Appendix</vt:lpstr>
      <vt:lpstr>Available recordings of our training modules</vt:lpstr>
      <vt:lpstr>Supporting resources to your learning journey – Media library</vt:lpstr>
      <vt:lpstr>Supporting resources to your learning journey - Case Studies</vt:lpstr>
      <vt:lpstr>Supporting resources to your learning journey - Case Studies</vt:lpstr>
      <vt:lpstr>Further resources </vt:lpstr>
      <vt:lpstr>Further resources </vt:lpstr>
      <vt:lpstr>Module 2 training development – Acknowledging contributors </vt:lpstr>
      <vt:lpstr>About We Value Nature</vt:lpstr>
      <vt:lpstr>Contacts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Sabina Gordon</cp:lastModifiedBy>
  <cp:revision>559</cp:revision>
  <dcterms:created xsi:type="dcterms:W3CDTF">2019-02-27T14:09:40Z</dcterms:created>
  <dcterms:modified xsi:type="dcterms:W3CDTF">2020-12-07T14:47:37Z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